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drawings/drawing2.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drawings/drawing3.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drawings/drawing4.xml" ContentType="application/vnd.openxmlformats-officedocument.drawingml.chartshape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5.xml" ContentType="application/vnd.openxmlformats-officedocument.drawingml.chartshape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5.xml" ContentType="application/vnd.openxmlformats-officedocument.themeOverride+xml"/>
  <Override PartName="/ppt/drawings/drawing6.xml" ContentType="application/vnd.openxmlformats-officedocument.drawingml.chartshape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6.xml" ContentType="application/vnd.openxmlformats-officedocument.themeOverride+xml"/>
  <Override PartName="/ppt/drawings/drawing7.xml" ContentType="application/vnd.openxmlformats-officedocument.drawingml.chartshapes+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7.xml" ContentType="application/vnd.openxmlformats-officedocument.themeOverride+xml"/>
  <Override PartName="/ppt/drawings/drawing8.xml" ContentType="application/vnd.openxmlformats-officedocument.drawingml.chartshapes+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8.xml" ContentType="application/vnd.openxmlformats-officedocument.themeOverride+xml"/>
  <Override PartName="/ppt/drawings/drawing9.xml" ContentType="application/vnd.openxmlformats-officedocument.drawingml.chartshapes+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9.xml" ContentType="application/vnd.openxmlformats-officedocument.themeOverride+xml"/>
  <Override PartName="/ppt/drawings/drawing10.xml" ContentType="application/vnd.openxmlformats-officedocument.drawingml.chartshapes+xml"/>
  <Override PartName="/ppt/charts/chart11.xml" ContentType="application/vnd.openxmlformats-officedocument.drawingml.chart+xml"/>
  <Override PartName="/ppt/theme/themeOverride10.xml" ContentType="application/vnd.openxmlformats-officedocument.themeOverride+xml"/>
  <Override PartName="/ppt/drawings/drawing11.xml" ContentType="application/vnd.openxmlformats-officedocument.drawingml.chartshapes+xml"/>
  <Override PartName="/ppt/charts/chart12.xml" ContentType="application/vnd.openxmlformats-officedocument.drawingml.chart+xml"/>
  <Override PartName="/ppt/theme/themeOverride11.xml" ContentType="application/vnd.openxmlformats-officedocument.themeOverride+xml"/>
  <Override PartName="/ppt/drawings/drawing12.xml" ContentType="application/vnd.openxmlformats-officedocument.drawingml.chartshapes+xml"/>
  <Override PartName="/ppt/charts/chart13.xml" ContentType="application/vnd.openxmlformats-officedocument.drawingml.chart+xml"/>
  <Override PartName="/ppt/theme/themeOverride12.xml" ContentType="application/vnd.openxmlformats-officedocument.themeOverride+xml"/>
  <Override PartName="/ppt/drawings/drawing13.xml" ContentType="application/vnd.openxmlformats-officedocument.drawingml.chartshapes+xml"/>
  <Override PartName="/ppt/charts/chart14.xml" ContentType="application/vnd.openxmlformats-officedocument.drawingml.chart+xml"/>
  <Override PartName="/ppt/theme/themeOverride13.xml" ContentType="application/vnd.openxmlformats-officedocument.themeOverride+xml"/>
  <Override PartName="/ppt/drawings/drawing14.xml" ContentType="application/vnd.openxmlformats-officedocument.drawingml.chartshapes+xml"/>
  <Override PartName="/ppt/charts/chart15.xml" ContentType="application/vnd.openxmlformats-officedocument.drawingml.chart+xml"/>
  <Override PartName="/ppt/theme/themeOverride14.xml" ContentType="application/vnd.openxmlformats-officedocument.themeOverride+xml"/>
  <Override PartName="/ppt/drawings/drawing15.xml" ContentType="application/vnd.openxmlformats-officedocument.drawingml.chartshapes+xml"/>
  <Override PartName="/ppt/charts/chart16.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5.xml" ContentType="application/vnd.openxmlformats-officedocument.themeOverride+xml"/>
  <Override PartName="/ppt/drawings/drawing16.xml" ContentType="application/vnd.openxmlformats-officedocument.drawingml.chartshapes+xml"/>
  <Override PartName="/ppt/charts/chart17.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6.xml" ContentType="application/vnd.openxmlformats-officedocument.themeOverride+xml"/>
  <Override PartName="/ppt/drawings/drawing17.xml" ContentType="application/vnd.openxmlformats-officedocument.drawingml.chartshapes+xml"/>
  <Override PartName="/ppt/charts/chart18.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17.xml" ContentType="application/vnd.openxmlformats-officedocument.themeOverride+xml"/>
  <Override PartName="/ppt/drawings/drawing18.xml" ContentType="application/vnd.openxmlformats-officedocument.drawingml.chartshapes+xml"/>
  <Override PartName="/ppt/charts/chart19.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18.xml" ContentType="application/vnd.openxmlformats-officedocument.themeOverride+xml"/>
  <Override PartName="/ppt/drawings/drawing19.xml" ContentType="application/vnd.openxmlformats-officedocument.drawingml.chartshapes+xml"/>
  <Override PartName="/ppt/charts/chart20.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19.xml" ContentType="application/vnd.openxmlformats-officedocument.themeOverride+xml"/>
  <Override PartName="/ppt/drawings/drawing20.xml" ContentType="application/vnd.openxmlformats-officedocument.drawingml.chartshapes+xml"/>
  <Override PartName="/ppt/charts/chart21.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20.xml" ContentType="application/vnd.openxmlformats-officedocument.themeOverride+xml"/>
  <Override PartName="/ppt/drawings/drawing21.xml" ContentType="application/vnd.openxmlformats-officedocument.drawingml.chartshapes+xml"/>
  <Override PartName="/ppt/charts/chart22.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21.xml" ContentType="application/vnd.openxmlformats-officedocument.themeOverride+xml"/>
  <Override PartName="/ppt/drawings/drawing22.xml" ContentType="application/vnd.openxmlformats-officedocument.drawingml.chartshapes+xml"/>
  <Override PartName="/ppt/charts/chart23.xml" ContentType="application/vnd.openxmlformats-officedocument.drawingml.chart+xml"/>
  <Override PartName="/ppt/charts/style18.xml" ContentType="application/vnd.ms-office.chartstyle+xml"/>
  <Override PartName="/ppt/charts/colors18.xml" ContentType="application/vnd.ms-office.chartcolorstyle+xml"/>
  <Override PartName="/ppt/theme/themeOverride22.xml" ContentType="application/vnd.openxmlformats-officedocument.themeOverride+xml"/>
  <Override PartName="/ppt/drawings/drawing23.xml" ContentType="application/vnd.openxmlformats-officedocument.drawingml.chartshapes+xml"/>
  <Override PartName="/ppt/charts/chart24.xml" ContentType="application/vnd.openxmlformats-officedocument.drawingml.chart+xml"/>
  <Override PartName="/ppt/charts/style19.xml" ContentType="application/vnd.ms-office.chartstyle+xml"/>
  <Override PartName="/ppt/charts/colors19.xml" ContentType="application/vnd.ms-office.chartcolorstyle+xml"/>
  <Override PartName="/ppt/theme/themeOverride23.xml" ContentType="application/vnd.openxmlformats-officedocument.themeOverride+xml"/>
  <Override PartName="/ppt/drawings/drawing24.xml" ContentType="application/vnd.openxmlformats-officedocument.drawingml.chartshapes+xml"/>
  <Override PartName="/ppt/charts/chart25.xml" ContentType="application/vnd.openxmlformats-officedocument.drawingml.chart+xml"/>
  <Override PartName="/ppt/charts/style20.xml" ContentType="application/vnd.ms-office.chartstyle+xml"/>
  <Override PartName="/ppt/charts/colors20.xml" ContentType="application/vnd.ms-office.chartcolorstyle+xml"/>
  <Override PartName="/ppt/theme/themeOverride24.xml" ContentType="application/vnd.openxmlformats-officedocument.themeOverride+xml"/>
  <Override PartName="/ppt/drawings/drawing25.xml" ContentType="application/vnd.openxmlformats-officedocument.drawingml.chartshapes+xml"/>
  <Override PartName="/ppt/charts/chart26.xml" ContentType="application/vnd.openxmlformats-officedocument.drawingml.chart+xml"/>
  <Override PartName="/ppt/charts/style21.xml" ContentType="application/vnd.ms-office.chartstyle+xml"/>
  <Override PartName="/ppt/charts/colors21.xml" ContentType="application/vnd.ms-office.chartcolorstyle+xml"/>
  <Override PartName="/ppt/theme/themeOverride25.xml" ContentType="application/vnd.openxmlformats-officedocument.themeOverride+xml"/>
  <Override PartName="/ppt/drawings/drawing26.xml" ContentType="application/vnd.openxmlformats-officedocument.drawingml.chartshapes+xml"/>
  <Override PartName="/ppt/charts/chart27.xml" ContentType="application/vnd.openxmlformats-officedocument.drawingml.chart+xml"/>
  <Override PartName="/ppt/charts/style22.xml" ContentType="application/vnd.ms-office.chartstyle+xml"/>
  <Override PartName="/ppt/charts/colors22.xml" ContentType="application/vnd.ms-office.chartcolorstyle+xml"/>
  <Override PartName="/ppt/theme/themeOverride26.xml" ContentType="application/vnd.openxmlformats-officedocument.themeOverride+xml"/>
  <Override PartName="/ppt/drawings/drawing27.xml" ContentType="application/vnd.openxmlformats-officedocument.drawingml.chartshapes+xml"/>
  <Override PartName="/ppt/charts/chart28.xml" ContentType="application/vnd.openxmlformats-officedocument.drawingml.chart+xml"/>
  <Override PartName="/ppt/charts/style23.xml" ContentType="application/vnd.ms-office.chartstyle+xml"/>
  <Override PartName="/ppt/charts/colors23.xml" ContentType="application/vnd.ms-office.chartcolorstyle+xml"/>
  <Override PartName="/ppt/theme/themeOverride27.xml" ContentType="application/vnd.openxmlformats-officedocument.themeOverride+xml"/>
  <Override PartName="/ppt/drawings/drawing28.xml" ContentType="application/vnd.openxmlformats-officedocument.drawingml.chartshapes+xml"/>
  <Override PartName="/ppt/charts/chart29.xml" ContentType="application/vnd.openxmlformats-officedocument.drawingml.chart+xml"/>
  <Override PartName="/ppt/charts/style24.xml" ContentType="application/vnd.ms-office.chartstyle+xml"/>
  <Override PartName="/ppt/charts/colors24.xml" ContentType="application/vnd.ms-office.chartcolorstyle+xml"/>
  <Override PartName="/ppt/drawings/drawing29.xml" ContentType="application/vnd.openxmlformats-officedocument.drawingml.chartshapes+xml"/>
  <Override PartName="/ppt/charts/chart30.xml" ContentType="application/vnd.openxmlformats-officedocument.drawingml.chart+xml"/>
  <Override PartName="/ppt/charts/style25.xml" ContentType="application/vnd.ms-office.chartstyle+xml"/>
  <Override PartName="/ppt/charts/colors25.xml" ContentType="application/vnd.ms-office.chartcolorstyle+xml"/>
  <Override PartName="/ppt/drawings/drawing30.xml" ContentType="application/vnd.openxmlformats-officedocument.drawingml.chartshapes+xml"/>
  <Override PartName="/ppt/charts/chart31.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32.xml" ContentType="application/vnd.openxmlformats-officedocument.drawingml.chart+xml"/>
  <Override PartName="/ppt/charts/style27.xml" ContentType="application/vnd.ms-office.chartstyle+xml"/>
  <Override PartName="/ppt/charts/colors27.xml" ContentType="application/vnd.ms-office.chartcolorstyle+xml"/>
  <Override PartName="/ppt/theme/themeOverride28.xml" ContentType="application/vnd.openxmlformats-officedocument.themeOverride+xml"/>
  <Override PartName="/ppt/drawings/drawing31.xml" ContentType="application/vnd.openxmlformats-officedocument.drawingml.chartshapes+xml"/>
  <Override PartName="/ppt/charts/chart33.xml" ContentType="application/vnd.openxmlformats-officedocument.drawingml.chart+xml"/>
  <Override PartName="/ppt/charts/style28.xml" ContentType="application/vnd.ms-office.chartstyle+xml"/>
  <Override PartName="/ppt/charts/colors28.xml" ContentType="application/vnd.ms-office.chartcolorstyle+xml"/>
  <Override PartName="/ppt/theme/themeOverride29.xml" ContentType="application/vnd.openxmlformats-officedocument.themeOverride+xml"/>
  <Override PartName="/ppt/drawings/drawing32.xml" ContentType="application/vnd.openxmlformats-officedocument.drawingml.chartshapes+xml"/>
  <Override PartName="/ppt/charts/chart34.xml" ContentType="application/vnd.openxmlformats-officedocument.drawingml.chart+xml"/>
  <Override PartName="/ppt/charts/style29.xml" ContentType="application/vnd.ms-office.chartstyle+xml"/>
  <Override PartName="/ppt/charts/colors29.xml" ContentType="application/vnd.ms-office.chartcolorstyle+xml"/>
  <Override PartName="/ppt/theme/themeOverride30.xml" ContentType="application/vnd.openxmlformats-officedocument.themeOverride+xml"/>
  <Override PartName="/ppt/drawings/drawing33.xml" ContentType="application/vnd.openxmlformats-officedocument.drawingml.chartshapes+xml"/>
  <Override PartName="/ppt/charts/chart35.xml" ContentType="application/vnd.openxmlformats-officedocument.drawingml.chart+xml"/>
  <Override PartName="/ppt/charts/style30.xml" ContentType="application/vnd.ms-office.chartstyle+xml"/>
  <Override PartName="/ppt/charts/colors30.xml" ContentType="application/vnd.ms-office.chartcolorstyle+xml"/>
  <Override PartName="/ppt/drawings/drawing34.xml" ContentType="application/vnd.openxmlformats-officedocument.drawingml.chartshapes+xml"/>
  <Override PartName="/ppt/charts/chart36.xml" ContentType="application/vnd.openxmlformats-officedocument.drawingml.chart+xml"/>
  <Override PartName="/ppt/charts/style31.xml" ContentType="application/vnd.ms-office.chartstyle+xml"/>
  <Override PartName="/ppt/charts/colors31.xml" ContentType="application/vnd.ms-office.chartcolorstyle+xml"/>
  <Override PartName="/ppt/theme/themeOverride31.xml" ContentType="application/vnd.openxmlformats-officedocument.themeOverride+xml"/>
  <Override PartName="/ppt/drawings/drawing35.xml" ContentType="application/vnd.openxmlformats-officedocument.drawingml.chartshapes+xml"/>
  <Override PartName="/ppt/charts/chart37.xml" ContentType="application/vnd.openxmlformats-officedocument.drawingml.chart+xml"/>
  <Override PartName="/ppt/charts/style32.xml" ContentType="application/vnd.ms-office.chartstyle+xml"/>
  <Override PartName="/ppt/charts/colors32.xml" ContentType="application/vnd.ms-office.chartcolorstyle+xml"/>
  <Override PartName="/ppt/theme/themeOverride32.xml" ContentType="application/vnd.openxmlformats-officedocument.themeOverride+xml"/>
  <Override PartName="/ppt/drawings/drawing36.xml" ContentType="application/vnd.openxmlformats-officedocument.drawingml.chartshapes+xml"/>
  <Override PartName="/ppt/charts/chart38.xml" ContentType="application/vnd.openxmlformats-officedocument.drawingml.chart+xml"/>
  <Override PartName="/ppt/charts/style33.xml" ContentType="application/vnd.ms-office.chartstyle+xml"/>
  <Override PartName="/ppt/charts/colors33.xml" ContentType="application/vnd.ms-office.chartcolorstyle+xml"/>
  <Override PartName="/ppt/theme/themeOverride33.xml" ContentType="application/vnd.openxmlformats-officedocument.themeOverride+xml"/>
  <Override PartName="/ppt/drawings/drawing37.xml" ContentType="application/vnd.openxmlformats-officedocument.drawingml.chartshapes+xml"/>
  <Override PartName="/ppt/charts/chart39.xml" ContentType="application/vnd.openxmlformats-officedocument.drawingml.chart+xml"/>
  <Override PartName="/ppt/charts/style34.xml" ContentType="application/vnd.ms-office.chartstyle+xml"/>
  <Override PartName="/ppt/charts/colors34.xml" ContentType="application/vnd.ms-office.chartcolorstyle+xml"/>
  <Override PartName="/ppt/theme/themeOverride34.xml" ContentType="application/vnd.openxmlformats-officedocument.themeOverride+xml"/>
  <Override PartName="/ppt/drawings/drawing38.xml" ContentType="application/vnd.openxmlformats-officedocument.drawingml.chartshapes+xml"/>
  <Override PartName="/ppt/charts/chart40.xml" ContentType="application/vnd.openxmlformats-officedocument.drawingml.chart+xml"/>
  <Override PartName="/ppt/charts/style35.xml" ContentType="application/vnd.ms-office.chartstyle+xml"/>
  <Override PartName="/ppt/charts/colors35.xml" ContentType="application/vnd.ms-office.chartcolorstyle+xml"/>
  <Override PartName="/ppt/theme/themeOverride35.xml" ContentType="application/vnd.openxmlformats-officedocument.themeOverride+xml"/>
  <Override PartName="/ppt/drawings/drawing39.xml" ContentType="application/vnd.openxmlformats-officedocument.drawingml.chartshapes+xml"/>
  <Override PartName="/ppt/charts/chart41.xml" ContentType="application/vnd.openxmlformats-officedocument.drawingml.chart+xml"/>
  <Override PartName="/ppt/charts/style36.xml" ContentType="application/vnd.ms-office.chartstyle+xml"/>
  <Override PartName="/ppt/charts/colors36.xml" ContentType="application/vnd.ms-office.chartcolorstyle+xml"/>
  <Override PartName="/ppt/theme/themeOverride36.xml" ContentType="application/vnd.openxmlformats-officedocument.themeOverride+xml"/>
  <Override PartName="/ppt/drawings/drawing40.xml" ContentType="application/vnd.openxmlformats-officedocument.drawingml.chartshapes+xml"/>
  <Override PartName="/ppt/charts/chart42.xml" ContentType="application/vnd.openxmlformats-officedocument.drawingml.chart+xml"/>
  <Override PartName="/ppt/charts/style37.xml" ContentType="application/vnd.ms-office.chartstyle+xml"/>
  <Override PartName="/ppt/charts/colors37.xml" ContentType="application/vnd.ms-office.chartcolorstyle+xml"/>
  <Override PartName="/ppt/theme/themeOverride37.xml" ContentType="application/vnd.openxmlformats-officedocument.themeOverride+xml"/>
  <Override PartName="/ppt/drawings/drawing41.xml" ContentType="application/vnd.openxmlformats-officedocument.drawingml.chartshapes+xml"/>
  <Override PartName="/ppt/charts/chart43.xml" ContentType="application/vnd.openxmlformats-officedocument.drawingml.chart+xml"/>
  <Override PartName="/ppt/charts/style38.xml" ContentType="application/vnd.ms-office.chartstyle+xml"/>
  <Override PartName="/ppt/charts/colors38.xml" ContentType="application/vnd.ms-office.chartcolorstyle+xml"/>
  <Override PartName="/ppt/theme/themeOverride38.xml" ContentType="application/vnd.openxmlformats-officedocument.themeOverride+xml"/>
  <Override PartName="/ppt/drawings/drawing42.xml" ContentType="application/vnd.openxmlformats-officedocument.drawingml.chartshapes+xml"/>
  <Override PartName="/ppt/charts/chart44.xml" ContentType="application/vnd.openxmlformats-officedocument.drawingml.chart+xml"/>
  <Override PartName="/ppt/charts/style39.xml" ContentType="application/vnd.ms-office.chartstyle+xml"/>
  <Override PartName="/ppt/charts/colors39.xml" ContentType="application/vnd.ms-office.chartcolorstyle+xml"/>
  <Override PartName="/ppt/theme/themeOverride39.xml" ContentType="application/vnd.openxmlformats-officedocument.themeOverride+xml"/>
  <Override PartName="/ppt/drawings/drawing43.xml" ContentType="application/vnd.openxmlformats-officedocument.drawingml.chartshapes+xml"/>
  <Override PartName="/ppt/charts/chart45.xml" ContentType="application/vnd.openxmlformats-officedocument.drawingml.chart+xml"/>
  <Override PartName="/ppt/charts/style40.xml" ContentType="application/vnd.ms-office.chartstyle+xml"/>
  <Override PartName="/ppt/charts/colors40.xml" ContentType="application/vnd.ms-office.chartcolorstyle+xml"/>
  <Override PartName="/ppt/theme/themeOverride40.xml" ContentType="application/vnd.openxmlformats-officedocument.themeOverride+xml"/>
  <Override PartName="/ppt/drawings/drawing44.xml" ContentType="application/vnd.openxmlformats-officedocument.drawingml.chartshapes+xml"/>
  <Override PartName="/ppt/charts/chart46.xml" ContentType="application/vnd.openxmlformats-officedocument.drawingml.chart+xml"/>
  <Override PartName="/ppt/charts/style41.xml" ContentType="application/vnd.ms-office.chartstyle+xml"/>
  <Override PartName="/ppt/charts/colors41.xml" ContentType="application/vnd.ms-office.chartcolorstyle+xml"/>
  <Override PartName="/ppt/theme/themeOverride41.xml" ContentType="application/vnd.openxmlformats-officedocument.themeOverride+xml"/>
  <Override PartName="/ppt/drawings/drawing45.xml" ContentType="application/vnd.openxmlformats-officedocument.drawingml.chartshapes+xml"/>
  <Override PartName="/ppt/charts/chart47.xml" ContentType="application/vnd.openxmlformats-officedocument.drawingml.chart+xml"/>
  <Override PartName="/ppt/charts/style42.xml" ContentType="application/vnd.ms-office.chartstyle+xml"/>
  <Override PartName="/ppt/charts/colors42.xml" ContentType="application/vnd.ms-office.chartcolorstyle+xml"/>
  <Override PartName="/ppt/theme/themeOverride42.xml" ContentType="application/vnd.openxmlformats-officedocument.themeOverride+xml"/>
  <Override PartName="/ppt/drawings/drawing46.xml" ContentType="application/vnd.openxmlformats-officedocument.drawingml.chartshapes+xml"/>
  <Override PartName="/ppt/charts/chart48.xml" ContentType="application/vnd.openxmlformats-officedocument.drawingml.chart+xml"/>
  <Override PartName="/ppt/charts/style43.xml" ContentType="application/vnd.ms-office.chartstyle+xml"/>
  <Override PartName="/ppt/charts/colors43.xml" ContentType="application/vnd.ms-office.chartcolorstyle+xml"/>
  <Override PartName="/ppt/theme/themeOverride43.xml" ContentType="application/vnd.openxmlformats-officedocument.themeOverride+xml"/>
  <Override PartName="/ppt/drawings/drawing47.xml" ContentType="application/vnd.openxmlformats-officedocument.drawingml.chartshapes+xml"/>
  <Override PartName="/ppt/charts/chart49.xml" ContentType="application/vnd.openxmlformats-officedocument.drawingml.chart+xml"/>
  <Override PartName="/ppt/charts/style44.xml" ContentType="application/vnd.ms-office.chartstyle+xml"/>
  <Override PartName="/ppt/charts/colors44.xml" ContentType="application/vnd.ms-office.chartcolorstyle+xml"/>
  <Override PartName="/ppt/theme/themeOverride44.xml" ContentType="application/vnd.openxmlformats-officedocument.themeOverride+xml"/>
  <Override PartName="/ppt/drawings/drawing48.xml" ContentType="application/vnd.openxmlformats-officedocument.drawingml.chartshapes+xml"/>
  <Override PartName="/ppt/charts/chart50.xml" ContentType="application/vnd.openxmlformats-officedocument.drawingml.chart+xml"/>
  <Override PartName="/ppt/charts/style45.xml" ContentType="application/vnd.ms-office.chartstyle+xml"/>
  <Override PartName="/ppt/charts/colors45.xml" ContentType="application/vnd.ms-office.chartcolorstyle+xml"/>
  <Override PartName="/ppt/theme/themeOverride45.xml" ContentType="application/vnd.openxmlformats-officedocument.themeOverride+xml"/>
  <Override PartName="/ppt/drawings/drawing49.xml" ContentType="application/vnd.openxmlformats-officedocument.drawingml.chartshapes+xml"/>
  <Override PartName="/ppt/charts/chart51.xml" ContentType="application/vnd.openxmlformats-officedocument.drawingml.chart+xml"/>
  <Override PartName="/ppt/charts/style46.xml" ContentType="application/vnd.ms-office.chartstyle+xml"/>
  <Override PartName="/ppt/charts/colors46.xml" ContentType="application/vnd.ms-office.chartcolorstyle+xml"/>
  <Override PartName="/ppt/theme/themeOverride46.xml" ContentType="application/vnd.openxmlformats-officedocument.themeOverride+xml"/>
  <Override PartName="/ppt/drawings/drawing50.xml" ContentType="application/vnd.openxmlformats-officedocument.drawingml.chartshapes+xml"/>
  <Override PartName="/ppt/charts/chart52.xml" ContentType="application/vnd.openxmlformats-officedocument.drawingml.chart+xml"/>
  <Override PartName="/ppt/charts/style47.xml" ContentType="application/vnd.ms-office.chartstyle+xml"/>
  <Override PartName="/ppt/charts/colors47.xml" ContentType="application/vnd.ms-office.chartcolorstyle+xml"/>
  <Override PartName="/ppt/theme/themeOverride47.xml" ContentType="application/vnd.openxmlformats-officedocument.themeOverride+xml"/>
  <Override PartName="/ppt/drawings/drawing51.xml" ContentType="application/vnd.openxmlformats-officedocument.drawingml.chartshapes+xml"/>
  <Override PartName="/ppt/charts/chart53.xml" ContentType="application/vnd.openxmlformats-officedocument.drawingml.chart+xml"/>
  <Override PartName="/ppt/charts/style48.xml" ContentType="application/vnd.ms-office.chartstyle+xml"/>
  <Override PartName="/ppt/charts/colors48.xml" ContentType="application/vnd.ms-office.chartcolorstyle+xml"/>
  <Override PartName="/ppt/theme/themeOverride48.xml" ContentType="application/vnd.openxmlformats-officedocument.themeOverride+xml"/>
  <Override PartName="/ppt/drawings/drawing52.xml" ContentType="application/vnd.openxmlformats-officedocument.drawingml.chartshapes+xml"/>
  <Override PartName="/ppt/charts/chart54.xml" ContentType="application/vnd.openxmlformats-officedocument.drawingml.chart+xml"/>
  <Override PartName="/ppt/charts/style49.xml" ContentType="application/vnd.ms-office.chartstyle+xml"/>
  <Override PartName="/ppt/charts/colors49.xml" ContentType="application/vnd.ms-office.chartcolorstyle+xml"/>
  <Override PartName="/ppt/theme/themeOverride49.xml" ContentType="application/vnd.openxmlformats-officedocument.themeOverride+xml"/>
  <Override PartName="/ppt/drawings/drawing53.xml" ContentType="application/vnd.openxmlformats-officedocument.drawingml.chartshapes+xml"/>
  <Override PartName="/ppt/charts/chart55.xml" ContentType="application/vnd.openxmlformats-officedocument.drawingml.chart+xml"/>
  <Override PartName="/ppt/charts/style50.xml" ContentType="application/vnd.ms-office.chartstyle+xml"/>
  <Override PartName="/ppt/charts/colors50.xml" ContentType="application/vnd.ms-office.chartcolorstyle+xml"/>
  <Override PartName="/ppt/theme/themeOverride50.xml" ContentType="application/vnd.openxmlformats-officedocument.themeOverride+xml"/>
  <Override PartName="/ppt/drawings/drawing54.xml" ContentType="application/vnd.openxmlformats-officedocument.drawingml.chartshapes+xml"/>
  <Override PartName="/ppt/charts/chart56.xml" ContentType="application/vnd.openxmlformats-officedocument.drawingml.chart+xml"/>
  <Override PartName="/ppt/charts/style51.xml" ContentType="application/vnd.ms-office.chartstyle+xml"/>
  <Override PartName="/ppt/charts/colors51.xml" ContentType="application/vnd.ms-office.chartcolorstyle+xml"/>
  <Override PartName="/ppt/theme/themeOverride51.xml" ContentType="application/vnd.openxmlformats-officedocument.themeOverride+xml"/>
  <Override PartName="/ppt/drawings/drawing55.xml" ContentType="application/vnd.openxmlformats-officedocument.drawingml.chartshapes+xml"/>
  <Override PartName="/ppt/charts/chart57.xml" ContentType="application/vnd.openxmlformats-officedocument.drawingml.chart+xml"/>
  <Override PartName="/ppt/charts/style52.xml" ContentType="application/vnd.ms-office.chartstyle+xml"/>
  <Override PartName="/ppt/charts/colors52.xml" ContentType="application/vnd.ms-office.chartcolorstyle+xml"/>
  <Override PartName="/ppt/theme/themeOverride52.xml" ContentType="application/vnd.openxmlformats-officedocument.themeOverride+xml"/>
  <Override PartName="/ppt/drawings/drawing56.xml" ContentType="application/vnd.openxmlformats-officedocument.drawingml.chartshapes+xml"/>
  <Override PartName="/ppt/charts/chart58.xml" ContentType="application/vnd.openxmlformats-officedocument.drawingml.chart+xml"/>
  <Override PartName="/ppt/charts/style53.xml" ContentType="application/vnd.ms-office.chartstyle+xml"/>
  <Override PartName="/ppt/charts/colors53.xml" ContentType="application/vnd.ms-office.chartcolorstyle+xml"/>
  <Override PartName="/ppt/theme/themeOverride53.xml" ContentType="application/vnd.openxmlformats-officedocument.themeOverride+xml"/>
  <Override PartName="/ppt/drawings/drawing57.xml" ContentType="application/vnd.openxmlformats-officedocument.drawingml.chartshapes+xml"/>
  <Override PartName="/ppt/charts/chart59.xml" ContentType="application/vnd.openxmlformats-officedocument.drawingml.chart+xml"/>
  <Override PartName="/ppt/charts/style54.xml" ContentType="application/vnd.ms-office.chartstyle+xml"/>
  <Override PartName="/ppt/charts/colors54.xml" ContentType="application/vnd.ms-office.chartcolorstyle+xml"/>
  <Override PartName="/ppt/theme/themeOverride54.xml" ContentType="application/vnd.openxmlformats-officedocument.themeOverride+xml"/>
  <Override PartName="/ppt/drawings/drawing58.xml" ContentType="application/vnd.openxmlformats-officedocument.drawingml.chartshapes+xml"/>
  <Override PartName="/ppt/charts/chart60.xml" ContentType="application/vnd.openxmlformats-officedocument.drawingml.chart+xml"/>
  <Override PartName="/ppt/charts/style55.xml" ContentType="application/vnd.ms-office.chartstyle+xml"/>
  <Override PartName="/ppt/charts/colors55.xml" ContentType="application/vnd.ms-office.chartcolorstyle+xml"/>
  <Override PartName="/ppt/theme/themeOverride55.xml" ContentType="application/vnd.openxmlformats-officedocument.themeOverride+xml"/>
  <Override PartName="/ppt/drawings/drawing59.xml" ContentType="application/vnd.openxmlformats-officedocument.drawingml.chartshapes+xml"/>
  <Override PartName="/ppt/charts/chart61.xml" ContentType="application/vnd.openxmlformats-officedocument.drawingml.chart+xml"/>
  <Override PartName="/ppt/charts/style56.xml" ContentType="application/vnd.ms-office.chartstyle+xml"/>
  <Override PartName="/ppt/charts/colors56.xml" ContentType="application/vnd.ms-office.chartcolorstyle+xml"/>
  <Override PartName="/ppt/drawings/drawing60.xml" ContentType="application/vnd.openxmlformats-officedocument.drawingml.chartshapes+xml"/>
  <Override PartName="/ppt/charts/chart62.xml" ContentType="application/vnd.openxmlformats-officedocument.drawingml.chart+xml"/>
  <Override PartName="/ppt/charts/style57.xml" ContentType="application/vnd.ms-office.chartstyle+xml"/>
  <Override PartName="/ppt/charts/colors57.xml" ContentType="application/vnd.ms-office.chartcolorstyle+xml"/>
  <Override PartName="/ppt/drawings/drawing61.xml" ContentType="application/vnd.openxmlformats-officedocument.drawingml.chartshapes+xml"/>
  <Override PartName="/ppt/charts/chart63.xml" ContentType="application/vnd.openxmlformats-officedocument.drawingml.chart+xml"/>
  <Override PartName="/ppt/charts/style58.xml" ContentType="application/vnd.ms-office.chartstyle+xml"/>
  <Override PartName="/ppt/charts/colors58.xml" ContentType="application/vnd.ms-office.chartcolorstyle+xml"/>
  <Override PartName="/ppt/drawings/drawing62.xml" ContentType="application/vnd.openxmlformats-officedocument.drawingml.chartshapes+xml"/>
  <Override PartName="/ppt/charts/chart64.xml" ContentType="application/vnd.openxmlformats-officedocument.drawingml.chart+xml"/>
  <Override PartName="/ppt/charts/style59.xml" ContentType="application/vnd.ms-office.chartstyle+xml"/>
  <Override PartName="/ppt/charts/colors59.xml" ContentType="application/vnd.ms-office.chartcolorstyle+xml"/>
  <Override PartName="/ppt/drawings/drawing63.xml" ContentType="application/vnd.openxmlformats-officedocument.drawingml.chartshapes+xml"/>
  <Override PartName="/ppt/charts/chart65.xml" ContentType="application/vnd.openxmlformats-officedocument.drawingml.chart+xml"/>
  <Override PartName="/ppt/charts/style60.xml" ContentType="application/vnd.ms-office.chartstyle+xml"/>
  <Override PartName="/ppt/charts/colors60.xml" ContentType="application/vnd.ms-office.chartcolorstyle+xml"/>
  <Override PartName="/ppt/drawings/drawing64.xml" ContentType="application/vnd.openxmlformats-officedocument.drawingml.chartshapes+xml"/>
  <Override PartName="/ppt/charts/chart66.xml" ContentType="application/vnd.openxmlformats-officedocument.drawingml.chart+xml"/>
  <Override PartName="/ppt/charts/style61.xml" ContentType="application/vnd.ms-office.chartstyle+xml"/>
  <Override PartName="/ppt/charts/colors61.xml" ContentType="application/vnd.ms-office.chartcolorstyle+xml"/>
  <Override PartName="/ppt/drawings/drawing65.xml" ContentType="application/vnd.openxmlformats-officedocument.drawingml.chartshapes+xml"/>
  <Override PartName="/ppt/charts/chart67.xml" ContentType="application/vnd.openxmlformats-officedocument.drawingml.chart+xml"/>
  <Override PartName="/ppt/charts/style62.xml" ContentType="application/vnd.ms-office.chartstyle+xml"/>
  <Override PartName="/ppt/charts/colors62.xml" ContentType="application/vnd.ms-office.chartcolorstyle+xml"/>
  <Override PartName="/ppt/charts/chart68.xml" ContentType="application/vnd.openxmlformats-officedocument.drawingml.chart+xml"/>
  <Override PartName="/ppt/charts/style63.xml" ContentType="application/vnd.ms-office.chartstyle+xml"/>
  <Override PartName="/ppt/charts/colors63.xml" ContentType="application/vnd.ms-office.chartcolorstyle+xml"/>
  <Override PartName="/ppt/drawings/drawing66.xml" ContentType="application/vnd.openxmlformats-officedocument.drawingml.chartshapes+xml"/>
  <Override PartName="/ppt/charts/chart69.xml" ContentType="application/vnd.openxmlformats-officedocument.drawingml.chart+xml"/>
  <Override PartName="/ppt/charts/style64.xml" ContentType="application/vnd.ms-office.chartstyle+xml"/>
  <Override PartName="/ppt/charts/colors64.xml" ContentType="application/vnd.ms-office.chartcolorstyle+xml"/>
  <Override PartName="/ppt/drawings/drawing67.xml" ContentType="application/vnd.openxmlformats-officedocument.drawingml.chartshapes+xml"/>
  <Override PartName="/ppt/charts/chart70.xml" ContentType="application/vnd.openxmlformats-officedocument.drawingml.chart+xml"/>
  <Override PartName="/ppt/charts/style65.xml" ContentType="application/vnd.ms-office.chartstyle+xml"/>
  <Override PartName="/ppt/charts/colors65.xml" ContentType="application/vnd.ms-office.chartcolorstyle+xml"/>
  <Override PartName="/ppt/drawings/drawing68.xml" ContentType="application/vnd.openxmlformats-officedocument.drawingml.chartshapes+xml"/>
  <Override PartName="/ppt/charts/chart71.xml" ContentType="application/vnd.openxmlformats-officedocument.drawingml.chart+xml"/>
  <Override PartName="/ppt/charts/style66.xml" ContentType="application/vnd.ms-office.chartstyle+xml"/>
  <Override PartName="/ppt/charts/colors66.xml" ContentType="application/vnd.ms-office.chartcolorstyle+xml"/>
  <Override PartName="/ppt/drawings/drawing69.xml" ContentType="application/vnd.openxmlformats-officedocument.drawingml.chartshapes+xml"/>
  <Override PartName="/ppt/charts/chart72.xml" ContentType="application/vnd.openxmlformats-officedocument.drawingml.chart+xml"/>
  <Override PartName="/ppt/charts/style67.xml" ContentType="application/vnd.ms-office.chartstyle+xml"/>
  <Override PartName="/ppt/charts/colors67.xml" ContentType="application/vnd.ms-office.chartcolorstyle+xml"/>
  <Override PartName="/ppt/charts/chart73.xml" ContentType="application/vnd.openxmlformats-officedocument.drawingml.chart+xml"/>
  <Override PartName="/ppt/charts/style68.xml" ContentType="application/vnd.ms-office.chartstyle+xml"/>
  <Override PartName="/ppt/charts/colors68.xml" ContentType="application/vnd.ms-office.chartcolorstyle+xml"/>
  <Override PartName="/ppt/drawings/drawing70.xml" ContentType="application/vnd.openxmlformats-officedocument.drawingml.chartshapes+xml"/>
  <Override PartName="/ppt/charts/chart74.xml" ContentType="application/vnd.openxmlformats-officedocument.drawingml.chart+xml"/>
  <Override PartName="/ppt/charts/style69.xml" ContentType="application/vnd.ms-office.chartstyle+xml"/>
  <Override PartName="/ppt/charts/colors69.xml" ContentType="application/vnd.ms-office.chartcolorstyle+xml"/>
  <Override PartName="/ppt/charts/chart75.xml" ContentType="application/vnd.openxmlformats-officedocument.drawingml.chart+xml"/>
  <Override PartName="/ppt/charts/style70.xml" ContentType="application/vnd.ms-office.chartstyle+xml"/>
  <Override PartName="/ppt/charts/colors70.xml" ContentType="application/vnd.ms-office.chartcolorstyle+xml"/>
  <Override PartName="/ppt/charts/chart76.xml" ContentType="application/vnd.openxmlformats-officedocument.drawingml.chart+xml"/>
  <Override PartName="/ppt/charts/style71.xml" ContentType="application/vnd.ms-office.chartstyle+xml"/>
  <Override PartName="/ppt/charts/colors71.xml" ContentType="application/vnd.ms-office.chartcolorstyle+xml"/>
  <Override PartName="/ppt/drawings/drawing71.xml" ContentType="application/vnd.openxmlformats-officedocument.drawingml.chartshapes+xml"/>
  <Override PartName="/ppt/charts/chart77.xml" ContentType="application/vnd.openxmlformats-officedocument.drawingml.chart+xml"/>
  <Override PartName="/ppt/charts/style72.xml" ContentType="application/vnd.ms-office.chartstyle+xml"/>
  <Override PartName="/ppt/charts/colors72.xml" ContentType="application/vnd.ms-office.chartcolorstyle+xml"/>
  <Override PartName="/ppt/drawings/drawing72.xml" ContentType="application/vnd.openxmlformats-officedocument.drawingml.chartshapes+xml"/>
  <Override PartName="/ppt/charts/chart78.xml" ContentType="application/vnd.openxmlformats-officedocument.drawingml.chart+xml"/>
  <Override PartName="/ppt/charts/style73.xml" ContentType="application/vnd.ms-office.chartstyle+xml"/>
  <Override PartName="/ppt/charts/colors73.xml" ContentType="application/vnd.ms-office.chartcolorstyle+xml"/>
  <Override PartName="/ppt/drawings/drawing73.xml" ContentType="application/vnd.openxmlformats-officedocument.drawingml.chartshapes+xml"/>
  <Override PartName="/ppt/charts/chart79.xml" ContentType="application/vnd.openxmlformats-officedocument.drawingml.chart+xml"/>
  <Override PartName="/ppt/charts/style74.xml" ContentType="application/vnd.ms-office.chartstyle+xml"/>
  <Override PartName="/ppt/charts/colors74.xml" ContentType="application/vnd.ms-office.chartcolorstyle+xml"/>
  <Override PartName="/ppt/drawings/drawing74.xml" ContentType="application/vnd.openxmlformats-officedocument.drawingml.chartshapes+xml"/>
  <Override PartName="/ppt/charts/chart80.xml" ContentType="application/vnd.openxmlformats-officedocument.drawingml.chart+xml"/>
  <Override PartName="/ppt/charts/style75.xml" ContentType="application/vnd.ms-office.chartstyle+xml"/>
  <Override PartName="/ppt/charts/colors75.xml" ContentType="application/vnd.ms-office.chartcolorstyle+xml"/>
  <Override PartName="/ppt/drawings/drawing75.xml" ContentType="application/vnd.openxmlformats-officedocument.drawingml.chartshapes+xml"/>
  <Override PartName="/ppt/charts/chart81.xml" ContentType="application/vnd.openxmlformats-officedocument.drawingml.chart+xml"/>
  <Override PartName="/ppt/charts/style76.xml" ContentType="application/vnd.ms-office.chartstyle+xml"/>
  <Override PartName="/ppt/charts/colors76.xml" ContentType="application/vnd.ms-office.chartcolorstyle+xml"/>
  <Override PartName="/ppt/drawings/drawing76.xml" ContentType="application/vnd.openxmlformats-officedocument.drawingml.chartshapes+xml"/>
  <Override PartName="/ppt/charts/chart82.xml" ContentType="application/vnd.openxmlformats-officedocument.drawingml.chart+xml"/>
  <Override PartName="/ppt/charts/style77.xml" ContentType="application/vnd.ms-office.chartstyle+xml"/>
  <Override PartName="/ppt/charts/colors77.xml" ContentType="application/vnd.ms-office.chartcolorstyle+xml"/>
  <Override PartName="/ppt/drawings/drawing77.xml" ContentType="application/vnd.openxmlformats-officedocument.drawingml.chartshapes+xml"/>
  <Override PartName="/ppt/charts/chart83.xml" ContentType="application/vnd.openxmlformats-officedocument.drawingml.chart+xml"/>
  <Override PartName="/ppt/charts/style78.xml" ContentType="application/vnd.ms-office.chartstyle+xml"/>
  <Override PartName="/ppt/charts/colors78.xml" ContentType="application/vnd.ms-office.chartcolorstyle+xml"/>
  <Override PartName="/ppt/drawings/drawing78.xml" ContentType="application/vnd.openxmlformats-officedocument.drawingml.chartshapes+xml"/>
  <Override PartName="/ppt/charts/chart84.xml" ContentType="application/vnd.openxmlformats-officedocument.drawingml.chart+xml"/>
  <Override PartName="/ppt/charts/style79.xml" ContentType="application/vnd.ms-office.chartstyle+xml"/>
  <Override PartName="/ppt/charts/colors79.xml" ContentType="application/vnd.ms-office.chartcolorstyle+xml"/>
  <Override PartName="/ppt/drawings/drawing79.xml" ContentType="application/vnd.openxmlformats-officedocument.drawingml.chartshapes+xml"/>
  <Override PartName="/ppt/charts/chart85.xml" ContentType="application/vnd.openxmlformats-officedocument.drawingml.chart+xml"/>
  <Override PartName="/ppt/charts/style80.xml" ContentType="application/vnd.ms-office.chartstyle+xml"/>
  <Override PartName="/ppt/charts/colors80.xml" ContentType="application/vnd.ms-office.chartcolorstyle+xml"/>
  <Override PartName="/ppt/drawings/drawing80.xml" ContentType="application/vnd.openxmlformats-officedocument.drawingml.chartshapes+xml"/>
  <Override PartName="/ppt/charts/chart86.xml" ContentType="application/vnd.openxmlformats-officedocument.drawingml.chart+xml"/>
  <Override PartName="/ppt/charts/style81.xml" ContentType="application/vnd.ms-office.chartstyle+xml"/>
  <Override PartName="/ppt/charts/colors81.xml" ContentType="application/vnd.ms-office.chartcolorstyle+xml"/>
  <Override PartName="/ppt/theme/themeOverride56.xml" ContentType="application/vnd.openxmlformats-officedocument.themeOverride+xml"/>
  <Override PartName="/ppt/drawings/drawing81.xml" ContentType="application/vnd.openxmlformats-officedocument.drawingml.chartshapes+xml"/>
  <Override PartName="/ppt/charts/chart87.xml" ContentType="application/vnd.openxmlformats-officedocument.drawingml.chart+xml"/>
  <Override PartName="/ppt/charts/style82.xml" ContentType="application/vnd.ms-office.chartstyle+xml"/>
  <Override PartName="/ppt/charts/colors82.xml" ContentType="application/vnd.ms-office.chartcolorstyle+xml"/>
  <Override PartName="/ppt/drawings/drawing82.xml" ContentType="application/vnd.openxmlformats-officedocument.drawingml.chartshapes+xml"/>
  <Override PartName="/ppt/charts/chart88.xml" ContentType="application/vnd.openxmlformats-officedocument.drawingml.chart+xml"/>
  <Override PartName="/ppt/charts/style83.xml" ContentType="application/vnd.ms-office.chartstyle+xml"/>
  <Override PartName="/ppt/charts/colors83.xml" ContentType="application/vnd.ms-office.chartcolorstyle+xml"/>
  <Override PartName="/ppt/drawings/drawing83.xml" ContentType="application/vnd.openxmlformats-officedocument.drawingml.chartshapes+xml"/>
  <Override PartName="/ppt/charts/chart89.xml" ContentType="application/vnd.openxmlformats-officedocument.drawingml.chart+xml"/>
  <Override PartName="/ppt/theme/themeOverride57.xml" ContentType="application/vnd.openxmlformats-officedocument.themeOverride+xml"/>
  <Override PartName="/ppt/drawings/drawing84.xml" ContentType="application/vnd.openxmlformats-officedocument.drawingml.chartshapes+xml"/>
  <Override PartName="/ppt/charts/chart90.xml" ContentType="application/vnd.openxmlformats-officedocument.drawingml.chart+xml"/>
  <Override PartName="/ppt/theme/themeOverride58.xml" ContentType="application/vnd.openxmlformats-officedocument.themeOverride+xml"/>
  <Override PartName="/ppt/drawings/drawing85.xml" ContentType="application/vnd.openxmlformats-officedocument.drawingml.chartshapes+xml"/>
  <Override PartName="/ppt/charts/chart91.xml" ContentType="application/vnd.openxmlformats-officedocument.drawingml.chart+xml"/>
  <Override PartName="/ppt/theme/themeOverride59.xml" ContentType="application/vnd.openxmlformats-officedocument.themeOverride+xml"/>
  <Override PartName="/ppt/drawings/drawing86.xml" ContentType="application/vnd.openxmlformats-officedocument.drawingml.chartshapes+xml"/>
  <Override PartName="/ppt/charts/chart92.xml" ContentType="application/vnd.openxmlformats-officedocument.drawingml.chart+xml"/>
  <Override PartName="/ppt/charts/style84.xml" ContentType="application/vnd.ms-office.chartstyle+xml"/>
  <Override PartName="/ppt/charts/colors84.xml" ContentType="application/vnd.ms-office.chartcolorstyle+xml"/>
  <Override PartName="/ppt/drawings/drawing87.xml" ContentType="application/vnd.openxmlformats-officedocument.drawingml.chartshapes+xml"/>
  <Override PartName="/ppt/charts/chart93.xml" ContentType="application/vnd.openxmlformats-officedocument.drawingml.chart+xml"/>
  <Override PartName="/ppt/charts/style85.xml" ContentType="application/vnd.ms-office.chartstyle+xml"/>
  <Override PartName="/ppt/charts/colors85.xml" ContentType="application/vnd.ms-office.chartcolorstyle+xml"/>
  <Override PartName="/ppt/drawings/drawing88.xml" ContentType="application/vnd.openxmlformats-officedocument.drawingml.chartshapes+xml"/>
  <Override PartName="/ppt/charts/chart94.xml" ContentType="application/vnd.openxmlformats-officedocument.drawingml.chart+xml"/>
  <Override PartName="/ppt/charts/style86.xml" ContentType="application/vnd.ms-office.chartstyle+xml"/>
  <Override PartName="/ppt/charts/colors86.xml" ContentType="application/vnd.ms-office.chartcolorstyle+xml"/>
  <Override PartName="/ppt/drawings/drawing89.xml" ContentType="application/vnd.openxmlformats-officedocument.drawingml.chartshapes+xml"/>
  <Override PartName="/ppt/charts/chart95.xml" ContentType="application/vnd.openxmlformats-officedocument.drawingml.chart+xml"/>
  <Override PartName="/ppt/charts/style87.xml" ContentType="application/vnd.ms-office.chartstyle+xml"/>
  <Override PartName="/ppt/charts/colors87.xml" ContentType="application/vnd.ms-office.chartcolorstyle+xml"/>
  <Override PartName="/ppt/drawings/drawing90.xml" ContentType="application/vnd.openxmlformats-officedocument.drawingml.chartshapes+xml"/>
  <Override PartName="/ppt/charts/chart96.xml" ContentType="application/vnd.openxmlformats-officedocument.drawingml.chart+xml"/>
  <Override PartName="/ppt/charts/style88.xml" ContentType="application/vnd.ms-office.chartstyle+xml"/>
  <Override PartName="/ppt/charts/colors88.xml" ContentType="application/vnd.ms-office.chartcolorstyle+xml"/>
  <Override PartName="/ppt/drawings/drawing91.xml" ContentType="application/vnd.openxmlformats-officedocument.drawingml.chartshapes+xml"/>
  <Override PartName="/ppt/charts/chart97.xml" ContentType="application/vnd.openxmlformats-officedocument.drawingml.chart+xml"/>
  <Override PartName="/ppt/charts/style89.xml" ContentType="application/vnd.ms-office.chartstyle+xml"/>
  <Override PartName="/ppt/charts/colors89.xml" ContentType="application/vnd.ms-office.chartcolorstyle+xml"/>
  <Override PartName="/ppt/drawings/drawing92.xml" ContentType="application/vnd.openxmlformats-officedocument.drawingml.chartshapes+xml"/>
  <Override PartName="/ppt/charts/chart98.xml" ContentType="application/vnd.openxmlformats-officedocument.drawingml.chart+xml"/>
  <Override PartName="/ppt/charts/style90.xml" ContentType="application/vnd.ms-office.chartstyle+xml"/>
  <Override PartName="/ppt/charts/colors90.xml" ContentType="application/vnd.ms-office.chartcolorstyle+xml"/>
  <Override PartName="/ppt/drawings/drawing93.xml" ContentType="application/vnd.openxmlformats-officedocument.drawingml.chartshapes+xml"/>
  <Override PartName="/ppt/charts/chart99.xml" ContentType="application/vnd.openxmlformats-officedocument.drawingml.chart+xml"/>
  <Override PartName="/ppt/charts/style91.xml" ContentType="application/vnd.ms-office.chartstyle+xml"/>
  <Override PartName="/ppt/charts/colors91.xml" ContentType="application/vnd.ms-office.chartcolorstyle+xml"/>
  <Override PartName="/ppt/drawings/drawing94.xml" ContentType="application/vnd.openxmlformats-officedocument.drawingml.chartshapes+xml"/>
  <Override PartName="/ppt/charts/chart100.xml" ContentType="application/vnd.openxmlformats-officedocument.drawingml.chart+xml"/>
  <Override PartName="/ppt/theme/themeOverride60.xml" ContentType="application/vnd.openxmlformats-officedocument.themeOverride+xml"/>
  <Override PartName="/ppt/drawings/drawing95.xml" ContentType="application/vnd.openxmlformats-officedocument.drawingml.chartshapes+xml"/>
  <Override PartName="/ppt/charts/chart101.xml" ContentType="application/vnd.openxmlformats-officedocument.drawingml.chart+xml"/>
  <Override PartName="/ppt/charts/style92.xml" ContentType="application/vnd.ms-office.chartstyle+xml"/>
  <Override PartName="/ppt/charts/colors92.xml" ContentType="application/vnd.ms-office.chartcolorstyle+xml"/>
  <Override PartName="/ppt/drawings/drawing96.xml" ContentType="application/vnd.openxmlformats-officedocument.drawingml.chartshapes+xml"/>
  <Override PartName="/ppt/charts/chart102.xml" ContentType="application/vnd.openxmlformats-officedocument.drawingml.chart+xml"/>
  <Override PartName="/ppt/charts/style93.xml" ContentType="application/vnd.ms-office.chartstyle+xml"/>
  <Override PartName="/ppt/charts/colors93.xml" ContentType="application/vnd.ms-office.chartcolorstyle+xml"/>
  <Override PartName="/ppt/drawings/drawing97.xml" ContentType="application/vnd.openxmlformats-officedocument.drawingml.chartshapes+xml"/>
  <Override PartName="/ppt/charts/chart103.xml" ContentType="application/vnd.openxmlformats-officedocument.drawingml.chart+xml"/>
  <Override PartName="/ppt/charts/style94.xml" ContentType="application/vnd.ms-office.chartstyle+xml"/>
  <Override PartName="/ppt/charts/colors94.xml" ContentType="application/vnd.ms-office.chartcolorstyle+xml"/>
  <Override PartName="/ppt/drawings/drawing98.xml" ContentType="application/vnd.openxmlformats-officedocument.drawingml.chartshapes+xml"/>
  <Override PartName="/ppt/charts/chart104.xml" ContentType="application/vnd.openxmlformats-officedocument.drawingml.chart+xml"/>
  <Override PartName="/ppt/charts/style95.xml" ContentType="application/vnd.ms-office.chartstyle+xml"/>
  <Override PartName="/ppt/charts/colors95.xml" ContentType="application/vnd.ms-office.chartcolorstyle+xml"/>
  <Override PartName="/ppt/drawings/drawing99.xml" ContentType="application/vnd.openxmlformats-officedocument.drawingml.chartshapes+xml"/>
  <Override PartName="/ppt/charts/chart105.xml" ContentType="application/vnd.openxmlformats-officedocument.drawingml.chart+xml"/>
  <Override PartName="/ppt/charts/style96.xml" ContentType="application/vnd.ms-office.chartstyle+xml"/>
  <Override PartName="/ppt/charts/colors96.xml" ContentType="application/vnd.ms-office.chartcolorstyle+xml"/>
  <Override PartName="/ppt/drawings/drawing100.xml" ContentType="application/vnd.openxmlformats-officedocument.drawingml.chartshapes+xml"/>
  <Override PartName="/ppt/charts/chart106.xml" ContentType="application/vnd.openxmlformats-officedocument.drawingml.chart+xml"/>
  <Override PartName="/ppt/charts/style97.xml" ContentType="application/vnd.ms-office.chartstyle+xml"/>
  <Override PartName="/ppt/charts/colors97.xml" ContentType="application/vnd.ms-office.chartcolorstyle+xml"/>
  <Override PartName="/ppt/drawings/drawing101.xml" ContentType="application/vnd.openxmlformats-officedocument.drawingml.chartshapes+xml"/>
  <Override PartName="/ppt/charts/chart107.xml" ContentType="application/vnd.openxmlformats-officedocument.drawingml.chart+xml"/>
  <Override PartName="/ppt/charts/style98.xml" ContentType="application/vnd.ms-office.chartstyle+xml"/>
  <Override PartName="/ppt/charts/colors98.xml" ContentType="application/vnd.ms-office.chartcolorstyle+xml"/>
  <Override PartName="/ppt/drawings/drawing102.xml" ContentType="application/vnd.openxmlformats-officedocument.drawingml.chartshapes+xml"/>
  <Override PartName="/ppt/charts/chart108.xml" ContentType="application/vnd.openxmlformats-officedocument.drawingml.chart+xml"/>
  <Override PartName="/ppt/charts/style99.xml" ContentType="application/vnd.ms-office.chartstyle+xml"/>
  <Override PartName="/ppt/charts/colors99.xml" ContentType="application/vnd.ms-office.chartcolorstyle+xml"/>
  <Override PartName="/ppt/drawings/drawing103.xml" ContentType="application/vnd.openxmlformats-officedocument.drawingml.chartshapes+xml"/>
  <Override PartName="/ppt/charts/chart109.xml" ContentType="application/vnd.openxmlformats-officedocument.drawingml.chart+xml"/>
  <Override PartName="/ppt/charts/style100.xml" ContentType="application/vnd.ms-office.chartstyle+xml"/>
  <Override PartName="/ppt/charts/colors100.xml" ContentType="application/vnd.ms-office.chartcolorstyle+xml"/>
  <Override PartName="/ppt/drawings/drawing104.xml" ContentType="application/vnd.openxmlformats-officedocument.drawingml.chartshapes+xml"/>
  <Override PartName="/ppt/charts/chart110.xml" ContentType="application/vnd.openxmlformats-officedocument.drawingml.chart+xml"/>
  <Override PartName="/ppt/charts/style101.xml" ContentType="application/vnd.ms-office.chartstyle+xml"/>
  <Override PartName="/ppt/charts/colors101.xml" ContentType="application/vnd.ms-office.chartcolorstyle+xml"/>
  <Override PartName="/ppt/drawings/drawing105.xml" ContentType="application/vnd.openxmlformats-officedocument.drawingml.chartshapes+xml"/>
  <Override PartName="/ppt/charts/chart111.xml" ContentType="application/vnd.openxmlformats-officedocument.drawingml.chart+xml"/>
  <Override PartName="/ppt/charts/style102.xml" ContentType="application/vnd.ms-office.chartstyle+xml"/>
  <Override PartName="/ppt/charts/colors102.xml" ContentType="application/vnd.ms-office.chartcolorstyle+xml"/>
  <Override PartName="/ppt/drawings/drawing106.xml" ContentType="application/vnd.openxmlformats-officedocument.drawingml.chartshapes+xml"/>
  <Override PartName="/ppt/charts/chart112.xml" ContentType="application/vnd.openxmlformats-officedocument.drawingml.chart+xml"/>
  <Override PartName="/ppt/charts/style103.xml" ContentType="application/vnd.ms-office.chartstyle+xml"/>
  <Override PartName="/ppt/charts/colors103.xml" ContentType="application/vnd.ms-office.chartcolorstyle+xml"/>
  <Override PartName="/ppt/drawings/drawing107.xml" ContentType="application/vnd.openxmlformats-officedocument.drawingml.chartshapes+xml"/>
  <Override PartName="/ppt/charts/chart113.xml" ContentType="application/vnd.openxmlformats-officedocument.drawingml.chart+xml"/>
  <Override PartName="/ppt/charts/style104.xml" ContentType="application/vnd.ms-office.chartstyle+xml"/>
  <Override PartName="/ppt/charts/colors104.xml" ContentType="application/vnd.ms-office.chartcolorstyle+xml"/>
  <Override PartName="/ppt/theme/themeOverride61.xml" ContentType="application/vnd.openxmlformats-officedocument.themeOverride+xml"/>
  <Override PartName="/ppt/drawings/drawing108.xml" ContentType="application/vnd.openxmlformats-officedocument.drawingml.chartshapes+xml"/>
  <Override PartName="/ppt/charts/chart114.xml" ContentType="application/vnd.openxmlformats-officedocument.drawingml.chart+xml"/>
  <Override PartName="/ppt/charts/style105.xml" ContentType="application/vnd.ms-office.chartstyle+xml"/>
  <Override PartName="/ppt/charts/colors105.xml" ContentType="application/vnd.ms-office.chartcolorstyle+xml"/>
  <Override PartName="/ppt/theme/themeOverride62.xml" ContentType="application/vnd.openxmlformats-officedocument.themeOverride+xml"/>
  <Override PartName="/ppt/drawings/drawing109.xml" ContentType="application/vnd.openxmlformats-officedocument.drawingml.chartshapes+xml"/>
  <Override PartName="/ppt/charts/chart115.xml" ContentType="application/vnd.openxmlformats-officedocument.drawingml.chart+xml"/>
  <Override PartName="/ppt/charts/style106.xml" ContentType="application/vnd.ms-office.chartstyle+xml"/>
  <Override PartName="/ppt/charts/colors106.xml" ContentType="application/vnd.ms-office.chartcolorstyle+xml"/>
  <Override PartName="/ppt/theme/themeOverride63.xml" ContentType="application/vnd.openxmlformats-officedocument.themeOverride+xml"/>
  <Override PartName="/ppt/drawings/drawing110.xml" ContentType="application/vnd.openxmlformats-officedocument.drawingml.chartshapes+xml"/>
  <Override PartName="/ppt/charts/chart116.xml" ContentType="application/vnd.openxmlformats-officedocument.drawingml.chart+xml"/>
  <Override PartName="/ppt/theme/themeOverride64.xml" ContentType="application/vnd.openxmlformats-officedocument.themeOverride+xml"/>
  <Override PartName="/ppt/drawings/drawing111.xml" ContentType="application/vnd.openxmlformats-officedocument.drawingml.chartshapes+xml"/>
  <Override PartName="/ppt/charts/chart117.xml" ContentType="application/vnd.openxmlformats-officedocument.drawingml.chart+xml"/>
  <Override PartName="/ppt/theme/themeOverride65.xml" ContentType="application/vnd.openxmlformats-officedocument.themeOverride+xml"/>
  <Override PartName="/ppt/drawings/drawing112.xml" ContentType="application/vnd.openxmlformats-officedocument.drawingml.chartshapes+xml"/>
  <Override PartName="/ppt/charts/chart118.xml" ContentType="application/vnd.openxmlformats-officedocument.drawingml.chart+xml"/>
  <Override PartName="/ppt/charts/style107.xml" ContentType="application/vnd.ms-office.chartstyle+xml"/>
  <Override PartName="/ppt/charts/colors107.xml" ContentType="application/vnd.ms-office.chartcolorstyle+xml"/>
  <Override PartName="/ppt/drawings/drawing113.xml" ContentType="application/vnd.openxmlformats-officedocument.drawingml.chartshapes+xml"/>
  <Override PartName="/ppt/charts/chart119.xml" ContentType="application/vnd.openxmlformats-officedocument.drawingml.chart+xml"/>
  <Override PartName="/ppt/charts/style108.xml" ContentType="application/vnd.ms-office.chartstyle+xml"/>
  <Override PartName="/ppt/charts/colors108.xml" ContentType="application/vnd.ms-office.chartcolorstyle+xml"/>
  <Override PartName="/ppt/drawings/drawing114.xml" ContentType="application/vnd.openxmlformats-officedocument.drawingml.chartshapes+xml"/>
  <Override PartName="/ppt/charts/chart120.xml" ContentType="application/vnd.openxmlformats-officedocument.drawingml.chart+xml"/>
  <Override PartName="/ppt/theme/themeOverride66.xml" ContentType="application/vnd.openxmlformats-officedocument.themeOverride+xml"/>
  <Override PartName="/ppt/drawings/drawing115.xml" ContentType="application/vnd.openxmlformats-officedocument.drawingml.chartshapes+xml"/>
  <Override PartName="/ppt/charts/chart121.xml" ContentType="application/vnd.openxmlformats-officedocument.drawingml.chart+xml"/>
  <Override PartName="/ppt/theme/themeOverride67.xml" ContentType="application/vnd.openxmlformats-officedocument.themeOverride+xml"/>
  <Override PartName="/ppt/drawings/drawing116.xml" ContentType="application/vnd.openxmlformats-officedocument.drawingml.chartshapes+xml"/>
  <Override PartName="/ppt/charts/chart122.xml" ContentType="application/vnd.openxmlformats-officedocument.drawingml.chart+xml"/>
  <Override PartName="/ppt/drawings/drawing117.xml" ContentType="application/vnd.openxmlformats-officedocument.drawingml.chartshapes+xml"/>
  <Override PartName="/ppt/charts/chart123.xml" ContentType="application/vnd.openxmlformats-officedocument.drawingml.chart+xml"/>
  <Override PartName="/ppt/drawings/drawing118.xml" ContentType="application/vnd.openxmlformats-officedocument.drawingml.chartshapes+xml"/>
  <Override PartName="/ppt/charts/chart124.xml" ContentType="application/vnd.openxmlformats-officedocument.drawingml.chart+xml"/>
  <Override PartName="/ppt/charts/style109.xml" ContentType="application/vnd.ms-office.chartstyle+xml"/>
  <Override PartName="/ppt/charts/colors109.xml" ContentType="application/vnd.ms-office.chartcolorstyle+xml"/>
  <Override PartName="/ppt/drawings/drawing119.xml" ContentType="application/vnd.openxmlformats-officedocument.drawingml.chartshapes+xml"/>
  <Override PartName="/ppt/charts/chart125.xml" ContentType="application/vnd.openxmlformats-officedocument.drawingml.chart+xml"/>
  <Override PartName="/ppt/charts/style110.xml" ContentType="application/vnd.ms-office.chartstyle+xml"/>
  <Override PartName="/ppt/charts/colors110.xml" ContentType="application/vnd.ms-office.chartcolorstyle+xml"/>
  <Override PartName="/ppt/drawings/drawing120.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75" r:id="rId1"/>
  </p:sldMasterIdLst>
  <p:notesMasterIdLst>
    <p:notesMasterId r:id="rId155"/>
  </p:notesMasterIdLst>
  <p:handoutMasterIdLst>
    <p:handoutMasterId r:id="rId156"/>
  </p:handoutMasterIdLst>
  <p:sldIdLst>
    <p:sldId id="485" r:id="rId2"/>
    <p:sldId id="514" r:id="rId3"/>
    <p:sldId id="517" r:id="rId4"/>
    <p:sldId id="528" r:id="rId5"/>
    <p:sldId id="529" r:id="rId6"/>
    <p:sldId id="530" r:id="rId7"/>
    <p:sldId id="531" r:id="rId8"/>
    <p:sldId id="532" r:id="rId9"/>
    <p:sldId id="533" r:id="rId10"/>
    <p:sldId id="534" r:id="rId11"/>
    <p:sldId id="535" r:id="rId12"/>
    <p:sldId id="536" r:id="rId13"/>
    <p:sldId id="699" r:id="rId14"/>
    <p:sldId id="538" r:id="rId15"/>
    <p:sldId id="696" r:id="rId16"/>
    <p:sldId id="540" r:id="rId17"/>
    <p:sldId id="541" r:id="rId18"/>
    <p:sldId id="542" r:id="rId19"/>
    <p:sldId id="543" r:id="rId20"/>
    <p:sldId id="544" r:id="rId21"/>
    <p:sldId id="545" r:id="rId22"/>
    <p:sldId id="546" r:id="rId23"/>
    <p:sldId id="547" r:id="rId24"/>
    <p:sldId id="548" r:id="rId25"/>
    <p:sldId id="549" r:id="rId26"/>
    <p:sldId id="572" r:id="rId27"/>
    <p:sldId id="695" r:id="rId28"/>
    <p:sldId id="554" r:id="rId29"/>
    <p:sldId id="555" r:id="rId30"/>
    <p:sldId id="556" r:id="rId31"/>
    <p:sldId id="558" r:id="rId32"/>
    <p:sldId id="559" r:id="rId33"/>
    <p:sldId id="560" r:id="rId34"/>
    <p:sldId id="702" r:id="rId35"/>
    <p:sldId id="562" r:id="rId36"/>
    <p:sldId id="563" r:id="rId37"/>
    <p:sldId id="564" r:id="rId38"/>
    <p:sldId id="565" r:id="rId39"/>
    <p:sldId id="566" r:id="rId40"/>
    <p:sldId id="567" r:id="rId41"/>
    <p:sldId id="573" r:id="rId42"/>
    <p:sldId id="569" r:id="rId43"/>
    <p:sldId id="570" r:id="rId44"/>
    <p:sldId id="574" r:id="rId45"/>
    <p:sldId id="576" r:id="rId46"/>
    <p:sldId id="577" r:id="rId47"/>
    <p:sldId id="700" r:id="rId48"/>
    <p:sldId id="579" r:id="rId49"/>
    <p:sldId id="580" r:id="rId50"/>
    <p:sldId id="581" r:id="rId51"/>
    <p:sldId id="582" r:id="rId52"/>
    <p:sldId id="583" r:id="rId53"/>
    <p:sldId id="697" r:id="rId54"/>
    <p:sldId id="585" r:id="rId55"/>
    <p:sldId id="586" r:id="rId56"/>
    <p:sldId id="587" r:id="rId57"/>
    <p:sldId id="588" r:id="rId58"/>
    <p:sldId id="589" r:id="rId59"/>
    <p:sldId id="590" r:id="rId60"/>
    <p:sldId id="591" r:id="rId61"/>
    <p:sldId id="649" r:id="rId62"/>
    <p:sldId id="651" r:id="rId63"/>
    <p:sldId id="652" r:id="rId64"/>
    <p:sldId id="653" r:id="rId65"/>
    <p:sldId id="654" r:id="rId66"/>
    <p:sldId id="655" r:id="rId67"/>
    <p:sldId id="656" r:id="rId68"/>
    <p:sldId id="657" r:id="rId69"/>
    <p:sldId id="658" r:id="rId70"/>
    <p:sldId id="698" r:id="rId71"/>
    <p:sldId id="660" r:id="rId72"/>
    <p:sldId id="661" r:id="rId73"/>
    <p:sldId id="662" r:id="rId74"/>
    <p:sldId id="663" r:id="rId75"/>
    <p:sldId id="664" r:id="rId76"/>
    <p:sldId id="665" r:id="rId77"/>
    <p:sldId id="666" r:id="rId78"/>
    <p:sldId id="645" r:id="rId79"/>
    <p:sldId id="667" r:id="rId80"/>
    <p:sldId id="668" r:id="rId81"/>
    <p:sldId id="669" r:id="rId82"/>
    <p:sldId id="670" r:id="rId83"/>
    <p:sldId id="671" r:id="rId84"/>
    <p:sldId id="672" r:id="rId85"/>
    <p:sldId id="673" r:id="rId86"/>
    <p:sldId id="674" r:id="rId87"/>
    <p:sldId id="675" r:id="rId88"/>
    <p:sldId id="676" r:id="rId89"/>
    <p:sldId id="677" r:id="rId90"/>
    <p:sldId id="678" r:id="rId91"/>
    <p:sldId id="679" r:id="rId92"/>
    <p:sldId id="680" r:id="rId93"/>
    <p:sldId id="681" r:id="rId94"/>
    <p:sldId id="682" r:id="rId95"/>
    <p:sldId id="683" r:id="rId96"/>
    <p:sldId id="684" r:id="rId97"/>
    <p:sldId id="685" r:id="rId98"/>
    <p:sldId id="686" r:id="rId99"/>
    <p:sldId id="687" r:id="rId100"/>
    <p:sldId id="688" r:id="rId101"/>
    <p:sldId id="689" r:id="rId102"/>
    <p:sldId id="690" r:id="rId103"/>
    <p:sldId id="701" r:id="rId104"/>
    <p:sldId id="692" r:id="rId105"/>
    <p:sldId id="592" r:id="rId106"/>
    <p:sldId id="647" r:id="rId107"/>
    <p:sldId id="595" r:id="rId108"/>
    <p:sldId id="596" r:id="rId109"/>
    <p:sldId id="597" r:id="rId110"/>
    <p:sldId id="648" r:id="rId111"/>
    <p:sldId id="599" r:id="rId112"/>
    <p:sldId id="693" r:id="rId113"/>
    <p:sldId id="601" r:id="rId114"/>
    <p:sldId id="602" r:id="rId115"/>
    <p:sldId id="603" r:id="rId116"/>
    <p:sldId id="694" r:id="rId117"/>
    <p:sldId id="605" r:id="rId118"/>
    <p:sldId id="606" r:id="rId119"/>
    <p:sldId id="607" r:id="rId120"/>
    <p:sldId id="608" r:id="rId121"/>
    <p:sldId id="610" r:id="rId122"/>
    <p:sldId id="611" r:id="rId123"/>
    <p:sldId id="612" r:id="rId124"/>
    <p:sldId id="613" r:id="rId125"/>
    <p:sldId id="614" r:id="rId126"/>
    <p:sldId id="615" r:id="rId127"/>
    <p:sldId id="616" r:id="rId128"/>
    <p:sldId id="617" r:id="rId129"/>
    <p:sldId id="618" r:id="rId130"/>
    <p:sldId id="619" r:id="rId131"/>
    <p:sldId id="620" r:id="rId132"/>
    <p:sldId id="621" r:id="rId133"/>
    <p:sldId id="622" r:id="rId134"/>
    <p:sldId id="623" r:id="rId135"/>
    <p:sldId id="624" r:id="rId136"/>
    <p:sldId id="626" r:id="rId137"/>
    <p:sldId id="627" r:id="rId138"/>
    <p:sldId id="628" r:id="rId139"/>
    <p:sldId id="629" r:id="rId140"/>
    <p:sldId id="630" r:id="rId141"/>
    <p:sldId id="631" r:id="rId142"/>
    <p:sldId id="632" r:id="rId143"/>
    <p:sldId id="633" r:id="rId144"/>
    <p:sldId id="634" r:id="rId145"/>
    <p:sldId id="635" r:id="rId146"/>
    <p:sldId id="636" r:id="rId147"/>
    <p:sldId id="637" r:id="rId148"/>
    <p:sldId id="638" r:id="rId149"/>
    <p:sldId id="640" r:id="rId150"/>
    <p:sldId id="641" r:id="rId151"/>
    <p:sldId id="642" r:id="rId152"/>
    <p:sldId id="643" r:id="rId153"/>
    <p:sldId id="644" r:id="rId154"/>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870">
          <p15:clr>
            <a:srgbClr val="A4A3A4"/>
          </p15:clr>
        </p15:guide>
        <p15:guide id="4" pos="2848">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A2630"/>
    <a:srgbClr val="FFFFFF"/>
    <a:srgbClr val="333333"/>
    <a:srgbClr val="169D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55" autoAdjust="0"/>
    <p:restoredTop sz="92972" autoAdjust="0"/>
  </p:normalViewPr>
  <p:slideViewPr>
    <p:cSldViewPr snapToGrid="0">
      <p:cViewPr varScale="1">
        <p:scale>
          <a:sx n="104" d="100"/>
          <a:sy n="104" d="100"/>
        </p:scale>
        <p:origin x="1746" y="102"/>
      </p:cViewPr>
      <p:guideLst>
        <p:guide orient="horz" pos="2160"/>
        <p:guide pos="2880"/>
        <p:guide orient="horz" pos="870"/>
        <p:guide pos="284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88" d="100"/>
          <a:sy n="88" d="100"/>
        </p:scale>
        <p:origin x="3696" y="9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5" Type="http://schemas.openxmlformats.org/officeDocument/2006/relationships/chartUserShapes" Target="../drawings/drawing1.xml"/><Relationship Id="rId4"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10.xml"/><Relationship Id="rId1" Type="http://schemas.microsoft.com/office/2011/relationships/chartStyle" Target="style10.xml"/><Relationship Id="rId5" Type="http://schemas.openxmlformats.org/officeDocument/2006/relationships/chartUserShapes" Target="../drawings/drawing10.xml"/><Relationship Id="rId4" Type="http://schemas.openxmlformats.org/officeDocument/2006/relationships/package" Target="../embeddings/Microsoft_Excel_Worksheet10.xlsx"/></Relationships>
</file>

<file path=ppt/charts/_rels/chart100.xml.rels><?xml version="1.0" encoding="UTF-8" standalone="yes"?>
<Relationships xmlns="http://schemas.openxmlformats.org/package/2006/relationships"><Relationship Id="rId3" Type="http://schemas.openxmlformats.org/officeDocument/2006/relationships/chartUserShapes" Target="../drawings/drawing95.xml"/><Relationship Id="rId2" Type="http://schemas.openxmlformats.org/officeDocument/2006/relationships/package" Target="../embeddings/Microsoft_Excel_Worksheet99.xlsx"/><Relationship Id="rId1" Type="http://schemas.openxmlformats.org/officeDocument/2006/relationships/themeOverride" Target="../theme/themeOverride60.xml"/></Relationships>
</file>

<file path=ppt/charts/_rels/chart101.xml.rels><?xml version="1.0" encoding="UTF-8" standalone="yes"?>
<Relationships xmlns="http://schemas.openxmlformats.org/package/2006/relationships"><Relationship Id="rId3" Type="http://schemas.openxmlformats.org/officeDocument/2006/relationships/package" Target="../embeddings/Microsoft_Excel_Worksheet100.xlsx"/><Relationship Id="rId2" Type="http://schemas.microsoft.com/office/2011/relationships/chartColorStyle" Target="colors92.xml"/><Relationship Id="rId1" Type="http://schemas.microsoft.com/office/2011/relationships/chartStyle" Target="style92.xml"/><Relationship Id="rId4" Type="http://schemas.openxmlformats.org/officeDocument/2006/relationships/chartUserShapes" Target="../drawings/drawing96.xml"/></Relationships>
</file>

<file path=ppt/charts/_rels/chart102.xml.rels><?xml version="1.0" encoding="UTF-8" standalone="yes"?>
<Relationships xmlns="http://schemas.openxmlformats.org/package/2006/relationships"><Relationship Id="rId3" Type="http://schemas.openxmlformats.org/officeDocument/2006/relationships/package" Target="../embeddings/Microsoft_Excel_Worksheet101.xlsx"/><Relationship Id="rId2" Type="http://schemas.microsoft.com/office/2011/relationships/chartColorStyle" Target="colors93.xml"/><Relationship Id="rId1" Type="http://schemas.microsoft.com/office/2011/relationships/chartStyle" Target="style93.xml"/><Relationship Id="rId4" Type="http://schemas.openxmlformats.org/officeDocument/2006/relationships/chartUserShapes" Target="../drawings/drawing97.xml"/></Relationships>
</file>

<file path=ppt/charts/_rels/chart103.xml.rels><?xml version="1.0" encoding="UTF-8" standalone="yes"?>
<Relationships xmlns="http://schemas.openxmlformats.org/package/2006/relationships"><Relationship Id="rId3" Type="http://schemas.openxmlformats.org/officeDocument/2006/relationships/package" Target="../embeddings/Microsoft_Excel_Worksheet102.xlsx"/><Relationship Id="rId2" Type="http://schemas.microsoft.com/office/2011/relationships/chartColorStyle" Target="colors94.xml"/><Relationship Id="rId1" Type="http://schemas.microsoft.com/office/2011/relationships/chartStyle" Target="style94.xml"/><Relationship Id="rId4" Type="http://schemas.openxmlformats.org/officeDocument/2006/relationships/chartUserShapes" Target="../drawings/drawing98.xml"/></Relationships>
</file>

<file path=ppt/charts/_rels/chart104.xml.rels><?xml version="1.0" encoding="UTF-8" standalone="yes"?>
<Relationships xmlns="http://schemas.openxmlformats.org/package/2006/relationships"><Relationship Id="rId3" Type="http://schemas.openxmlformats.org/officeDocument/2006/relationships/package" Target="../embeddings/Microsoft_Excel_Worksheet103.xlsx"/><Relationship Id="rId2" Type="http://schemas.microsoft.com/office/2011/relationships/chartColorStyle" Target="colors95.xml"/><Relationship Id="rId1" Type="http://schemas.microsoft.com/office/2011/relationships/chartStyle" Target="style95.xml"/><Relationship Id="rId4" Type="http://schemas.openxmlformats.org/officeDocument/2006/relationships/chartUserShapes" Target="../drawings/drawing99.xml"/></Relationships>
</file>

<file path=ppt/charts/_rels/chart105.xml.rels><?xml version="1.0" encoding="UTF-8" standalone="yes"?>
<Relationships xmlns="http://schemas.openxmlformats.org/package/2006/relationships"><Relationship Id="rId3" Type="http://schemas.openxmlformats.org/officeDocument/2006/relationships/package" Target="../embeddings/Microsoft_Excel_Worksheet104.xlsx"/><Relationship Id="rId2" Type="http://schemas.microsoft.com/office/2011/relationships/chartColorStyle" Target="colors96.xml"/><Relationship Id="rId1" Type="http://schemas.microsoft.com/office/2011/relationships/chartStyle" Target="style96.xml"/><Relationship Id="rId4" Type="http://schemas.openxmlformats.org/officeDocument/2006/relationships/chartUserShapes" Target="../drawings/drawing100.xml"/></Relationships>
</file>

<file path=ppt/charts/_rels/chart106.xml.rels><?xml version="1.0" encoding="UTF-8" standalone="yes"?>
<Relationships xmlns="http://schemas.openxmlformats.org/package/2006/relationships"><Relationship Id="rId3" Type="http://schemas.openxmlformats.org/officeDocument/2006/relationships/package" Target="../embeddings/Microsoft_Excel_Worksheet105.xlsx"/><Relationship Id="rId2" Type="http://schemas.microsoft.com/office/2011/relationships/chartColorStyle" Target="colors97.xml"/><Relationship Id="rId1" Type="http://schemas.microsoft.com/office/2011/relationships/chartStyle" Target="style97.xml"/><Relationship Id="rId4" Type="http://schemas.openxmlformats.org/officeDocument/2006/relationships/chartUserShapes" Target="../drawings/drawing101.xml"/></Relationships>
</file>

<file path=ppt/charts/_rels/chart107.xml.rels><?xml version="1.0" encoding="UTF-8" standalone="yes"?>
<Relationships xmlns="http://schemas.openxmlformats.org/package/2006/relationships"><Relationship Id="rId3" Type="http://schemas.openxmlformats.org/officeDocument/2006/relationships/package" Target="../embeddings/Microsoft_Excel_Worksheet106.xlsx"/><Relationship Id="rId2" Type="http://schemas.microsoft.com/office/2011/relationships/chartColorStyle" Target="colors98.xml"/><Relationship Id="rId1" Type="http://schemas.microsoft.com/office/2011/relationships/chartStyle" Target="style98.xml"/><Relationship Id="rId4" Type="http://schemas.openxmlformats.org/officeDocument/2006/relationships/chartUserShapes" Target="../drawings/drawing102.xml"/></Relationships>
</file>

<file path=ppt/charts/_rels/chart108.xml.rels><?xml version="1.0" encoding="UTF-8" standalone="yes"?>
<Relationships xmlns="http://schemas.openxmlformats.org/package/2006/relationships"><Relationship Id="rId3" Type="http://schemas.openxmlformats.org/officeDocument/2006/relationships/package" Target="../embeddings/Microsoft_Excel_Worksheet107.xlsx"/><Relationship Id="rId2" Type="http://schemas.microsoft.com/office/2011/relationships/chartColorStyle" Target="colors99.xml"/><Relationship Id="rId1" Type="http://schemas.microsoft.com/office/2011/relationships/chartStyle" Target="style99.xml"/><Relationship Id="rId4" Type="http://schemas.openxmlformats.org/officeDocument/2006/relationships/chartUserShapes" Target="../drawings/drawing103.xml"/></Relationships>
</file>

<file path=ppt/charts/_rels/chart109.xml.rels><?xml version="1.0" encoding="UTF-8" standalone="yes"?>
<Relationships xmlns="http://schemas.openxmlformats.org/package/2006/relationships"><Relationship Id="rId3" Type="http://schemas.openxmlformats.org/officeDocument/2006/relationships/package" Target="../embeddings/Microsoft_Excel_Worksheet108.xlsx"/><Relationship Id="rId2" Type="http://schemas.microsoft.com/office/2011/relationships/chartColorStyle" Target="colors100.xml"/><Relationship Id="rId1" Type="http://schemas.microsoft.com/office/2011/relationships/chartStyle" Target="style100.xml"/><Relationship Id="rId4" Type="http://schemas.openxmlformats.org/officeDocument/2006/relationships/chartUserShapes" Target="../drawings/drawing104.xml"/></Relationships>
</file>

<file path=ppt/charts/_rels/chart11.xml.rels><?xml version="1.0" encoding="UTF-8" standalone="yes"?>
<Relationships xmlns="http://schemas.openxmlformats.org/package/2006/relationships"><Relationship Id="rId3" Type="http://schemas.openxmlformats.org/officeDocument/2006/relationships/chartUserShapes" Target="../drawings/drawing11.xml"/><Relationship Id="rId2" Type="http://schemas.openxmlformats.org/officeDocument/2006/relationships/package" Target="../embeddings/Microsoft_Excel_Worksheet11.xlsx"/><Relationship Id="rId1" Type="http://schemas.openxmlformats.org/officeDocument/2006/relationships/themeOverride" Target="../theme/themeOverride10.xml"/></Relationships>
</file>

<file path=ppt/charts/_rels/chart110.xml.rels><?xml version="1.0" encoding="UTF-8" standalone="yes"?>
<Relationships xmlns="http://schemas.openxmlformats.org/package/2006/relationships"><Relationship Id="rId3" Type="http://schemas.openxmlformats.org/officeDocument/2006/relationships/package" Target="../embeddings/Microsoft_Excel_Worksheet109.xlsx"/><Relationship Id="rId2" Type="http://schemas.microsoft.com/office/2011/relationships/chartColorStyle" Target="colors101.xml"/><Relationship Id="rId1" Type="http://schemas.microsoft.com/office/2011/relationships/chartStyle" Target="style101.xml"/><Relationship Id="rId4" Type="http://schemas.openxmlformats.org/officeDocument/2006/relationships/chartUserShapes" Target="../drawings/drawing105.xml"/></Relationships>
</file>

<file path=ppt/charts/_rels/chart111.xml.rels><?xml version="1.0" encoding="UTF-8" standalone="yes"?>
<Relationships xmlns="http://schemas.openxmlformats.org/package/2006/relationships"><Relationship Id="rId3" Type="http://schemas.openxmlformats.org/officeDocument/2006/relationships/package" Target="../embeddings/Microsoft_Excel_Worksheet110.xlsx"/><Relationship Id="rId2" Type="http://schemas.microsoft.com/office/2011/relationships/chartColorStyle" Target="colors102.xml"/><Relationship Id="rId1" Type="http://schemas.microsoft.com/office/2011/relationships/chartStyle" Target="style102.xml"/><Relationship Id="rId4" Type="http://schemas.openxmlformats.org/officeDocument/2006/relationships/chartUserShapes" Target="../drawings/drawing106.xml"/></Relationships>
</file>

<file path=ppt/charts/_rels/chart112.xml.rels><?xml version="1.0" encoding="UTF-8" standalone="yes"?>
<Relationships xmlns="http://schemas.openxmlformats.org/package/2006/relationships"><Relationship Id="rId3" Type="http://schemas.openxmlformats.org/officeDocument/2006/relationships/package" Target="../embeddings/Microsoft_Excel_Worksheet111.xlsx"/><Relationship Id="rId2" Type="http://schemas.microsoft.com/office/2011/relationships/chartColorStyle" Target="colors103.xml"/><Relationship Id="rId1" Type="http://schemas.microsoft.com/office/2011/relationships/chartStyle" Target="style103.xml"/><Relationship Id="rId4" Type="http://schemas.openxmlformats.org/officeDocument/2006/relationships/chartUserShapes" Target="../drawings/drawing107.xml"/></Relationships>
</file>

<file path=ppt/charts/_rels/chart113.xml.rels><?xml version="1.0" encoding="UTF-8" standalone="yes"?>
<Relationships xmlns="http://schemas.openxmlformats.org/package/2006/relationships"><Relationship Id="rId3" Type="http://schemas.openxmlformats.org/officeDocument/2006/relationships/themeOverride" Target="../theme/themeOverride61.xml"/><Relationship Id="rId2" Type="http://schemas.microsoft.com/office/2011/relationships/chartColorStyle" Target="colors104.xml"/><Relationship Id="rId1" Type="http://schemas.microsoft.com/office/2011/relationships/chartStyle" Target="style104.xml"/><Relationship Id="rId5" Type="http://schemas.openxmlformats.org/officeDocument/2006/relationships/chartUserShapes" Target="../drawings/drawing108.xml"/><Relationship Id="rId4" Type="http://schemas.openxmlformats.org/officeDocument/2006/relationships/package" Target="../embeddings/Microsoft_Excel_Worksheet112.xlsx"/></Relationships>
</file>

<file path=ppt/charts/_rels/chart114.xml.rels><?xml version="1.0" encoding="UTF-8" standalone="yes"?>
<Relationships xmlns="http://schemas.openxmlformats.org/package/2006/relationships"><Relationship Id="rId3" Type="http://schemas.openxmlformats.org/officeDocument/2006/relationships/themeOverride" Target="../theme/themeOverride62.xml"/><Relationship Id="rId2" Type="http://schemas.microsoft.com/office/2011/relationships/chartColorStyle" Target="colors105.xml"/><Relationship Id="rId1" Type="http://schemas.microsoft.com/office/2011/relationships/chartStyle" Target="style105.xml"/><Relationship Id="rId5" Type="http://schemas.openxmlformats.org/officeDocument/2006/relationships/chartUserShapes" Target="../drawings/drawing109.xml"/><Relationship Id="rId4" Type="http://schemas.openxmlformats.org/officeDocument/2006/relationships/package" Target="../embeddings/Microsoft_Excel_Worksheet113.xlsx"/></Relationships>
</file>

<file path=ppt/charts/_rels/chart115.xml.rels><?xml version="1.0" encoding="UTF-8" standalone="yes"?>
<Relationships xmlns="http://schemas.openxmlformats.org/package/2006/relationships"><Relationship Id="rId3" Type="http://schemas.openxmlformats.org/officeDocument/2006/relationships/themeOverride" Target="../theme/themeOverride63.xml"/><Relationship Id="rId2" Type="http://schemas.microsoft.com/office/2011/relationships/chartColorStyle" Target="colors106.xml"/><Relationship Id="rId1" Type="http://schemas.microsoft.com/office/2011/relationships/chartStyle" Target="style106.xml"/><Relationship Id="rId5" Type="http://schemas.openxmlformats.org/officeDocument/2006/relationships/chartUserShapes" Target="../drawings/drawing110.xml"/><Relationship Id="rId4" Type="http://schemas.openxmlformats.org/officeDocument/2006/relationships/package" Target="../embeddings/Microsoft_Excel_Worksheet114.xlsx"/></Relationships>
</file>

<file path=ppt/charts/_rels/chart116.xml.rels><?xml version="1.0" encoding="UTF-8" standalone="yes"?>
<Relationships xmlns="http://schemas.openxmlformats.org/package/2006/relationships"><Relationship Id="rId3" Type="http://schemas.openxmlformats.org/officeDocument/2006/relationships/chartUserShapes" Target="../drawings/drawing111.xml"/><Relationship Id="rId2" Type="http://schemas.openxmlformats.org/officeDocument/2006/relationships/package" Target="../embeddings/Microsoft_Excel_Worksheet115.xlsx"/><Relationship Id="rId1" Type="http://schemas.openxmlformats.org/officeDocument/2006/relationships/themeOverride" Target="../theme/themeOverride64.xml"/></Relationships>
</file>

<file path=ppt/charts/_rels/chart117.xml.rels><?xml version="1.0" encoding="UTF-8" standalone="yes"?>
<Relationships xmlns="http://schemas.openxmlformats.org/package/2006/relationships"><Relationship Id="rId3" Type="http://schemas.openxmlformats.org/officeDocument/2006/relationships/chartUserShapes" Target="../drawings/drawing112.xml"/><Relationship Id="rId2" Type="http://schemas.openxmlformats.org/officeDocument/2006/relationships/package" Target="../embeddings/Microsoft_Excel_Worksheet116.xlsx"/><Relationship Id="rId1" Type="http://schemas.openxmlformats.org/officeDocument/2006/relationships/themeOverride" Target="../theme/themeOverride65.xml"/></Relationships>
</file>

<file path=ppt/charts/_rels/chart118.xml.rels><?xml version="1.0" encoding="UTF-8" standalone="yes"?>
<Relationships xmlns="http://schemas.openxmlformats.org/package/2006/relationships"><Relationship Id="rId3" Type="http://schemas.openxmlformats.org/officeDocument/2006/relationships/package" Target="../embeddings/Microsoft_Excel_Worksheet117.xlsx"/><Relationship Id="rId2" Type="http://schemas.microsoft.com/office/2011/relationships/chartColorStyle" Target="colors107.xml"/><Relationship Id="rId1" Type="http://schemas.microsoft.com/office/2011/relationships/chartStyle" Target="style107.xml"/><Relationship Id="rId4" Type="http://schemas.openxmlformats.org/officeDocument/2006/relationships/chartUserShapes" Target="../drawings/drawing113.xml"/></Relationships>
</file>

<file path=ppt/charts/_rels/chart119.xml.rels><?xml version="1.0" encoding="UTF-8" standalone="yes"?>
<Relationships xmlns="http://schemas.openxmlformats.org/package/2006/relationships"><Relationship Id="rId3" Type="http://schemas.openxmlformats.org/officeDocument/2006/relationships/package" Target="../embeddings/Microsoft_Excel_Worksheet118.xlsx"/><Relationship Id="rId2" Type="http://schemas.microsoft.com/office/2011/relationships/chartColorStyle" Target="colors108.xml"/><Relationship Id="rId1" Type="http://schemas.microsoft.com/office/2011/relationships/chartStyle" Target="style108.xml"/><Relationship Id="rId4" Type="http://schemas.openxmlformats.org/officeDocument/2006/relationships/chartUserShapes" Target="../drawings/drawing114.xml"/></Relationships>
</file>

<file path=ppt/charts/_rels/chart12.xml.rels><?xml version="1.0" encoding="UTF-8" standalone="yes"?>
<Relationships xmlns="http://schemas.openxmlformats.org/package/2006/relationships"><Relationship Id="rId3" Type="http://schemas.openxmlformats.org/officeDocument/2006/relationships/chartUserShapes" Target="../drawings/drawing12.xml"/><Relationship Id="rId2" Type="http://schemas.openxmlformats.org/officeDocument/2006/relationships/package" Target="../embeddings/Microsoft_Excel_Worksheet12.xlsx"/><Relationship Id="rId1" Type="http://schemas.openxmlformats.org/officeDocument/2006/relationships/themeOverride" Target="../theme/themeOverride11.xml"/></Relationships>
</file>

<file path=ppt/charts/_rels/chart120.xml.rels><?xml version="1.0" encoding="UTF-8" standalone="yes"?>
<Relationships xmlns="http://schemas.openxmlformats.org/package/2006/relationships"><Relationship Id="rId3" Type="http://schemas.openxmlformats.org/officeDocument/2006/relationships/chartUserShapes" Target="../drawings/drawing115.xml"/><Relationship Id="rId2" Type="http://schemas.openxmlformats.org/officeDocument/2006/relationships/package" Target="../embeddings/Microsoft_Excel_Worksheet119.xlsx"/><Relationship Id="rId1" Type="http://schemas.openxmlformats.org/officeDocument/2006/relationships/themeOverride" Target="../theme/themeOverride66.xml"/></Relationships>
</file>

<file path=ppt/charts/_rels/chart121.xml.rels><?xml version="1.0" encoding="UTF-8" standalone="yes"?>
<Relationships xmlns="http://schemas.openxmlformats.org/package/2006/relationships"><Relationship Id="rId3" Type="http://schemas.openxmlformats.org/officeDocument/2006/relationships/chartUserShapes" Target="../drawings/drawing116.xml"/><Relationship Id="rId2" Type="http://schemas.openxmlformats.org/officeDocument/2006/relationships/package" Target="../embeddings/Microsoft_Excel_Worksheet120.xlsx"/><Relationship Id="rId1" Type="http://schemas.openxmlformats.org/officeDocument/2006/relationships/themeOverride" Target="../theme/themeOverride67.xml"/></Relationships>
</file>

<file path=ppt/charts/_rels/chart122.xml.rels><?xml version="1.0" encoding="UTF-8" standalone="yes"?>
<Relationships xmlns="http://schemas.openxmlformats.org/package/2006/relationships"><Relationship Id="rId2" Type="http://schemas.openxmlformats.org/officeDocument/2006/relationships/chartUserShapes" Target="../drawings/drawing117.xml"/><Relationship Id="rId1" Type="http://schemas.openxmlformats.org/officeDocument/2006/relationships/package" Target="../embeddings/Microsoft_Excel_Worksheet121.xlsx"/></Relationships>
</file>

<file path=ppt/charts/_rels/chart123.xml.rels><?xml version="1.0" encoding="UTF-8" standalone="yes"?>
<Relationships xmlns="http://schemas.openxmlformats.org/package/2006/relationships"><Relationship Id="rId2" Type="http://schemas.openxmlformats.org/officeDocument/2006/relationships/chartUserShapes" Target="../drawings/drawing118.xml"/><Relationship Id="rId1" Type="http://schemas.openxmlformats.org/officeDocument/2006/relationships/oleObject" Target="file:///\\Fs-f3\OEA\IIEA\AEO\AEO2019\Flipbook\Office_Submissions\08_Industrial\Graph_Data\05_industries-lotsa%20natgs%20&amp;%20petr.xlsx" TargetMode="External"/></Relationships>
</file>

<file path=ppt/charts/_rels/chart124.xml.rels><?xml version="1.0" encoding="UTF-8" standalone="yes"?>
<Relationships xmlns="http://schemas.openxmlformats.org/package/2006/relationships"><Relationship Id="rId3" Type="http://schemas.openxmlformats.org/officeDocument/2006/relationships/package" Target="../embeddings/Microsoft_Excel_Worksheet122.xlsx"/><Relationship Id="rId2" Type="http://schemas.microsoft.com/office/2011/relationships/chartColorStyle" Target="colors109.xml"/><Relationship Id="rId1" Type="http://schemas.microsoft.com/office/2011/relationships/chartStyle" Target="style109.xml"/><Relationship Id="rId4" Type="http://schemas.openxmlformats.org/officeDocument/2006/relationships/chartUserShapes" Target="../drawings/drawing119.xml"/></Relationships>
</file>

<file path=ppt/charts/_rels/chart125.xml.rels><?xml version="1.0" encoding="UTF-8" standalone="yes"?>
<Relationships xmlns="http://schemas.openxmlformats.org/package/2006/relationships"><Relationship Id="rId3" Type="http://schemas.openxmlformats.org/officeDocument/2006/relationships/package" Target="../embeddings/Microsoft_Excel_Worksheet123.xlsx"/><Relationship Id="rId2" Type="http://schemas.microsoft.com/office/2011/relationships/chartColorStyle" Target="colors110.xml"/><Relationship Id="rId1" Type="http://schemas.microsoft.com/office/2011/relationships/chartStyle" Target="style110.xml"/><Relationship Id="rId4" Type="http://schemas.openxmlformats.org/officeDocument/2006/relationships/chartUserShapes" Target="../drawings/drawing120.xml"/></Relationships>
</file>

<file path=ppt/charts/_rels/chart13.xml.rels><?xml version="1.0" encoding="UTF-8" standalone="yes"?>
<Relationships xmlns="http://schemas.openxmlformats.org/package/2006/relationships"><Relationship Id="rId3" Type="http://schemas.openxmlformats.org/officeDocument/2006/relationships/chartUserShapes" Target="../drawings/drawing13.xml"/><Relationship Id="rId2" Type="http://schemas.openxmlformats.org/officeDocument/2006/relationships/package" Target="../embeddings/Microsoft_Excel_Worksheet13.xlsx"/><Relationship Id="rId1" Type="http://schemas.openxmlformats.org/officeDocument/2006/relationships/themeOverride" Target="../theme/themeOverride12.xml"/></Relationships>
</file>

<file path=ppt/charts/_rels/chart14.xml.rels><?xml version="1.0" encoding="UTF-8" standalone="yes"?>
<Relationships xmlns="http://schemas.openxmlformats.org/package/2006/relationships"><Relationship Id="rId3" Type="http://schemas.openxmlformats.org/officeDocument/2006/relationships/chartUserShapes" Target="../drawings/drawing14.xml"/><Relationship Id="rId2" Type="http://schemas.openxmlformats.org/officeDocument/2006/relationships/package" Target="../embeddings/Microsoft_Excel_Worksheet14.xlsx"/><Relationship Id="rId1" Type="http://schemas.openxmlformats.org/officeDocument/2006/relationships/themeOverride" Target="../theme/themeOverride13.xml"/></Relationships>
</file>

<file path=ppt/charts/_rels/chart15.xml.rels><?xml version="1.0" encoding="UTF-8" standalone="yes"?>
<Relationships xmlns="http://schemas.openxmlformats.org/package/2006/relationships"><Relationship Id="rId3" Type="http://schemas.openxmlformats.org/officeDocument/2006/relationships/chartUserShapes" Target="../drawings/drawing15.xml"/><Relationship Id="rId2" Type="http://schemas.openxmlformats.org/officeDocument/2006/relationships/package" Target="../embeddings/Microsoft_Excel_Worksheet15.xlsx"/><Relationship Id="rId1" Type="http://schemas.openxmlformats.org/officeDocument/2006/relationships/themeOverride" Target="../theme/themeOverride14.xml"/></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15.xml"/><Relationship Id="rId2" Type="http://schemas.microsoft.com/office/2011/relationships/chartColorStyle" Target="colors11.xml"/><Relationship Id="rId1" Type="http://schemas.microsoft.com/office/2011/relationships/chartStyle" Target="style11.xml"/><Relationship Id="rId5" Type="http://schemas.openxmlformats.org/officeDocument/2006/relationships/chartUserShapes" Target="../drawings/drawing16.xml"/><Relationship Id="rId4" Type="http://schemas.openxmlformats.org/officeDocument/2006/relationships/package" Target="../embeddings/Microsoft_Excel_Worksheet16.xlsx"/></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16.xml"/><Relationship Id="rId2" Type="http://schemas.microsoft.com/office/2011/relationships/chartColorStyle" Target="colors12.xml"/><Relationship Id="rId1" Type="http://schemas.microsoft.com/office/2011/relationships/chartStyle" Target="style12.xml"/><Relationship Id="rId5" Type="http://schemas.openxmlformats.org/officeDocument/2006/relationships/chartUserShapes" Target="../drawings/drawing17.xml"/><Relationship Id="rId4" Type="http://schemas.openxmlformats.org/officeDocument/2006/relationships/package" Target="../embeddings/Microsoft_Excel_Worksheet17.xlsx"/></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17.xml"/><Relationship Id="rId2" Type="http://schemas.microsoft.com/office/2011/relationships/chartColorStyle" Target="colors13.xml"/><Relationship Id="rId1" Type="http://schemas.microsoft.com/office/2011/relationships/chartStyle" Target="style13.xml"/><Relationship Id="rId5" Type="http://schemas.openxmlformats.org/officeDocument/2006/relationships/chartUserShapes" Target="../drawings/drawing18.xml"/><Relationship Id="rId4" Type="http://schemas.openxmlformats.org/officeDocument/2006/relationships/package" Target="../embeddings/Microsoft_Excel_Worksheet18.xlsx"/></Relationships>
</file>

<file path=ppt/charts/_rels/chart19.xml.rels><?xml version="1.0" encoding="UTF-8" standalone="yes"?>
<Relationships xmlns="http://schemas.openxmlformats.org/package/2006/relationships"><Relationship Id="rId3" Type="http://schemas.openxmlformats.org/officeDocument/2006/relationships/themeOverride" Target="../theme/themeOverride18.xml"/><Relationship Id="rId2" Type="http://schemas.microsoft.com/office/2011/relationships/chartColorStyle" Target="colors14.xml"/><Relationship Id="rId1" Type="http://schemas.microsoft.com/office/2011/relationships/chartStyle" Target="style14.xml"/><Relationship Id="rId5" Type="http://schemas.openxmlformats.org/officeDocument/2006/relationships/chartUserShapes" Target="../drawings/drawing19.xml"/><Relationship Id="rId4" Type="http://schemas.openxmlformats.org/officeDocument/2006/relationships/package" Target="../embeddings/Microsoft_Excel_Worksheet19.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5" Type="http://schemas.openxmlformats.org/officeDocument/2006/relationships/chartUserShapes" Target="../drawings/drawing2.xml"/><Relationship Id="rId4" Type="http://schemas.openxmlformats.org/officeDocument/2006/relationships/package" Target="../embeddings/Microsoft_Excel_Worksheet2.xlsx"/></Relationships>
</file>

<file path=ppt/charts/_rels/chart20.xml.rels><?xml version="1.0" encoding="UTF-8" standalone="yes"?>
<Relationships xmlns="http://schemas.openxmlformats.org/package/2006/relationships"><Relationship Id="rId3" Type="http://schemas.openxmlformats.org/officeDocument/2006/relationships/themeOverride" Target="../theme/themeOverride19.xml"/><Relationship Id="rId2" Type="http://schemas.microsoft.com/office/2011/relationships/chartColorStyle" Target="colors15.xml"/><Relationship Id="rId1" Type="http://schemas.microsoft.com/office/2011/relationships/chartStyle" Target="style15.xml"/><Relationship Id="rId5" Type="http://schemas.openxmlformats.org/officeDocument/2006/relationships/chartUserShapes" Target="../drawings/drawing20.xml"/><Relationship Id="rId4" Type="http://schemas.openxmlformats.org/officeDocument/2006/relationships/package" Target="../embeddings/Microsoft_Excel_Worksheet20.xlsx"/></Relationships>
</file>

<file path=ppt/charts/_rels/chart21.xml.rels><?xml version="1.0" encoding="UTF-8" standalone="yes"?>
<Relationships xmlns="http://schemas.openxmlformats.org/package/2006/relationships"><Relationship Id="rId3" Type="http://schemas.openxmlformats.org/officeDocument/2006/relationships/themeOverride" Target="../theme/themeOverride20.xml"/><Relationship Id="rId2" Type="http://schemas.microsoft.com/office/2011/relationships/chartColorStyle" Target="colors16.xml"/><Relationship Id="rId1" Type="http://schemas.microsoft.com/office/2011/relationships/chartStyle" Target="style16.xml"/><Relationship Id="rId5" Type="http://schemas.openxmlformats.org/officeDocument/2006/relationships/chartUserShapes" Target="../drawings/drawing21.xml"/><Relationship Id="rId4" Type="http://schemas.openxmlformats.org/officeDocument/2006/relationships/package" Target="../embeddings/Microsoft_Excel_Worksheet21.xlsx"/></Relationships>
</file>

<file path=ppt/charts/_rels/chart22.xml.rels><?xml version="1.0" encoding="UTF-8" standalone="yes"?>
<Relationships xmlns="http://schemas.openxmlformats.org/package/2006/relationships"><Relationship Id="rId3" Type="http://schemas.openxmlformats.org/officeDocument/2006/relationships/themeOverride" Target="../theme/themeOverride21.xml"/><Relationship Id="rId2" Type="http://schemas.microsoft.com/office/2011/relationships/chartColorStyle" Target="colors17.xml"/><Relationship Id="rId1" Type="http://schemas.microsoft.com/office/2011/relationships/chartStyle" Target="style17.xml"/><Relationship Id="rId5" Type="http://schemas.openxmlformats.org/officeDocument/2006/relationships/chartUserShapes" Target="../drawings/drawing22.xml"/><Relationship Id="rId4" Type="http://schemas.openxmlformats.org/officeDocument/2006/relationships/package" Target="../embeddings/Microsoft_Excel_Worksheet22.xlsx"/></Relationships>
</file>

<file path=ppt/charts/_rels/chart23.xml.rels><?xml version="1.0" encoding="UTF-8" standalone="yes"?>
<Relationships xmlns="http://schemas.openxmlformats.org/package/2006/relationships"><Relationship Id="rId3" Type="http://schemas.openxmlformats.org/officeDocument/2006/relationships/themeOverride" Target="../theme/themeOverride22.xml"/><Relationship Id="rId2" Type="http://schemas.microsoft.com/office/2011/relationships/chartColorStyle" Target="colors18.xml"/><Relationship Id="rId1" Type="http://schemas.microsoft.com/office/2011/relationships/chartStyle" Target="style18.xml"/><Relationship Id="rId5" Type="http://schemas.openxmlformats.org/officeDocument/2006/relationships/chartUserShapes" Target="../drawings/drawing23.xml"/><Relationship Id="rId4" Type="http://schemas.openxmlformats.org/officeDocument/2006/relationships/package" Target="../embeddings/Microsoft_Excel_Worksheet23.xlsx"/></Relationships>
</file>

<file path=ppt/charts/_rels/chart24.xml.rels><?xml version="1.0" encoding="UTF-8" standalone="yes"?>
<Relationships xmlns="http://schemas.openxmlformats.org/package/2006/relationships"><Relationship Id="rId3" Type="http://schemas.openxmlformats.org/officeDocument/2006/relationships/themeOverride" Target="../theme/themeOverride23.xml"/><Relationship Id="rId2" Type="http://schemas.microsoft.com/office/2011/relationships/chartColorStyle" Target="colors19.xml"/><Relationship Id="rId1" Type="http://schemas.microsoft.com/office/2011/relationships/chartStyle" Target="style19.xml"/><Relationship Id="rId5" Type="http://schemas.openxmlformats.org/officeDocument/2006/relationships/chartUserShapes" Target="../drawings/drawing24.xml"/><Relationship Id="rId4" Type="http://schemas.openxmlformats.org/officeDocument/2006/relationships/package" Target="../embeddings/Microsoft_Excel_Worksheet24.xlsx"/></Relationships>
</file>

<file path=ppt/charts/_rels/chart25.xml.rels><?xml version="1.0" encoding="UTF-8" standalone="yes"?>
<Relationships xmlns="http://schemas.openxmlformats.org/package/2006/relationships"><Relationship Id="rId3" Type="http://schemas.openxmlformats.org/officeDocument/2006/relationships/themeOverride" Target="../theme/themeOverride24.xml"/><Relationship Id="rId2" Type="http://schemas.microsoft.com/office/2011/relationships/chartColorStyle" Target="colors20.xml"/><Relationship Id="rId1" Type="http://schemas.microsoft.com/office/2011/relationships/chartStyle" Target="style20.xml"/><Relationship Id="rId5" Type="http://schemas.openxmlformats.org/officeDocument/2006/relationships/chartUserShapes" Target="../drawings/drawing25.xml"/><Relationship Id="rId4" Type="http://schemas.openxmlformats.org/officeDocument/2006/relationships/package" Target="../embeddings/Microsoft_Excel_Worksheet25.xlsx"/></Relationships>
</file>

<file path=ppt/charts/_rels/chart26.xml.rels><?xml version="1.0" encoding="UTF-8" standalone="yes"?>
<Relationships xmlns="http://schemas.openxmlformats.org/package/2006/relationships"><Relationship Id="rId3" Type="http://schemas.openxmlformats.org/officeDocument/2006/relationships/themeOverride" Target="../theme/themeOverride25.xml"/><Relationship Id="rId2" Type="http://schemas.microsoft.com/office/2011/relationships/chartColorStyle" Target="colors21.xml"/><Relationship Id="rId1" Type="http://schemas.microsoft.com/office/2011/relationships/chartStyle" Target="style21.xml"/><Relationship Id="rId5" Type="http://schemas.openxmlformats.org/officeDocument/2006/relationships/chartUserShapes" Target="../drawings/drawing26.xml"/><Relationship Id="rId4" Type="http://schemas.openxmlformats.org/officeDocument/2006/relationships/package" Target="../embeddings/Microsoft_Excel_Worksheet26.xlsx"/></Relationships>
</file>

<file path=ppt/charts/_rels/chart27.xml.rels><?xml version="1.0" encoding="UTF-8" standalone="yes"?>
<Relationships xmlns="http://schemas.openxmlformats.org/package/2006/relationships"><Relationship Id="rId3" Type="http://schemas.openxmlformats.org/officeDocument/2006/relationships/themeOverride" Target="../theme/themeOverride26.xml"/><Relationship Id="rId2" Type="http://schemas.microsoft.com/office/2011/relationships/chartColorStyle" Target="colors22.xml"/><Relationship Id="rId1" Type="http://schemas.microsoft.com/office/2011/relationships/chartStyle" Target="style22.xml"/><Relationship Id="rId5" Type="http://schemas.openxmlformats.org/officeDocument/2006/relationships/chartUserShapes" Target="../drawings/drawing27.xml"/><Relationship Id="rId4" Type="http://schemas.openxmlformats.org/officeDocument/2006/relationships/package" Target="../embeddings/Microsoft_Excel_Worksheet27.xlsx"/></Relationships>
</file>

<file path=ppt/charts/_rels/chart28.xml.rels><?xml version="1.0" encoding="UTF-8" standalone="yes"?>
<Relationships xmlns="http://schemas.openxmlformats.org/package/2006/relationships"><Relationship Id="rId3" Type="http://schemas.openxmlformats.org/officeDocument/2006/relationships/themeOverride" Target="../theme/themeOverride27.xml"/><Relationship Id="rId2" Type="http://schemas.microsoft.com/office/2011/relationships/chartColorStyle" Target="colors23.xml"/><Relationship Id="rId1" Type="http://schemas.microsoft.com/office/2011/relationships/chartStyle" Target="style23.xml"/><Relationship Id="rId5" Type="http://schemas.openxmlformats.org/officeDocument/2006/relationships/chartUserShapes" Target="../drawings/drawing28.xml"/><Relationship Id="rId4" Type="http://schemas.openxmlformats.org/officeDocument/2006/relationships/package" Target="../embeddings/Microsoft_Excel_Worksheet28.xlsx"/></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chartUserShapes" Target="../drawings/drawing29.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5" Type="http://schemas.openxmlformats.org/officeDocument/2006/relationships/chartUserShapes" Target="../drawings/drawing3.xml"/><Relationship Id="rId4" Type="http://schemas.openxmlformats.org/officeDocument/2006/relationships/package" Target="../embeddings/Microsoft_Excel_Worksheet3.xlsx"/></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25.xml"/><Relationship Id="rId1" Type="http://schemas.microsoft.com/office/2011/relationships/chartStyle" Target="style25.xml"/><Relationship Id="rId4" Type="http://schemas.openxmlformats.org/officeDocument/2006/relationships/chartUserShapes" Target="../drawings/drawing30.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26.xml"/><Relationship Id="rId1" Type="http://schemas.microsoft.com/office/2011/relationships/chartStyle" Target="style26.xml"/></Relationships>
</file>

<file path=ppt/charts/_rels/chart32.xml.rels><?xml version="1.0" encoding="UTF-8" standalone="yes"?>
<Relationships xmlns="http://schemas.openxmlformats.org/package/2006/relationships"><Relationship Id="rId3" Type="http://schemas.openxmlformats.org/officeDocument/2006/relationships/themeOverride" Target="../theme/themeOverride28.xml"/><Relationship Id="rId2" Type="http://schemas.microsoft.com/office/2011/relationships/chartColorStyle" Target="colors27.xml"/><Relationship Id="rId1" Type="http://schemas.microsoft.com/office/2011/relationships/chartStyle" Target="style27.xml"/><Relationship Id="rId5" Type="http://schemas.openxmlformats.org/officeDocument/2006/relationships/chartUserShapes" Target="../drawings/drawing31.xml"/><Relationship Id="rId4" Type="http://schemas.openxmlformats.org/officeDocument/2006/relationships/package" Target="../embeddings/Microsoft_Excel_Worksheet32.xlsx"/></Relationships>
</file>

<file path=ppt/charts/_rels/chart33.xml.rels><?xml version="1.0" encoding="UTF-8" standalone="yes"?>
<Relationships xmlns="http://schemas.openxmlformats.org/package/2006/relationships"><Relationship Id="rId3" Type="http://schemas.openxmlformats.org/officeDocument/2006/relationships/themeOverride" Target="../theme/themeOverride29.xml"/><Relationship Id="rId2" Type="http://schemas.microsoft.com/office/2011/relationships/chartColorStyle" Target="colors28.xml"/><Relationship Id="rId1" Type="http://schemas.microsoft.com/office/2011/relationships/chartStyle" Target="style28.xml"/><Relationship Id="rId5" Type="http://schemas.openxmlformats.org/officeDocument/2006/relationships/chartUserShapes" Target="../drawings/drawing32.xml"/><Relationship Id="rId4" Type="http://schemas.openxmlformats.org/officeDocument/2006/relationships/package" Target="../embeddings/Microsoft_Excel_Worksheet33.xlsx"/></Relationships>
</file>

<file path=ppt/charts/_rels/chart34.xml.rels><?xml version="1.0" encoding="UTF-8" standalone="yes"?>
<Relationships xmlns="http://schemas.openxmlformats.org/package/2006/relationships"><Relationship Id="rId3" Type="http://schemas.openxmlformats.org/officeDocument/2006/relationships/themeOverride" Target="../theme/themeOverride30.xml"/><Relationship Id="rId2" Type="http://schemas.microsoft.com/office/2011/relationships/chartColorStyle" Target="colors29.xml"/><Relationship Id="rId1" Type="http://schemas.microsoft.com/office/2011/relationships/chartStyle" Target="style29.xml"/><Relationship Id="rId5" Type="http://schemas.openxmlformats.org/officeDocument/2006/relationships/chartUserShapes" Target="../drawings/drawing33.xml"/><Relationship Id="rId4" Type="http://schemas.openxmlformats.org/officeDocument/2006/relationships/package" Target="../embeddings/Microsoft_Excel_Worksheet34.xlsx"/></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0.xml"/><Relationship Id="rId1" Type="http://schemas.microsoft.com/office/2011/relationships/chartStyle" Target="style30.xml"/><Relationship Id="rId4" Type="http://schemas.openxmlformats.org/officeDocument/2006/relationships/chartUserShapes" Target="../drawings/drawing34.xml"/></Relationships>
</file>

<file path=ppt/charts/_rels/chart36.xml.rels><?xml version="1.0" encoding="UTF-8" standalone="yes"?>
<Relationships xmlns="http://schemas.openxmlformats.org/package/2006/relationships"><Relationship Id="rId3" Type="http://schemas.openxmlformats.org/officeDocument/2006/relationships/themeOverride" Target="../theme/themeOverride31.xml"/><Relationship Id="rId2" Type="http://schemas.microsoft.com/office/2011/relationships/chartColorStyle" Target="colors31.xml"/><Relationship Id="rId1" Type="http://schemas.microsoft.com/office/2011/relationships/chartStyle" Target="style31.xml"/><Relationship Id="rId5" Type="http://schemas.openxmlformats.org/officeDocument/2006/relationships/chartUserShapes" Target="../drawings/drawing35.xml"/><Relationship Id="rId4" Type="http://schemas.openxmlformats.org/officeDocument/2006/relationships/package" Target="../embeddings/Microsoft_Excel_Worksheet36.xlsx"/></Relationships>
</file>

<file path=ppt/charts/_rels/chart37.xml.rels><?xml version="1.0" encoding="UTF-8" standalone="yes"?>
<Relationships xmlns="http://schemas.openxmlformats.org/package/2006/relationships"><Relationship Id="rId3" Type="http://schemas.openxmlformats.org/officeDocument/2006/relationships/themeOverride" Target="../theme/themeOverride32.xml"/><Relationship Id="rId2" Type="http://schemas.microsoft.com/office/2011/relationships/chartColorStyle" Target="colors32.xml"/><Relationship Id="rId1" Type="http://schemas.microsoft.com/office/2011/relationships/chartStyle" Target="style32.xml"/><Relationship Id="rId5" Type="http://schemas.openxmlformats.org/officeDocument/2006/relationships/chartUserShapes" Target="../drawings/drawing36.xml"/><Relationship Id="rId4" Type="http://schemas.openxmlformats.org/officeDocument/2006/relationships/package" Target="../embeddings/Microsoft_Excel_Worksheet37.xlsx"/></Relationships>
</file>

<file path=ppt/charts/_rels/chart38.xml.rels><?xml version="1.0" encoding="UTF-8" standalone="yes"?>
<Relationships xmlns="http://schemas.openxmlformats.org/package/2006/relationships"><Relationship Id="rId3" Type="http://schemas.openxmlformats.org/officeDocument/2006/relationships/themeOverride" Target="../theme/themeOverride33.xml"/><Relationship Id="rId2" Type="http://schemas.microsoft.com/office/2011/relationships/chartColorStyle" Target="colors33.xml"/><Relationship Id="rId1" Type="http://schemas.microsoft.com/office/2011/relationships/chartStyle" Target="style33.xml"/><Relationship Id="rId5" Type="http://schemas.openxmlformats.org/officeDocument/2006/relationships/chartUserShapes" Target="../drawings/drawing37.xml"/><Relationship Id="rId4" Type="http://schemas.openxmlformats.org/officeDocument/2006/relationships/package" Target="../embeddings/Microsoft_Excel_Worksheet38.xlsx"/></Relationships>
</file>

<file path=ppt/charts/_rels/chart39.xml.rels><?xml version="1.0" encoding="UTF-8" standalone="yes"?>
<Relationships xmlns="http://schemas.openxmlformats.org/package/2006/relationships"><Relationship Id="rId3" Type="http://schemas.openxmlformats.org/officeDocument/2006/relationships/themeOverride" Target="../theme/themeOverride34.xml"/><Relationship Id="rId2" Type="http://schemas.microsoft.com/office/2011/relationships/chartColorStyle" Target="colors34.xml"/><Relationship Id="rId1" Type="http://schemas.microsoft.com/office/2011/relationships/chartStyle" Target="style34.xml"/><Relationship Id="rId5" Type="http://schemas.openxmlformats.org/officeDocument/2006/relationships/chartUserShapes" Target="../drawings/drawing38.xml"/><Relationship Id="rId4" Type="http://schemas.openxmlformats.org/officeDocument/2006/relationships/package" Target="../embeddings/Microsoft_Excel_Worksheet39.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5" Type="http://schemas.openxmlformats.org/officeDocument/2006/relationships/chartUserShapes" Target="../drawings/drawing4.xml"/><Relationship Id="rId4" Type="http://schemas.openxmlformats.org/officeDocument/2006/relationships/package" Target="../embeddings/Microsoft_Excel_Worksheet4.xlsx"/></Relationships>
</file>

<file path=ppt/charts/_rels/chart40.xml.rels><?xml version="1.0" encoding="UTF-8" standalone="yes"?>
<Relationships xmlns="http://schemas.openxmlformats.org/package/2006/relationships"><Relationship Id="rId3" Type="http://schemas.openxmlformats.org/officeDocument/2006/relationships/themeOverride" Target="../theme/themeOverride35.xml"/><Relationship Id="rId2" Type="http://schemas.microsoft.com/office/2011/relationships/chartColorStyle" Target="colors35.xml"/><Relationship Id="rId1" Type="http://schemas.microsoft.com/office/2011/relationships/chartStyle" Target="style35.xml"/><Relationship Id="rId5" Type="http://schemas.openxmlformats.org/officeDocument/2006/relationships/chartUserShapes" Target="../drawings/drawing39.xml"/><Relationship Id="rId4" Type="http://schemas.openxmlformats.org/officeDocument/2006/relationships/package" Target="../embeddings/Microsoft_Excel_Worksheet40.xlsx"/></Relationships>
</file>

<file path=ppt/charts/_rels/chart41.xml.rels><?xml version="1.0" encoding="UTF-8" standalone="yes"?>
<Relationships xmlns="http://schemas.openxmlformats.org/package/2006/relationships"><Relationship Id="rId3" Type="http://schemas.openxmlformats.org/officeDocument/2006/relationships/themeOverride" Target="../theme/themeOverride36.xml"/><Relationship Id="rId2" Type="http://schemas.microsoft.com/office/2011/relationships/chartColorStyle" Target="colors36.xml"/><Relationship Id="rId1" Type="http://schemas.microsoft.com/office/2011/relationships/chartStyle" Target="style36.xml"/><Relationship Id="rId5" Type="http://schemas.openxmlformats.org/officeDocument/2006/relationships/chartUserShapes" Target="../drawings/drawing40.xml"/><Relationship Id="rId4" Type="http://schemas.openxmlformats.org/officeDocument/2006/relationships/package" Target="../embeddings/Microsoft_Excel_Worksheet41.xlsx"/></Relationships>
</file>

<file path=ppt/charts/_rels/chart42.xml.rels><?xml version="1.0" encoding="UTF-8" standalone="yes"?>
<Relationships xmlns="http://schemas.openxmlformats.org/package/2006/relationships"><Relationship Id="rId3" Type="http://schemas.openxmlformats.org/officeDocument/2006/relationships/themeOverride" Target="../theme/themeOverride37.xml"/><Relationship Id="rId2" Type="http://schemas.microsoft.com/office/2011/relationships/chartColorStyle" Target="colors37.xml"/><Relationship Id="rId1" Type="http://schemas.microsoft.com/office/2011/relationships/chartStyle" Target="style37.xml"/><Relationship Id="rId5" Type="http://schemas.openxmlformats.org/officeDocument/2006/relationships/chartUserShapes" Target="../drawings/drawing41.xml"/><Relationship Id="rId4" Type="http://schemas.openxmlformats.org/officeDocument/2006/relationships/package" Target="../embeddings/Microsoft_Excel_Worksheet42.xlsx"/></Relationships>
</file>

<file path=ppt/charts/_rels/chart43.xml.rels><?xml version="1.0" encoding="UTF-8" standalone="yes"?>
<Relationships xmlns="http://schemas.openxmlformats.org/package/2006/relationships"><Relationship Id="rId3" Type="http://schemas.openxmlformats.org/officeDocument/2006/relationships/themeOverride" Target="../theme/themeOverride38.xml"/><Relationship Id="rId2" Type="http://schemas.microsoft.com/office/2011/relationships/chartColorStyle" Target="colors38.xml"/><Relationship Id="rId1" Type="http://schemas.microsoft.com/office/2011/relationships/chartStyle" Target="style38.xml"/><Relationship Id="rId5" Type="http://schemas.openxmlformats.org/officeDocument/2006/relationships/chartUserShapes" Target="../drawings/drawing42.xml"/><Relationship Id="rId4" Type="http://schemas.openxmlformats.org/officeDocument/2006/relationships/package" Target="../embeddings/Microsoft_Excel_Worksheet43.xlsx"/></Relationships>
</file>

<file path=ppt/charts/_rels/chart44.xml.rels><?xml version="1.0" encoding="UTF-8" standalone="yes"?>
<Relationships xmlns="http://schemas.openxmlformats.org/package/2006/relationships"><Relationship Id="rId3" Type="http://schemas.openxmlformats.org/officeDocument/2006/relationships/themeOverride" Target="../theme/themeOverride39.xml"/><Relationship Id="rId2" Type="http://schemas.microsoft.com/office/2011/relationships/chartColorStyle" Target="colors39.xml"/><Relationship Id="rId1" Type="http://schemas.microsoft.com/office/2011/relationships/chartStyle" Target="style39.xml"/><Relationship Id="rId5" Type="http://schemas.openxmlformats.org/officeDocument/2006/relationships/chartUserShapes" Target="../drawings/drawing43.xml"/><Relationship Id="rId4" Type="http://schemas.openxmlformats.org/officeDocument/2006/relationships/package" Target="../embeddings/Microsoft_Excel_Worksheet44.xlsx"/></Relationships>
</file>

<file path=ppt/charts/_rels/chart45.xml.rels><?xml version="1.0" encoding="UTF-8" standalone="yes"?>
<Relationships xmlns="http://schemas.openxmlformats.org/package/2006/relationships"><Relationship Id="rId3" Type="http://schemas.openxmlformats.org/officeDocument/2006/relationships/themeOverride" Target="../theme/themeOverride40.xml"/><Relationship Id="rId2" Type="http://schemas.microsoft.com/office/2011/relationships/chartColorStyle" Target="colors40.xml"/><Relationship Id="rId1" Type="http://schemas.microsoft.com/office/2011/relationships/chartStyle" Target="style40.xml"/><Relationship Id="rId5" Type="http://schemas.openxmlformats.org/officeDocument/2006/relationships/chartUserShapes" Target="../drawings/drawing44.xml"/><Relationship Id="rId4" Type="http://schemas.openxmlformats.org/officeDocument/2006/relationships/package" Target="../embeddings/Microsoft_Excel_Worksheet45.xlsx"/></Relationships>
</file>

<file path=ppt/charts/_rels/chart46.xml.rels><?xml version="1.0" encoding="UTF-8" standalone="yes"?>
<Relationships xmlns="http://schemas.openxmlformats.org/package/2006/relationships"><Relationship Id="rId3" Type="http://schemas.openxmlformats.org/officeDocument/2006/relationships/themeOverride" Target="../theme/themeOverride41.xml"/><Relationship Id="rId2" Type="http://schemas.microsoft.com/office/2011/relationships/chartColorStyle" Target="colors41.xml"/><Relationship Id="rId1" Type="http://schemas.microsoft.com/office/2011/relationships/chartStyle" Target="style41.xml"/><Relationship Id="rId5" Type="http://schemas.openxmlformats.org/officeDocument/2006/relationships/chartUserShapes" Target="../drawings/drawing45.xml"/><Relationship Id="rId4" Type="http://schemas.openxmlformats.org/officeDocument/2006/relationships/package" Target="../embeddings/Microsoft_Excel_Worksheet46.xlsx"/></Relationships>
</file>

<file path=ppt/charts/_rels/chart47.xml.rels><?xml version="1.0" encoding="UTF-8" standalone="yes"?>
<Relationships xmlns="http://schemas.openxmlformats.org/package/2006/relationships"><Relationship Id="rId3" Type="http://schemas.openxmlformats.org/officeDocument/2006/relationships/themeOverride" Target="../theme/themeOverride42.xml"/><Relationship Id="rId2" Type="http://schemas.microsoft.com/office/2011/relationships/chartColorStyle" Target="colors42.xml"/><Relationship Id="rId1" Type="http://schemas.microsoft.com/office/2011/relationships/chartStyle" Target="style42.xml"/><Relationship Id="rId5" Type="http://schemas.openxmlformats.org/officeDocument/2006/relationships/chartUserShapes" Target="../drawings/drawing46.xml"/><Relationship Id="rId4" Type="http://schemas.openxmlformats.org/officeDocument/2006/relationships/package" Target="../embeddings/Microsoft_Excel_Worksheet47.xlsx"/></Relationships>
</file>

<file path=ppt/charts/_rels/chart48.xml.rels><?xml version="1.0" encoding="UTF-8" standalone="yes"?>
<Relationships xmlns="http://schemas.openxmlformats.org/package/2006/relationships"><Relationship Id="rId3" Type="http://schemas.openxmlformats.org/officeDocument/2006/relationships/themeOverride" Target="../theme/themeOverride43.xml"/><Relationship Id="rId2" Type="http://schemas.microsoft.com/office/2011/relationships/chartColorStyle" Target="colors43.xml"/><Relationship Id="rId1" Type="http://schemas.microsoft.com/office/2011/relationships/chartStyle" Target="style43.xml"/><Relationship Id="rId5" Type="http://schemas.openxmlformats.org/officeDocument/2006/relationships/chartUserShapes" Target="../drawings/drawing47.xml"/><Relationship Id="rId4" Type="http://schemas.openxmlformats.org/officeDocument/2006/relationships/package" Target="../embeddings/Microsoft_Excel_Worksheet48.xlsx"/></Relationships>
</file>

<file path=ppt/charts/_rels/chart49.xml.rels><?xml version="1.0" encoding="UTF-8" standalone="yes"?>
<Relationships xmlns="http://schemas.openxmlformats.org/package/2006/relationships"><Relationship Id="rId3" Type="http://schemas.openxmlformats.org/officeDocument/2006/relationships/themeOverride" Target="../theme/themeOverride44.xml"/><Relationship Id="rId2" Type="http://schemas.microsoft.com/office/2011/relationships/chartColorStyle" Target="colors44.xml"/><Relationship Id="rId1" Type="http://schemas.microsoft.com/office/2011/relationships/chartStyle" Target="style44.xml"/><Relationship Id="rId5" Type="http://schemas.openxmlformats.org/officeDocument/2006/relationships/chartUserShapes" Target="../drawings/drawing48.xml"/><Relationship Id="rId4" Type="http://schemas.openxmlformats.org/officeDocument/2006/relationships/package" Target="../embeddings/Microsoft_Excel_Worksheet49.xlsx"/></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5.xml"/></Relationships>
</file>

<file path=ppt/charts/_rels/chart50.xml.rels><?xml version="1.0" encoding="UTF-8" standalone="yes"?>
<Relationships xmlns="http://schemas.openxmlformats.org/package/2006/relationships"><Relationship Id="rId3" Type="http://schemas.openxmlformats.org/officeDocument/2006/relationships/themeOverride" Target="../theme/themeOverride45.xml"/><Relationship Id="rId2" Type="http://schemas.microsoft.com/office/2011/relationships/chartColorStyle" Target="colors45.xml"/><Relationship Id="rId1" Type="http://schemas.microsoft.com/office/2011/relationships/chartStyle" Target="style45.xml"/><Relationship Id="rId5" Type="http://schemas.openxmlformats.org/officeDocument/2006/relationships/chartUserShapes" Target="../drawings/drawing49.xml"/><Relationship Id="rId4" Type="http://schemas.openxmlformats.org/officeDocument/2006/relationships/package" Target="../embeddings/Microsoft_Excel_Worksheet50.xlsx"/></Relationships>
</file>

<file path=ppt/charts/_rels/chart51.xml.rels><?xml version="1.0" encoding="UTF-8" standalone="yes"?>
<Relationships xmlns="http://schemas.openxmlformats.org/package/2006/relationships"><Relationship Id="rId3" Type="http://schemas.openxmlformats.org/officeDocument/2006/relationships/themeOverride" Target="../theme/themeOverride46.xml"/><Relationship Id="rId2" Type="http://schemas.microsoft.com/office/2011/relationships/chartColorStyle" Target="colors46.xml"/><Relationship Id="rId1" Type="http://schemas.microsoft.com/office/2011/relationships/chartStyle" Target="style46.xml"/><Relationship Id="rId5" Type="http://schemas.openxmlformats.org/officeDocument/2006/relationships/chartUserShapes" Target="../drawings/drawing50.xml"/><Relationship Id="rId4" Type="http://schemas.openxmlformats.org/officeDocument/2006/relationships/package" Target="../embeddings/Microsoft_Excel_Worksheet51.xlsx"/></Relationships>
</file>

<file path=ppt/charts/_rels/chart52.xml.rels><?xml version="1.0" encoding="UTF-8" standalone="yes"?>
<Relationships xmlns="http://schemas.openxmlformats.org/package/2006/relationships"><Relationship Id="rId3" Type="http://schemas.openxmlformats.org/officeDocument/2006/relationships/themeOverride" Target="../theme/themeOverride47.xml"/><Relationship Id="rId2" Type="http://schemas.microsoft.com/office/2011/relationships/chartColorStyle" Target="colors47.xml"/><Relationship Id="rId1" Type="http://schemas.microsoft.com/office/2011/relationships/chartStyle" Target="style47.xml"/><Relationship Id="rId5" Type="http://schemas.openxmlformats.org/officeDocument/2006/relationships/chartUserShapes" Target="../drawings/drawing51.xml"/><Relationship Id="rId4" Type="http://schemas.openxmlformats.org/officeDocument/2006/relationships/package" Target="../embeddings/Microsoft_Excel_Worksheet52.xlsx"/></Relationships>
</file>

<file path=ppt/charts/_rels/chart53.xml.rels><?xml version="1.0" encoding="UTF-8" standalone="yes"?>
<Relationships xmlns="http://schemas.openxmlformats.org/package/2006/relationships"><Relationship Id="rId3" Type="http://schemas.openxmlformats.org/officeDocument/2006/relationships/themeOverride" Target="../theme/themeOverride48.xml"/><Relationship Id="rId2" Type="http://schemas.microsoft.com/office/2011/relationships/chartColorStyle" Target="colors48.xml"/><Relationship Id="rId1" Type="http://schemas.microsoft.com/office/2011/relationships/chartStyle" Target="style48.xml"/><Relationship Id="rId5" Type="http://schemas.openxmlformats.org/officeDocument/2006/relationships/chartUserShapes" Target="../drawings/drawing52.xml"/><Relationship Id="rId4" Type="http://schemas.openxmlformats.org/officeDocument/2006/relationships/package" Target="../embeddings/Microsoft_Excel_Worksheet53.xlsx"/></Relationships>
</file>

<file path=ppt/charts/_rels/chart54.xml.rels><?xml version="1.0" encoding="UTF-8" standalone="yes"?>
<Relationships xmlns="http://schemas.openxmlformats.org/package/2006/relationships"><Relationship Id="rId3" Type="http://schemas.openxmlformats.org/officeDocument/2006/relationships/themeOverride" Target="../theme/themeOverride49.xml"/><Relationship Id="rId2" Type="http://schemas.microsoft.com/office/2011/relationships/chartColorStyle" Target="colors49.xml"/><Relationship Id="rId1" Type="http://schemas.microsoft.com/office/2011/relationships/chartStyle" Target="style49.xml"/><Relationship Id="rId5" Type="http://schemas.openxmlformats.org/officeDocument/2006/relationships/chartUserShapes" Target="../drawings/drawing53.xml"/><Relationship Id="rId4" Type="http://schemas.openxmlformats.org/officeDocument/2006/relationships/package" Target="../embeddings/Microsoft_Excel_Worksheet54.xlsx"/></Relationships>
</file>

<file path=ppt/charts/_rels/chart55.xml.rels><?xml version="1.0" encoding="UTF-8" standalone="yes"?>
<Relationships xmlns="http://schemas.openxmlformats.org/package/2006/relationships"><Relationship Id="rId3" Type="http://schemas.openxmlformats.org/officeDocument/2006/relationships/themeOverride" Target="../theme/themeOverride50.xml"/><Relationship Id="rId2" Type="http://schemas.microsoft.com/office/2011/relationships/chartColorStyle" Target="colors50.xml"/><Relationship Id="rId1" Type="http://schemas.microsoft.com/office/2011/relationships/chartStyle" Target="style50.xml"/><Relationship Id="rId5" Type="http://schemas.openxmlformats.org/officeDocument/2006/relationships/chartUserShapes" Target="../drawings/drawing54.xml"/><Relationship Id="rId4" Type="http://schemas.openxmlformats.org/officeDocument/2006/relationships/package" Target="../embeddings/Microsoft_Excel_Worksheet55.xlsx"/></Relationships>
</file>

<file path=ppt/charts/_rels/chart56.xml.rels><?xml version="1.0" encoding="UTF-8" standalone="yes"?>
<Relationships xmlns="http://schemas.openxmlformats.org/package/2006/relationships"><Relationship Id="rId3" Type="http://schemas.openxmlformats.org/officeDocument/2006/relationships/themeOverride" Target="../theme/themeOverride51.xml"/><Relationship Id="rId2" Type="http://schemas.microsoft.com/office/2011/relationships/chartColorStyle" Target="colors51.xml"/><Relationship Id="rId1" Type="http://schemas.microsoft.com/office/2011/relationships/chartStyle" Target="style51.xml"/><Relationship Id="rId5" Type="http://schemas.openxmlformats.org/officeDocument/2006/relationships/chartUserShapes" Target="../drawings/drawing55.xml"/><Relationship Id="rId4" Type="http://schemas.openxmlformats.org/officeDocument/2006/relationships/package" Target="../embeddings/Microsoft_Excel_Worksheet56.xlsx"/></Relationships>
</file>

<file path=ppt/charts/_rels/chart57.xml.rels><?xml version="1.0" encoding="UTF-8" standalone="yes"?>
<Relationships xmlns="http://schemas.openxmlformats.org/package/2006/relationships"><Relationship Id="rId3" Type="http://schemas.openxmlformats.org/officeDocument/2006/relationships/themeOverride" Target="../theme/themeOverride52.xml"/><Relationship Id="rId2" Type="http://schemas.microsoft.com/office/2011/relationships/chartColorStyle" Target="colors52.xml"/><Relationship Id="rId1" Type="http://schemas.microsoft.com/office/2011/relationships/chartStyle" Target="style52.xml"/><Relationship Id="rId5" Type="http://schemas.openxmlformats.org/officeDocument/2006/relationships/chartUserShapes" Target="../drawings/drawing56.xml"/><Relationship Id="rId4" Type="http://schemas.openxmlformats.org/officeDocument/2006/relationships/package" Target="../embeddings/Microsoft_Excel_Worksheet57.xlsx"/></Relationships>
</file>

<file path=ppt/charts/_rels/chart58.xml.rels><?xml version="1.0" encoding="UTF-8" standalone="yes"?>
<Relationships xmlns="http://schemas.openxmlformats.org/package/2006/relationships"><Relationship Id="rId3" Type="http://schemas.openxmlformats.org/officeDocument/2006/relationships/themeOverride" Target="../theme/themeOverride53.xml"/><Relationship Id="rId2" Type="http://schemas.microsoft.com/office/2011/relationships/chartColorStyle" Target="colors53.xml"/><Relationship Id="rId1" Type="http://schemas.microsoft.com/office/2011/relationships/chartStyle" Target="style53.xml"/><Relationship Id="rId5" Type="http://schemas.openxmlformats.org/officeDocument/2006/relationships/chartUserShapes" Target="../drawings/drawing57.xml"/><Relationship Id="rId4" Type="http://schemas.openxmlformats.org/officeDocument/2006/relationships/package" Target="../embeddings/Microsoft_Excel_Worksheet58.xlsx"/></Relationships>
</file>

<file path=ppt/charts/_rels/chart59.xml.rels><?xml version="1.0" encoding="UTF-8" standalone="yes"?>
<Relationships xmlns="http://schemas.openxmlformats.org/package/2006/relationships"><Relationship Id="rId3" Type="http://schemas.openxmlformats.org/officeDocument/2006/relationships/themeOverride" Target="../theme/themeOverride54.xml"/><Relationship Id="rId2" Type="http://schemas.microsoft.com/office/2011/relationships/chartColorStyle" Target="colors54.xml"/><Relationship Id="rId1" Type="http://schemas.microsoft.com/office/2011/relationships/chartStyle" Target="style54.xml"/><Relationship Id="rId5" Type="http://schemas.openxmlformats.org/officeDocument/2006/relationships/chartUserShapes" Target="../drawings/drawing58.xml"/><Relationship Id="rId4" Type="http://schemas.openxmlformats.org/officeDocument/2006/relationships/package" Target="../embeddings/Microsoft_Excel_Worksheet59.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6.xml"/><Relationship Id="rId1" Type="http://schemas.microsoft.com/office/2011/relationships/chartStyle" Target="style6.xml"/><Relationship Id="rId5" Type="http://schemas.openxmlformats.org/officeDocument/2006/relationships/chartUserShapes" Target="../drawings/drawing6.xml"/><Relationship Id="rId4" Type="http://schemas.openxmlformats.org/officeDocument/2006/relationships/package" Target="../embeddings/Microsoft_Excel_Worksheet6.xlsx"/></Relationships>
</file>

<file path=ppt/charts/_rels/chart60.xml.rels><?xml version="1.0" encoding="UTF-8" standalone="yes"?>
<Relationships xmlns="http://schemas.openxmlformats.org/package/2006/relationships"><Relationship Id="rId3" Type="http://schemas.openxmlformats.org/officeDocument/2006/relationships/themeOverride" Target="../theme/themeOverride55.xml"/><Relationship Id="rId2" Type="http://schemas.microsoft.com/office/2011/relationships/chartColorStyle" Target="colors55.xml"/><Relationship Id="rId1" Type="http://schemas.microsoft.com/office/2011/relationships/chartStyle" Target="style55.xml"/><Relationship Id="rId5" Type="http://schemas.openxmlformats.org/officeDocument/2006/relationships/chartUserShapes" Target="../drawings/drawing59.xml"/><Relationship Id="rId4" Type="http://schemas.openxmlformats.org/officeDocument/2006/relationships/package" Target="../embeddings/Microsoft_Excel_Worksheet60.xlsx"/></Relationships>
</file>

<file path=ppt/charts/_rels/chart61.xml.rels><?xml version="1.0" encoding="UTF-8" standalone="yes"?>
<Relationships xmlns="http://schemas.openxmlformats.org/package/2006/relationships"><Relationship Id="rId3" Type="http://schemas.openxmlformats.org/officeDocument/2006/relationships/package" Target="../embeddings/Microsoft_Excel_Worksheet61.xlsx"/><Relationship Id="rId2" Type="http://schemas.microsoft.com/office/2011/relationships/chartColorStyle" Target="colors56.xml"/><Relationship Id="rId1" Type="http://schemas.microsoft.com/office/2011/relationships/chartStyle" Target="style56.xml"/><Relationship Id="rId4" Type="http://schemas.openxmlformats.org/officeDocument/2006/relationships/chartUserShapes" Target="../drawings/drawing60.xml"/></Relationships>
</file>

<file path=ppt/charts/_rels/chart62.xml.rels><?xml version="1.0" encoding="UTF-8" standalone="yes"?>
<Relationships xmlns="http://schemas.openxmlformats.org/package/2006/relationships"><Relationship Id="rId3" Type="http://schemas.openxmlformats.org/officeDocument/2006/relationships/package" Target="../embeddings/Microsoft_Excel_Worksheet62.xlsx"/><Relationship Id="rId2" Type="http://schemas.microsoft.com/office/2011/relationships/chartColorStyle" Target="colors57.xml"/><Relationship Id="rId1" Type="http://schemas.microsoft.com/office/2011/relationships/chartStyle" Target="style57.xml"/><Relationship Id="rId4" Type="http://schemas.openxmlformats.org/officeDocument/2006/relationships/chartUserShapes" Target="../drawings/drawing61.xml"/></Relationships>
</file>

<file path=ppt/charts/_rels/chart63.xml.rels><?xml version="1.0" encoding="UTF-8" standalone="yes"?>
<Relationships xmlns="http://schemas.openxmlformats.org/package/2006/relationships"><Relationship Id="rId3" Type="http://schemas.openxmlformats.org/officeDocument/2006/relationships/package" Target="../embeddings/Microsoft_Excel_Worksheet63.xlsx"/><Relationship Id="rId2" Type="http://schemas.microsoft.com/office/2011/relationships/chartColorStyle" Target="colors58.xml"/><Relationship Id="rId1" Type="http://schemas.microsoft.com/office/2011/relationships/chartStyle" Target="style58.xml"/><Relationship Id="rId4" Type="http://schemas.openxmlformats.org/officeDocument/2006/relationships/chartUserShapes" Target="../drawings/drawing62.xml"/></Relationships>
</file>

<file path=ppt/charts/_rels/chart64.xml.rels><?xml version="1.0" encoding="UTF-8" standalone="yes"?>
<Relationships xmlns="http://schemas.openxmlformats.org/package/2006/relationships"><Relationship Id="rId3" Type="http://schemas.openxmlformats.org/officeDocument/2006/relationships/package" Target="../embeddings/Microsoft_Excel_Worksheet64.xlsx"/><Relationship Id="rId2" Type="http://schemas.microsoft.com/office/2011/relationships/chartColorStyle" Target="colors59.xml"/><Relationship Id="rId1" Type="http://schemas.microsoft.com/office/2011/relationships/chartStyle" Target="style59.xml"/><Relationship Id="rId4" Type="http://schemas.openxmlformats.org/officeDocument/2006/relationships/chartUserShapes" Target="../drawings/drawing63.xml"/></Relationships>
</file>

<file path=ppt/charts/_rels/chart65.xml.rels><?xml version="1.0" encoding="UTF-8" standalone="yes"?>
<Relationships xmlns="http://schemas.openxmlformats.org/package/2006/relationships"><Relationship Id="rId3" Type="http://schemas.openxmlformats.org/officeDocument/2006/relationships/package" Target="../embeddings/Microsoft_Excel_Worksheet65.xlsx"/><Relationship Id="rId2" Type="http://schemas.microsoft.com/office/2011/relationships/chartColorStyle" Target="colors60.xml"/><Relationship Id="rId1" Type="http://schemas.microsoft.com/office/2011/relationships/chartStyle" Target="style60.xml"/><Relationship Id="rId4" Type="http://schemas.openxmlformats.org/officeDocument/2006/relationships/chartUserShapes" Target="../drawings/drawing64.xml"/></Relationships>
</file>

<file path=ppt/charts/_rels/chart66.xml.rels><?xml version="1.0" encoding="UTF-8" standalone="yes"?>
<Relationships xmlns="http://schemas.openxmlformats.org/package/2006/relationships"><Relationship Id="rId3" Type="http://schemas.openxmlformats.org/officeDocument/2006/relationships/package" Target="../embeddings/Microsoft_Excel_Worksheet66.xlsx"/><Relationship Id="rId2" Type="http://schemas.microsoft.com/office/2011/relationships/chartColorStyle" Target="colors61.xml"/><Relationship Id="rId1" Type="http://schemas.microsoft.com/office/2011/relationships/chartStyle" Target="style61.xml"/><Relationship Id="rId4" Type="http://schemas.openxmlformats.org/officeDocument/2006/relationships/chartUserShapes" Target="../drawings/drawing65.xml"/></Relationships>
</file>

<file path=ppt/charts/_rels/chart67.xml.rels><?xml version="1.0" encoding="UTF-8" standalone="yes"?>
<Relationships xmlns="http://schemas.openxmlformats.org/package/2006/relationships"><Relationship Id="rId3" Type="http://schemas.openxmlformats.org/officeDocument/2006/relationships/package" Target="../embeddings/Microsoft_Excel_Worksheet67.xlsx"/><Relationship Id="rId2" Type="http://schemas.microsoft.com/office/2011/relationships/chartColorStyle" Target="colors62.xml"/><Relationship Id="rId1" Type="http://schemas.microsoft.com/office/2011/relationships/chartStyle" Target="style62.xml"/></Relationships>
</file>

<file path=ppt/charts/_rels/chart68.xml.rels><?xml version="1.0" encoding="UTF-8" standalone="yes"?>
<Relationships xmlns="http://schemas.openxmlformats.org/package/2006/relationships"><Relationship Id="rId3" Type="http://schemas.openxmlformats.org/officeDocument/2006/relationships/package" Target="../embeddings/Microsoft_Excel_Worksheet68.xlsx"/><Relationship Id="rId2" Type="http://schemas.microsoft.com/office/2011/relationships/chartColorStyle" Target="colors63.xml"/><Relationship Id="rId1" Type="http://schemas.microsoft.com/office/2011/relationships/chartStyle" Target="style63.xml"/><Relationship Id="rId4" Type="http://schemas.openxmlformats.org/officeDocument/2006/relationships/chartUserShapes" Target="../drawings/drawing66.xml"/></Relationships>
</file>

<file path=ppt/charts/_rels/chart69.xml.rels><?xml version="1.0" encoding="UTF-8" standalone="yes"?>
<Relationships xmlns="http://schemas.openxmlformats.org/package/2006/relationships"><Relationship Id="rId3" Type="http://schemas.openxmlformats.org/officeDocument/2006/relationships/package" Target="../embeddings/Microsoft_Excel_Worksheet69.xlsx"/><Relationship Id="rId2" Type="http://schemas.microsoft.com/office/2011/relationships/chartColorStyle" Target="colors64.xml"/><Relationship Id="rId1" Type="http://schemas.microsoft.com/office/2011/relationships/chartStyle" Target="style64.xml"/><Relationship Id="rId4" Type="http://schemas.openxmlformats.org/officeDocument/2006/relationships/chartUserShapes" Target="../drawings/drawing67.xm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7.xml"/><Relationship Id="rId1" Type="http://schemas.microsoft.com/office/2011/relationships/chartStyle" Target="style7.xml"/><Relationship Id="rId5" Type="http://schemas.openxmlformats.org/officeDocument/2006/relationships/chartUserShapes" Target="../drawings/drawing7.xml"/><Relationship Id="rId4" Type="http://schemas.openxmlformats.org/officeDocument/2006/relationships/package" Target="../embeddings/Microsoft_Excel_Worksheet7.xlsx"/></Relationships>
</file>

<file path=ppt/charts/_rels/chart70.xml.rels><?xml version="1.0" encoding="UTF-8" standalone="yes"?>
<Relationships xmlns="http://schemas.openxmlformats.org/package/2006/relationships"><Relationship Id="rId3" Type="http://schemas.openxmlformats.org/officeDocument/2006/relationships/package" Target="../embeddings/Microsoft_Excel_Worksheet70.xlsx"/><Relationship Id="rId2" Type="http://schemas.microsoft.com/office/2011/relationships/chartColorStyle" Target="colors65.xml"/><Relationship Id="rId1" Type="http://schemas.microsoft.com/office/2011/relationships/chartStyle" Target="style65.xml"/><Relationship Id="rId4" Type="http://schemas.openxmlformats.org/officeDocument/2006/relationships/chartUserShapes" Target="../drawings/drawing68.xml"/></Relationships>
</file>

<file path=ppt/charts/_rels/chart71.xml.rels><?xml version="1.0" encoding="UTF-8" standalone="yes"?>
<Relationships xmlns="http://schemas.openxmlformats.org/package/2006/relationships"><Relationship Id="rId3" Type="http://schemas.openxmlformats.org/officeDocument/2006/relationships/package" Target="../embeddings/Microsoft_Excel_Worksheet71.xlsx"/><Relationship Id="rId2" Type="http://schemas.microsoft.com/office/2011/relationships/chartColorStyle" Target="colors66.xml"/><Relationship Id="rId1" Type="http://schemas.microsoft.com/office/2011/relationships/chartStyle" Target="style66.xml"/><Relationship Id="rId4" Type="http://schemas.openxmlformats.org/officeDocument/2006/relationships/chartUserShapes" Target="../drawings/drawing69.xml"/></Relationships>
</file>

<file path=ppt/charts/_rels/chart72.xml.rels><?xml version="1.0" encoding="UTF-8" standalone="yes"?>
<Relationships xmlns="http://schemas.openxmlformats.org/package/2006/relationships"><Relationship Id="rId3" Type="http://schemas.openxmlformats.org/officeDocument/2006/relationships/package" Target="../embeddings/Microsoft_Excel_Worksheet72.xlsx"/><Relationship Id="rId2" Type="http://schemas.microsoft.com/office/2011/relationships/chartColorStyle" Target="colors67.xml"/><Relationship Id="rId1" Type="http://schemas.microsoft.com/office/2011/relationships/chartStyle" Target="style67.xml"/></Relationships>
</file>

<file path=ppt/charts/_rels/chart73.xml.rels><?xml version="1.0" encoding="UTF-8" standalone="yes"?>
<Relationships xmlns="http://schemas.openxmlformats.org/package/2006/relationships"><Relationship Id="rId3" Type="http://schemas.openxmlformats.org/officeDocument/2006/relationships/package" Target="../embeddings/Microsoft_Excel_Worksheet73.xlsx"/><Relationship Id="rId2" Type="http://schemas.microsoft.com/office/2011/relationships/chartColorStyle" Target="colors68.xml"/><Relationship Id="rId1" Type="http://schemas.microsoft.com/office/2011/relationships/chartStyle" Target="style68.xml"/><Relationship Id="rId4" Type="http://schemas.openxmlformats.org/officeDocument/2006/relationships/chartUserShapes" Target="../drawings/drawing70.xml"/></Relationships>
</file>

<file path=ppt/charts/_rels/chart74.xml.rels><?xml version="1.0" encoding="UTF-8" standalone="yes"?>
<Relationships xmlns="http://schemas.openxmlformats.org/package/2006/relationships"><Relationship Id="rId3" Type="http://schemas.openxmlformats.org/officeDocument/2006/relationships/package" Target="../embeddings/Microsoft_Excel_Worksheet74.xlsx"/><Relationship Id="rId2" Type="http://schemas.microsoft.com/office/2011/relationships/chartColorStyle" Target="colors69.xml"/><Relationship Id="rId1" Type="http://schemas.microsoft.com/office/2011/relationships/chartStyle" Target="style69.xml"/></Relationships>
</file>

<file path=ppt/charts/_rels/chart75.xml.rels><?xml version="1.0" encoding="UTF-8" standalone="yes"?>
<Relationships xmlns="http://schemas.openxmlformats.org/package/2006/relationships"><Relationship Id="rId3" Type="http://schemas.openxmlformats.org/officeDocument/2006/relationships/package" Target="../embeddings/Microsoft_Excel_Worksheet75.xlsx"/><Relationship Id="rId2" Type="http://schemas.microsoft.com/office/2011/relationships/chartColorStyle" Target="colors70.xml"/><Relationship Id="rId1" Type="http://schemas.microsoft.com/office/2011/relationships/chartStyle" Target="style70.xml"/></Relationships>
</file>

<file path=ppt/charts/_rels/chart76.xml.rels><?xml version="1.0" encoding="UTF-8" standalone="yes"?>
<Relationships xmlns="http://schemas.openxmlformats.org/package/2006/relationships"><Relationship Id="rId3" Type="http://schemas.openxmlformats.org/officeDocument/2006/relationships/package" Target="../embeddings/Microsoft_Excel_Worksheet76.xlsx"/><Relationship Id="rId2" Type="http://schemas.microsoft.com/office/2011/relationships/chartColorStyle" Target="colors71.xml"/><Relationship Id="rId1" Type="http://schemas.microsoft.com/office/2011/relationships/chartStyle" Target="style71.xml"/><Relationship Id="rId4" Type="http://schemas.openxmlformats.org/officeDocument/2006/relationships/chartUserShapes" Target="../drawings/drawing71.xml"/></Relationships>
</file>

<file path=ppt/charts/_rels/chart77.xml.rels><?xml version="1.0" encoding="UTF-8" standalone="yes"?>
<Relationships xmlns="http://schemas.openxmlformats.org/package/2006/relationships"><Relationship Id="rId3" Type="http://schemas.openxmlformats.org/officeDocument/2006/relationships/package" Target="../embeddings/Microsoft_Excel_Worksheet77.xlsx"/><Relationship Id="rId2" Type="http://schemas.microsoft.com/office/2011/relationships/chartColorStyle" Target="colors72.xml"/><Relationship Id="rId1" Type="http://schemas.microsoft.com/office/2011/relationships/chartStyle" Target="style72.xml"/><Relationship Id="rId4" Type="http://schemas.openxmlformats.org/officeDocument/2006/relationships/chartUserShapes" Target="../drawings/drawing72.xml"/></Relationships>
</file>

<file path=ppt/charts/_rels/chart78.xml.rels><?xml version="1.0" encoding="UTF-8" standalone="yes"?>
<Relationships xmlns="http://schemas.openxmlformats.org/package/2006/relationships"><Relationship Id="rId3" Type="http://schemas.openxmlformats.org/officeDocument/2006/relationships/package" Target="../embeddings/Microsoft_Excel_Worksheet78.xlsx"/><Relationship Id="rId2" Type="http://schemas.microsoft.com/office/2011/relationships/chartColorStyle" Target="colors73.xml"/><Relationship Id="rId1" Type="http://schemas.microsoft.com/office/2011/relationships/chartStyle" Target="style73.xml"/><Relationship Id="rId4" Type="http://schemas.openxmlformats.org/officeDocument/2006/relationships/chartUserShapes" Target="../drawings/drawing73.xml"/></Relationships>
</file>

<file path=ppt/charts/_rels/chart79.xml.rels><?xml version="1.0" encoding="UTF-8" standalone="yes"?>
<Relationships xmlns="http://schemas.openxmlformats.org/package/2006/relationships"><Relationship Id="rId3" Type="http://schemas.openxmlformats.org/officeDocument/2006/relationships/package" Target="../embeddings/Microsoft_Excel_Worksheet79.xlsx"/><Relationship Id="rId2" Type="http://schemas.microsoft.com/office/2011/relationships/chartColorStyle" Target="colors74.xml"/><Relationship Id="rId1" Type="http://schemas.microsoft.com/office/2011/relationships/chartStyle" Target="style74.xml"/><Relationship Id="rId4" Type="http://schemas.openxmlformats.org/officeDocument/2006/relationships/chartUserShapes" Target="../drawings/drawing74.xm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8.xml"/><Relationship Id="rId1" Type="http://schemas.microsoft.com/office/2011/relationships/chartStyle" Target="style8.xml"/><Relationship Id="rId5" Type="http://schemas.openxmlformats.org/officeDocument/2006/relationships/chartUserShapes" Target="../drawings/drawing8.xml"/><Relationship Id="rId4" Type="http://schemas.openxmlformats.org/officeDocument/2006/relationships/package" Target="../embeddings/Microsoft_Excel_Worksheet8.xlsx"/></Relationships>
</file>

<file path=ppt/charts/_rels/chart80.xml.rels><?xml version="1.0" encoding="UTF-8" standalone="yes"?>
<Relationships xmlns="http://schemas.openxmlformats.org/package/2006/relationships"><Relationship Id="rId3" Type="http://schemas.openxmlformats.org/officeDocument/2006/relationships/package" Target="../embeddings/Microsoft_Excel_Worksheet80.xlsx"/><Relationship Id="rId2" Type="http://schemas.microsoft.com/office/2011/relationships/chartColorStyle" Target="colors75.xml"/><Relationship Id="rId1" Type="http://schemas.microsoft.com/office/2011/relationships/chartStyle" Target="style75.xml"/><Relationship Id="rId4" Type="http://schemas.openxmlformats.org/officeDocument/2006/relationships/chartUserShapes" Target="../drawings/drawing75.xml"/></Relationships>
</file>

<file path=ppt/charts/_rels/chart81.xml.rels><?xml version="1.0" encoding="UTF-8" standalone="yes"?>
<Relationships xmlns="http://schemas.openxmlformats.org/package/2006/relationships"><Relationship Id="rId3" Type="http://schemas.openxmlformats.org/officeDocument/2006/relationships/package" Target="../embeddings/Microsoft_Excel_Worksheet81.xlsx"/><Relationship Id="rId2" Type="http://schemas.microsoft.com/office/2011/relationships/chartColorStyle" Target="colors76.xml"/><Relationship Id="rId1" Type="http://schemas.microsoft.com/office/2011/relationships/chartStyle" Target="style76.xml"/><Relationship Id="rId4" Type="http://schemas.openxmlformats.org/officeDocument/2006/relationships/chartUserShapes" Target="../drawings/drawing76.xml"/></Relationships>
</file>

<file path=ppt/charts/_rels/chart82.xml.rels><?xml version="1.0" encoding="UTF-8" standalone="yes"?>
<Relationships xmlns="http://schemas.openxmlformats.org/package/2006/relationships"><Relationship Id="rId3" Type="http://schemas.openxmlformats.org/officeDocument/2006/relationships/package" Target="../embeddings/Microsoft_Excel_Worksheet82.xlsx"/><Relationship Id="rId2" Type="http://schemas.microsoft.com/office/2011/relationships/chartColorStyle" Target="colors77.xml"/><Relationship Id="rId1" Type="http://schemas.microsoft.com/office/2011/relationships/chartStyle" Target="style77.xml"/><Relationship Id="rId4" Type="http://schemas.openxmlformats.org/officeDocument/2006/relationships/chartUserShapes" Target="../drawings/drawing77.xml"/></Relationships>
</file>

<file path=ppt/charts/_rels/chart83.xml.rels><?xml version="1.0" encoding="UTF-8" standalone="yes"?>
<Relationships xmlns="http://schemas.openxmlformats.org/package/2006/relationships"><Relationship Id="rId3" Type="http://schemas.openxmlformats.org/officeDocument/2006/relationships/package" Target="../embeddings/Microsoft_Excel_Worksheet83.xlsx"/><Relationship Id="rId2" Type="http://schemas.microsoft.com/office/2011/relationships/chartColorStyle" Target="colors78.xml"/><Relationship Id="rId1" Type="http://schemas.microsoft.com/office/2011/relationships/chartStyle" Target="style78.xml"/><Relationship Id="rId4" Type="http://schemas.openxmlformats.org/officeDocument/2006/relationships/chartUserShapes" Target="../drawings/drawing78.xml"/></Relationships>
</file>

<file path=ppt/charts/_rels/chart84.xml.rels><?xml version="1.0" encoding="UTF-8" standalone="yes"?>
<Relationships xmlns="http://schemas.openxmlformats.org/package/2006/relationships"><Relationship Id="rId3" Type="http://schemas.openxmlformats.org/officeDocument/2006/relationships/package" Target="../embeddings/Microsoft_Excel_Worksheet84.xlsx"/><Relationship Id="rId2" Type="http://schemas.microsoft.com/office/2011/relationships/chartColorStyle" Target="colors79.xml"/><Relationship Id="rId1" Type="http://schemas.microsoft.com/office/2011/relationships/chartStyle" Target="style79.xml"/><Relationship Id="rId4" Type="http://schemas.openxmlformats.org/officeDocument/2006/relationships/chartUserShapes" Target="../drawings/drawing79.xml"/></Relationships>
</file>

<file path=ppt/charts/_rels/chart85.xml.rels><?xml version="1.0" encoding="UTF-8" standalone="yes"?>
<Relationships xmlns="http://schemas.openxmlformats.org/package/2006/relationships"><Relationship Id="rId3" Type="http://schemas.openxmlformats.org/officeDocument/2006/relationships/package" Target="../embeddings/Microsoft_Excel_Worksheet85.xlsx"/><Relationship Id="rId2" Type="http://schemas.microsoft.com/office/2011/relationships/chartColorStyle" Target="colors80.xml"/><Relationship Id="rId1" Type="http://schemas.microsoft.com/office/2011/relationships/chartStyle" Target="style80.xml"/><Relationship Id="rId4" Type="http://schemas.openxmlformats.org/officeDocument/2006/relationships/chartUserShapes" Target="../drawings/drawing80.xml"/></Relationships>
</file>

<file path=ppt/charts/_rels/chart86.xml.rels><?xml version="1.0" encoding="UTF-8" standalone="yes"?>
<Relationships xmlns="http://schemas.openxmlformats.org/package/2006/relationships"><Relationship Id="rId3" Type="http://schemas.openxmlformats.org/officeDocument/2006/relationships/themeOverride" Target="../theme/themeOverride56.xml"/><Relationship Id="rId2" Type="http://schemas.microsoft.com/office/2011/relationships/chartColorStyle" Target="colors81.xml"/><Relationship Id="rId1" Type="http://schemas.microsoft.com/office/2011/relationships/chartStyle" Target="style81.xml"/><Relationship Id="rId5" Type="http://schemas.openxmlformats.org/officeDocument/2006/relationships/chartUserShapes" Target="../drawings/drawing81.xml"/><Relationship Id="rId4" Type="http://schemas.openxmlformats.org/officeDocument/2006/relationships/oleObject" Target="file:///\\eianas02\OEA\kdn\Documents\AEO\2019\electricity_AEO2019_flipbook_01092019_forppt_rev.xlsx" TargetMode="External"/></Relationships>
</file>

<file path=ppt/charts/_rels/chart87.xml.rels><?xml version="1.0" encoding="UTF-8" standalone="yes"?>
<Relationships xmlns="http://schemas.openxmlformats.org/package/2006/relationships"><Relationship Id="rId3" Type="http://schemas.openxmlformats.org/officeDocument/2006/relationships/package" Target="../embeddings/Microsoft_Excel_Worksheet86.xlsx"/><Relationship Id="rId2" Type="http://schemas.microsoft.com/office/2011/relationships/chartColorStyle" Target="colors82.xml"/><Relationship Id="rId1" Type="http://schemas.microsoft.com/office/2011/relationships/chartStyle" Target="style82.xml"/><Relationship Id="rId4" Type="http://schemas.openxmlformats.org/officeDocument/2006/relationships/chartUserShapes" Target="../drawings/drawing82.xml"/></Relationships>
</file>

<file path=ppt/charts/_rels/chart88.xml.rels><?xml version="1.0" encoding="UTF-8" standalone="yes"?>
<Relationships xmlns="http://schemas.openxmlformats.org/package/2006/relationships"><Relationship Id="rId3" Type="http://schemas.openxmlformats.org/officeDocument/2006/relationships/package" Target="../embeddings/Microsoft_Excel_Worksheet87.xlsx"/><Relationship Id="rId2" Type="http://schemas.microsoft.com/office/2011/relationships/chartColorStyle" Target="colors83.xml"/><Relationship Id="rId1" Type="http://schemas.microsoft.com/office/2011/relationships/chartStyle" Target="style83.xml"/><Relationship Id="rId4" Type="http://schemas.openxmlformats.org/officeDocument/2006/relationships/chartUserShapes" Target="../drawings/drawing83.xml"/></Relationships>
</file>

<file path=ppt/charts/_rels/chart89.xml.rels><?xml version="1.0" encoding="UTF-8" standalone="yes"?>
<Relationships xmlns="http://schemas.openxmlformats.org/package/2006/relationships"><Relationship Id="rId3" Type="http://schemas.openxmlformats.org/officeDocument/2006/relationships/chartUserShapes" Target="../drawings/drawing84.xml"/><Relationship Id="rId2" Type="http://schemas.openxmlformats.org/officeDocument/2006/relationships/package" Target="../embeddings/Microsoft_Excel_Worksheet88.xlsx"/><Relationship Id="rId1" Type="http://schemas.openxmlformats.org/officeDocument/2006/relationships/themeOverride" Target="../theme/themeOverride57.xm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9.xml"/><Relationship Id="rId1" Type="http://schemas.microsoft.com/office/2011/relationships/chartStyle" Target="style9.xml"/><Relationship Id="rId5" Type="http://schemas.openxmlformats.org/officeDocument/2006/relationships/chartUserShapes" Target="../drawings/drawing9.xml"/><Relationship Id="rId4" Type="http://schemas.openxmlformats.org/officeDocument/2006/relationships/package" Target="../embeddings/Microsoft_Excel_Worksheet9.xlsx"/></Relationships>
</file>

<file path=ppt/charts/_rels/chart90.xml.rels><?xml version="1.0" encoding="UTF-8" standalone="yes"?>
<Relationships xmlns="http://schemas.openxmlformats.org/package/2006/relationships"><Relationship Id="rId3" Type="http://schemas.openxmlformats.org/officeDocument/2006/relationships/chartUserShapes" Target="../drawings/drawing85.xml"/><Relationship Id="rId2" Type="http://schemas.openxmlformats.org/officeDocument/2006/relationships/package" Target="../embeddings/Microsoft_Excel_Worksheet89.xlsx"/><Relationship Id="rId1" Type="http://schemas.openxmlformats.org/officeDocument/2006/relationships/themeOverride" Target="../theme/themeOverride58.xml"/></Relationships>
</file>

<file path=ppt/charts/_rels/chart91.xml.rels><?xml version="1.0" encoding="UTF-8" standalone="yes"?>
<Relationships xmlns="http://schemas.openxmlformats.org/package/2006/relationships"><Relationship Id="rId3" Type="http://schemas.openxmlformats.org/officeDocument/2006/relationships/chartUserShapes" Target="../drawings/drawing86.xml"/><Relationship Id="rId2" Type="http://schemas.openxmlformats.org/officeDocument/2006/relationships/package" Target="../embeddings/Microsoft_Excel_Worksheet90.xlsx"/><Relationship Id="rId1" Type="http://schemas.openxmlformats.org/officeDocument/2006/relationships/themeOverride" Target="../theme/themeOverride59.xml"/></Relationships>
</file>

<file path=ppt/charts/_rels/chart92.xml.rels><?xml version="1.0" encoding="UTF-8" standalone="yes"?>
<Relationships xmlns="http://schemas.openxmlformats.org/package/2006/relationships"><Relationship Id="rId3" Type="http://schemas.openxmlformats.org/officeDocument/2006/relationships/package" Target="../embeddings/Microsoft_Excel_Worksheet91.xlsx"/><Relationship Id="rId2" Type="http://schemas.microsoft.com/office/2011/relationships/chartColorStyle" Target="colors84.xml"/><Relationship Id="rId1" Type="http://schemas.microsoft.com/office/2011/relationships/chartStyle" Target="style84.xml"/><Relationship Id="rId4" Type="http://schemas.openxmlformats.org/officeDocument/2006/relationships/chartUserShapes" Target="../drawings/drawing87.xml"/></Relationships>
</file>

<file path=ppt/charts/_rels/chart93.xml.rels><?xml version="1.0" encoding="UTF-8" standalone="yes"?>
<Relationships xmlns="http://schemas.openxmlformats.org/package/2006/relationships"><Relationship Id="rId3" Type="http://schemas.openxmlformats.org/officeDocument/2006/relationships/package" Target="../embeddings/Microsoft_Excel_Worksheet92.xlsx"/><Relationship Id="rId2" Type="http://schemas.microsoft.com/office/2011/relationships/chartColorStyle" Target="colors85.xml"/><Relationship Id="rId1" Type="http://schemas.microsoft.com/office/2011/relationships/chartStyle" Target="style85.xml"/><Relationship Id="rId4" Type="http://schemas.openxmlformats.org/officeDocument/2006/relationships/chartUserShapes" Target="../drawings/drawing88.xml"/></Relationships>
</file>

<file path=ppt/charts/_rels/chart94.xml.rels><?xml version="1.0" encoding="UTF-8" standalone="yes"?>
<Relationships xmlns="http://schemas.openxmlformats.org/package/2006/relationships"><Relationship Id="rId3" Type="http://schemas.openxmlformats.org/officeDocument/2006/relationships/package" Target="../embeddings/Microsoft_Excel_Worksheet93.xlsx"/><Relationship Id="rId2" Type="http://schemas.microsoft.com/office/2011/relationships/chartColorStyle" Target="colors86.xml"/><Relationship Id="rId1" Type="http://schemas.microsoft.com/office/2011/relationships/chartStyle" Target="style86.xml"/><Relationship Id="rId4" Type="http://schemas.openxmlformats.org/officeDocument/2006/relationships/chartUserShapes" Target="../drawings/drawing89.xml"/></Relationships>
</file>

<file path=ppt/charts/_rels/chart95.xml.rels><?xml version="1.0" encoding="UTF-8" standalone="yes"?>
<Relationships xmlns="http://schemas.openxmlformats.org/package/2006/relationships"><Relationship Id="rId3" Type="http://schemas.openxmlformats.org/officeDocument/2006/relationships/package" Target="../embeddings/Microsoft_Excel_Worksheet94.xlsx"/><Relationship Id="rId2" Type="http://schemas.microsoft.com/office/2011/relationships/chartColorStyle" Target="colors87.xml"/><Relationship Id="rId1" Type="http://schemas.microsoft.com/office/2011/relationships/chartStyle" Target="style87.xml"/><Relationship Id="rId4" Type="http://schemas.openxmlformats.org/officeDocument/2006/relationships/chartUserShapes" Target="../drawings/drawing90.xml"/></Relationships>
</file>

<file path=ppt/charts/_rels/chart96.xml.rels><?xml version="1.0" encoding="UTF-8" standalone="yes"?>
<Relationships xmlns="http://schemas.openxmlformats.org/package/2006/relationships"><Relationship Id="rId3" Type="http://schemas.openxmlformats.org/officeDocument/2006/relationships/package" Target="../embeddings/Microsoft_Excel_Worksheet95.xlsx"/><Relationship Id="rId2" Type="http://schemas.microsoft.com/office/2011/relationships/chartColorStyle" Target="colors88.xml"/><Relationship Id="rId1" Type="http://schemas.microsoft.com/office/2011/relationships/chartStyle" Target="style88.xml"/><Relationship Id="rId4" Type="http://schemas.openxmlformats.org/officeDocument/2006/relationships/chartUserShapes" Target="../drawings/drawing91.xml"/></Relationships>
</file>

<file path=ppt/charts/_rels/chart97.xml.rels><?xml version="1.0" encoding="UTF-8" standalone="yes"?>
<Relationships xmlns="http://schemas.openxmlformats.org/package/2006/relationships"><Relationship Id="rId3" Type="http://schemas.openxmlformats.org/officeDocument/2006/relationships/package" Target="../embeddings/Microsoft_Excel_Worksheet96.xlsx"/><Relationship Id="rId2" Type="http://schemas.microsoft.com/office/2011/relationships/chartColorStyle" Target="colors89.xml"/><Relationship Id="rId1" Type="http://schemas.microsoft.com/office/2011/relationships/chartStyle" Target="style89.xml"/><Relationship Id="rId4" Type="http://schemas.openxmlformats.org/officeDocument/2006/relationships/chartUserShapes" Target="../drawings/drawing92.xml"/></Relationships>
</file>

<file path=ppt/charts/_rels/chart98.xml.rels><?xml version="1.0" encoding="UTF-8" standalone="yes"?>
<Relationships xmlns="http://schemas.openxmlformats.org/package/2006/relationships"><Relationship Id="rId3" Type="http://schemas.openxmlformats.org/officeDocument/2006/relationships/package" Target="../embeddings/Microsoft_Excel_Worksheet97.xlsx"/><Relationship Id="rId2" Type="http://schemas.microsoft.com/office/2011/relationships/chartColorStyle" Target="colors90.xml"/><Relationship Id="rId1" Type="http://schemas.microsoft.com/office/2011/relationships/chartStyle" Target="style90.xml"/><Relationship Id="rId4" Type="http://schemas.openxmlformats.org/officeDocument/2006/relationships/chartUserShapes" Target="../drawings/drawing93.xml"/></Relationships>
</file>

<file path=ppt/charts/_rels/chart99.xml.rels><?xml version="1.0" encoding="UTF-8" standalone="yes"?>
<Relationships xmlns="http://schemas.openxmlformats.org/package/2006/relationships"><Relationship Id="rId3" Type="http://schemas.openxmlformats.org/officeDocument/2006/relationships/package" Target="../embeddings/Microsoft_Excel_Worksheet98.xlsx"/><Relationship Id="rId2" Type="http://schemas.microsoft.com/office/2011/relationships/chartColorStyle" Target="colors91.xml"/><Relationship Id="rId1" Type="http://schemas.microsoft.com/office/2011/relationships/chartStyle" Target="style91.xml"/><Relationship Id="rId4" Type="http://schemas.openxmlformats.org/officeDocument/2006/relationships/chartUserShapes" Target="../drawings/drawing94.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3090551181102378E-2"/>
          <c:y val="0.16486074657334499"/>
          <c:w val="0.83734908136482944"/>
          <c:h val="0.74546296296296299"/>
        </c:manualLayout>
      </c:layout>
      <c:lineChart>
        <c:grouping val="standard"/>
        <c:varyColors val="0"/>
        <c:ser>
          <c:idx val="3"/>
          <c:order val="0"/>
          <c:tx>
            <c:strRef>
              <c:f>Trade_total_fuels!$K$2</c:f>
              <c:strCache>
                <c:ptCount val="1"/>
                <c:pt idx="0">
                  <c:v>Imports</c:v>
                </c:pt>
              </c:strCache>
            </c:strRef>
          </c:tx>
          <c:spPr>
            <a:ln w="22225" cap="rnd">
              <a:solidFill>
                <a:srgbClr val="003953"/>
              </a:solidFill>
              <a:round/>
            </a:ln>
            <a:effectLst/>
          </c:spPr>
          <c:marker>
            <c:symbol val="none"/>
          </c:marker>
          <c:cat>
            <c:numRef>
              <c:f>Trade_total_fuels!$L$1:$BT$1</c:f>
              <c:numCache>
                <c:formatCode>General</c:formatCode>
                <c:ptCount val="6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pt idx="32">
                  <c:v>2022</c:v>
                </c:pt>
                <c:pt idx="33">
                  <c:v>2023</c:v>
                </c:pt>
                <c:pt idx="34">
                  <c:v>2024</c:v>
                </c:pt>
                <c:pt idx="35">
                  <c:v>2025</c:v>
                </c:pt>
                <c:pt idx="36">
                  <c:v>2026</c:v>
                </c:pt>
                <c:pt idx="37">
                  <c:v>2027</c:v>
                </c:pt>
                <c:pt idx="38">
                  <c:v>2028</c:v>
                </c:pt>
                <c:pt idx="39">
                  <c:v>2029</c:v>
                </c:pt>
                <c:pt idx="40">
                  <c:v>2030</c:v>
                </c:pt>
                <c:pt idx="41">
                  <c:v>2031</c:v>
                </c:pt>
                <c:pt idx="42">
                  <c:v>2032</c:v>
                </c:pt>
                <c:pt idx="43">
                  <c:v>2033</c:v>
                </c:pt>
                <c:pt idx="44">
                  <c:v>2034</c:v>
                </c:pt>
                <c:pt idx="45">
                  <c:v>2035</c:v>
                </c:pt>
                <c:pt idx="46">
                  <c:v>2036</c:v>
                </c:pt>
                <c:pt idx="47">
                  <c:v>2037</c:v>
                </c:pt>
                <c:pt idx="48">
                  <c:v>2038</c:v>
                </c:pt>
                <c:pt idx="49">
                  <c:v>2039</c:v>
                </c:pt>
                <c:pt idx="50">
                  <c:v>2040</c:v>
                </c:pt>
                <c:pt idx="51">
                  <c:v>2041</c:v>
                </c:pt>
                <c:pt idx="52">
                  <c:v>2042</c:v>
                </c:pt>
                <c:pt idx="53">
                  <c:v>2043</c:v>
                </c:pt>
                <c:pt idx="54">
                  <c:v>2044</c:v>
                </c:pt>
                <c:pt idx="55">
                  <c:v>2045</c:v>
                </c:pt>
                <c:pt idx="56">
                  <c:v>2046</c:v>
                </c:pt>
                <c:pt idx="57">
                  <c:v>2047</c:v>
                </c:pt>
                <c:pt idx="58">
                  <c:v>2048</c:v>
                </c:pt>
                <c:pt idx="59">
                  <c:v>2049</c:v>
                </c:pt>
                <c:pt idx="60">
                  <c:v>2050</c:v>
                </c:pt>
              </c:numCache>
            </c:numRef>
          </c:cat>
          <c:val>
            <c:numRef>
              <c:f>Trade_total_fuels!$L$2:$BT$2</c:f>
              <c:numCache>
                <c:formatCode>0</c:formatCode>
                <c:ptCount val="61"/>
                <c:pt idx="0">
                  <c:v>18.817257999999999</c:v>
                </c:pt>
                <c:pt idx="1">
                  <c:v>18.334821000000002</c:v>
                </c:pt>
                <c:pt idx="2">
                  <c:v>19.372204</c:v>
                </c:pt>
                <c:pt idx="3">
                  <c:v>21.218333999999999</c:v>
                </c:pt>
                <c:pt idx="4">
                  <c:v>22.306671999999999</c:v>
                </c:pt>
                <c:pt idx="5">
                  <c:v>22.179611999999999</c:v>
                </c:pt>
                <c:pt idx="6">
                  <c:v>23.633255999999999</c:v>
                </c:pt>
                <c:pt idx="7">
                  <c:v>25.119240000000001</c:v>
                </c:pt>
                <c:pt idx="8">
                  <c:v>26.472518999999998</c:v>
                </c:pt>
                <c:pt idx="9">
                  <c:v>27.151581</c:v>
                </c:pt>
                <c:pt idx="10">
                  <c:v>28.865252999999999</c:v>
                </c:pt>
                <c:pt idx="11">
                  <c:v>30.052174999999998</c:v>
                </c:pt>
                <c:pt idx="12">
                  <c:v>29.330542999999999</c:v>
                </c:pt>
                <c:pt idx="13">
                  <c:v>31.006947</c:v>
                </c:pt>
                <c:pt idx="14">
                  <c:v>33.492251000000003</c:v>
                </c:pt>
                <c:pt idx="15">
                  <c:v>34.659267999999997</c:v>
                </c:pt>
                <c:pt idx="16">
                  <c:v>34.648789000000001</c:v>
                </c:pt>
                <c:pt idx="17">
                  <c:v>34.678533999999999</c:v>
                </c:pt>
                <c:pt idx="18">
                  <c:v>32.970368000000001</c:v>
                </c:pt>
                <c:pt idx="19">
                  <c:v>29.690355</c:v>
                </c:pt>
                <c:pt idx="20">
                  <c:v>29.865911000000001</c:v>
                </c:pt>
                <c:pt idx="21">
                  <c:v>28.74803</c:v>
                </c:pt>
                <c:pt idx="22">
                  <c:v>27.068145999999999</c:v>
                </c:pt>
                <c:pt idx="23">
                  <c:v>24.622565999999999</c:v>
                </c:pt>
                <c:pt idx="24">
                  <c:v>23.240985999999999</c:v>
                </c:pt>
                <c:pt idx="25">
                  <c:v>23.793672999999998</c:v>
                </c:pt>
                <c:pt idx="26">
                  <c:v>25.378160999999999</c:v>
                </c:pt>
                <c:pt idx="27">
                  <c:v>25.473987999999999</c:v>
                </c:pt>
                <c:pt idx="28">
                  <c:v>25.724468000000002</c:v>
                </c:pt>
                <c:pt idx="29">
                  <c:v>23.631159</c:v>
                </c:pt>
                <c:pt idx="30">
                  <c:v>22.088115999999999</c:v>
                </c:pt>
                <c:pt idx="31">
                  <c:v>21.601748000000001</c:v>
                </c:pt>
                <c:pt idx="32">
                  <c:v>20.359100000000002</c:v>
                </c:pt>
                <c:pt idx="33">
                  <c:v>20.427803000000001</c:v>
                </c:pt>
                <c:pt idx="34">
                  <c:v>19.895889</c:v>
                </c:pt>
                <c:pt idx="35">
                  <c:v>20.100735</c:v>
                </c:pt>
                <c:pt idx="36">
                  <c:v>18.958548</c:v>
                </c:pt>
                <c:pt idx="37">
                  <c:v>17.457214</c:v>
                </c:pt>
                <c:pt idx="38">
                  <c:v>17.940480999999998</c:v>
                </c:pt>
                <c:pt idx="39">
                  <c:v>17.797104000000001</c:v>
                </c:pt>
                <c:pt idx="40">
                  <c:v>17.724388000000001</c:v>
                </c:pt>
                <c:pt idx="41">
                  <c:v>17.752791999999999</c:v>
                </c:pt>
                <c:pt idx="42">
                  <c:v>17.766739000000001</c:v>
                </c:pt>
                <c:pt idx="43">
                  <c:v>17.605398000000001</c:v>
                </c:pt>
                <c:pt idx="44">
                  <c:v>18.108668999999999</c:v>
                </c:pt>
                <c:pt idx="45">
                  <c:v>18.240448000000001</c:v>
                </c:pt>
                <c:pt idx="46">
                  <c:v>18.494095000000002</c:v>
                </c:pt>
                <c:pt idx="47">
                  <c:v>18.910108999999999</c:v>
                </c:pt>
                <c:pt idx="48">
                  <c:v>19.230326000000002</c:v>
                </c:pt>
                <c:pt idx="49">
                  <c:v>19.174520000000001</c:v>
                </c:pt>
                <c:pt idx="50">
                  <c:v>19.575012000000001</c:v>
                </c:pt>
                <c:pt idx="51">
                  <c:v>19.800616999999999</c:v>
                </c:pt>
                <c:pt idx="52">
                  <c:v>19.046023999999999</c:v>
                </c:pt>
                <c:pt idx="53">
                  <c:v>20.369965000000001</c:v>
                </c:pt>
                <c:pt idx="54">
                  <c:v>20.147099999999998</c:v>
                </c:pt>
                <c:pt idx="55">
                  <c:v>21.482558999999998</c:v>
                </c:pt>
                <c:pt idx="56">
                  <c:v>21.013453999999999</c:v>
                </c:pt>
                <c:pt idx="57">
                  <c:v>21.419065</c:v>
                </c:pt>
                <c:pt idx="58">
                  <c:v>21.88505</c:v>
                </c:pt>
                <c:pt idx="59">
                  <c:v>22.341394000000001</c:v>
                </c:pt>
                <c:pt idx="60">
                  <c:v>22.824981999999999</c:v>
                </c:pt>
              </c:numCache>
            </c:numRef>
          </c:val>
          <c:smooth val="0"/>
        </c:ser>
        <c:ser>
          <c:idx val="2"/>
          <c:order val="1"/>
          <c:tx>
            <c:strRef>
              <c:f>Trade_total_fuels!$K$3</c:f>
              <c:strCache>
                <c:ptCount val="1"/>
                <c:pt idx="0">
                  <c:v>Exports</c:v>
                </c:pt>
              </c:strCache>
            </c:strRef>
          </c:tx>
          <c:spPr>
            <a:ln w="22225" cap="rnd">
              <a:solidFill>
                <a:srgbClr val="A33340"/>
              </a:solidFill>
              <a:round/>
            </a:ln>
            <a:effectLst/>
          </c:spPr>
          <c:marker>
            <c:symbol val="none"/>
          </c:marker>
          <c:cat>
            <c:numRef>
              <c:f>Trade_total_fuels!$L$1:$BT$1</c:f>
              <c:numCache>
                <c:formatCode>General</c:formatCode>
                <c:ptCount val="6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pt idx="32">
                  <c:v>2022</c:v>
                </c:pt>
                <c:pt idx="33">
                  <c:v>2023</c:v>
                </c:pt>
                <c:pt idx="34">
                  <c:v>2024</c:v>
                </c:pt>
                <c:pt idx="35">
                  <c:v>2025</c:v>
                </c:pt>
                <c:pt idx="36">
                  <c:v>2026</c:v>
                </c:pt>
                <c:pt idx="37">
                  <c:v>2027</c:v>
                </c:pt>
                <c:pt idx="38">
                  <c:v>2028</c:v>
                </c:pt>
                <c:pt idx="39">
                  <c:v>2029</c:v>
                </c:pt>
                <c:pt idx="40">
                  <c:v>2030</c:v>
                </c:pt>
                <c:pt idx="41">
                  <c:v>2031</c:v>
                </c:pt>
                <c:pt idx="42">
                  <c:v>2032</c:v>
                </c:pt>
                <c:pt idx="43">
                  <c:v>2033</c:v>
                </c:pt>
                <c:pt idx="44">
                  <c:v>2034</c:v>
                </c:pt>
                <c:pt idx="45">
                  <c:v>2035</c:v>
                </c:pt>
                <c:pt idx="46">
                  <c:v>2036</c:v>
                </c:pt>
                <c:pt idx="47">
                  <c:v>2037</c:v>
                </c:pt>
                <c:pt idx="48">
                  <c:v>2038</c:v>
                </c:pt>
                <c:pt idx="49">
                  <c:v>2039</c:v>
                </c:pt>
                <c:pt idx="50">
                  <c:v>2040</c:v>
                </c:pt>
                <c:pt idx="51">
                  <c:v>2041</c:v>
                </c:pt>
                <c:pt idx="52">
                  <c:v>2042</c:v>
                </c:pt>
                <c:pt idx="53">
                  <c:v>2043</c:v>
                </c:pt>
                <c:pt idx="54">
                  <c:v>2044</c:v>
                </c:pt>
                <c:pt idx="55">
                  <c:v>2045</c:v>
                </c:pt>
                <c:pt idx="56">
                  <c:v>2046</c:v>
                </c:pt>
                <c:pt idx="57">
                  <c:v>2047</c:v>
                </c:pt>
                <c:pt idx="58">
                  <c:v>2048</c:v>
                </c:pt>
                <c:pt idx="59">
                  <c:v>2049</c:v>
                </c:pt>
                <c:pt idx="60">
                  <c:v>2050</c:v>
                </c:pt>
              </c:numCache>
            </c:numRef>
          </c:cat>
          <c:val>
            <c:numRef>
              <c:f>Trade_total_fuels!$L$3:$BT$3</c:f>
              <c:numCache>
                <c:formatCode>0</c:formatCode>
                <c:ptCount val="61"/>
                <c:pt idx="0">
                  <c:v>4.7524839999999999</c:v>
                </c:pt>
                <c:pt idx="1">
                  <c:v>5.1409649999999996</c:v>
                </c:pt>
                <c:pt idx="2">
                  <c:v>4.9369420000000002</c:v>
                </c:pt>
                <c:pt idx="3">
                  <c:v>4.2266719999999998</c:v>
                </c:pt>
                <c:pt idx="4">
                  <c:v>4.0352839999999999</c:v>
                </c:pt>
                <c:pt idx="5">
                  <c:v>4.495889</c:v>
                </c:pt>
                <c:pt idx="6">
                  <c:v>4.6125530000000001</c:v>
                </c:pt>
                <c:pt idx="7">
                  <c:v>4.4933969999999999</c:v>
                </c:pt>
                <c:pt idx="8">
                  <c:v>4.236745</c:v>
                </c:pt>
                <c:pt idx="9">
                  <c:v>3.6687859999999999</c:v>
                </c:pt>
                <c:pt idx="10">
                  <c:v>3.9616549999999999</c:v>
                </c:pt>
                <c:pt idx="11">
                  <c:v>3.731109</c:v>
                </c:pt>
                <c:pt idx="12">
                  <c:v>3.6082399999999999</c:v>
                </c:pt>
                <c:pt idx="13">
                  <c:v>4.0131300000000003</c:v>
                </c:pt>
                <c:pt idx="14">
                  <c:v>4.3513599999999997</c:v>
                </c:pt>
                <c:pt idx="15">
                  <c:v>4.4618859999999998</c:v>
                </c:pt>
                <c:pt idx="16">
                  <c:v>4.7273360000000002</c:v>
                </c:pt>
                <c:pt idx="17">
                  <c:v>5.3378100000000002</c:v>
                </c:pt>
                <c:pt idx="18">
                  <c:v>6.9491829999999997</c:v>
                </c:pt>
                <c:pt idx="19">
                  <c:v>6.9202000000000004</c:v>
                </c:pt>
                <c:pt idx="20">
                  <c:v>8.1760300000000008</c:v>
                </c:pt>
                <c:pt idx="21">
                  <c:v>10.372719</c:v>
                </c:pt>
                <c:pt idx="22">
                  <c:v>11.267352000000001</c:v>
                </c:pt>
                <c:pt idx="23">
                  <c:v>11.787545</c:v>
                </c:pt>
                <c:pt idx="24">
                  <c:v>12.269774999999999</c:v>
                </c:pt>
                <c:pt idx="25">
                  <c:v>12.902151999999999</c:v>
                </c:pt>
                <c:pt idx="26">
                  <c:v>14.119206999999999</c:v>
                </c:pt>
                <c:pt idx="27">
                  <c:v>17.916938999999999</c:v>
                </c:pt>
                <c:pt idx="28">
                  <c:v>21.493131999999999</c:v>
                </c:pt>
                <c:pt idx="29">
                  <c:v>22.843166</c:v>
                </c:pt>
                <c:pt idx="30">
                  <c:v>26.129836999999998</c:v>
                </c:pt>
                <c:pt idx="31">
                  <c:v>27.130231999999999</c:v>
                </c:pt>
                <c:pt idx="32">
                  <c:v>27.204832</c:v>
                </c:pt>
                <c:pt idx="33">
                  <c:v>28.038001999999999</c:v>
                </c:pt>
                <c:pt idx="34">
                  <c:v>28.801224000000001</c:v>
                </c:pt>
                <c:pt idx="35">
                  <c:v>29.905214000000001</c:v>
                </c:pt>
                <c:pt idx="36">
                  <c:v>30.195021000000001</c:v>
                </c:pt>
                <c:pt idx="37">
                  <c:v>29.598955</c:v>
                </c:pt>
                <c:pt idx="38">
                  <c:v>29.973793000000001</c:v>
                </c:pt>
                <c:pt idx="39">
                  <c:v>30.348763000000002</c:v>
                </c:pt>
                <c:pt idx="40">
                  <c:v>30.560327999999998</c:v>
                </c:pt>
                <c:pt idx="41">
                  <c:v>30.932010999999999</c:v>
                </c:pt>
                <c:pt idx="42">
                  <c:v>30.946617</c:v>
                </c:pt>
                <c:pt idx="43">
                  <c:v>30.971572999999999</c:v>
                </c:pt>
                <c:pt idx="44">
                  <c:v>31.345424999999999</c:v>
                </c:pt>
                <c:pt idx="45">
                  <c:v>31.414733999999999</c:v>
                </c:pt>
                <c:pt idx="46">
                  <c:v>31.781935000000001</c:v>
                </c:pt>
                <c:pt idx="47">
                  <c:v>31.990442000000002</c:v>
                </c:pt>
                <c:pt idx="48">
                  <c:v>32.284111000000003</c:v>
                </c:pt>
                <c:pt idx="49">
                  <c:v>32.176144000000001</c:v>
                </c:pt>
                <c:pt idx="50">
                  <c:v>32.453442000000003</c:v>
                </c:pt>
                <c:pt idx="51">
                  <c:v>32.455329999999996</c:v>
                </c:pt>
                <c:pt idx="52">
                  <c:v>31.281189000000001</c:v>
                </c:pt>
                <c:pt idx="53">
                  <c:v>31.88044</c:v>
                </c:pt>
                <c:pt idx="54">
                  <c:v>31.187162000000001</c:v>
                </c:pt>
                <c:pt idx="55">
                  <c:v>31.838957000000001</c:v>
                </c:pt>
                <c:pt idx="56">
                  <c:v>30.736602999999999</c:v>
                </c:pt>
                <c:pt idx="57">
                  <c:v>30.468305999999998</c:v>
                </c:pt>
                <c:pt idx="58">
                  <c:v>30.255527000000001</c:v>
                </c:pt>
                <c:pt idx="59">
                  <c:v>29.947448999999999</c:v>
                </c:pt>
                <c:pt idx="60">
                  <c:v>29.859154</c:v>
                </c:pt>
              </c:numCache>
            </c:numRef>
          </c:val>
          <c:smooth val="0"/>
        </c:ser>
        <c:dLbls>
          <c:showLegendKey val="0"/>
          <c:showVal val="0"/>
          <c:showCatName val="0"/>
          <c:showSerName val="0"/>
          <c:showPercent val="0"/>
          <c:showBubbleSize val="0"/>
        </c:dLbls>
        <c:smooth val="0"/>
        <c:axId val="511116048"/>
        <c:axId val="511121088"/>
      </c:lineChart>
      <c:catAx>
        <c:axId val="511116048"/>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511121088"/>
        <c:crosses val="autoZero"/>
        <c:auto val="1"/>
        <c:lblAlgn val="ctr"/>
        <c:lblOffset val="100"/>
        <c:tickLblSkip val="20"/>
        <c:tickMarkSkip val="10"/>
        <c:noMultiLvlLbl val="0"/>
      </c:catAx>
      <c:valAx>
        <c:axId val="511121088"/>
        <c:scaling>
          <c:orientation val="minMax"/>
          <c:max val="40"/>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low"/>
        <c:spPr>
          <a:noFill/>
          <a:ln w="22225">
            <a:solidFill>
              <a:srgbClr val="FFFFFF">
                <a:lumMod val="65000"/>
              </a:srgbClr>
            </a:solidFill>
            <a:prstDash val="lgDash"/>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511116048"/>
        <c:crossesAt val="29"/>
        <c:crossBetween val="midCat"/>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000">
          <a:solidFill>
            <a:sysClr val="windowText" lastClr="000000"/>
          </a:solidFill>
        </a:defRPr>
      </a:pPr>
      <a:endParaRPr lang="en-US"/>
    </a:p>
  </c:txPr>
  <c:externalData r:id="rId4">
    <c:autoUpdate val="0"/>
  </c:externalData>
  <c:userShapes r:id="rId5"/>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6448673082531347E-2"/>
          <c:y val="0.20230044813693404"/>
          <c:w val="0.57611174978769619"/>
          <c:h val="0.68792314827886114"/>
        </c:manualLayout>
      </c:layout>
      <c:areaChart>
        <c:grouping val="stacked"/>
        <c:varyColors val="0"/>
        <c:ser>
          <c:idx val="4"/>
          <c:order val="0"/>
          <c:tx>
            <c:strRef>
              <c:f>keytakeaways!$C$36</c:f>
              <c:strCache>
                <c:ptCount val="1"/>
                <c:pt idx="0">
                  <c:v>other</c:v>
                </c:pt>
              </c:strCache>
            </c:strRef>
          </c:tx>
          <c:spPr>
            <a:solidFill>
              <a:schemeClr val="bg1">
                <a:lumMod val="75000"/>
              </a:schemeClr>
            </a:solidFill>
            <a:ln>
              <a:noFill/>
            </a:ln>
            <a:effectLst/>
          </c:spPr>
          <c:cat>
            <c:numRef>
              <c:f>keytakeaways!$N$31:$BB$31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keytakeaways!$N$36:$BB$36</c:f>
              <c:numCache>
                <c:formatCode>General</c:formatCode>
                <c:ptCount val="41"/>
                <c:pt idx="0">
                  <c:v>56.089366999999967</c:v>
                </c:pt>
                <c:pt idx="1">
                  <c:v>56.670829999999903</c:v>
                </c:pt>
                <c:pt idx="2">
                  <c:v>57.622165999999972</c:v>
                </c:pt>
                <c:pt idx="3">
                  <c:v>60.858027</c:v>
                </c:pt>
                <c:pt idx="4">
                  <c:v>63.989444000000077</c:v>
                </c:pt>
                <c:pt idx="5">
                  <c:v>63.631877999999965</c:v>
                </c:pt>
                <c:pt idx="6">
                  <c:v>62.627390999999989</c:v>
                </c:pt>
                <c:pt idx="7">
                  <c:v>62.72716099999991</c:v>
                </c:pt>
                <c:pt idx="8">
                  <c:v>64.543055000000095</c:v>
                </c:pt>
                <c:pt idx="9">
                  <c:v>65.586017999999967</c:v>
                </c:pt>
                <c:pt idx="10">
                  <c:v>65.484375999999997</c:v>
                </c:pt>
                <c:pt idx="11">
                  <c:v>65.351166999999919</c:v>
                </c:pt>
                <c:pt idx="12">
                  <c:v>65.55651499999999</c:v>
                </c:pt>
                <c:pt idx="13">
                  <c:v>65.786849999999845</c:v>
                </c:pt>
                <c:pt idx="14">
                  <c:v>66.14201300000002</c:v>
                </c:pt>
                <c:pt idx="15">
                  <c:v>66.459449999999833</c:v>
                </c:pt>
                <c:pt idx="16">
                  <c:v>66.792641000000003</c:v>
                </c:pt>
                <c:pt idx="17">
                  <c:v>67.074714000000085</c:v>
                </c:pt>
                <c:pt idx="18">
                  <c:v>67.414947999999981</c:v>
                </c:pt>
                <c:pt idx="19">
                  <c:v>68.123277000000144</c:v>
                </c:pt>
                <c:pt idx="20">
                  <c:v>68.062939999999799</c:v>
                </c:pt>
                <c:pt idx="21">
                  <c:v>68.500517999999829</c:v>
                </c:pt>
                <c:pt idx="22">
                  <c:v>68.473796999999877</c:v>
                </c:pt>
                <c:pt idx="23">
                  <c:v>69.042078999999831</c:v>
                </c:pt>
                <c:pt idx="24">
                  <c:v>69.579731999999922</c:v>
                </c:pt>
                <c:pt idx="25">
                  <c:v>69.862601000000041</c:v>
                </c:pt>
                <c:pt idx="26">
                  <c:v>71.010941000000003</c:v>
                </c:pt>
                <c:pt idx="27">
                  <c:v>71.172619000000168</c:v>
                </c:pt>
                <c:pt idx="28">
                  <c:v>71.545405999999957</c:v>
                </c:pt>
                <c:pt idx="29">
                  <c:v>72.002162999999882</c:v>
                </c:pt>
                <c:pt idx="30">
                  <c:v>72.234688000000006</c:v>
                </c:pt>
                <c:pt idx="31">
                  <c:v>72.433779999999842</c:v>
                </c:pt>
                <c:pt idx="32">
                  <c:v>72.698891000000231</c:v>
                </c:pt>
                <c:pt idx="33">
                  <c:v>73.120040000000017</c:v>
                </c:pt>
                <c:pt idx="34">
                  <c:v>73.388862000000017</c:v>
                </c:pt>
                <c:pt idx="35">
                  <c:v>74.039755999999898</c:v>
                </c:pt>
                <c:pt idx="36">
                  <c:v>74.506808999999976</c:v>
                </c:pt>
                <c:pt idx="37">
                  <c:v>75.370196999999962</c:v>
                </c:pt>
                <c:pt idx="38">
                  <c:v>75.726012999999966</c:v>
                </c:pt>
                <c:pt idx="39">
                  <c:v>76.45440799999983</c:v>
                </c:pt>
                <c:pt idx="40">
                  <c:v>77.122520000000122</c:v>
                </c:pt>
              </c:numCache>
            </c:numRef>
          </c:val>
        </c:ser>
        <c:ser>
          <c:idx val="2"/>
          <c:order val="1"/>
          <c:tx>
            <c:strRef>
              <c:f>keytakeaways!$C$35</c:f>
              <c:strCache>
                <c:ptCount val="1"/>
                <c:pt idx="0">
                  <c:v>hydroelectric</c:v>
                </c:pt>
              </c:strCache>
            </c:strRef>
          </c:tx>
          <c:spPr>
            <a:solidFill>
              <a:schemeClr val="accent1">
                <a:lumMod val="75000"/>
              </a:schemeClr>
            </a:solidFill>
            <a:ln>
              <a:noFill/>
            </a:ln>
            <a:effectLst/>
          </c:spPr>
          <c:cat>
            <c:numRef>
              <c:f>keytakeaways!$N$31:$BB$31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keytakeaways!$N$35:$BB$35</c:f>
              <c:numCache>
                <c:formatCode>General</c:formatCode>
                <c:ptCount val="41"/>
                <c:pt idx="0">
                  <c:v>260.20306899999997</c:v>
                </c:pt>
                <c:pt idx="1">
                  <c:v>319.35490399999998</c:v>
                </c:pt>
                <c:pt idx="2">
                  <c:v>276.24022300000001</c:v>
                </c:pt>
                <c:pt idx="3">
                  <c:v>268.565383</c:v>
                </c:pt>
                <c:pt idx="4">
                  <c:v>259.36662200000001</c:v>
                </c:pt>
                <c:pt idx="5">
                  <c:v>249.080085</c:v>
                </c:pt>
                <c:pt idx="6">
                  <c:v>267.80621300000001</c:v>
                </c:pt>
                <c:pt idx="7">
                  <c:v>299.12475599999999</c:v>
                </c:pt>
                <c:pt idx="8">
                  <c:v>283.28967299999999</c:v>
                </c:pt>
                <c:pt idx="9">
                  <c:v>277.67385899999999</c:v>
                </c:pt>
                <c:pt idx="10">
                  <c:v>294.012787</c:v>
                </c:pt>
                <c:pt idx="11">
                  <c:v>310.01583900000003</c:v>
                </c:pt>
                <c:pt idx="12">
                  <c:v>310.35897799999998</c:v>
                </c:pt>
                <c:pt idx="13">
                  <c:v>310.25552399999998</c:v>
                </c:pt>
                <c:pt idx="14">
                  <c:v>310.19876099999999</c:v>
                </c:pt>
                <c:pt idx="15">
                  <c:v>310.13220200000001</c:v>
                </c:pt>
                <c:pt idx="16">
                  <c:v>309.81158399999998</c:v>
                </c:pt>
                <c:pt idx="17">
                  <c:v>309.65780599999999</c:v>
                </c:pt>
                <c:pt idx="18">
                  <c:v>309.39129600000001</c:v>
                </c:pt>
                <c:pt idx="19">
                  <c:v>308.86605800000001</c:v>
                </c:pt>
                <c:pt idx="20">
                  <c:v>308.51391599999999</c:v>
                </c:pt>
                <c:pt idx="21">
                  <c:v>307.24816900000002</c:v>
                </c:pt>
                <c:pt idx="22">
                  <c:v>306.785461</c:v>
                </c:pt>
                <c:pt idx="23">
                  <c:v>307.38494900000001</c:v>
                </c:pt>
                <c:pt idx="24">
                  <c:v>307.38827500000002</c:v>
                </c:pt>
                <c:pt idx="25">
                  <c:v>307.73281900000001</c:v>
                </c:pt>
                <c:pt idx="26">
                  <c:v>306.72692899999998</c:v>
                </c:pt>
                <c:pt idx="27">
                  <c:v>306.05316199999999</c:v>
                </c:pt>
                <c:pt idx="28">
                  <c:v>307.84686299999998</c:v>
                </c:pt>
                <c:pt idx="29">
                  <c:v>308.090912</c:v>
                </c:pt>
                <c:pt idx="30">
                  <c:v>308.11312900000001</c:v>
                </c:pt>
                <c:pt idx="31">
                  <c:v>308.38324</c:v>
                </c:pt>
                <c:pt idx="32">
                  <c:v>308.668182</c:v>
                </c:pt>
                <c:pt idx="33">
                  <c:v>308.64511099999999</c:v>
                </c:pt>
                <c:pt idx="34">
                  <c:v>308.82647700000001</c:v>
                </c:pt>
                <c:pt idx="35">
                  <c:v>308.97863799999999</c:v>
                </c:pt>
                <c:pt idx="36">
                  <c:v>309.16769399999998</c:v>
                </c:pt>
                <c:pt idx="37">
                  <c:v>308.95825200000002</c:v>
                </c:pt>
                <c:pt idx="38">
                  <c:v>309.32565299999999</c:v>
                </c:pt>
                <c:pt idx="39">
                  <c:v>309.158142</c:v>
                </c:pt>
                <c:pt idx="40">
                  <c:v>309.443085</c:v>
                </c:pt>
              </c:numCache>
            </c:numRef>
          </c:val>
        </c:ser>
        <c:ser>
          <c:idx val="1"/>
          <c:order val="2"/>
          <c:tx>
            <c:strRef>
              <c:f>keytakeaways!$C$34</c:f>
              <c:strCache>
                <c:ptCount val="1"/>
                <c:pt idx="0">
                  <c:v>geothermal</c:v>
                </c:pt>
              </c:strCache>
            </c:strRef>
          </c:tx>
          <c:spPr>
            <a:solidFill>
              <a:schemeClr val="accent2"/>
            </a:solidFill>
            <a:ln>
              <a:noFill/>
            </a:ln>
            <a:effectLst/>
          </c:spPr>
          <c:cat>
            <c:numRef>
              <c:f>keytakeaways!$N$31:$BB$31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keytakeaways!$N$34:$BB$34</c:f>
              <c:numCache>
                <c:formatCode>General</c:formatCode>
                <c:ptCount val="41"/>
                <c:pt idx="0">
                  <c:v>15.219213</c:v>
                </c:pt>
                <c:pt idx="1">
                  <c:v>15.316068</c:v>
                </c:pt>
                <c:pt idx="2">
                  <c:v>15.562426</c:v>
                </c:pt>
                <c:pt idx="3">
                  <c:v>15.774674000000001</c:v>
                </c:pt>
                <c:pt idx="4">
                  <c:v>15.876941</c:v>
                </c:pt>
                <c:pt idx="5">
                  <c:v>15.917575000000001</c:v>
                </c:pt>
                <c:pt idx="6">
                  <c:v>15.826000000000001</c:v>
                </c:pt>
                <c:pt idx="7">
                  <c:v>15.804</c:v>
                </c:pt>
                <c:pt idx="8">
                  <c:v>16.330877000000001</c:v>
                </c:pt>
                <c:pt idx="9">
                  <c:v>16.488464</c:v>
                </c:pt>
                <c:pt idx="10">
                  <c:v>17.218958000000001</c:v>
                </c:pt>
                <c:pt idx="11">
                  <c:v>18.068476</c:v>
                </c:pt>
                <c:pt idx="12">
                  <c:v>19.414847999999999</c:v>
                </c:pt>
                <c:pt idx="13">
                  <c:v>21.030692999999999</c:v>
                </c:pt>
                <c:pt idx="14">
                  <c:v>22.849419000000001</c:v>
                </c:pt>
                <c:pt idx="15">
                  <c:v>24.867691000000001</c:v>
                </c:pt>
                <c:pt idx="16">
                  <c:v>26.732185000000001</c:v>
                </c:pt>
                <c:pt idx="17">
                  <c:v>29.004601999999998</c:v>
                </c:pt>
                <c:pt idx="18">
                  <c:v>31.144264</c:v>
                </c:pt>
                <c:pt idx="19">
                  <c:v>33.501944999999999</c:v>
                </c:pt>
                <c:pt idx="20">
                  <c:v>36.143664999999999</c:v>
                </c:pt>
                <c:pt idx="21">
                  <c:v>38.961951999999997</c:v>
                </c:pt>
                <c:pt idx="22">
                  <c:v>41.584102999999999</c:v>
                </c:pt>
                <c:pt idx="23">
                  <c:v>43.781596999999998</c:v>
                </c:pt>
                <c:pt idx="24">
                  <c:v>46.118876999999998</c:v>
                </c:pt>
                <c:pt idx="25">
                  <c:v>48.351280000000003</c:v>
                </c:pt>
                <c:pt idx="26">
                  <c:v>51.182571000000003</c:v>
                </c:pt>
                <c:pt idx="27">
                  <c:v>52.535190999999998</c:v>
                </c:pt>
                <c:pt idx="28">
                  <c:v>53.795918</c:v>
                </c:pt>
                <c:pt idx="29">
                  <c:v>54.994174999999998</c:v>
                </c:pt>
                <c:pt idx="30">
                  <c:v>56.017966999999999</c:v>
                </c:pt>
                <c:pt idx="31">
                  <c:v>56.969448</c:v>
                </c:pt>
                <c:pt idx="32">
                  <c:v>57.898598</c:v>
                </c:pt>
                <c:pt idx="33">
                  <c:v>58.756591999999998</c:v>
                </c:pt>
                <c:pt idx="34">
                  <c:v>59.495232000000001</c:v>
                </c:pt>
                <c:pt idx="35">
                  <c:v>60.321174999999997</c:v>
                </c:pt>
                <c:pt idx="36">
                  <c:v>61.080058999999999</c:v>
                </c:pt>
                <c:pt idx="37">
                  <c:v>61.799770000000002</c:v>
                </c:pt>
                <c:pt idx="38">
                  <c:v>62.393310999999997</c:v>
                </c:pt>
                <c:pt idx="39">
                  <c:v>64.564177999999998</c:v>
                </c:pt>
                <c:pt idx="40">
                  <c:v>65.632698000000005</c:v>
                </c:pt>
              </c:numCache>
            </c:numRef>
          </c:val>
        </c:ser>
        <c:ser>
          <c:idx val="0"/>
          <c:order val="3"/>
          <c:tx>
            <c:strRef>
              <c:f>keytakeaways!$C$33</c:f>
              <c:strCache>
                <c:ptCount val="1"/>
                <c:pt idx="0">
                  <c:v>wind</c:v>
                </c:pt>
              </c:strCache>
            </c:strRef>
          </c:tx>
          <c:spPr>
            <a:solidFill>
              <a:schemeClr val="accent3"/>
            </a:solidFill>
            <a:ln>
              <a:noFill/>
            </a:ln>
            <a:effectLst/>
          </c:spPr>
          <c:cat>
            <c:numRef>
              <c:f>keytakeaways!$N$31:$BB$31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keytakeaways!$N$33:$BB$33</c:f>
              <c:numCache>
                <c:formatCode>General</c:formatCode>
                <c:ptCount val="41"/>
                <c:pt idx="0">
                  <c:v>94.652246000000005</c:v>
                </c:pt>
                <c:pt idx="1">
                  <c:v>120.176599</c:v>
                </c:pt>
                <c:pt idx="2">
                  <c:v>140.82170300000001</c:v>
                </c:pt>
                <c:pt idx="3">
                  <c:v>167.83974499999999</c:v>
                </c:pt>
                <c:pt idx="4">
                  <c:v>181.655282</c:v>
                </c:pt>
                <c:pt idx="5">
                  <c:v>190.718548</c:v>
                </c:pt>
                <c:pt idx="6">
                  <c:v>227.55306999999999</c:v>
                </c:pt>
                <c:pt idx="7">
                  <c:v>254.51151999999999</c:v>
                </c:pt>
                <c:pt idx="8">
                  <c:v>273.37374899999998</c:v>
                </c:pt>
                <c:pt idx="9">
                  <c:v>289.55621300000001</c:v>
                </c:pt>
                <c:pt idx="10">
                  <c:v>322.045502</c:v>
                </c:pt>
                <c:pt idx="11">
                  <c:v>355.60717799999998</c:v>
                </c:pt>
                <c:pt idx="12">
                  <c:v>363.83007800000001</c:v>
                </c:pt>
                <c:pt idx="13">
                  <c:v>364.58291600000001</c:v>
                </c:pt>
                <c:pt idx="14">
                  <c:v>364.70059199999997</c:v>
                </c:pt>
                <c:pt idx="15">
                  <c:v>364.88433800000001</c:v>
                </c:pt>
                <c:pt idx="16">
                  <c:v>365.50259399999999</c:v>
                </c:pt>
                <c:pt idx="17">
                  <c:v>366.192047</c:v>
                </c:pt>
                <c:pt idx="18">
                  <c:v>366.79846199999997</c:v>
                </c:pt>
                <c:pt idx="19">
                  <c:v>366.950714</c:v>
                </c:pt>
                <c:pt idx="20">
                  <c:v>369.66900600000002</c:v>
                </c:pt>
                <c:pt idx="21">
                  <c:v>369.944275</c:v>
                </c:pt>
                <c:pt idx="22">
                  <c:v>370.53997800000002</c:v>
                </c:pt>
                <c:pt idx="23">
                  <c:v>370.9599</c:v>
                </c:pt>
                <c:pt idx="24">
                  <c:v>371.547729</c:v>
                </c:pt>
                <c:pt idx="25">
                  <c:v>373.00759900000003</c:v>
                </c:pt>
                <c:pt idx="26">
                  <c:v>376.434662</c:v>
                </c:pt>
                <c:pt idx="27">
                  <c:v>377.30300899999997</c:v>
                </c:pt>
                <c:pt idx="28">
                  <c:v>379.106964</c:v>
                </c:pt>
                <c:pt idx="29">
                  <c:v>380.07009900000003</c:v>
                </c:pt>
                <c:pt idx="30">
                  <c:v>381.50186200000002</c:v>
                </c:pt>
                <c:pt idx="31">
                  <c:v>382.72830199999999</c:v>
                </c:pt>
                <c:pt idx="32">
                  <c:v>384.35366800000003</c:v>
                </c:pt>
                <c:pt idx="33">
                  <c:v>386.33075000000002</c:v>
                </c:pt>
                <c:pt idx="34">
                  <c:v>391.078644</c:v>
                </c:pt>
                <c:pt idx="35">
                  <c:v>397.44751000000002</c:v>
                </c:pt>
                <c:pt idx="36">
                  <c:v>404.69918799999999</c:v>
                </c:pt>
                <c:pt idx="37">
                  <c:v>407.78591899999998</c:v>
                </c:pt>
                <c:pt idx="38">
                  <c:v>415.68029799999999</c:v>
                </c:pt>
                <c:pt idx="39">
                  <c:v>424.17596400000002</c:v>
                </c:pt>
                <c:pt idx="40">
                  <c:v>428.90319799999997</c:v>
                </c:pt>
              </c:numCache>
            </c:numRef>
          </c:val>
        </c:ser>
        <c:ser>
          <c:idx val="3"/>
          <c:order val="4"/>
          <c:tx>
            <c:strRef>
              <c:f>keytakeaways!$C$32</c:f>
              <c:strCache>
                <c:ptCount val="1"/>
                <c:pt idx="0">
                  <c:v>solar pv</c:v>
                </c:pt>
              </c:strCache>
            </c:strRef>
          </c:tx>
          <c:spPr>
            <a:solidFill>
              <a:schemeClr val="accent4"/>
            </a:solidFill>
            <a:ln>
              <a:noFill/>
            </a:ln>
            <a:effectLst/>
          </c:spPr>
          <c:cat>
            <c:numRef>
              <c:f>keytakeaways!$N$31:$BB$31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keytakeaways!$N$32:$BB$32</c:f>
              <c:numCache>
                <c:formatCode>General</c:formatCode>
                <c:ptCount val="41"/>
                <c:pt idx="0">
                  <c:v>1.2121820000000001</c:v>
                </c:pt>
                <c:pt idx="1">
                  <c:v>1.817696</c:v>
                </c:pt>
                <c:pt idx="2">
                  <c:v>4.3266749999999998</c:v>
                </c:pt>
                <c:pt idx="3">
                  <c:v>9.0356200000000015</c:v>
                </c:pt>
                <c:pt idx="4">
                  <c:v>17.691030999999999</c:v>
                </c:pt>
                <c:pt idx="5">
                  <c:v>24.892903999999998</c:v>
                </c:pt>
                <c:pt idx="6">
                  <c:v>54.340890000000002</c:v>
                </c:pt>
                <c:pt idx="7">
                  <c:v>77.860273000000007</c:v>
                </c:pt>
                <c:pt idx="8">
                  <c:v>96.640991</c:v>
                </c:pt>
                <c:pt idx="9">
                  <c:v>111.572643</c:v>
                </c:pt>
                <c:pt idx="10">
                  <c:v>130.58231000000001</c:v>
                </c:pt>
                <c:pt idx="11">
                  <c:v>153.13214500000001</c:v>
                </c:pt>
                <c:pt idx="12">
                  <c:v>183.53281799999999</c:v>
                </c:pt>
                <c:pt idx="13">
                  <c:v>217.00051099999999</c:v>
                </c:pt>
                <c:pt idx="14">
                  <c:v>234.957482</c:v>
                </c:pt>
                <c:pt idx="15">
                  <c:v>248.26404600000001</c:v>
                </c:pt>
                <c:pt idx="16">
                  <c:v>259.37327600000003</c:v>
                </c:pt>
                <c:pt idx="17">
                  <c:v>272.06900000000002</c:v>
                </c:pt>
                <c:pt idx="18">
                  <c:v>285.40581499999996</c:v>
                </c:pt>
                <c:pt idx="19">
                  <c:v>306.698509</c:v>
                </c:pt>
                <c:pt idx="20">
                  <c:v>317.60168399999998</c:v>
                </c:pt>
                <c:pt idx="21">
                  <c:v>335.84215599999999</c:v>
                </c:pt>
                <c:pt idx="22">
                  <c:v>345.33712000000003</c:v>
                </c:pt>
                <c:pt idx="23">
                  <c:v>358.81267600000001</c:v>
                </c:pt>
                <c:pt idx="24">
                  <c:v>377.91873199999998</c:v>
                </c:pt>
                <c:pt idx="25">
                  <c:v>400.53068600000006</c:v>
                </c:pt>
                <c:pt idx="26">
                  <c:v>426.375</c:v>
                </c:pt>
                <c:pt idx="27">
                  <c:v>455.39366100000001</c:v>
                </c:pt>
                <c:pt idx="28">
                  <c:v>488.49012699999997</c:v>
                </c:pt>
                <c:pt idx="29">
                  <c:v>523.24475099999995</c:v>
                </c:pt>
                <c:pt idx="30">
                  <c:v>538.30532800000003</c:v>
                </c:pt>
                <c:pt idx="31">
                  <c:v>570.51782299999991</c:v>
                </c:pt>
                <c:pt idx="32">
                  <c:v>587.10209699999996</c:v>
                </c:pt>
                <c:pt idx="33">
                  <c:v>620.28715499999998</c:v>
                </c:pt>
                <c:pt idx="34">
                  <c:v>637.21029699999997</c:v>
                </c:pt>
                <c:pt idx="35">
                  <c:v>651.70437600000002</c:v>
                </c:pt>
                <c:pt idx="36">
                  <c:v>686.437363</c:v>
                </c:pt>
                <c:pt idx="37">
                  <c:v>729.355637</c:v>
                </c:pt>
                <c:pt idx="38">
                  <c:v>749.26913400000001</c:v>
                </c:pt>
                <c:pt idx="39">
                  <c:v>783.43588199999999</c:v>
                </c:pt>
                <c:pt idx="40">
                  <c:v>814.77630699999997</c:v>
                </c:pt>
              </c:numCache>
            </c:numRef>
          </c:val>
        </c:ser>
        <c:dLbls>
          <c:showLegendKey val="0"/>
          <c:showVal val="0"/>
          <c:showCatName val="0"/>
          <c:showSerName val="0"/>
          <c:showPercent val="0"/>
          <c:showBubbleSize val="0"/>
        </c:dLbls>
        <c:axId val="496844928"/>
        <c:axId val="496847728"/>
      </c:areaChart>
      <c:catAx>
        <c:axId val="496844928"/>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496847728"/>
        <c:crosses val="autoZero"/>
        <c:auto val="1"/>
        <c:lblAlgn val="ctr"/>
        <c:lblOffset val="100"/>
        <c:tickLblSkip val="10"/>
        <c:tickMarkSkip val="10"/>
        <c:noMultiLvlLbl val="0"/>
      </c:catAx>
      <c:valAx>
        <c:axId val="496847728"/>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low"/>
        <c:spPr>
          <a:noFill/>
          <a:ln w="22225">
            <a:solidFill>
              <a:schemeClr val="bg1">
                <a:lumMod val="65000"/>
              </a:schemeClr>
            </a:solidFill>
            <a:prstDash val="lgDash"/>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496844928"/>
        <c:crossesAt val="9"/>
        <c:crossBetween val="midCat"/>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000">
          <a:solidFill>
            <a:sysClr val="windowText" lastClr="000000"/>
          </a:solidFill>
        </a:defRPr>
      </a:pPr>
      <a:endParaRPr lang="en-US"/>
    </a:p>
  </c:txPr>
  <c:externalData r:id="rId4">
    <c:autoUpdate val="0"/>
  </c:externalData>
  <c:userShapes r:id="rId5"/>
</c:chartSpace>
</file>

<file path=ppt/charts/chart10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6.192147856517935E-2"/>
          <c:y val="0.18203665464007202"/>
          <c:w val="0.57578982238870624"/>
          <c:h val="0.71963481510056215"/>
        </c:manualLayout>
      </c:layout>
      <c:lineChart>
        <c:grouping val="standard"/>
        <c:varyColors val="0"/>
        <c:ser>
          <c:idx val="0"/>
          <c:order val="0"/>
          <c:tx>
            <c:v>electric</c:v>
          </c:tx>
          <c:spPr>
            <a:ln>
              <a:solidFill>
                <a:srgbClr val="A33340">
                  <a:lumMod val="50000"/>
                </a:srgbClr>
              </a:solidFill>
            </a:ln>
          </c:spPr>
          <c:marker>
            <c:symbol val="none"/>
          </c:marker>
          <c:cat>
            <c:numRef>
              <c:f>sales_fuel_type!$C$2:$AQ$2</c:f>
              <c:numCache>
                <c:formatCode>m/d/yyyy</c:formatCode>
                <c:ptCount val="41"/>
                <c:pt idx="0">
                  <c:v>40179</c:v>
                </c:pt>
                <c:pt idx="1">
                  <c:v>40544</c:v>
                </c:pt>
                <c:pt idx="2">
                  <c:v>40909</c:v>
                </c:pt>
                <c:pt idx="3">
                  <c:v>41275</c:v>
                </c:pt>
                <c:pt idx="4">
                  <c:v>41640</c:v>
                </c:pt>
                <c:pt idx="5">
                  <c:v>42005</c:v>
                </c:pt>
                <c:pt idx="6">
                  <c:v>42370</c:v>
                </c:pt>
                <c:pt idx="7">
                  <c:v>42736</c:v>
                </c:pt>
                <c:pt idx="8">
                  <c:v>43101</c:v>
                </c:pt>
                <c:pt idx="9">
                  <c:v>43466</c:v>
                </c:pt>
                <c:pt idx="10">
                  <c:v>43831</c:v>
                </c:pt>
                <c:pt idx="11">
                  <c:v>44197</c:v>
                </c:pt>
                <c:pt idx="12">
                  <c:v>44562</c:v>
                </c:pt>
                <c:pt idx="13">
                  <c:v>44927</c:v>
                </c:pt>
                <c:pt idx="14">
                  <c:v>45292</c:v>
                </c:pt>
                <c:pt idx="15">
                  <c:v>45658</c:v>
                </c:pt>
                <c:pt idx="16">
                  <c:v>46023</c:v>
                </c:pt>
                <c:pt idx="17">
                  <c:v>46388</c:v>
                </c:pt>
                <c:pt idx="18">
                  <c:v>46753</c:v>
                </c:pt>
                <c:pt idx="19">
                  <c:v>47119</c:v>
                </c:pt>
                <c:pt idx="20">
                  <c:v>47484</c:v>
                </c:pt>
                <c:pt idx="21">
                  <c:v>47849</c:v>
                </c:pt>
                <c:pt idx="22">
                  <c:v>48214</c:v>
                </c:pt>
                <c:pt idx="23">
                  <c:v>48580</c:v>
                </c:pt>
                <c:pt idx="24">
                  <c:v>48945</c:v>
                </c:pt>
                <c:pt idx="25">
                  <c:v>49310</c:v>
                </c:pt>
                <c:pt idx="26">
                  <c:v>49675</c:v>
                </c:pt>
                <c:pt idx="27">
                  <c:v>50041</c:v>
                </c:pt>
                <c:pt idx="28">
                  <c:v>50406</c:v>
                </c:pt>
                <c:pt idx="29">
                  <c:v>50771</c:v>
                </c:pt>
                <c:pt idx="30">
                  <c:v>51136</c:v>
                </c:pt>
                <c:pt idx="31">
                  <c:v>51502</c:v>
                </c:pt>
                <c:pt idx="32">
                  <c:v>51867</c:v>
                </c:pt>
                <c:pt idx="33">
                  <c:v>52232</c:v>
                </c:pt>
                <c:pt idx="34">
                  <c:v>52597</c:v>
                </c:pt>
                <c:pt idx="35">
                  <c:v>52963</c:v>
                </c:pt>
                <c:pt idx="36">
                  <c:v>53328</c:v>
                </c:pt>
                <c:pt idx="37">
                  <c:v>53693</c:v>
                </c:pt>
                <c:pt idx="38">
                  <c:v>54058</c:v>
                </c:pt>
                <c:pt idx="39">
                  <c:v>54424</c:v>
                </c:pt>
                <c:pt idx="40">
                  <c:v>54789</c:v>
                </c:pt>
              </c:numCache>
            </c:numRef>
          </c:cat>
          <c:val>
            <c:numRef>
              <c:f>sales_fuel_type!$C$34:$AQ$34</c:f>
              <c:numCache>
                <c:formatCode>General</c:formatCode>
                <c:ptCount val="41"/>
                <c:pt idx="0">
                  <c:v>1.257076E-3</c:v>
                </c:pt>
                <c:pt idx="1">
                  <c:v>7.0395200000000005E-3</c:v>
                </c:pt>
                <c:pt idx="2">
                  <c:v>1.519379E-2</c:v>
                </c:pt>
                <c:pt idx="3">
                  <c:v>8.5193611000000002E-2</c:v>
                </c:pt>
                <c:pt idx="4">
                  <c:v>4.8791321000000006E-2</c:v>
                </c:pt>
                <c:pt idx="5">
                  <c:v>7.8107924999999995E-2</c:v>
                </c:pt>
                <c:pt idx="6">
                  <c:v>8.5253013999999988E-2</c:v>
                </c:pt>
                <c:pt idx="7">
                  <c:v>0.108094124</c:v>
                </c:pt>
                <c:pt idx="8">
                  <c:v>0.20626399200000001</c:v>
                </c:pt>
                <c:pt idx="9">
                  <c:v>0.47052810699999997</c:v>
                </c:pt>
                <c:pt idx="10">
                  <c:v>0.59915295400000002</c:v>
                </c:pt>
                <c:pt idx="11">
                  <c:v>0.71955011000000002</c:v>
                </c:pt>
                <c:pt idx="12">
                  <c:v>0.78554577600000008</c:v>
                </c:pt>
                <c:pt idx="13">
                  <c:v>0.84200366199999999</c:v>
                </c:pt>
                <c:pt idx="14">
                  <c:v>0.909381836</c:v>
                </c:pt>
                <c:pt idx="15">
                  <c:v>0.96209649699999999</c:v>
                </c:pt>
                <c:pt idx="16">
                  <c:v>0.96323675500000006</c:v>
                </c:pt>
                <c:pt idx="17">
                  <c:v>0.98345501700000004</c:v>
                </c:pt>
                <c:pt idx="18">
                  <c:v>1.00350238</c:v>
                </c:pt>
                <c:pt idx="19">
                  <c:v>1.049824707</c:v>
                </c:pt>
                <c:pt idx="20">
                  <c:v>1.1015347899999999</c:v>
                </c:pt>
                <c:pt idx="21">
                  <c:v>1.1786313479999999</c:v>
                </c:pt>
                <c:pt idx="22">
                  <c:v>1.2394079589999998</c:v>
                </c:pt>
                <c:pt idx="23">
                  <c:v>1.317588867</c:v>
                </c:pt>
                <c:pt idx="24">
                  <c:v>1.40201709</c:v>
                </c:pt>
                <c:pt idx="25">
                  <c:v>1.480842285</c:v>
                </c:pt>
                <c:pt idx="26">
                  <c:v>1.556394775</c:v>
                </c:pt>
                <c:pt idx="27">
                  <c:v>1.6222242429999998</c:v>
                </c:pt>
                <c:pt idx="28">
                  <c:v>1.6920517580000001</c:v>
                </c:pt>
                <c:pt idx="29">
                  <c:v>1.7564938960000001</c:v>
                </c:pt>
                <c:pt idx="30">
                  <c:v>1.822090698</c:v>
                </c:pt>
                <c:pt idx="31">
                  <c:v>1.8707973629999999</c:v>
                </c:pt>
                <c:pt idx="32">
                  <c:v>1.917315063</c:v>
                </c:pt>
                <c:pt idx="33">
                  <c:v>1.9648897710000002</c:v>
                </c:pt>
                <c:pt idx="34">
                  <c:v>2.014804077</c:v>
                </c:pt>
                <c:pt idx="35">
                  <c:v>2.0620812989999999</c:v>
                </c:pt>
                <c:pt idx="36">
                  <c:v>2.1117995609999998</c:v>
                </c:pt>
                <c:pt idx="37">
                  <c:v>2.1549277339999997</c:v>
                </c:pt>
                <c:pt idx="38">
                  <c:v>2.198295898</c:v>
                </c:pt>
                <c:pt idx="39">
                  <c:v>2.2449223630000001</c:v>
                </c:pt>
                <c:pt idx="40">
                  <c:v>2.2882985840000001</c:v>
                </c:pt>
              </c:numCache>
            </c:numRef>
          </c:val>
          <c:smooth val="0"/>
        </c:ser>
        <c:ser>
          <c:idx val="1"/>
          <c:order val="1"/>
          <c:tx>
            <c:v>plug-in hybrid</c:v>
          </c:tx>
          <c:spPr>
            <a:ln>
              <a:solidFill>
                <a:srgbClr val="A33340">
                  <a:lumMod val="60000"/>
                  <a:lumOff val="40000"/>
                </a:srgbClr>
              </a:solidFill>
            </a:ln>
          </c:spPr>
          <c:marker>
            <c:symbol val="none"/>
          </c:marker>
          <c:cat>
            <c:numRef>
              <c:f>sales_fuel_type!$C$2:$AQ$2</c:f>
              <c:numCache>
                <c:formatCode>m/d/yyyy</c:formatCode>
                <c:ptCount val="41"/>
                <c:pt idx="0">
                  <c:v>40179</c:v>
                </c:pt>
                <c:pt idx="1">
                  <c:v>40544</c:v>
                </c:pt>
                <c:pt idx="2">
                  <c:v>40909</c:v>
                </c:pt>
                <c:pt idx="3">
                  <c:v>41275</c:v>
                </c:pt>
                <c:pt idx="4">
                  <c:v>41640</c:v>
                </c:pt>
                <c:pt idx="5">
                  <c:v>42005</c:v>
                </c:pt>
                <c:pt idx="6">
                  <c:v>42370</c:v>
                </c:pt>
                <c:pt idx="7">
                  <c:v>42736</c:v>
                </c:pt>
                <c:pt idx="8">
                  <c:v>43101</c:v>
                </c:pt>
                <c:pt idx="9">
                  <c:v>43466</c:v>
                </c:pt>
                <c:pt idx="10">
                  <c:v>43831</c:v>
                </c:pt>
                <c:pt idx="11">
                  <c:v>44197</c:v>
                </c:pt>
                <c:pt idx="12">
                  <c:v>44562</c:v>
                </c:pt>
                <c:pt idx="13">
                  <c:v>44927</c:v>
                </c:pt>
                <c:pt idx="14">
                  <c:v>45292</c:v>
                </c:pt>
                <c:pt idx="15">
                  <c:v>45658</c:v>
                </c:pt>
                <c:pt idx="16">
                  <c:v>46023</c:v>
                </c:pt>
                <c:pt idx="17">
                  <c:v>46388</c:v>
                </c:pt>
                <c:pt idx="18">
                  <c:v>46753</c:v>
                </c:pt>
                <c:pt idx="19">
                  <c:v>47119</c:v>
                </c:pt>
                <c:pt idx="20">
                  <c:v>47484</c:v>
                </c:pt>
                <c:pt idx="21">
                  <c:v>47849</c:v>
                </c:pt>
                <c:pt idx="22">
                  <c:v>48214</c:v>
                </c:pt>
                <c:pt idx="23">
                  <c:v>48580</c:v>
                </c:pt>
                <c:pt idx="24">
                  <c:v>48945</c:v>
                </c:pt>
                <c:pt idx="25">
                  <c:v>49310</c:v>
                </c:pt>
                <c:pt idx="26">
                  <c:v>49675</c:v>
                </c:pt>
                <c:pt idx="27">
                  <c:v>50041</c:v>
                </c:pt>
                <c:pt idx="28">
                  <c:v>50406</c:v>
                </c:pt>
                <c:pt idx="29">
                  <c:v>50771</c:v>
                </c:pt>
                <c:pt idx="30">
                  <c:v>51136</c:v>
                </c:pt>
                <c:pt idx="31">
                  <c:v>51502</c:v>
                </c:pt>
                <c:pt idx="32">
                  <c:v>51867</c:v>
                </c:pt>
                <c:pt idx="33">
                  <c:v>52232</c:v>
                </c:pt>
                <c:pt idx="34">
                  <c:v>52597</c:v>
                </c:pt>
                <c:pt idx="35">
                  <c:v>52963</c:v>
                </c:pt>
                <c:pt idx="36">
                  <c:v>53328</c:v>
                </c:pt>
                <c:pt idx="37">
                  <c:v>53693</c:v>
                </c:pt>
                <c:pt idx="38">
                  <c:v>54058</c:v>
                </c:pt>
                <c:pt idx="39">
                  <c:v>54424</c:v>
                </c:pt>
                <c:pt idx="40">
                  <c:v>54789</c:v>
                </c:pt>
              </c:numCache>
            </c:numRef>
          </c:cat>
          <c:val>
            <c:numRef>
              <c:f>sales_fuel_type!$C$38:$AQ$38</c:f>
              <c:numCache>
                <c:formatCode>General</c:formatCode>
                <c:ptCount val="41"/>
                <c:pt idx="0">
                  <c:v>0</c:v>
                </c:pt>
                <c:pt idx="1">
                  <c:v>4.5064140000000003E-3</c:v>
                </c:pt>
                <c:pt idx="2">
                  <c:v>5.3005875000000001E-2</c:v>
                </c:pt>
                <c:pt idx="3">
                  <c:v>7.6608390999999998E-2</c:v>
                </c:pt>
                <c:pt idx="4">
                  <c:v>7.0727645999999991E-2</c:v>
                </c:pt>
                <c:pt idx="5">
                  <c:v>7.7414313999999998E-2</c:v>
                </c:pt>
                <c:pt idx="6">
                  <c:v>9.6536705E-2</c:v>
                </c:pt>
                <c:pt idx="7">
                  <c:v>9.1240874999999999E-2</c:v>
                </c:pt>
                <c:pt idx="8">
                  <c:v>0.176398056</c:v>
                </c:pt>
                <c:pt idx="9">
                  <c:v>0.199146561</c:v>
                </c:pt>
                <c:pt idx="10">
                  <c:v>0.21785498</c:v>
                </c:pt>
                <c:pt idx="11">
                  <c:v>0.25028263899999997</c:v>
                </c:pt>
                <c:pt idx="12">
                  <c:v>0.26227276599999999</c:v>
                </c:pt>
                <c:pt idx="13">
                  <c:v>0.26939205900000002</c:v>
                </c:pt>
                <c:pt idx="14">
                  <c:v>0.27996743800000001</c:v>
                </c:pt>
                <c:pt idx="15">
                  <c:v>0.29153665200000001</c:v>
                </c:pt>
                <c:pt idx="16">
                  <c:v>0.294771271</c:v>
                </c:pt>
                <c:pt idx="17">
                  <c:v>0.301427155</c:v>
                </c:pt>
                <c:pt idx="18">
                  <c:v>0.30683090199999996</c:v>
                </c:pt>
                <c:pt idx="19">
                  <c:v>0.32173971600000001</c:v>
                </c:pt>
                <c:pt idx="20">
                  <c:v>0.33132745399999997</c:v>
                </c:pt>
                <c:pt idx="21">
                  <c:v>0.341095123</c:v>
                </c:pt>
                <c:pt idx="22">
                  <c:v>0.35058108499999996</c:v>
                </c:pt>
                <c:pt idx="23">
                  <c:v>0.35986865200000001</c:v>
                </c:pt>
                <c:pt idx="24">
                  <c:v>0.37069119299999997</c:v>
                </c:pt>
                <c:pt idx="25">
                  <c:v>0.37992404199999996</c:v>
                </c:pt>
                <c:pt idx="26">
                  <c:v>0.390423615</c:v>
                </c:pt>
                <c:pt idx="27">
                  <c:v>0.40125177000000001</c:v>
                </c:pt>
                <c:pt idx="28">
                  <c:v>0.40660211199999996</c:v>
                </c:pt>
                <c:pt idx="29">
                  <c:v>0.41670404100000003</c:v>
                </c:pt>
                <c:pt idx="30">
                  <c:v>0.42787902799999999</c:v>
                </c:pt>
                <c:pt idx="31">
                  <c:v>0.43551358000000001</c:v>
                </c:pt>
                <c:pt idx="32">
                  <c:v>0.44313809199999998</c:v>
                </c:pt>
                <c:pt idx="33">
                  <c:v>0.45072708099999997</c:v>
                </c:pt>
                <c:pt idx="34">
                  <c:v>0.45938079800000003</c:v>
                </c:pt>
                <c:pt idx="35">
                  <c:v>0.46736834700000002</c:v>
                </c:pt>
                <c:pt idx="36">
                  <c:v>0.47630490099999995</c:v>
                </c:pt>
                <c:pt idx="37">
                  <c:v>0.484600433</c:v>
                </c:pt>
                <c:pt idx="38">
                  <c:v>0.49272619600000001</c:v>
                </c:pt>
                <c:pt idx="39">
                  <c:v>0.501378357</c:v>
                </c:pt>
                <c:pt idx="40">
                  <c:v>0.51131332400000007</c:v>
                </c:pt>
              </c:numCache>
            </c:numRef>
          </c:val>
          <c:smooth val="0"/>
        </c:ser>
        <c:ser>
          <c:idx val="2"/>
          <c:order val="2"/>
          <c:tx>
            <c:v>hybrid</c:v>
          </c:tx>
          <c:spPr>
            <a:ln>
              <a:solidFill>
                <a:srgbClr val="A33340"/>
              </a:solidFill>
            </a:ln>
          </c:spPr>
          <c:marker>
            <c:symbol val="none"/>
          </c:marker>
          <c:cat>
            <c:numRef>
              <c:f>sales_fuel_type!$C$2:$AQ$2</c:f>
              <c:numCache>
                <c:formatCode>m/d/yyyy</c:formatCode>
                <c:ptCount val="41"/>
                <c:pt idx="0">
                  <c:v>40179</c:v>
                </c:pt>
                <c:pt idx="1">
                  <c:v>40544</c:v>
                </c:pt>
                <c:pt idx="2">
                  <c:v>40909</c:v>
                </c:pt>
                <c:pt idx="3">
                  <c:v>41275</c:v>
                </c:pt>
                <c:pt idx="4">
                  <c:v>41640</c:v>
                </c:pt>
                <c:pt idx="5">
                  <c:v>42005</c:v>
                </c:pt>
                <c:pt idx="6">
                  <c:v>42370</c:v>
                </c:pt>
                <c:pt idx="7">
                  <c:v>42736</c:v>
                </c:pt>
                <c:pt idx="8">
                  <c:v>43101</c:v>
                </c:pt>
                <c:pt idx="9">
                  <c:v>43466</c:v>
                </c:pt>
                <c:pt idx="10">
                  <c:v>43831</c:v>
                </c:pt>
                <c:pt idx="11">
                  <c:v>44197</c:v>
                </c:pt>
                <c:pt idx="12">
                  <c:v>44562</c:v>
                </c:pt>
                <c:pt idx="13">
                  <c:v>44927</c:v>
                </c:pt>
                <c:pt idx="14">
                  <c:v>45292</c:v>
                </c:pt>
                <c:pt idx="15">
                  <c:v>45658</c:v>
                </c:pt>
                <c:pt idx="16">
                  <c:v>46023</c:v>
                </c:pt>
                <c:pt idx="17">
                  <c:v>46388</c:v>
                </c:pt>
                <c:pt idx="18">
                  <c:v>46753</c:v>
                </c:pt>
                <c:pt idx="19">
                  <c:v>47119</c:v>
                </c:pt>
                <c:pt idx="20">
                  <c:v>47484</c:v>
                </c:pt>
                <c:pt idx="21">
                  <c:v>47849</c:v>
                </c:pt>
                <c:pt idx="22">
                  <c:v>48214</c:v>
                </c:pt>
                <c:pt idx="23">
                  <c:v>48580</c:v>
                </c:pt>
                <c:pt idx="24">
                  <c:v>48945</c:v>
                </c:pt>
                <c:pt idx="25">
                  <c:v>49310</c:v>
                </c:pt>
                <c:pt idx="26">
                  <c:v>49675</c:v>
                </c:pt>
                <c:pt idx="27">
                  <c:v>50041</c:v>
                </c:pt>
                <c:pt idx="28">
                  <c:v>50406</c:v>
                </c:pt>
                <c:pt idx="29">
                  <c:v>50771</c:v>
                </c:pt>
                <c:pt idx="30">
                  <c:v>51136</c:v>
                </c:pt>
                <c:pt idx="31">
                  <c:v>51502</c:v>
                </c:pt>
                <c:pt idx="32">
                  <c:v>51867</c:v>
                </c:pt>
                <c:pt idx="33">
                  <c:v>52232</c:v>
                </c:pt>
                <c:pt idx="34">
                  <c:v>52597</c:v>
                </c:pt>
                <c:pt idx="35">
                  <c:v>52963</c:v>
                </c:pt>
                <c:pt idx="36">
                  <c:v>53328</c:v>
                </c:pt>
                <c:pt idx="37">
                  <c:v>53693</c:v>
                </c:pt>
                <c:pt idx="38">
                  <c:v>54058</c:v>
                </c:pt>
                <c:pt idx="39">
                  <c:v>54424</c:v>
                </c:pt>
                <c:pt idx="40">
                  <c:v>54789</c:v>
                </c:pt>
              </c:numCache>
            </c:numRef>
          </c:cat>
          <c:val>
            <c:numRef>
              <c:f>sales_fuel_type!$C$39:$AQ$39</c:f>
              <c:numCache>
                <c:formatCode>General</c:formatCode>
                <c:ptCount val="41"/>
                <c:pt idx="0">
                  <c:v>0.28964746099999999</c:v>
                </c:pt>
                <c:pt idx="1">
                  <c:v>0.283015717</c:v>
                </c:pt>
                <c:pt idx="2">
                  <c:v>0.41664373799999999</c:v>
                </c:pt>
                <c:pt idx="3">
                  <c:v>0.50044543499999994</c:v>
                </c:pt>
                <c:pt idx="4">
                  <c:v>0.49991503900000001</c:v>
                </c:pt>
                <c:pt idx="5">
                  <c:v>0.48988503999999999</c:v>
                </c:pt>
                <c:pt idx="6">
                  <c:v>0.39920623799999999</c:v>
                </c:pt>
                <c:pt idx="7">
                  <c:v>0.47245947300000002</c:v>
                </c:pt>
                <c:pt idx="8">
                  <c:v>0.54823797600000002</c:v>
                </c:pt>
                <c:pt idx="9">
                  <c:v>0.55038946499999997</c:v>
                </c:pt>
                <c:pt idx="10">
                  <c:v>0.55462268100000001</c:v>
                </c:pt>
                <c:pt idx="11">
                  <c:v>0.553071655</c:v>
                </c:pt>
                <c:pt idx="12">
                  <c:v>0.55393182399999996</c:v>
                </c:pt>
                <c:pt idx="13">
                  <c:v>0.57950579800000002</c:v>
                </c:pt>
                <c:pt idx="14">
                  <c:v>0.60950122100000004</c:v>
                </c:pt>
                <c:pt idx="15">
                  <c:v>0.62145330799999998</c:v>
                </c:pt>
                <c:pt idx="16">
                  <c:v>0.65045355199999999</c:v>
                </c:pt>
                <c:pt idx="17">
                  <c:v>0.68345281999999996</c:v>
                </c:pt>
                <c:pt idx="18">
                  <c:v>0.714941406</c:v>
                </c:pt>
                <c:pt idx="19">
                  <c:v>0.74696948200000002</c:v>
                </c:pt>
                <c:pt idx="20">
                  <c:v>0.77744018600000009</c:v>
                </c:pt>
                <c:pt idx="21">
                  <c:v>0.813522156</c:v>
                </c:pt>
                <c:pt idx="22">
                  <c:v>0.83651330600000007</c:v>
                </c:pt>
                <c:pt idx="23">
                  <c:v>0.85852880900000006</c:v>
                </c:pt>
                <c:pt idx="24">
                  <c:v>0.87964794899999998</c:v>
                </c:pt>
                <c:pt idx="25">
                  <c:v>0.89469775400000007</c:v>
                </c:pt>
                <c:pt idx="26">
                  <c:v>0.90751568599999999</c:v>
                </c:pt>
                <c:pt idx="27">
                  <c:v>0.92004797399999994</c:v>
                </c:pt>
                <c:pt idx="28">
                  <c:v>0.93354382299999994</c:v>
                </c:pt>
                <c:pt idx="29">
                  <c:v>0.94333776899999999</c:v>
                </c:pt>
                <c:pt idx="30">
                  <c:v>0.95484710700000008</c:v>
                </c:pt>
                <c:pt idx="31">
                  <c:v>0.96711840800000004</c:v>
                </c:pt>
                <c:pt idx="32">
                  <c:v>0.973186157</c:v>
                </c:pt>
                <c:pt idx="33">
                  <c:v>0.97875677499999991</c:v>
                </c:pt>
                <c:pt idx="34">
                  <c:v>0.988100647</c:v>
                </c:pt>
                <c:pt idx="35">
                  <c:v>0.99615100099999998</c:v>
                </c:pt>
                <c:pt idx="36">
                  <c:v>1.0036738890000001</c:v>
                </c:pt>
                <c:pt idx="37">
                  <c:v>1.00660968</c:v>
                </c:pt>
                <c:pt idx="38">
                  <c:v>1.0085761719999999</c:v>
                </c:pt>
                <c:pt idx="39">
                  <c:v>1.012913452</c:v>
                </c:pt>
                <c:pt idx="40">
                  <c:v>1.0155393070000001</c:v>
                </c:pt>
              </c:numCache>
            </c:numRef>
          </c:val>
          <c:smooth val="0"/>
        </c:ser>
        <c:ser>
          <c:idx val="3"/>
          <c:order val="3"/>
          <c:tx>
            <c:v>100 mile EV</c:v>
          </c:tx>
          <c:spPr>
            <a:ln>
              <a:prstDash val="sysDash"/>
            </a:ln>
          </c:spPr>
          <c:marker>
            <c:symbol val="none"/>
          </c:marker>
          <c:cat>
            <c:numRef>
              <c:f>sales_fuel_type!$C$2:$AQ$2</c:f>
              <c:numCache>
                <c:formatCode>m/d/yyyy</c:formatCode>
                <c:ptCount val="41"/>
                <c:pt idx="0">
                  <c:v>40179</c:v>
                </c:pt>
                <c:pt idx="1">
                  <c:v>40544</c:v>
                </c:pt>
                <c:pt idx="2">
                  <c:v>40909</c:v>
                </c:pt>
                <c:pt idx="3">
                  <c:v>41275</c:v>
                </c:pt>
                <c:pt idx="4">
                  <c:v>41640</c:v>
                </c:pt>
                <c:pt idx="5">
                  <c:v>42005</c:v>
                </c:pt>
                <c:pt idx="6">
                  <c:v>42370</c:v>
                </c:pt>
                <c:pt idx="7">
                  <c:v>42736</c:v>
                </c:pt>
                <c:pt idx="8">
                  <c:v>43101</c:v>
                </c:pt>
                <c:pt idx="9">
                  <c:v>43466</c:v>
                </c:pt>
                <c:pt idx="10">
                  <c:v>43831</c:v>
                </c:pt>
                <c:pt idx="11">
                  <c:v>44197</c:v>
                </c:pt>
                <c:pt idx="12">
                  <c:v>44562</c:v>
                </c:pt>
                <c:pt idx="13">
                  <c:v>44927</c:v>
                </c:pt>
                <c:pt idx="14">
                  <c:v>45292</c:v>
                </c:pt>
                <c:pt idx="15">
                  <c:v>45658</c:v>
                </c:pt>
                <c:pt idx="16">
                  <c:v>46023</c:v>
                </c:pt>
                <c:pt idx="17">
                  <c:v>46388</c:v>
                </c:pt>
                <c:pt idx="18">
                  <c:v>46753</c:v>
                </c:pt>
                <c:pt idx="19">
                  <c:v>47119</c:v>
                </c:pt>
                <c:pt idx="20">
                  <c:v>47484</c:v>
                </c:pt>
                <c:pt idx="21">
                  <c:v>47849</c:v>
                </c:pt>
                <c:pt idx="22">
                  <c:v>48214</c:v>
                </c:pt>
                <c:pt idx="23">
                  <c:v>48580</c:v>
                </c:pt>
                <c:pt idx="24">
                  <c:v>48945</c:v>
                </c:pt>
                <c:pt idx="25">
                  <c:v>49310</c:v>
                </c:pt>
                <c:pt idx="26">
                  <c:v>49675</c:v>
                </c:pt>
                <c:pt idx="27">
                  <c:v>50041</c:v>
                </c:pt>
                <c:pt idx="28">
                  <c:v>50406</c:v>
                </c:pt>
                <c:pt idx="29">
                  <c:v>50771</c:v>
                </c:pt>
                <c:pt idx="30">
                  <c:v>51136</c:v>
                </c:pt>
                <c:pt idx="31">
                  <c:v>51502</c:v>
                </c:pt>
                <c:pt idx="32">
                  <c:v>51867</c:v>
                </c:pt>
                <c:pt idx="33">
                  <c:v>52232</c:v>
                </c:pt>
                <c:pt idx="34">
                  <c:v>52597</c:v>
                </c:pt>
                <c:pt idx="35">
                  <c:v>52963</c:v>
                </c:pt>
                <c:pt idx="36">
                  <c:v>53328</c:v>
                </c:pt>
                <c:pt idx="37">
                  <c:v>53693</c:v>
                </c:pt>
                <c:pt idx="38">
                  <c:v>54058</c:v>
                </c:pt>
                <c:pt idx="39">
                  <c:v>54424</c:v>
                </c:pt>
                <c:pt idx="40">
                  <c:v>54789</c:v>
                </c:pt>
              </c:numCache>
            </c:numRef>
          </c:cat>
          <c:val>
            <c:numRef>
              <c:f>sales_fuel_type!$C$35:$AQ$35</c:f>
              <c:numCache>
                <c:formatCode>General</c:formatCode>
                <c:ptCount val="41"/>
                <c:pt idx="0">
                  <c:v>1.2485010000000002E-3</c:v>
                </c:pt>
                <c:pt idx="1">
                  <c:v>7.0372120000000002E-3</c:v>
                </c:pt>
                <c:pt idx="2">
                  <c:v>1.5019370000000001E-2</c:v>
                </c:pt>
                <c:pt idx="3">
                  <c:v>5.5190710000000004E-2</c:v>
                </c:pt>
                <c:pt idx="4">
                  <c:v>3.1592056E-2</c:v>
                </c:pt>
                <c:pt idx="5">
                  <c:v>5.4072692000000006E-2</c:v>
                </c:pt>
                <c:pt idx="6">
                  <c:v>3.4075686000000001E-2</c:v>
                </c:pt>
                <c:pt idx="7">
                  <c:v>3.6860457999999999E-2</c:v>
                </c:pt>
                <c:pt idx="8">
                  <c:v>1.9825634000000002E-2</c:v>
                </c:pt>
                <c:pt idx="9">
                  <c:v>7.5341149999999996E-2</c:v>
                </c:pt>
                <c:pt idx="10">
                  <c:v>8.6740620000000004E-2</c:v>
                </c:pt>
                <c:pt idx="11">
                  <c:v>0.10566384200000001</c:v>
                </c:pt>
                <c:pt idx="12">
                  <c:v>0.12970773399999999</c:v>
                </c:pt>
                <c:pt idx="13">
                  <c:v>0.13680345500000002</c:v>
                </c:pt>
                <c:pt idx="14">
                  <c:v>0.153022293</c:v>
                </c:pt>
                <c:pt idx="15">
                  <c:v>0.16324172199999998</c:v>
                </c:pt>
                <c:pt idx="16">
                  <c:v>0.15955807499999997</c:v>
                </c:pt>
                <c:pt idx="17">
                  <c:v>0.160771095</c:v>
                </c:pt>
                <c:pt idx="18">
                  <c:v>0.15441587900000001</c:v>
                </c:pt>
                <c:pt idx="19">
                  <c:v>0.15667176799999999</c:v>
                </c:pt>
                <c:pt idx="20">
                  <c:v>0.157530327</c:v>
                </c:pt>
                <c:pt idx="21">
                  <c:v>0.16109632900000001</c:v>
                </c:pt>
                <c:pt idx="22">
                  <c:v>0.155506218</c:v>
                </c:pt>
                <c:pt idx="23">
                  <c:v>0.15826783</c:v>
                </c:pt>
                <c:pt idx="24">
                  <c:v>0.16328232500000001</c:v>
                </c:pt>
                <c:pt idx="25">
                  <c:v>0.16811031400000001</c:v>
                </c:pt>
                <c:pt idx="26">
                  <c:v>0.17395690999999999</c:v>
                </c:pt>
                <c:pt idx="27">
                  <c:v>0.176991279</c:v>
                </c:pt>
                <c:pt idx="28">
                  <c:v>0.18375929999999999</c:v>
                </c:pt>
                <c:pt idx="29">
                  <c:v>0.191141907</c:v>
                </c:pt>
                <c:pt idx="30">
                  <c:v>0.19968132700000002</c:v>
                </c:pt>
                <c:pt idx="31">
                  <c:v>0.20663517000000001</c:v>
                </c:pt>
                <c:pt idx="32">
                  <c:v>0.21466263600000002</c:v>
                </c:pt>
                <c:pt idx="33">
                  <c:v>0.22343592100000001</c:v>
                </c:pt>
                <c:pt idx="34">
                  <c:v>0.23342829200000001</c:v>
                </c:pt>
                <c:pt idx="35">
                  <c:v>0.24377225499999999</c:v>
                </c:pt>
                <c:pt idx="36">
                  <c:v>0.25564225000000002</c:v>
                </c:pt>
                <c:pt idx="37">
                  <c:v>0.26780162800000001</c:v>
                </c:pt>
                <c:pt idx="38">
                  <c:v>0.28083455600000001</c:v>
                </c:pt>
                <c:pt idx="39">
                  <c:v>0.29511103799999999</c:v>
                </c:pt>
                <c:pt idx="40">
                  <c:v>0.31100813299999996</c:v>
                </c:pt>
              </c:numCache>
            </c:numRef>
          </c:val>
          <c:smooth val="0"/>
        </c:ser>
        <c:ser>
          <c:idx val="4"/>
          <c:order val="4"/>
          <c:tx>
            <c:v>200 mile EV</c:v>
          </c:tx>
          <c:spPr>
            <a:ln>
              <a:solidFill>
                <a:srgbClr val="0096D7"/>
              </a:solidFill>
              <a:prstDash val="sysDash"/>
            </a:ln>
          </c:spPr>
          <c:marker>
            <c:symbol val="none"/>
          </c:marker>
          <c:cat>
            <c:numRef>
              <c:f>sales_fuel_type!$C$2:$AQ$2</c:f>
              <c:numCache>
                <c:formatCode>m/d/yyyy</c:formatCode>
                <c:ptCount val="41"/>
                <c:pt idx="0">
                  <c:v>40179</c:v>
                </c:pt>
                <c:pt idx="1">
                  <c:v>40544</c:v>
                </c:pt>
                <c:pt idx="2">
                  <c:v>40909</c:v>
                </c:pt>
                <c:pt idx="3">
                  <c:v>41275</c:v>
                </c:pt>
                <c:pt idx="4">
                  <c:v>41640</c:v>
                </c:pt>
                <c:pt idx="5">
                  <c:v>42005</c:v>
                </c:pt>
                <c:pt idx="6">
                  <c:v>42370</c:v>
                </c:pt>
                <c:pt idx="7">
                  <c:v>42736</c:v>
                </c:pt>
                <c:pt idx="8">
                  <c:v>43101</c:v>
                </c:pt>
                <c:pt idx="9">
                  <c:v>43466</c:v>
                </c:pt>
                <c:pt idx="10">
                  <c:v>43831</c:v>
                </c:pt>
                <c:pt idx="11">
                  <c:v>44197</c:v>
                </c:pt>
                <c:pt idx="12">
                  <c:v>44562</c:v>
                </c:pt>
                <c:pt idx="13">
                  <c:v>44927</c:v>
                </c:pt>
                <c:pt idx="14">
                  <c:v>45292</c:v>
                </c:pt>
                <c:pt idx="15">
                  <c:v>45658</c:v>
                </c:pt>
                <c:pt idx="16">
                  <c:v>46023</c:v>
                </c:pt>
                <c:pt idx="17">
                  <c:v>46388</c:v>
                </c:pt>
                <c:pt idx="18">
                  <c:v>46753</c:v>
                </c:pt>
                <c:pt idx="19">
                  <c:v>47119</c:v>
                </c:pt>
                <c:pt idx="20">
                  <c:v>47484</c:v>
                </c:pt>
                <c:pt idx="21">
                  <c:v>47849</c:v>
                </c:pt>
                <c:pt idx="22">
                  <c:v>48214</c:v>
                </c:pt>
                <c:pt idx="23">
                  <c:v>48580</c:v>
                </c:pt>
                <c:pt idx="24">
                  <c:v>48945</c:v>
                </c:pt>
                <c:pt idx="25">
                  <c:v>49310</c:v>
                </c:pt>
                <c:pt idx="26">
                  <c:v>49675</c:v>
                </c:pt>
                <c:pt idx="27">
                  <c:v>50041</c:v>
                </c:pt>
                <c:pt idx="28">
                  <c:v>50406</c:v>
                </c:pt>
                <c:pt idx="29">
                  <c:v>50771</c:v>
                </c:pt>
                <c:pt idx="30">
                  <c:v>51136</c:v>
                </c:pt>
                <c:pt idx="31">
                  <c:v>51502</c:v>
                </c:pt>
                <c:pt idx="32">
                  <c:v>51867</c:v>
                </c:pt>
                <c:pt idx="33">
                  <c:v>52232</c:v>
                </c:pt>
                <c:pt idx="34">
                  <c:v>52597</c:v>
                </c:pt>
                <c:pt idx="35">
                  <c:v>52963</c:v>
                </c:pt>
                <c:pt idx="36">
                  <c:v>53328</c:v>
                </c:pt>
                <c:pt idx="37">
                  <c:v>53693</c:v>
                </c:pt>
                <c:pt idx="38">
                  <c:v>54058</c:v>
                </c:pt>
                <c:pt idx="39">
                  <c:v>54424</c:v>
                </c:pt>
                <c:pt idx="40">
                  <c:v>54789</c:v>
                </c:pt>
              </c:numCache>
            </c:numRef>
          </c:cat>
          <c:val>
            <c:numRef>
              <c:f>sales_fuel_type!$C$36:$AQ$36</c:f>
              <c:numCache>
                <c:formatCode>General</c:formatCode>
                <c:ptCount val="41"/>
                <c:pt idx="0">
                  <c:v>8.5739999999999996E-6</c:v>
                </c:pt>
                <c:pt idx="1">
                  <c:v>2.3089999999999998E-6</c:v>
                </c:pt>
                <c:pt idx="2">
                  <c:v>1.7442E-4</c:v>
                </c:pt>
                <c:pt idx="3">
                  <c:v>3.0002901000000002E-2</c:v>
                </c:pt>
                <c:pt idx="4">
                  <c:v>5.6886210000000005E-3</c:v>
                </c:pt>
                <c:pt idx="5">
                  <c:v>8.432509999999999E-3</c:v>
                </c:pt>
                <c:pt idx="6">
                  <c:v>2.5638194000000003E-2</c:v>
                </c:pt>
                <c:pt idx="7">
                  <c:v>3.9031185999999995E-2</c:v>
                </c:pt>
                <c:pt idx="8">
                  <c:v>4.8594699999999998E-2</c:v>
                </c:pt>
                <c:pt idx="9">
                  <c:v>0.17358324000000003</c:v>
                </c:pt>
                <c:pt idx="10">
                  <c:v>0.22159626700000001</c:v>
                </c:pt>
                <c:pt idx="11">
                  <c:v>0.24115705299999998</c:v>
                </c:pt>
                <c:pt idx="12">
                  <c:v>0.25625568900000001</c:v>
                </c:pt>
                <c:pt idx="13">
                  <c:v>0.27922910300000003</c:v>
                </c:pt>
                <c:pt idx="14">
                  <c:v>0.31386455899999999</c:v>
                </c:pt>
                <c:pt idx="15">
                  <c:v>0.34388875600000002</c:v>
                </c:pt>
                <c:pt idx="16">
                  <c:v>0.34398222000000006</c:v>
                </c:pt>
                <c:pt idx="17">
                  <c:v>0.34880894800000001</c:v>
                </c:pt>
                <c:pt idx="18">
                  <c:v>0.35527514999999998</c:v>
                </c:pt>
                <c:pt idx="19">
                  <c:v>0.37329846500000002</c:v>
                </c:pt>
                <c:pt idx="20">
                  <c:v>0.38161166800000001</c:v>
                </c:pt>
                <c:pt idx="21">
                  <c:v>0.408645806</c:v>
                </c:pt>
                <c:pt idx="22">
                  <c:v>0.433491825</c:v>
                </c:pt>
                <c:pt idx="23">
                  <c:v>0.46483972900000003</c:v>
                </c:pt>
                <c:pt idx="24">
                  <c:v>0.50073303600000008</c:v>
                </c:pt>
                <c:pt idx="25">
                  <c:v>0.53564372300000007</c:v>
                </c:pt>
                <c:pt idx="26">
                  <c:v>0.57133475899999997</c:v>
                </c:pt>
                <c:pt idx="27">
                  <c:v>0.60442526600000013</c:v>
                </c:pt>
                <c:pt idx="28">
                  <c:v>0.64214757200000006</c:v>
                </c:pt>
                <c:pt idx="29">
                  <c:v>0.67957064799999989</c:v>
                </c:pt>
                <c:pt idx="30">
                  <c:v>0.72011287700000004</c:v>
                </c:pt>
                <c:pt idx="31">
                  <c:v>0.743004726</c:v>
                </c:pt>
                <c:pt idx="32">
                  <c:v>0.76303763999999996</c:v>
                </c:pt>
                <c:pt idx="33">
                  <c:v>0.780672527</c:v>
                </c:pt>
                <c:pt idx="34">
                  <c:v>0.79902841599999996</c:v>
                </c:pt>
                <c:pt idx="35">
                  <c:v>0.81671546900000003</c:v>
                </c:pt>
                <c:pt idx="36">
                  <c:v>0.83505695300000005</c:v>
                </c:pt>
                <c:pt idx="37">
                  <c:v>0.84995330800000002</c:v>
                </c:pt>
                <c:pt idx="38">
                  <c:v>0.86557019099999999</c:v>
                </c:pt>
                <c:pt idx="39">
                  <c:v>0.88039673200000002</c:v>
                </c:pt>
                <c:pt idx="40">
                  <c:v>0.89382642000000012</c:v>
                </c:pt>
              </c:numCache>
            </c:numRef>
          </c:val>
          <c:smooth val="0"/>
        </c:ser>
        <c:ser>
          <c:idx val="5"/>
          <c:order val="5"/>
          <c:tx>
            <c:v>300 mile EV</c:v>
          </c:tx>
          <c:spPr>
            <a:ln>
              <a:solidFill>
                <a:srgbClr val="5D9732"/>
              </a:solidFill>
              <a:prstDash val="sysDash"/>
            </a:ln>
          </c:spPr>
          <c:marker>
            <c:symbol val="none"/>
          </c:marker>
          <c:cat>
            <c:numRef>
              <c:f>sales_fuel_type!$C$2:$AQ$2</c:f>
              <c:numCache>
                <c:formatCode>m/d/yyyy</c:formatCode>
                <c:ptCount val="41"/>
                <c:pt idx="0">
                  <c:v>40179</c:v>
                </c:pt>
                <c:pt idx="1">
                  <c:v>40544</c:v>
                </c:pt>
                <c:pt idx="2">
                  <c:v>40909</c:v>
                </c:pt>
                <c:pt idx="3">
                  <c:v>41275</c:v>
                </c:pt>
                <c:pt idx="4">
                  <c:v>41640</c:v>
                </c:pt>
                <c:pt idx="5">
                  <c:v>42005</c:v>
                </c:pt>
                <c:pt idx="6">
                  <c:v>42370</c:v>
                </c:pt>
                <c:pt idx="7">
                  <c:v>42736</c:v>
                </c:pt>
                <c:pt idx="8">
                  <c:v>43101</c:v>
                </c:pt>
                <c:pt idx="9">
                  <c:v>43466</c:v>
                </c:pt>
                <c:pt idx="10">
                  <c:v>43831</c:v>
                </c:pt>
                <c:pt idx="11">
                  <c:v>44197</c:v>
                </c:pt>
                <c:pt idx="12">
                  <c:v>44562</c:v>
                </c:pt>
                <c:pt idx="13">
                  <c:v>44927</c:v>
                </c:pt>
                <c:pt idx="14">
                  <c:v>45292</c:v>
                </c:pt>
                <c:pt idx="15">
                  <c:v>45658</c:v>
                </c:pt>
                <c:pt idx="16">
                  <c:v>46023</c:v>
                </c:pt>
                <c:pt idx="17">
                  <c:v>46388</c:v>
                </c:pt>
                <c:pt idx="18">
                  <c:v>46753</c:v>
                </c:pt>
                <c:pt idx="19">
                  <c:v>47119</c:v>
                </c:pt>
                <c:pt idx="20">
                  <c:v>47484</c:v>
                </c:pt>
                <c:pt idx="21">
                  <c:v>47849</c:v>
                </c:pt>
                <c:pt idx="22">
                  <c:v>48214</c:v>
                </c:pt>
                <c:pt idx="23">
                  <c:v>48580</c:v>
                </c:pt>
                <c:pt idx="24">
                  <c:v>48945</c:v>
                </c:pt>
                <c:pt idx="25">
                  <c:v>49310</c:v>
                </c:pt>
                <c:pt idx="26">
                  <c:v>49675</c:v>
                </c:pt>
                <c:pt idx="27">
                  <c:v>50041</c:v>
                </c:pt>
                <c:pt idx="28">
                  <c:v>50406</c:v>
                </c:pt>
                <c:pt idx="29">
                  <c:v>50771</c:v>
                </c:pt>
                <c:pt idx="30">
                  <c:v>51136</c:v>
                </c:pt>
                <c:pt idx="31">
                  <c:v>51502</c:v>
                </c:pt>
                <c:pt idx="32">
                  <c:v>51867</c:v>
                </c:pt>
                <c:pt idx="33">
                  <c:v>52232</c:v>
                </c:pt>
                <c:pt idx="34">
                  <c:v>52597</c:v>
                </c:pt>
                <c:pt idx="35">
                  <c:v>52963</c:v>
                </c:pt>
                <c:pt idx="36">
                  <c:v>53328</c:v>
                </c:pt>
                <c:pt idx="37">
                  <c:v>53693</c:v>
                </c:pt>
                <c:pt idx="38">
                  <c:v>54058</c:v>
                </c:pt>
                <c:pt idx="39">
                  <c:v>54424</c:v>
                </c:pt>
                <c:pt idx="40">
                  <c:v>54789</c:v>
                </c:pt>
              </c:numCache>
            </c:numRef>
          </c:cat>
          <c:val>
            <c:numRef>
              <c:f>sales_fuel_type!$C$37:$AQ$37</c:f>
              <c:numCache>
                <c:formatCode>General</c:formatCode>
                <c:ptCount val="41"/>
                <c:pt idx="0">
                  <c:v>0</c:v>
                </c:pt>
                <c:pt idx="1">
                  <c:v>0</c:v>
                </c:pt>
                <c:pt idx="2">
                  <c:v>0</c:v>
                </c:pt>
                <c:pt idx="3">
                  <c:v>0</c:v>
                </c:pt>
                <c:pt idx="4">
                  <c:v>1.1510638E-2</c:v>
                </c:pt>
                <c:pt idx="5">
                  <c:v>1.5602715E-2</c:v>
                </c:pt>
                <c:pt idx="6">
                  <c:v>2.5539132999999999E-2</c:v>
                </c:pt>
                <c:pt idx="7">
                  <c:v>3.2202483000000004E-2</c:v>
                </c:pt>
                <c:pt idx="8">
                  <c:v>0.13784365700000001</c:v>
                </c:pt>
                <c:pt idx="9">
                  <c:v>0.22160368899999999</c:v>
                </c:pt>
                <c:pt idx="10">
                  <c:v>0.290816038</c:v>
                </c:pt>
                <c:pt idx="11">
                  <c:v>0.37272924400000007</c:v>
                </c:pt>
                <c:pt idx="12">
                  <c:v>0.39958234399999998</c:v>
                </c:pt>
                <c:pt idx="13">
                  <c:v>0.42597110599999999</c:v>
                </c:pt>
                <c:pt idx="14">
                  <c:v>0.44249498399999998</c:v>
                </c:pt>
                <c:pt idx="15">
                  <c:v>0.45496598999999999</c:v>
                </c:pt>
                <c:pt idx="16">
                  <c:v>0.45969637899999999</c:v>
                </c:pt>
                <c:pt idx="17">
                  <c:v>0.47387499599999999</c:v>
                </c:pt>
                <c:pt idx="18">
                  <c:v>0.49381134799999998</c:v>
                </c:pt>
                <c:pt idx="19">
                  <c:v>0.51985443399999998</c:v>
                </c:pt>
                <c:pt idx="20">
                  <c:v>0.56239274699999997</c:v>
                </c:pt>
                <c:pt idx="21">
                  <c:v>0.60888909300000005</c:v>
                </c:pt>
                <c:pt idx="22">
                  <c:v>0.65040988600000005</c:v>
                </c:pt>
                <c:pt idx="23">
                  <c:v>0.69448124099999997</c:v>
                </c:pt>
                <c:pt idx="24">
                  <c:v>0.73800166899999997</c:v>
                </c:pt>
                <c:pt idx="25">
                  <c:v>0.77708824199999993</c:v>
                </c:pt>
                <c:pt idx="26">
                  <c:v>0.81110312100000004</c:v>
                </c:pt>
                <c:pt idx="27">
                  <c:v>0.84080763800000002</c:v>
                </c:pt>
                <c:pt idx="28">
                  <c:v>0.86614497299999993</c:v>
                </c:pt>
                <c:pt idx="29">
                  <c:v>0.88578137200000007</c:v>
                </c:pt>
                <c:pt idx="30">
                  <c:v>0.90229654299999995</c:v>
                </c:pt>
                <c:pt idx="31">
                  <c:v>0.92115750100000005</c:v>
                </c:pt>
                <c:pt idx="32">
                  <c:v>0.93961470000000002</c:v>
                </c:pt>
                <c:pt idx="33">
                  <c:v>0.96078126599999991</c:v>
                </c:pt>
                <c:pt idx="34">
                  <c:v>0.98234743099999988</c:v>
                </c:pt>
                <c:pt idx="35">
                  <c:v>1.0015938229999999</c:v>
                </c:pt>
                <c:pt idx="36">
                  <c:v>1.021100296</c:v>
                </c:pt>
                <c:pt idx="37">
                  <c:v>1.0371728480000002</c:v>
                </c:pt>
                <c:pt idx="38">
                  <c:v>1.0518910260000001</c:v>
                </c:pt>
                <c:pt idx="39">
                  <c:v>1.0694144780000001</c:v>
                </c:pt>
                <c:pt idx="40">
                  <c:v>1.083464161</c:v>
                </c:pt>
              </c:numCache>
            </c:numRef>
          </c:val>
          <c:smooth val="0"/>
        </c:ser>
        <c:dLbls>
          <c:showLegendKey val="0"/>
          <c:showVal val="0"/>
          <c:showCatName val="0"/>
          <c:showSerName val="0"/>
          <c:showPercent val="0"/>
          <c:showBubbleSize val="0"/>
        </c:dLbls>
        <c:smooth val="0"/>
        <c:axId val="284679200"/>
        <c:axId val="284679760"/>
      </c:lineChart>
      <c:dateAx>
        <c:axId val="284679200"/>
        <c:scaling>
          <c:orientation val="minMax"/>
          <c:max val="54789"/>
        </c:scaling>
        <c:delete val="0"/>
        <c:axPos val="b"/>
        <c:numFmt formatCode="yyyy" sourceLinked="0"/>
        <c:majorTickMark val="out"/>
        <c:minorTickMark val="none"/>
        <c:tickLblPos val="nextTo"/>
        <c:spPr>
          <a:ln w="12700">
            <a:solidFill>
              <a:schemeClr val="tx1"/>
            </a:solidFill>
          </a:ln>
        </c:spPr>
        <c:txPr>
          <a:bodyPr/>
          <a:lstStyle/>
          <a:p>
            <a:pPr>
              <a:defRPr sz="1400" baseline="0"/>
            </a:pPr>
            <a:endParaRPr lang="en-US"/>
          </a:p>
        </c:txPr>
        <c:crossAx val="284679760"/>
        <c:crosses val="autoZero"/>
        <c:auto val="1"/>
        <c:lblOffset val="100"/>
        <c:baseTimeUnit val="years"/>
        <c:majorUnit val="10"/>
        <c:majorTimeUnit val="years"/>
      </c:dateAx>
      <c:valAx>
        <c:axId val="284679760"/>
        <c:scaling>
          <c:orientation val="minMax"/>
          <c:max val="3"/>
        </c:scaling>
        <c:delete val="0"/>
        <c:axPos val="l"/>
        <c:majorGridlines>
          <c:spPr>
            <a:ln>
              <a:solidFill>
                <a:srgbClr val="FFFFFF">
                  <a:lumMod val="85000"/>
                </a:srgbClr>
              </a:solidFill>
            </a:ln>
          </c:spPr>
        </c:majorGridlines>
        <c:numFmt formatCode="#,##0" sourceLinked="0"/>
        <c:majorTickMark val="none"/>
        <c:minorTickMark val="none"/>
        <c:tickLblPos val="low"/>
        <c:spPr>
          <a:ln w="22225">
            <a:solidFill>
              <a:srgbClr val="FFFFFF">
                <a:lumMod val="65000"/>
              </a:srgbClr>
            </a:solidFill>
            <a:prstDash val="lgDash"/>
          </a:ln>
        </c:spPr>
        <c:txPr>
          <a:bodyPr/>
          <a:lstStyle/>
          <a:p>
            <a:pPr>
              <a:defRPr sz="1400" baseline="0"/>
            </a:pPr>
            <a:endParaRPr lang="en-US"/>
          </a:p>
        </c:txPr>
        <c:crossAx val="284679200"/>
        <c:crossesAt val="43101"/>
        <c:crossBetween val="midCat"/>
        <c:majorUnit val="1"/>
      </c:valAx>
    </c:plotArea>
    <c:plotVisOnly val="1"/>
    <c:dispBlanksAs val="gap"/>
    <c:showDLblsOverMax val="0"/>
  </c:chart>
  <c:spPr>
    <a:ln>
      <a:noFill/>
    </a:ln>
  </c:spPr>
  <c:txPr>
    <a:bodyPr/>
    <a:lstStyle/>
    <a:p>
      <a:pPr>
        <a:defRPr sz="900"/>
      </a:pPr>
      <a:endParaRPr lang="en-US"/>
    </a:p>
  </c:txPr>
  <c:externalData r:id="rId2">
    <c:autoUpdate val="0"/>
  </c:externalData>
  <c:userShapes r:id="rId3"/>
</c:chartSpace>
</file>

<file path=ppt/charts/chart10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107236595425575E-2"/>
          <c:y val="0.17321812046221494"/>
          <c:w val="0.67514923134608174"/>
          <c:h val="0.71600265875856428"/>
        </c:manualLayout>
      </c:layout>
      <c:areaChart>
        <c:grouping val="stacked"/>
        <c:varyColors val="0"/>
        <c:ser>
          <c:idx val="3"/>
          <c:order val="0"/>
          <c:tx>
            <c:strRef>
              <c:f>other_aeo19!$B$26</c:f>
              <c:strCache>
                <c:ptCount val="1"/>
                <c:pt idx="0">
                  <c:v>Pipeline Fuel Natural Gas</c:v>
                </c:pt>
              </c:strCache>
            </c:strRef>
          </c:tx>
          <c:spPr>
            <a:solidFill>
              <a:schemeClr val="accent6"/>
            </a:solidFill>
            <a:ln>
              <a:noFill/>
            </a:ln>
            <a:effectLst/>
          </c:spPr>
          <c:cat>
            <c:numRef>
              <c:f>other_aeo19!$C$2:$AQ$2</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other_aeo19!$C$26:$AQ$26</c:f>
              <c:numCache>
                <c:formatCode>General</c:formatCode>
                <c:ptCount val="41"/>
                <c:pt idx="0">
                  <c:v>0.68143200000000004</c:v>
                </c:pt>
                <c:pt idx="1">
                  <c:v>0.68897600000000003</c:v>
                </c:pt>
                <c:pt idx="2">
                  <c:v>0.68592500000000001</c:v>
                </c:pt>
                <c:pt idx="3">
                  <c:v>0.63783000000000001</c:v>
                </c:pt>
                <c:pt idx="4">
                  <c:v>0.72118000000000004</c:v>
                </c:pt>
                <c:pt idx="5">
                  <c:v>0.70156200000000002</c:v>
                </c:pt>
                <c:pt idx="6">
                  <c:v>0.70363699999999996</c:v>
                </c:pt>
                <c:pt idx="7">
                  <c:v>0.67915400000000004</c:v>
                </c:pt>
                <c:pt idx="8">
                  <c:v>0.704264</c:v>
                </c:pt>
                <c:pt idx="9">
                  <c:v>0.69070699999999996</c:v>
                </c:pt>
                <c:pt idx="10">
                  <c:v>0.67319200000000001</c:v>
                </c:pt>
                <c:pt idx="11">
                  <c:v>0.66001200000000004</c:v>
                </c:pt>
                <c:pt idx="12">
                  <c:v>0.64785300000000001</c:v>
                </c:pt>
                <c:pt idx="13">
                  <c:v>0.64044500000000004</c:v>
                </c:pt>
                <c:pt idx="14">
                  <c:v>0.64146599999999998</c:v>
                </c:pt>
                <c:pt idx="15">
                  <c:v>0.65329499999999996</c:v>
                </c:pt>
                <c:pt idx="16">
                  <c:v>0.65733299999999995</c:v>
                </c:pt>
                <c:pt idx="17">
                  <c:v>0.66464699999999999</c:v>
                </c:pt>
                <c:pt idx="18">
                  <c:v>0.67361899999999997</c:v>
                </c:pt>
                <c:pt idx="19">
                  <c:v>0.68086199999999997</c:v>
                </c:pt>
                <c:pt idx="20">
                  <c:v>0.68296500000000004</c:v>
                </c:pt>
                <c:pt idx="21">
                  <c:v>0.68536399999999997</c:v>
                </c:pt>
                <c:pt idx="22">
                  <c:v>0.69249499999999997</c:v>
                </c:pt>
                <c:pt idx="23">
                  <c:v>0.69311199999999995</c:v>
                </c:pt>
                <c:pt idx="24">
                  <c:v>0.696353</c:v>
                </c:pt>
                <c:pt idx="25">
                  <c:v>0.69771799999999995</c:v>
                </c:pt>
                <c:pt idx="26">
                  <c:v>0.70013599999999998</c:v>
                </c:pt>
                <c:pt idx="27">
                  <c:v>0.70037899999999997</c:v>
                </c:pt>
                <c:pt idx="28">
                  <c:v>0.70328400000000002</c:v>
                </c:pt>
                <c:pt idx="29">
                  <c:v>0.70642099999999997</c:v>
                </c:pt>
                <c:pt idx="30">
                  <c:v>0.71111000000000002</c:v>
                </c:pt>
                <c:pt idx="31">
                  <c:v>0.71557800000000005</c:v>
                </c:pt>
                <c:pt idx="32">
                  <c:v>0.72145199999999998</c:v>
                </c:pt>
                <c:pt idx="33">
                  <c:v>0.72530799999999995</c:v>
                </c:pt>
                <c:pt idx="34">
                  <c:v>0.73130899999999999</c:v>
                </c:pt>
                <c:pt idx="35">
                  <c:v>0.73650300000000002</c:v>
                </c:pt>
                <c:pt idx="36">
                  <c:v>0.74035300000000004</c:v>
                </c:pt>
                <c:pt idx="37">
                  <c:v>0.74532799999999999</c:v>
                </c:pt>
                <c:pt idx="38">
                  <c:v>0.75127999999999995</c:v>
                </c:pt>
                <c:pt idx="39">
                  <c:v>0.75793100000000002</c:v>
                </c:pt>
                <c:pt idx="40">
                  <c:v>0.76431800000000005</c:v>
                </c:pt>
              </c:numCache>
            </c:numRef>
          </c:val>
        </c:ser>
        <c:ser>
          <c:idx val="0"/>
          <c:order val="1"/>
          <c:tx>
            <c:strRef>
              <c:f>other_aeo19!$B$25</c:f>
              <c:strCache>
                <c:ptCount val="1"/>
                <c:pt idx="0">
                  <c:v>Other Petroleum</c:v>
                </c:pt>
              </c:strCache>
            </c:strRef>
          </c:tx>
          <c:spPr>
            <a:solidFill>
              <a:schemeClr val="accent2"/>
            </a:solidFill>
            <a:ln>
              <a:noFill/>
            </a:ln>
            <a:effectLst/>
          </c:spPr>
          <c:cat>
            <c:numRef>
              <c:f>other_aeo19!$C$2:$AQ$2</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other_aeo19!$C$25:$AQ$25</c:f>
              <c:numCache>
                <c:formatCode>General</c:formatCode>
                <c:ptCount val="41"/>
                <c:pt idx="0">
                  <c:v>0.16822500000000001</c:v>
                </c:pt>
                <c:pt idx="1">
                  <c:v>0.16100500000000001</c:v>
                </c:pt>
                <c:pt idx="2">
                  <c:v>0.14835300000000001</c:v>
                </c:pt>
                <c:pt idx="3">
                  <c:v>0.15206500000000001</c:v>
                </c:pt>
                <c:pt idx="4">
                  <c:v>0.14981900000000001</c:v>
                </c:pt>
                <c:pt idx="5">
                  <c:v>0.155081</c:v>
                </c:pt>
                <c:pt idx="6">
                  <c:v>0.16008600000000001</c:v>
                </c:pt>
                <c:pt idx="7">
                  <c:v>0.15784000000000001</c:v>
                </c:pt>
                <c:pt idx="8">
                  <c:v>0.156773</c:v>
                </c:pt>
                <c:pt idx="9">
                  <c:v>0.156087</c:v>
                </c:pt>
                <c:pt idx="10">
                  <c:v>0.15556</c:v>
                </c:pt>
                <c:pt idx="11">
                  <c:v>0.15506700000000001</c:v>
                </c:pt>
                <c:pt idx="12">
                  <c:v>0.15439800000000001</c:v>
                </c:pt>
                <c:pt idx="13">
                  <c:v>0.15381300000000001</c:v>
                </c:pt>
                <c:pt idx="14">
                  <c:v>0.153277</c:v>
                </c:pt>
                <c:pt idx="15">
                  <c:v>0.152722</c:v>
                </c:pt>
                <c:pt idx="16">
                  <c:v>0.15220700000000001</c:v>
                </c:pt>
                <c:pt idx="17">
                  <c:v>0.15171899999999999</c:v>
                </c:pt>
                <c:pt idx="18">
                  <c:v>0.15129699999999999</c:v>
                </c:pt>
                <c:pt idx="19">
                  <c:v>0.150924</c:v>
                </c:pt>
                <c:pt idx="20">
                  <c:v>0.150645</c:v>
                </c:pt>
                <c:pt idx="21">
                  <c:v>0.150507</c:v>
                </c:pt>
                <c:pt idx="22">
                  <c:v>0.15035799999999999</c:v>
                </c:pt>
                <c:pt idx="23">
                  <c:v>0.150253</c:v>
                </c:pt>
                <c:pt idx="24">
                  <c:v>0.15026800000000001</c:v>
                </c:pt>
                <c:pt idx="25">
                  <c:v>0.15026999999999999</c:v>
                </c:pt>
                <c:pt idx="26">
                  <c:v>0.15026100000000001</c:v>
                </c:pt>
                <c:pt idx="27">
                  <c:v>0.150284</c:v>
                </c:pt>
                <c:pt idx="28">
                  <c:v>0.15032200000000001</c:v>
                </c:pt>
                <c:pt idx="29">
                  <c:v>0.15034400000000001</c:v>
                </c:pt>
                <c:pt idx="30">
                  <c:v>0.15037700000000001</c:v>
                </c:pt>
                <c:pt idx="31">
                  <c:v>0.15041199999999999</c:v>
                </c:pt>
                <c:pt idx="32">
                  <c:v>0.15048600000000001</c:v>
                </c:pt>
                <c:pt idx="33">
                  <c:v>0.150558</c:v>
                </c:pt>
                <c:pt idx="34">
                  <c:v>0.150671</c:v>
                </c:pt>
                <c:pt idx="35">
                  <c:v>0.15079000000000001</c:v>
                </c:pt>
                <c:pt idx="36">
                  <c:v>0.150897</c:v>
                </c:pt>
                <c:pt idx="37">
                  <c:v>0.15096499999999999</c:v>
                </c:pt>
                <c:pt idx="38">
                  <c:v>0.15099399999999999</c:v>
                </c:pt>
                <c:pt idx="39">
                  <c:v>0.151035</c:v>
                </c:pt>
                <c:pt idx="40">
                  <c:v>0.15106900000000001</c:v>
                </c:pt>
              </c:numCache>
            </c:numRef>
          </c:val>
        </c:ser>
        <c:ser>
          <c:idx val="1"/>
          <c:order val="2"/>
          <c:tx>
            <c:strRef>
              <c:f>other_aeo19!$B$24</c:f>
              <c:strCache>
                <c:ptCount val="1"/>
                <c:pt idx="0">
                  <c:v>Residual Fuel Oil</c:v>
                </c:pt>
              </c:strCache>
            </c:strRef>
          </c:tx>
          <c:spPr>
            <a:solidFill>
              <a:schemeClr val="accent4"/>
            </a:solidFill>
            <a:ln>
              <a:noFill/>
            </a:ln>
            <a:effectLst/>
          </c:spPr>
          <c:cat>
            <c:numRef>
              <c:f>other_aeo19!$C$2:$AQ$2</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other_aeo19!$C$24:$AQ$24</c:f>
              <c:numCache>
                <c:formatCode>General</c:formatCode>
                <c:ptCount val="41"/>
                <c:pt idx="0">
                  <c:v>0.89198</c:v>
                </c:pt>
                <c:pt idx="1">
                  <c:v>0.77632100000000004</c:v>
                </c:pt>
                <c:pt idx="2">
                  <c:v>0.67052</c:v>
                </c:pt>
                <c:pt idx="3">
                  <c:v>0.581152</c:v>
                </c:pt>
                <c:pt idx="4">
                  <c:v>0.44653500000000002</c:v>
                </c:pt>
                <c:pt idx="5">
                  <c:v>0.46339900000000001</c:v>
                </c:pt>
                <c:pt idx="6">
                  <c:v>0.62312599999999996</c:v>
                </c:pt>
                <c:pt idx="7">
                  <c:v>0.69392299999999996</c:v>
                </c:pt>
                <c:pt idx="8">
                  <c:v>0.64428099999999999</c:v>
                </c:pt>
                <c:pt idx="9">
                  <c:v>0.67699100000000001</c:v>
                </c:pt>
                <c:pt idx="10">
                  <c:v>0.373612</c:v>
                </c:pt>
                <c:pt idx="11">
                  <c:v>0.443133</c:v>
                </c:pt>
                <c:pt idx="12">
                  <c:v>0.58480699999999997</c:v>
                </c:pt>
                <c:pt idx="13">
                  <c:v>0.61124100000000003</c:v>
                </c:pt>
                <c:pt idx="14">
                  <c:v>0.62447200000000003</c:v>
                </c:pt>
                <c:pt idx="15">
                  <c:v>0.63673199999999996</c:v>
                </c:pt>
                <c:pt idx="16">
                  <c:v>0.62568000000000001</c:v>
                </c:pt>
                <c:pt idx="17">
                  <c:v>0.61641100000000004</c:v>
                </c:pt>
                <c:pt idx="18">
                  <c:v>0.61112</c:v>
                </c:pt>
                <c:pt idx="19">
                  <c:v>0.61451199999999995</c:v>
                </c:pt>
                <c:pt idx="20">
                  <c:v>0.59437700000000004</c:v>
                </c:pt>
                <c:pt idx="21">
                  <c:v>0.59131599999999995</c:v>
                </c:pt>
                <c:pt idx="22">
                  <c:v>0.58960000000000001</c:v>
                </c:pt>
                <c:pt idx="23">
                  <c:v>0.58833400000000002</c:v>
                </c:pt>
                <c:pt idx="24">
                  <c:v>0.58486099999999996</c:v>
                </c:pt>
                <c:pt idx="25">
                  <c:v>0.54837599999999997</c:v>
                </c:pt>
                <c:pt idx="26">
                  <c:v>0.54581199999999996</c:v>
                </c:pt>
                <c:pt idx="27">
                  <c:v>0.53697700000000004</c:v>
                </c:pt>
                <c:pt idx="28">
                  <c:v>0.53421600000000002</c:v>
                </c:pt>
                <c:pt idx="29">
                  <c:v>0.53170600000000001</c:v>
                </c:pt>
                <c:pt idx="30">
                  <c:v>0.52966999999999997</c:v>
                </c:pt>
                <c:pt idx="31">
                  <c:v>0.52681599999999995</c:v>
                </c:pt>
                <c:pt idx="32">
                  <c:v>0.52167399999999997</c:v>
                </c:pt>
                <c:pt idx="33">
                  <c:v>0.53741799999999995</c:v>
                </c:pt>
                <c:pt idx="34">
                  <c:v>0.52030500000000002</c:v>
                </c:pt>
                <c:pt idx="35">
                  <c:v>0.52008100000000002</c:v>
                </c:pt>
                <c:pt idx="36">
                  <c:v>0.51122500000000004</c:v>
                </c:pt>
                <c:pt idx="37">
                  <c:v>0.51027999999999996</c:v>
                </c:pt>
                <c:pt idx="38">
                  <c:v>0.51024000000000003</c:v>
                </c:pt>
                <c:pt idx="39">
                  <c:v>0.51187400000000005</c:v>
                </c:pt>
                <c:pt idx="40">
                  <c:v>0.51095900000000005</c:v>
                </c:pt>
              </c:numCache>
            </c:numRef>
          </c:val>
        </c:ser>
        <c:ser>
          <c:idx val="2"/>
          <c:order val="3"/>
          <c:tx>
            <c:strRef>
              <c:f>other_aeo19!$B$34</c:f>
              <c:strCache>
                <c:ptCount val="1"/>
                <c:pt idx="0">
                  <c:v>electricity</c:v>
                </c:pt>
              </c:strCache>
            </c:strRef>
          </c:tx>
          <c:spPr>
            <a:solidFill>
              <a:schemeClr val="accent3"/>
            </a:solidFill>
            <a:ln>
              <a:noFill/>
            </a:ln>
            <a:effectLst/>
          </c:spPr>
          <c:cat>
            <c:numRef>
              <c:f>other_aeo19!$C$2:$AQ$2</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other_aeo19!$C$34:$AQ$34</c:f>
              <c:numCache>
                <c:formatCode>General</c:formatCode>
                <c:ptCount val="41"/>
                <c:pt idx="0">
                  <c:v>2.6315000000000002E-2</c:v>
                </c:pt>
                <c:pt idx="1">
                  <c:v>2.6176999999999999E-2</c:v>
                </c:pt>
                <c:pt idx="2">
                  <c:v>2.4975999999999998E-2</c:v>
                </c:pt>
                <c:pt idx="3">
                  <c:v>2.6016999999999998E-2</c:v>
                </c:pt>
                <c:pt idx="4">
                  <c:v>2.6468999999999999E-2</c:v>
                </c:pt>
                <c:pt idx="5">
                  <c:v>2.6055999999999999E-2</c:v>
                </c:pt>
                <c:pt idx="6">
                  <c:v>3.1352999999999999E-2</c:v>
                </c:pt>
                <c:pt idx="7">
                  <c:v>3.5858000000000001E-2</c:v>
                </c:pt>
                <c:pt idx="8">
                  <c:v>4.2944000000000003E-2</c:v>
                </c:pt>
                <c:pt idx="9">
                  <c:v>5.5538999999999998E-2</c:v>
                </c:pt>
                <c:pt idx="10">
                  <c:v>7.0419999999999996E-2</c:v>
                </c:pt>
                <c:pt idx="11">
                  <c:v>8.7692000000000006E-2</c:v>
                </c:pt>
                <c:pt idx="12">
                  <c:v>0.105629</c:v>
                </c:pt>
                <c:pt idx="13">
                  <c:v>0.12335699999999999</c:v>
                </c:pt>
                <c:pt idx="14">
                  <c:v>0.14133000000000001</c:v>
                </c:pt>
                <c:pt idx="15">
                  <c:v>0.15972600000000001</c:v>
                </c:pt>
                <c:pt idx="16">
                  <c:v>0.17754200000000001</c:v>
                </c:pt>
                <c:pt idx="17">
                  <c:v>0.19472100000000001</c:v>
                </c:pt>
                <c:pt idx="18">
                  <c:v>0.21162500000000001</c:v>
                </c:pt>
                <c:pt idx="19">
                  <c:v>0.22858899999999999</c:v>
                </c:pt>
                <c:pt idx="20">
                  <c:v>0.24585199999999999</c:v>
                </c:pt>
                <c:pt idx="21">
                  <c:v>0.26363300000000001</c:v>
                </c:pt>
                <c:pt idx="22">
                  <c:v>0.28195199999999998</c:v>
                </c:pt>
                <c:pt idx="23">
                  <c:v>0.30144100000000001</c:v>
                </c:pt>
                <c:pt idx="24">
                  <c:v>0.31971500000000003</c:v>
                </c:pt>
                <c:pt idx="25">
                  <c:v>0.33695000000000003</c:v>
                </c:pt>
                <c:pt idx="26">
                  <c:v>0.35496</c:v>
                </c:pt>
                <c:pt idx="27">
                  <c:v>0.373164</c:v>
                </c:pt>
                <c:pt idx="28">
                  <c:v>0.39155499999999999</c:v>
                </c:pt>
                <c:pt idx="29">
                  <c:v>0.41022799999999998</c:v>
                </c:pt>
                <c:pt idx="30">
                  <c:v>0.42916399999999999</c:v>
                </c:pt>
                <c:pt idx="31">
                  <c:v>0.44788699999999998</c:v>
                </c:pt>
                <c:pt idx="32">
                  <c:v>0.46653699999999998</c:v>
                </c:pt>
                <c:pt idx="33">
                  <c:v>0.48514299999999999</c:v>
                </c:pt>
                <c:pt idx="34">
                  <c:v>0.50373299999999999</c:v>
                </c:pt>
                <c:pt idx="35">
                  <c:v>0.52218600000000004</c:v>
                </c:pt>
                <c:pt idx="36">
                  <c:v>0.54080099999999998</c:v>
                </c:pt>
                <c:pt idx="37">
                  <c:v>0.55931500000000001</c:v>
                </c:pt>
                <c:pt idx="38">
                  <c:v>0.57776099999999997</c:v>
                </c:pt>
                <c:pt idx="39">
                  <c:v>0.59621299999999999</c:v>
                </c:pt>
                <c:pt idx="40">
                  <c:v>0.61451699999999998</c:v>
                </c:pt>
              </c:numCache>
            </c:numRef>
          </c:val>
        </c:ser>
        <c:ser>
          <c:idx val="5"/>
          <c:order val="4"/>
          <c:tx>
            <c:strRef>
              <c:f>other_aeo19!$B$27</c:f>
              <c:strCache>
                <c:ptCount val="1"/>
                <c:pt idx="0">
                  <c:v>Compressed / Liquefied Natural Gas</c:v>
                </c:pt>
              </c:strCache>
            </c:strRef>
          </c:tx>
          <c:spPr>
            <a:solidFill>
              <a:schemeClr val="accent1"/>
            </a:solidFill>
            <a:ln w="25400">
              <a:noFill/>
            </a:ln>
            <a:effectLst/>
          </c:spPr>
          <c:cat>
            <c:numRef>
              <c:f>other_aeo19!$C$2:$AQ$2</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other_aeo19!$C$27:$AQ$27</c:f>
              <c:numCache>
                <c:formatCode>General</c:formatCode>
                <c:ptCount val="41"/>
                <c:pt idx="0">
                  <c:v>3.1364999999999997E-2</c:v>
                </c:pt>
                <c:pt idx="1">
                  <c:v>3.286E-2</c:v>
                </c:pt>
                <c:pt idx="2">
                  <c:v>3.2346E-2</c:v>
                </c:pt>
                <c:pt idx="3">
                  <c:v>4.5258E-2</c:v>
                </c:pt>
                <c:pt idx="4">
                  <c:v>5.4448999999999997E-2</c:v>
                </c:pt>
                <c:pt idx="5">
                  <c:v>5.9998999999999997E-2</c:v>
                </c:pt>
                <c:pt idx="6">
                  <c:v>6.6595000000000001E-2</c:v>
                </c:pt>
                <c:pt idx="7">
                  <c:v>7.1509000000000003E-2</c:v>
                </c:pt>
                <c:pt idx="8">
                  <c:v>8.0618999999999996E-2</c:v>
                </c:pt>
                <c:pt idx="9">
                  <c:v>8.8976E-2</c:v>
                </c:pt>
                <c:pt idx="10">
                  <c:v>9.3719999999999998E-2</c:v>
                </c:pt>
                <c:pt idx="11">
                  <c:v>0.12828800000000001</c:v>
                </c:pt>
                <c:pt idx="12">
                  <c:v>0.120869</c:v>
                </c:pt>
                <c:pt idx="13">
                  <c:v>0.125697</c:v>
                </c:pt>
                <c:pt idx="14">
                  <c:v>0.13108800000000001</c:v>
                </c:pt>
                <c:pt idx="15">
                  <c:v>0.13505300000000001</c:v>
                </c:pt>
                <c:pt idx="16">
                  <c:v>0.14397699999999999</c:v>
                </c:pt>
                <c:pt idx="17">
                  <c:v>0.157969</c:v>
                </c:pt>
                <c:pt idx="18">
                  <c:v>0.169493</c:v>
                </c:pt>
                <c:pt idx="19">
                  <c:v>0.18035599999999999</c:v>
                </c:pt>
                <c:pt idx="20">
                  <c:v>0.19650699999999999</c:v>
                </c:pt>
                <c:pt idx="21">
                  <c:v>0.21063799999999999</c:v>
                </c:pt>
                <c:pt idx="22">
                  <c:v>0.22375700000000001</c:v>
                </c:pt>
                <c:pt idx="23">
                  <c:v>0.23661699999999999</c:v>
                </c:pt>
                <c:pt idx="24">
                  <c:v>0.25034600000000001</c:v>
                </c:pt>
                <c:pt idx="25">
                  <c:v>0.27149600000000002</c:v>
                </c:pt>
                <c:pt idx="26">
                  <c:v>0.28797299999999998</c:v>
                </c:pt>
                <c:pt idx="27">
                  <c:v>0.30374899999999999</c:v>
                </c:pt>
                <c:pt idx="28">
                  <c:v>0.32075300000000001</c:v>
                </c:pt>
                <c:pt idx="29">
                  <c:v>0.33854200000000001</c:v>
                </c:pt>
                <c:pt idx="30">
                  <c:v>0.35567900000000002</c:v>
                </c:pt>
                <c:pt idx="31">
                  <c:v>0.374002</c:v>
                </c:pt>
                <c:pt idx="32">
                  <c:v>0.39467999999999998</c:v>
                </c:pt>
                <c:pt idx="33">
                  <c:v>0.40839799999999998</c:v>
                </c:pt>
                <c:pt idx="34">
                  <c:v>0.429033</c:v>
                </c:pt>
                <c:pt idx="35">
                  <c:v>0.44858799999999999</c:v>
                </c:pt>
                <c:pt idx="36">
                  <c:v>0.46911999999999998</c:v>
                </c:pt>
                <c:pt idx="37">
                  <c:v>0.48894599999999999</c:v>
                </c:pt>
                <c:pt idx="38">
                  <c:v>0.508552</c:v>
                </c:pt>
                <c:pt idx="39">
                  <c:v>0.52796200000000004</c:v>
                </c:pt>
                <c:pt idx="40">
                  <c:v>0.54926200000000003</c:v>
                </c:pt>
              </c:numCache>
            </c:numRef>
          </c:val>
        </c:ser>
        <c:ser>
          <c:idx val="6"/>
          <c:order val="5"/>
          <c:tx>
            <c:strRef>
              <c:f>other_aeo19!$B$28</c:f>
              <c:strCache>
                <c:ptCount val="1"/>
                <c:pt idx="0">
                  <c:v>Hydrogen</c:v>
                </c:pt>
              </c:strCache>
            </c:strRef>
          </c:tx>
          <c:spPr>
            <a:solidFill>
              <a:schemeClr val="accent1">
                <a:lumMod val="60000"/>
              </a:schemeClr>
            </a:solidFill>
            <a:ln w="25400">
              <a:noFill/>
            </a:ln>
            <a:effectLst/>
          </c:spPr>
          <c:cat>
            <c:numRef>
              <c:f>other_aeo19!$C$2:$AQ$2</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other_aeo19!$C$28:$AQ$28</c:f>
              <c:numCache>
                <c:formatCode>General</c:formatCode>
                <c:ptCount val="41"/>
                <c:pt idx="0">
                  <c:v>1.1E-5</c:v>
                </c:pt>
                <c:pt idx="1">
                  <c:v>1.5999999999999999E-5</c:v>
                </c:pt>
                <c:pt idx="2">
                  <c:v>1.4E-5</c:v>
                </c:pt>
                <c:pt idx="3">
                  <c:v>1.9000000000000001E-5</c:v>
                </c:pt>
                <c:pt idx="4">
                  <c:v>1.8E-5</c:v>
                </c:pt>
                <c:pt idx="5">
                  <c:v>2.5000000000000001E-5</c:v>
                </c:pt>
                <c:pt idx="6">
                  <c:v>7.2000000000000002E-5</c:v>
                </c:pt>
                <c:pt idx="7">
                  <c:v>2.9599999999999998E-4</c:v>
                </c:pt>
                <c:pt idx="8">
                  <c:v>1.0989999999999999E-3</c:v>
                </c:pt>
                <c:pt idx="9">
                  <c:v>2.1310000000000001E-3</c:v>
                </c:pt>
                <c:pt idx="10">
                  <c:v>3.4770000000000001E-3</c:v>
                </c:pt>
                <c:pt idx="11">
                  <c:v>5.4609999999999997E-3</c:v>
                </c:pt>
                <c:pt idx="12">
                  <c:v>8.012E-3</c:v>
                </c:pt>
                <c:pt idx="13">
                  <c:v>1.0475E-2</c:v>
                </c:pt>
                <c:pt idx="14">
                  <c:v>1.3037999999999999E-2</c:v>
                </c:pt>
                <c:pt idx="15">
                  <c:v>1.5701E-2</c:v>
                </c:pt>
                <c:pt idx="16">
                  <c:v>1.8217000000000001E-2</c:v>
                </c:pt>
                <c:pt idx="17">
                  <c:v>2.0552000000000001E-2</c:v>
                </c:pt>
                <c:pt idx="18">
                  <c:v>2.2655999999999999E-2</c:v>
                </c:pt>
                <c:pt idx="19">
                  <c:v>2.4639000000000001E-2</c:v>
                </c:pt>
                <c:pt idx="20">
                  <c:v>2.649E-2</c:v>
                </c:pt>
                <c:pt idx="21">
                  <c:v>2.8201E-2</c:v>
                </c:pt>
                <c:pt idx="22">
                  <c:v>2.963E-2</c:v>
                </c:pt>
                <c:pt idx="23">
                  <c:v>3.0845999999999998E-2</c:v>
                </c:pt>
                <c:pt idx="24">
                  <c:v>3.1979E-2</c:v>
                </c:pt>
                <c:pt idx="25">
                  <c:v>3.3031999999999999E-2</c:v>
                </c:pt>
                <c:pt idx="26">
                  <c:v>3.4064999999999998E-2</c:v>
                </c:pt>
                <c:pt idx="27">
                  <c:v>3.5000999999999997E-2</c:v>
                </c:pt>
                <c:pt idx="28">
                  <c:v>3.5890999999999999E-2</c:v>
                </c:pt>
                <c:pt idx="29">
                  <c:v>3.6762999999999997E-2</c:v>
                </c:pt>
                <c:pt idx="30">
                  <c:v>3.7664999999999997E-2</c:v>
                </c:pt>
                <c:pt idx="31">
                  <c:v>3.8502000000000002E-2</c:v>
                </c:pt>
                <c:pt idx="32">
                  <c:v>3.9327000000000001E-2</c:v>
                </c:pt>
                <c:pt idx="33">
                  <c:v>4.0132000000000001E-2</c:v>
                </c:pt>
                <c:pt idx="34">
                  <c:v>4.0947999999999998E-2</c:v>
                </c:pt>
                <c:pt idx="35">
                  <c:v>4.1787999999999999E-2</c:v>
                </c:pt>
                <c:pt idx="36">
                  <c:v>4.2652000000000002E-2</c:v>
                </c:pt>
                <c:pt idx="37">
                  <c:v>4.3563999999999999E-2</c:v>
                </c:pt>
                <c:pt idx="38">
                  <c:v>4.4553000000000002E-2</c:v>
                </c:pt>
                <c:pt idx="39">
                  <c:v>4.5603999999999999E-2</c:v>
                </c:pt>
                <c:pt idx="40">
                  <c:v>4.6727999999999999E-2</c:v>
                </c:pt>
              </c:numCache>
            </c:numRef>
          </c:val>
        </c:ser>
        <c:ser>
          <c:idx val="4"/>
          <c:order val="6"/>
          <c:tx>
            <c:strRef>
              <c:f>other_aeo19!$B$23</c:f>
              <c:strCache>
                <c:ptCount val="1"/>
                <c:pt idx="0">
                  <c:v>Propane</c:v>
                </c:pt>
              </c:strCache>
            </c:strRef>
          </c:tx>
          <c:spPr>
            <a:solidFill>
              <a:schemeClr val="tx1">
                <a:lumMod val="50000"/>
                <a:lumOff val="50000"/>
              </a:schemeClr>
            </a:solidFill>
            <a:ln>
              <a:noFill/>
            </a:ln>
            <a:effectLst/>
          </c:spPr>
          <c:cat>
            <c:numRef>
              <c:f>other_aeo19!$C$2:$AQ$2</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other_aeo19!$C$23:$AQ$23</c:f>
              <c:numCache>
                <c:formatCode>General</c:formatCode>
                <c:ptCount val="41"/>
                <c:pt idx="0">
                  <c:v>7.4510000000000002E-3</c:v>
                </c:pt>
                <c:pt idx="1">
                  <c:v>1.0005E-2</c:v>
                </c:pt>
                <c:pt idx="2">
                  <c:v>7.0590000000000002E-3</c:v>
                </c:pt>
                <c:pt idx="3">
                  <c:v>6.8719999999999996E-3</c:v>
                </c:pt>
                <c:pt idx="4">
                  <c:v>7.1130000000000004E-3</c:v>
                </c:pt>
                <c:pt idx="5">
                  <c:v>6.5139999999999998E-3</c:v>
                </c:pt>
                <c:pt idx="6">
                  <c:v>7.0169999999999998E-3</c:v>
                </c:pt>
                <c:pt idx="7">
                  <c:v>6.9839999999999998E-3</c:v>
                </c:pt>
                <c:pt idx="8">
                  <c:v>7.7019999999999996E-3</c:v>
                </c:pt>
                <c:pt idx="9">
                  <c:v>7.7669999999999996E-3</c:v>
                </c:pt>
                <c:pt idx="10">
                  <c:v>7.9430000000000004E-3</c:v>
                </c:pt>
                <c:pt idx="11">
                  <c:v>7.9179999999999997E-3</c:v>
                </c:pt>
                <c:pt idx="12">
                  <c:v>7.8720000000000005E-3</c:v>
                </c:pt>
                <c:pt idx="13">
                  <c:v>7.8759999999999993E-3</c:v>
                </c:pt>
                <c:pt idx="14">
                  <c:v>7.8440000000000003E-3</c:v>
                </c:pt>
                <c:pt idx="15">
                  <c:v>7.809E-3</c:v>
                </c:pt>
                <c:pt idx="16">
                  <c:v>7.7730000000000004E-3</c:v>
                </c:pt>
                <c:pt idx="17">
                  <c:v>7.7939999999999997E-3</c:v>
                </c:pt>
                <c:pt idx="18">
                  <c:v>7.7770000000000001E-3</c:v>
                </c:pt>
                <c:pt idx="19">
                  <c:v>7.796E-3</c:v>
                </c:pt>
                <c:pt idx="20">
                  <c:v>7.7949999999999998E-3</c:v>
                </c:pt>
                <c:pt idx="21">
                  <c:v>7.7860000000000004E-3</c:v>
                </c:pt>
                <c:pt idx="22">
                  <c:v>7.8490000000000001E-3</c:v>
                </c:pt>
                <c:pt idx="23">
                  <c:v>7.9220000000000002E-3</c:v>
                </c:pt>
                <c:pt idx="24">
                  <c:v>8.0309999999999999E-3</c:v>
                </c:pt>
                <c:pt idx="25">
                  <c:v>8.1679999999999999E-3</c:v>
                </c:pt>
                <c:pt idx="26">
                  <c:v>8.3339999999999994E-3</c:v>
                </c:pt>
                <c:pt idx="27">
                  <c:v>8.5179999999999995E-3</c:v>
                </c:pt>
                <c:pt idx="28">
                  <c:v>8.7299999999999999E-3</c:v>
                </c:pt>
                <c:pt idx="29">
                  <c:v>8.9560000000000004E-3</c:v>
                </c:pt>
                <c:pt idx="30">
                  <c:v>9.1979999999999996E-3</c:v>
                </c:pt>
                <c:pt idx="31">
                  <c:v>9.4610000000000007E-3</c:v>
                </c:pt>
                <c:pt idx="32">
                  <c:v>9.7370000000000009E-3</c:v>
                </c:pt>
                <c:pt idx="33">
                  <c:v>1.001E-2</c:v>
                </c:pt>
                <c:pt idx="34">
                  <c:v>1.0303E-2</c:v>
                </c:pt>
                <c:pt idx="35">
                  <c:v>1.0621999999999999E-2</c:v>
                </c:pt>
                <c:pt idx="36">
                  <c:v>1.0959E-2</c:v>
                </c:pt>
                <c:pt idx="37">
                  <c:v>1.1354E-2</c:v>
                </c:pt>
                <c:pt idx="38">
                  <c:v>1.1686999999999999E-2</c:v>
                </c:pt>
                <c:pt idx="39">
                  <c:v>1.2068000000000001E-2</c:v>
                </c:pt>
                <c:pt idx="40">
                  <c:v>1.2491E-2</c:v>
                </c:pt>
              </c:numCache>
            </c:numRef>
          </c:val>
        </c:ser>
        <c:dLbls>
          <c:showLegendKey val="0"/>
          <c:showVal val="0"/>
          <c:showCatName val="0"/>
          <c:showSerName val="0"/>
          <c:showPercent val="0"/>
          <c:showBubbleSize val="0"/>
        </c:dLbls>
        <c:axId val="284685360"/>
        <c:axId val="284685920"/>
      </c:areaChart>
      <c:catAx>
        <c:axId val="284685360"/>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84685920"/>
        <c:crosses val="autoZero"/>
        <c:auto val="1"/>
        <c:lblAlgn val="ctr"/>
        <c:lblOffset val="100"/>
        <c:tickLblSkip val="10"/>
        <c:tickMarkSkip val="10"/>
        <c:noMultiLvlLbl val="0"/>
      </c:catAx>
      <c:valAx>
        <c:axId val="284685920"/>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0"/>
        <c:majorTickMark val="none"/>
        <c:minorTickMark val="none"/>
        <c:tickLblPos val="low"/>
        <c:spPr>
          <a:noFill/>
          <a:ln w="22225">
            <a:solidFill>
              <a:schemeClr val="bg1">
                <a:lumMod val="65000"/>
              </a:schemeClr>
            </a:solidFill>
            <a:prstDash val="lgDash"/>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84685360"/>
        <c:crossesAt val="9"/>
        <c:crossBetween val="midCat"/>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000">
          <a:solidFill>
            <a:sysClr val="windowText" lastClr="000000"/>
          </a:solidFill>
        </a:defRPr>
      </a:pPr>
      <a:endParaRPr lang="en-US"/>
    </a:p>
  </c:txPr>
  <c:externalData r:id="rId3">
    <c:autoUpdate val="0"/>
  </c:externalData>
  <c:userShapes r:id="rId4"/>
</c:chartSpace>
</file>

<file path=ppt/charts/chart10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2257217847769035E-2"/>
          <c:y val="0.20209581838318891"/>
          <c:w val="0.8414814814814815"/>
          <c:h val="0.70340041656294161"/>
        </c:manualLayout>
      </c:layout>
      <c:areaChart>
        <c:grouping val="stacked"/>
        <c:varyColors val="0"/>
        <c:ser>
          <c:idx val="2"/>
          <c:order val="0"/>
          <c:tx>
            <c:strRef>
              <c:f>consumption_overview!$C$28</c:f>
              <c:strCache>
                <c:ptCount val="1"/>
                <c:pt idx="0">
                  <c:v>other</c:v>
                </c:pt>
              </c:strCache>
            </c:strRef>
          </c:tx>
          <c:spPr>
            <a:solidFill>
              <a:schemeClr val="bg1">
                <a:lumMod val="65000"/>
              </a:schemeClr>
            </a:solidFill>
            <a:ln w="22225">
              <a:noFill/>
            </a:ln>
            <a:effectLst/>
          </c:spPr>
          <c:cat>
            <c:numRef>
              <c:f>consumption_overview!$D$1:$BV$1</c:f>
              <c:numCache>
                <c:formatCode>General</c:formatCode>
                <c:ptCount val="7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pt idx="61">
                  <c:v>2041</c:v>
                </c:pt>
                <c:pt idx="62">
                  <c:v>2042</c:v>
                </c:pt>
                <c:pt idx="63">
                  <c:v>2043</c:v>
                </c:pt>
                <c:pt idx="64">
                  <c:v>2044</c:v>
                </c:pt>
                <c:pt idx="65">
                  <c:v>2045</c:v>
                </c:pt>
                <c:pt idx="66">
                  <c:v>2046</c:v>
                </c:pt>
                <c:pt idx="67">
                  <c:v>2047</c:v>
                </c:pt>
                <c:pt idx="68">
                  <c:v>2048</c:v>
                </c:pt>
                <c:pt idx="69">
                  <c:v>2049</c:v>
                </c:pt>
                <c:pt idx="70">
                  <c:v>2050</c:v>
                </c:pt>
              </c:numCache>
            </c:numRef>
          </c:cat>
          <c:val>
            <c:numRef>
              <c:f>consumption_overview!$D$28:$BV$28</c:f>
              <c:numCache>
                <c:formatCode>General</c:formatCode>
                <c:ptCount val="71"/>
                <c:pt idx="0">
                  <c:v>0.85</c:v>
                </c:pt>
                <c:pt idx="1">
                  <c:v>0.87</c:v>
                </c:pt>
                <c:pt idx="2">
                  <c:v>0.97</c:v>
                </c:pt>
                <c:pt idx="3">
                  <c:v>0.97</c:v>
                </c:pt>
                <c:pt idx="4">
                  <c:v>0.98</c:v>
                </c:pt>
                <c:pt idx="5">
                  <c:v>1.01</c:v>
                </c:pt>
                <c:pt idx="6">
                  <c:v>0.92</c:v>
                </c:pt>
                <c:pt idx="7">
                  <c:v>0.85</c:v>
                </c:pt>
                <c:pt idx="8">
                  <c:v>0.91</c:v>
                </c:pt>
                <c:pt idx="9">
                  <c:v>0.92</c:v>
                </c:pt>
                <c:pt idx="10">
                  <c:v>0.57999999999999996</c:v>
                </c:pt>
                <c:pt idx="11">
                  <c:v>0.61</c:v>
                </c:pt>
                <c:pt idx="12">
                  <c:v>0.64</c:v>
                </c:pt>
                <c:pt idx="13">
                  <c:v>0.55000000000000004</c:v>
                </c:pt>
                <c:pt idx="14">
                  <c:v>0.52</c:v>
                </c:pt>
                <c:pt idx="15">
                  <c:v>0.52</c:v>
                </c:pt>
                <c:pt idx="16">
                  <c:v>0.54</c:v>
                </c:pt>
                <c:pt idx="17">
                  <c:v>0.43</c:v>
                </c:pt>
                <c:pt idx="18">
                  <c:v>0.38</c:v>
                </c:pt>
                <c:pt idx="19">
                  <c:v>0.39</c:v>
                </c:pt>
                <c:pt idx="20">
                  <c:v>0.42</c:v>
                </c:pt>
                <c:pt idx="21">
                  <c:v>0.37</c:v>
                </c:pt>
                <c:pt idx="22">
                  <c:v>0.38</c:v>
                </c:pt>
                <c:pt idx="23">
                  <c:v>0.4</c:v>
                </c:pt>
                <c:pt idx="24">
                  <c:v>0.41</c:v>
                </c:pt>
                <c:pt idx="25">
                  <c:v>0.43</c:v>
                </c:pt>
                <c:pt idx="26">
                  <c:v>0.38</c:v>
                </c:pt>
                <c:pt idx="27">
                  <c:v>0.42</c:v>
                </c:pt>
                <c:pt idx="28">
                  <c:v>0.47</c:v>
                </c:pt>
                <c:pt idx="29">
                  <c:v>0.5</c:v>
                </c:pt>
                <c:pt idx="30">
                  <c:v>0.44</c:v>
                </c:pt>
                <c:pt idx="31">
                  <c:v>0.45</c:v>
                </c:pt>
                <c:pt idx="32">
                  <c:v>0.42</c:v>
                </c:pt>
                <c:pt idx="33">
                  <c:v>0.57999999999999996</c:v>
                </c:pt>
                <c:pt idx="34">
                  <c:v>0.58696000000000004</c:v>
                </c:pt>
                <c:pt idx="35">
                  <c:v>0.43552400000000002</c:v>
                </c:pt>
                <c:pt idx="36">
                  <c:v>0.34929100000000002</c:v>
                </c:pt>
                <c:pt idx="37">
                  <c:v>0.33427100000000004</c:v>
                </c:pt>
                <c:pt idx="38">
                  <c:v>0.43935100000000027</c:v>
                </c:pt>
                <c:pt idx="39">
                  <c:v>0.45001100000000172</c:v>
                </c:pt>
                <c:pt idx="40">
                  <c:v>0.4367409999999996</c:v>
                </c:pt>
                <c:pt idx="41">
                  <c:v>0.43218399999999946</c:v>
                </c:pt>
                <c:pt idx="42">
                  <c:v>0.42646000000000051</c:v>
                </c:pt>
                <c:pt idx="43">
                  <c:v>0.42180900000000143</c:v>
                </c:pt>
                <c:pt idx="44">
                  <c:v>0.41986500000000149</c:v>
                </c:pt>
                <c:pt idx="45">
                  <c:v>0.41867000000000232</c:v>
                </c:pt>
                <c:pt idx="46">
                  <c:v>0.41746199999999867</c:v>
                </c:pt>
                <c:pt idx="47">
                  <c:v>0.417211</c:v>
                </c:pt>
                <c:pt idx="48">
                  <c:v>0.41549499999999817</c:v>
                </c:pt>
                <c:pt idx="49">
                  <c:v>0.41375400000000084</c:v>
                </c:pt>
                <c:pt idx="50">
                  <c:v>0.41073500000000074</c:v>
                </c:pt>
                <c:pt idx="51">
                  <c:v>0.40744000000000113</c:v>
                </c:pt>
                <c:pt idx="52">
                  <c:v>0.40410700000000155</c:v>
                </c:pt>
                <c:pt idx="53">
                  <c:v>0.40121300000000026</c:v>
                </c:pt>
                <c:pt idx="54">
                  <c:v>0.39747299999999974</c:v>
                </c:pt>
                <c:pt idx="55">
                  <c:v>0.39365500000000075</c:v>
                </c:pt>
                <c:pt idx="56">
                  <c:v>0.3905770000000004</c:v>
                </c:pt>
                <c:pt idx="57">
                  <c:v>0.3865160000000003</c:v>
                </c:pt>
                <c:pt idx="58">
                  <c:v>0.38256600000000063</c:v>
                </c:pt>
                <c:pt idx="59">
                  <c:v>0.37885200000000019</c:v>
                </c:pt>
                <c:pt idx="60">
                  <c:v>0.37545299999999848</c:v>
                </c:pt>
                <c:pt idx="61">
                  <c:v>0.37187899999999985</c:v>
                </c:pt>
                <c:pt idx="62">
                  <c:v>0.36877699999999969</c:v>
                </c:pt>
                <c:pt idx="63">
                  <c:v>0.36540699999999937</c:v>
                </c:pt>
                <c:pt idx="64">
                  <c:v>0.36173100000000069</c:v>
                </c:pt>
                <c:pt idx="65">
                  <c:v>0.35827700000000107</c:v>
                </c:pt>
                <c:pt idx="66">
                  <c:v>0.35487500000000161</c:v>
                </c:pt>
                <c:pt idx="67">
                  <c:v>0.35142500000000076</c:v>
                </c:pt>
                <c:pt idx="68">
                  <c:v>0.34817499999999946</c:v>
                </c:pt>
                <c:pt idx="69">
                  <c:v>0.34471500000000077</c:v>
                </c:pt>
                <c:pt idx="70">
                  <c:v>0.34121900000000061</c:v>
                </c:pt>
              </c:numCache>
            </c:numRef>
          </c:val>
        </c:ser>
        <c:ser>
          <c:idx val="3"/>
          <c:order val="1"/>
          <c:tx>
            <c:strRef>
              <c:f>consumption_overview!$C$25</c:f>
              <c:strCache>
                <c:ptCount val="1"/>
                <c:pt idx="0">
                  <c:v>petroleum and other liquids</c:v>
                </c:pt>
              </c:strCache>
            </c:strRef>
          </c:tx>
          <c:spPr>
            <a:solidFill>
              <a:schemeClr val="accent2"/>
            </a:solidFill>
            <a:ln w="22225">
              <a:noFill/>
            </a:ln>
            <a:effectLst/>
          </c:spPr>
          <c:cat>
            <c:numRef>
              <c:f>consumption_overview!$D$1:$BV$1</c:f>
              <c:numCache>
                <c:formatCode>General</c:formatCode>
                <c:ptCount val="7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pt idx="61">
                  <c:v>2041</c:v>
                </c:pt>
                <c:pt idx="62">
                  <c:v>2042</c:v>
                </c:pt>
                <c:pt idx="63">
                  <c:v>2043</c:v>
                </c:pt>
                <c:pt idx="64">
                  <c:v>2044</c:v>
                </c:pt>
                <c:pt idx="65">
                  <c:v>2045</c:v>
                </c:pt>
                <c:pt idx="66">
                  <c:v>2046</c:v>
                </c:pt>
                <c:pt idx="67">
                  <c:v>2047</c:v>
                </c:pt>
                <c:pt idx="68">
                  <c:v>2048</c:v>
                </c:pt>
                <c:pt idx="69">
                  <c:v>2049</c:v>
                </c:pt>
                <c:pt idx="70">
                  <c:v>2050</c:v>
                </c:pt>
              </c:numCache>
            </c:numRef>
          </c:cat>
          <c:val>
            <c:numRef>
              <c:f>consumption_overview!$D$25:$BV$25</c:f>
              <c:numCache>
                <c:formatCode>General</c:formatCode>
                <c:ptCount val="71"/>
                <c:pt idx="0">
                  <c:v>1.7340250000000001</c:v>
                </c:pt>
                <c:pt idx="1">
                  <c:v>1.5310650000000001</c:v>
                </c:pt>
                <c:pt idx="2">
                  <c:v>1.4335450000000001</c:v>
                </c:pt>
                <c:pt idx="3">
                  <c:v>1.3534059999999999</c:v>
                </c:pt>
                <c:pt idx="4">
                  <c:v>1.5307139999999999</c:v>
                </c:pt>
                <c:pt idx="5">
                  <c:v>1.56518</c:v>
                </c:pt>
                <c:pt idx="6">
                  <c:v>1.540567</c:v>
                </c:pt>
                <c:pt idx="7">
                  <c:v>1.6165809999999998</c:v>
                </c:pt>
                <c:pt idx="8">
                  <c:v>1.6747290000000001</c:v>
                </c:pt>
                <c:pt idx="9">
                  <c:v>1.6602509999999999</c:v>
                </c:pt>
                <c:pt idx="10">
                  <c:v>1.3941749999999999</c:v>
                </c:pt>
                <c:pt idx="11">
                  <c:v>1.3808520000000002</c:v>
                </c:pt>
                <c:pt idx="12">
                  <c:v>1.414075</c:v>
                </c:pt>
                <c:pt idx="13">
                  <c:v>1.4389890000000001</c:v>
                </c:pt>
                <c:pt idx="14">
                  <c:v>1.4075770000000001</c:v>
                </c:pt>
                <c:pt idx="15">
                  <c:v>1.3730830000000001</c:v>
                </c:pt>
                <c:pt idx="16">
                  <c:v>1.482728</c:v>
                </c:pt>
                <c:pt idx="17">
                  <c:v>1.4213739999999999</c:v>
                </c:pt>
                <c:pt idx="18">
                  <c:v>1.303315</c:v>
                </c:pt>
                <c:pt idx="19">
                  <c:v>1.464051</c:v>
                </c:pt>
                <c:pt idx="20">
                  <c:v>1.5533309999999998</c:v>
                </c:pt>
                <c:pt idx="21">
                  <c:v>1.5281559999999998</c:v>
                </c:pt>
                <c:pt idx="22">
                  <c:v>1.4560340000000001</c:v>
                </c:pt>
                <c:pt idx="23">
                  <c:v>1.5458589999999999</c:v>
                </c:pt>
                <c:pt idx="24">
                  <c:v>1.519183</c:v>
                </c:pt>
                <c:pt idx="25">
                  <c:v>1.449813</c:v>
                </c:pt>
                <c:pt idx="26">
                  <c:v>1.2212719999999999</c:v>
                </c:pt>
                <c:pt idx="27">
                  <c:v>1.2485390000000001</c:v>
                </c:pt>
                <c:pt idx="28">
                  <c:v>1.32379</c:v>
                </c:pt>
                <c:pt idx="29">
                  <c:v>1.1569430000000001</c:v>
                </c:pt>
                <c:pt idx="30">
                  <c:v>1.1197519999999999</c:v>
                </c:pt>
                <c:pt idx="31">
                  <c:v>1.0331900000000001</c:v>
                </c:pt>
                <c:pt idx="32">
                  <c:v>0.88510900000000003</c:v>
                </c:pt>
                <c:pt idx="33">
                  <c:v>0.96257500000000007</c:v>
                </c:pt>
                <c:pt idx="34">
                  <c:v>1.035625</c:v>
                </c:pt>
                <c:pt idx="35">
                  <c:v>1.006572</c:v>
                </c:pt>
                <c:pt idx="36">
                  <c:v>0.87772299999999992</c:v>
                </c:pt>
                <c:pt idx="37">
                  <c:v>0.88881200000000005</c:v>
                </c:pt>
                <c:pt idx="38">
                  <c:v>0.98726999999999998</c:v>
                </c:pt>
                <c:pt idx="39">
                  <c:v>0.95422399999999996</c:v>
                </c:pt>
                <c:pt idx="40">
                  <c:v>0.88631700000000002</c:v>
                </c:pt>
                <c:pt idx="41">
                  <c:v>0.86546100000000004</c:v>
                </c:pt>
                <c:pt idx="42">
                  <c:v>0.84642899999999999</c:v>
                </c:pt>
                <c:pt idx="43">
                  <c:v>0.82823100000000005</c:v>
                </c:pt>
                <c:pt idx="44">
                  <c:v>0.81010300000000002</c:v>
                </c:pt>
                <c:pt idx="45">
                  <c:v>0.79300400000000004</c:v>
                </c:pt>
                <c:pt idx="46">
                  <c:v>0.77697300000000002</c:v>
                </c:pt>
                <c:pt idx="47">
                  <c:v>0.76208299999999995</c:v>
                </c:pt>
                <c:pt idx="48">
                  <c:v>0.74878199999999995</c:v>
                </c:pt>
                <c:pt idx="49">
                  <c:v>0.73661600000000005</c:v>
                </c:pt>
                <c:pt idx="50">
                  <c:v>0.72599499999999995</c:v>
                </c:pt>
                <c:pt idx="51">
                  <c:v>0.71600900000000001</c:v>
                </c:pt>
                <c:pt idx="52">
                  <c:v>0.70623800000000003</c:v>
                </c:pt>
                <c:pt idx="53">
                  <c:v>0.69666499999999998</c:v>
                </c:pt>
                <c:pt idx="54">
                  <c:v>0.68768399999999996</c:v>
                </c:pt>
                <c:pt idx="55">
                  <c:v>0.67910599999999999</c:v>
                </c:pt>
                <c:pt idx="56">
                  <c:v>0.67065300000000005</c:v>
                </c:pt>
                <c:pt idx="57">
                  <c:v>0.66291500000000003</c:v>
                </c:pt>
                <c:pt idx="58">
                  <c:v>0.65555200000000002</c:v>
                </c:pt>
                <c:pt idx="59">
                  <c:v>0.64849400000000001</c:v>
                </c:pt>
                <c:pt idx="60">
                  <c:v>0.64161400000000002</c:v>
                </c:pt>
                <c:pt idx="61">
                  <c:v>0.63522400000000001</c:v>
                </c:pt>
                <c:pt idx="62">
                  <c:v>0.62894099999999997</c:v>
                </c:pt>
                <c:pt idx="63">
                  <c:v>0.62281799999999998</c:v>
                </c:pt>
                <c:pt idx="64">
                  <c:v>0.616981</c:v>
                </c:pt>
                <c:pt idx="65">
                  <c:v>0.61132200000000003</c:v>
                </c:pt>
                <c:pt idx="66">
                  <c:v>0.60598799999999997</c:v>
                </c:pt>
                <c:pt idx="67">
                  <c:v>0.60087100000000004</c:v>
                </c:pt>
                <c:pt idx="68">
                  <c:v>0.59577500000000005</c:v>
                </c:pt>
                <c:pt idx="69">
                  <c:v>0.59085699999999997</c:v>
                </c:pt>
                <c:pt idx="70">
                  <c:v>0.58617799999999998</c:v>
                </c:pt>
              </c:numCache>
            </c:numRef>
          </c:val>
        </c:ser>
        <c:ser>
          <c:idx val="0"/>
          <c:order val="2"/>
          <c:tx>
            <c:strRef>
              <c:f>consumption_overview!$C$26</c:f>
              <c:strCache>
                <c:ptCount val="1"/>
                <c:pt idx="0">
                  <c:v>natural gas</c:v>
                </c:pt>
              </c:strCache>
            </c:strRef>
          </c:tx>
          <c:spPr>
            <a:solidFill>
              <a:schemeClr val="accent1"/>
            </a:solidFill>
            <a:ln w="22225">
              <a:noFill/>
            </a:ln>
            <a:effectLst/>
          </c:spPr>
          <c:cat>
            <c:numRef>
              <c:f>consumption_overview!$D$1:$BV$1</c:f>
              <c:numCache>
                <c:formatCode>General</c:formatCode>
                <c:ptCount val="7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pt idx="61">
                  <c:v>2041</c:v>
                </c:pt>
                <c:pt idx="62">
                  <c:v>2042</c:v>
                </c:pt>
                <c:pt idx="63">
                  <c:v>2043</c:v>
                </c:pt>
                <c:pt idx="64">
                  <c:v>2044</c:v>
                </c:pt>
                <c:pt idx="65">
                  <c:v>2045</c:v>
                </c:pt>
                <c:pt idx="66">
                  <c:v>2046</c:v>
                </c:pt>
                <c:pt idx="67">
                  <c:v>2047</c:v>
                </c:pt>
                <c:pt idx="68">
                  <c:v>2048</c:v>
                </c:pt>
                <c:pt idx="69">
                  <c:v>2049</c:v>
                </c:pt>
                <c:pt idx="70">
                  <c:v>2050</c:v>
                </c:pt>
              </c:numCache>
            </c:numRef>
          </c:cat>
          <c:val>
            <c:numRef>
              <c:f>consumption_overview!$D$26:$BV$26</c:f>
              <c:numCache>
                <c:formatCode>General</c:formatCode>
                <c:ptCount val="71"/>
                <c:pt idx="0">
                  <c:v>4.8248360000000003</c:v>
                </c:pt>
                <c:pt idx="1">
                  <c:v>4.6141989999999993</c:v>
                </c:pt>
                <c:pt idx="2">
                  <c:v>4.7112509999999999</c:v>
                </c:pt>
                <c:pt idx="3">
                  <c:v>4.477633</c:v>
                </c:pt>
                <c:pt idx="4">
                  <c:v>4.660558</c:v>
                </c:pt>
                <c:pt idx="5">
                  <c:v>4.5342820000000001</c:v>
                </c:pt>
                <c:pt idx="6">
                  <c:v>4.4051559999999998</c:v>
                </c:pt>
                <c:pt idx="7">
                  <c:v>4.419575</c:v>
                </c:pt>
                <c:pt idx="8">
                  <c:v>4.7350829999999995</c:v>
                </c:pt>
                <c:pt idx="9">
                  <c:v>4.9033860000000002</c:v>
                </c:pt>
                <c:pt idx="10">
                  <c:v>4.4865529999999998</c:v>
                </c:pt>
                <c:pt idx="11">
                  <c:v>4.6672229999999999</c:v>
                </c:pt>
                <c:pt idx="12">
                  <c:v>4.8045809999999998</c:v>
                </c:pt>
                <c:pt idx="13">
                  <c:v>5.0583729999999996</c:v>
                </c:pt>
                <c:pt idx="14">
                  <c:v>4.9598399999999998</c:v>
                </c:pt>
                <c:pt idx="15">
                  <c:v>4.9541890000000004</c:v>
                </c:pt>
                <c:pt idx="16">
                  <c:v>5.3543890000000003</c:v>
                </c:pt>
                <c:pt idx="17">
                  <c:v>5.0929190000000002</c:v>
                </c:pt>
                <c:pt idx="18">
                  <c:v>4.6460870000000005</c:v>
                </c:pt>
                <c:pt idx="19">
                  <c:v>4.8348990000000001</c:v>
                </c:pt>
                <c:pt idx="20">
                  <c:v>5.1045929999999995</c:v>
                </c:pt>
                <c:pt idx="21">
                  <c:v>4.8890180000000001</c:v>
                </c:pt>
                <c:pt idx="22">
                  <c:v>4.9949939999999993</c:v>
                </c:pt>
                <c:pt idx="23">
                  <c:v>5.2094279999999999</c:v>
                </c:pt>
                <c:pt idx="24">
                  <c:v>4.9808310000000002</c:v>
                </c:pt>
                <c:pt idx="25">
                  <c:v>4.9463540000000004</c:v>
                </c:pt>
                <c:pt idx="26">
                  <c:v>4.4759129999999994</c:v>
                </c:pt>
                <c:pt idx="27">
                  <c:v>4.8354399999999993</c:v>
                </c:pt>
                <c:pt idx="28">
                  <c:v>5.0100609999999994</c:v>
                </c:pt>
                <c:pt idx="29">
                  <c:v>4.8831119999999997</c:v>
                </c:pt>
                <c:pt idx="30">
                  <c:v>4.8781109999999996</c:v>
                </c:pt>
                <c:pt idx="31">
                  <c:v>4.8045789999999995</c:v>
                </c:pt>
                <c:pt idx="32">
                  <c:v>4.2420939999999998</c:v>
                </c:pt>
                <c:pt idx="33">
                  <c:v>5.0229419999999996</c:v>
                </c:pt>
                <c:pt idx="34">
                  <c:v>5.242483</c:v>
                </c:pt>
                <c:pt idx="35">
                  <c:v>4.7769269999999997</c:v>
                </c:pt>
                <c:pt idx="36">
                  <c:v>4.5042260000000001</c:v>
                </c:pt>
                <c:pt idx="37">
                  <c:v>4.5845799999999999</c:v>
                </c:pt>
                <c:pt idx="38">
                  <c:v>5.0157780000000001</c:v>
                </c:pt>
                <c:pt idx="39">
                  <c:v>4.9741179999999998</c:v>
                </c:pt>
                <c:pt idx="40">
                  <c:v>4.8115940000000004</c:v>
                </c:pt>
                <c:pt idx="41">
                  <c:v>4.7905100000000003</c:v>
                </c:pt>
                <c:pt idx="42">
                  <c:v>4.7709539999999997</c:v>
                </c:pt>
                <c:pt idx="43">
                  <c:v>4.7498519999999997</c:v>
                </c:pt>
                <c:pt idx="44">
                  <c:v>4.7272699999999999</c:v>
                </c:pt>
                <c:pt idx="45">
                  <c:v>4.7062249999999999</c:v>
                </c:pt>
                <c:pt idx="46">
                  <c:v>4.6891290000000003</c:v>
                </c:pt>
                <c:pt idx="47">
                  <c:v>4.6769679999999996</c:v>
                </c:pt>
                <c:pt idx="48">
                  <c:v>4.6676909999999996</c:v>
                </c:pt>
                <c:pt idx="49">
                  <c:v>4.6544980000000002</c:v>
                </c:pt>
                <c:pt idx="50">
                  <c:v>4.6458579999999996</c:v>
                </c:pt>
                <c:pt idx="51">
                  <c:v>4.6407369999999997</c:v>
                </c:pt>
                <c:pt idx="52">
                  <c:v>4.6345510000000001</c:v>
                </c:pt>
                <c:pt idx="53">
                  <c:v>4.6280159999999997</c:v>
                </c:pt>
                <c:pt idx="54">
                  <c:v>4.6236100000000002</c:v>
                </c:pt>
                <c:pt idx="55">
                  <c:v>4.6206209999999999</c:v>
                </c:pt>
                <c:pt idx="56">
                  <c:v>4.6175379999999997</c:v>
                </c:pt>
                <c:pt idx="57">
                  <c:v>4.6147210000000003</c:v>
                </c:pt>
                <c:pt idx="58">
                  <c:v>4.6132049999999998</c:v>
                </c:pt>
                <c:pt idx="59">
                  <c:v>4.611974</c:v>
                </c:pt>
                <c:pt idx="60">
                  <c:v>4.6105109999999998</c:v>
                </c:pt>
                <c:pt idx="61">
                  <c:v>4.6098790000000003</c:v>
                </c:pt>
                <c:pt idx="62">
                  <c:v>4.6091860000000002</c:v>
                </c:pt>
                <c:pt idx="63">
                  <c:v>4.6078919999999997</c:v>
                </c:pt>
                <c:pt idx="64">
                  <c:v>4.6069290000000001</c:v>
                </c:pt>
                <c:pt idx="65">
                  <c:v>4.6062969999999996</c:v>
                </c:pt>
                <c:pt idx="66">
                  <c:v>4.6062810000000001</c:v>
                </c:pt>
                <c:pt idx="67">
                  <c:v>4.6064990000000003</c:v>
                </c:pt>
                <c:pt idx="68">
                  <c:v>4.6058570000000003</c:v>
                </c:pt>
                <c:pt idx="69">
                  <c:v>4.6036039999999998</c:v>
                </c:pt>
                <c:pt idx="70">
                  <c:v>4.6019870000000003</c:v>
                </c:pt>
              </c:numCache>
            </c:numRef>
          </c:val>
        </c:ser>
        <c:ser>
          <c:idx val="1"/>
          <c:order val="3"/>
          <c:tx>
            <c:strRef>
              <c:f>consumption_overview!$C$27</c:f>
              <c:strCache>
                <c:ptCount val="1"/>
                <c:pt idx="0">
                  <c:v>electricity</c:v>
                </c:pt>
              </c:strCache>
            </c:strRef>
          </c:tx>
          <c:spPr>
            <a:solidFill>
              <a:schemeClr val="tx2"/>
            </a:solidFill>
            <a:ln w="22225">
              <a:noFill/>
            </a:ln>
            <a:effectLst/>
          </c:spPr>
          <c:cat>
            <c:numRef>
              <c:f>consumption_overview!$D$1:$BV$1</c:f>
              <c:numCache>
                <c:formatCode>General</c:formatCode>
                <c:ptCount val="7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pt idx="61">
                  <c:v>2041</c:v>
                </c:pt>
                <c:pt idx="62">
                  <c:v>2042</c:v>
                </c:pt>
                <c:pt idx="63">
                  <c:v>2043</c:v>
                </c:pt>
                <c:pt idx="64">
                  <c:v>2044</c:v>
                </c:pt>
                <c:pt idx="65">
                  <c:v>2045</c:v>
                </c:pt>
                <c:pt idx="66">
                  <c:v>2046</c:v>
                </c:pt>
                <c:pt idx="67">
                  <c:v>2047</c:v>
                </c:pt>
                <c:pt idx="68">
                  <c:v>2048</c:v>
                </c:pt>
                <c:pt idx="69">
                  <c:v>2049</c:v>
                </c:pt>
                <c:pt idx="70">
                  <c:v>2050</c:v>
                </c:pt>
              </c:numCache>
            </c:numRef>
          </c:cat>
          <c:val>
            <c:numRef>
              <c:f>consumption_overview!$D$27:$BV$27</c:f>
              <c:numCache>
                <c:formatCode>General</c:formatCode>
                <c:ptCount val="71"/>
                <c:pt idx="0">
                  <c:v>2.4480929999999996</c:v>
                </c:pt>
                <c:pt idx="1">
                  <c:v>2.4643679999999999</c:v>
                </c:pt>
                <c:pt idx="2">
                  <c:v>2.4891209999999999</c:v>
                </c:pt>
                <c:pt idx="3">
                  <c:v>2.5622350000000003</c:v>
                </c:pt>
                <c:pt idx="4">
                  <c:v>2.661673</c:v>
                </c:pt>
                <c:pt idx="5">
                  <c:v>2.7089020000000001</c:v>
                </c:pt>
                <c:pt idx="6">
                  <c:v>2.7947289999999998</c:v>
                </c:pt>
                <c:pt idx="7">
                  <c:v>2.9015999999999997</c:v>
                </c:pt>
                <c:pt idx="8">
                  <c:v>3.046459</c:v>
                </c:pt>
                <c:pt idx="9">
                  <c:v>3.0896500000000002</c:v>
                </c:pt>
                <c:pt idx="10">
                  <c:v>3.152752</c:v>
                </c:pt>
                <c:pt idx="11">
                  <c:v>3.259884</c:v>
                </c:pt>
                <c:pt idx="12">
                  <c:v>3.1934229999999997</c:v>
                </c:pt>
                <c:pt idx="13">
                  <c:v>3.3941919999999999</c:v>
                </c:pt>
                <c:pt idx="14">
                  <c:v>3.4409389999999997</c:v>
                </c:pt>
                <c:pt idx="15">
                  <c:v>3.5570149999999998</c:v>
                </c:pt>
                <c:pt idx="16">
                  <c:v>3.69353</c:v>
                </c:pt>
                <c:pt idx="17">
                  <c:v>3.6709029999999996</c:v>
                </c:pt>
                <c:pt idx="18">
                  <c:v>3.8559319999999997</c:v>
                </c:pt>
                <c:pt idx="19">
                  <c:v>3.9064779999999999</c:v>
                </c:pt>
                <c:pt idx="20">
                  <c:v>4.0686270000000002</c:v>
                </c:pt>
                <c:pt idx="21">
                  <c:v>4.099882</c:v>
                </c:pt>
                <c:pt idx="22">
                  <c:v>4.3167939999999998</c:v>
                </c:pt>
                <c:pt idx="23">
                  <c:v>4.3531110000000002</c:v>
                </c:pt>
                <c:pt idx="24">
                  <c:v>4.4082410000000003</c:v>
                </c:pt>
                <c:pt idx="25">
                  <c:v>4.637683</c:v>
                </c:pt>
                <c:pt idx="26">
                  <c:v>4.6113860000000004</c:v>
                </c:pt>
                <c:pt idx="27">
                  <c:v>4.7503260000000003</c:v>
                </c:pt>
                <c:pt idx="28">
                  <c:v>4.7108180000000006</c:v>
                </c:pt>
                <c:pt idx="29">
                  <c:v>4.656555</c:v>
                </c:pt>
                <c:pt idx="30">
                  <c:v>4.9327569999999996</c:v>
                </c:pt>
                <c:pt idx="31">
                  <c:v>4.8545970000000001</c:v>
                </c:pt>
                <c:pt idx="32">
                  <c:v>4.6898439999999999</c:v>
                </c:pt>
                <c:pt idx="33">
                  <c:v>4.759099</c:v>
                </c:pt>
                <c:pt idx="34">
                  <c:v>4.8013950000000003</c:v>
                </c:pt>
                <c:pt idx="35">
                  <c:v>4.7907770000000003</c:v>
                </c:pt>
                <c:pt idx="36">
                  <c:v>4.8145299999999995</c:v>
                </c:pt>
                <c:pt idx="37">
                  <c:v>4.7045300000000001</c:v>
                </c:pt>
                <c:pt idx="38">
                  <c:v>4.987749</c:v>
                </c:pt>
                <c:pt idx="39">
                  <c:v>4.9264489999999999</c:v>
                </c:pt>
                <c:pt idx="40">
                  <c:v>4.933414</c:v>
                </c:pt>
                <c:pt idx="41">
                  <c:v>4.9100339999999996</c:v>
                </c:pt>
                <c:pt idx="42">
                  <c:v>4.901211</c:v>
                </c:pt>
                <c:pt idx="43">
                  <c:v>4.898593</c:v>
                </c:pt>
                <c:pt idx="44">
                  <c:v>4.8930720000000001</c:v>
                </c:pt>
                <c:pt idx="45">
                  <c:v>4.8864419999999997</c:v>
                </c:pt>
                <c:pt idx="46">
                  <c:v>4.8907790000000002</c:v>
                </c:pt>
                <c:pt idx="47">
                  <c:v>4.8993330000000004</c:v>
                </c:pt>
                <c:pt idx="48">
                  <c:v>4.9154030000000004</c:v>
                </c:pt>
                <c:pt idx="49">
                  <c:v>4.9333419999999997</c:v>
                </c:pt>
                <c:pt idx="50">
                  <c:v>4.9512150000000004</c:v>
                </c:pt>
                <c:pt idx="51">
                  <c:v>4.972283</c:v>
                </c:pt>
                <c:pt idx="52">
                  <c:v>4.9920390000000001</c:v>
                </c:pt>
                <c:pt idx="53">
                  <c:v>5.0137520000000002</c:v>
                </c:pt>
                <c:pt idx="54">
                  <c:v>5.0429519999999997</c:v>
                </c:pt>
                <c:pt idx="55">
                  <c:v>5.0738589999999997</c:v>
                </c:pt>
                <c:pt idx="56">
                  <c:v>5.1052099999999996</c:v>
                </c:pt>
                <c:pt idx="57">
                  <c:v>5.1371909999999996</c:v>
                </c:pt>
                <c:pt idx="58">
                  <c:v>5.1703869999999998</c:v>
                </c:pt>
                <c:pt idx="59">
                  <c:v>5.2047489999999996</c:v>
                </c:pt>
                <c:pt idx="60">
                  <c:v>5.2394740000000004</c:v>
                </c:pt>
                <c:pt idx="61">
                  <c:v>5.2713809999999999</c:v>
                </c:pt>
                <c:pt idx="62">
                  <c:v>5.3049359999999997</c:v>
                </c:pt>
                <c:pt idx="63">
                  <c:v>5.3392350000000004</c:v>
                </c:pt>
                <c:pt idx="64">
                  <c:v>5.3748849999999999</c:v>
                </c:pt>
                <c:pt idx="65">
                  <c:v>5.4098069999999998</c:v>
                </c:pt>
                <c:pt idx="66">
                  <c:v>5.4444119999999998</c:v>
                </c:pt>
                <c:pt idx="67">
                  <c:v>5.477887</c:v>
                </c:pt>
                <c:pt idx="68">
                  <c:v>5.5109589999999997</c:v>
                </c:pt>
                <c:pt idx="69">
                  <c:v>5.5439800000000004</c:v>
                </c:pt>
                <c:pt idx="70">
                  <c:v>5.578341</c:v>
                </c:pt>
              </c:numCache>
            </c:numRef>
          </c:val>
        </c:ser>
        <c:dLbls>
          <c:showLegendKey val="0"/>
          <c:showVal val="0"/>
          <c:showCatName val="0"/>
          <c:showSerName val="0"/>
          <c:showPercent val="0"/>
          <c:showBubbleSize val="0"/>
        </c:dLbls>
        <c:axId val="284689840"/>
        <c:axId val="284690400"/>
      </c:areaChart>
      <c:catAx>
        <c:axId val="284689840"/>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84690400"/>
        <c:crosses val="autoZero"/>
        <c:auto val="1"/>
        <c:lblAlgn val="ctr"/>
        <c:lblOffset val="100"/>
        <c:tickLblSkip val="10"/>
        <c:tickMarkSkip val="10"/>
        <c:noMultiLvlLbl val="0"/>
      </c:catAx>
      <c:valAx>
        <c:axId val="2846904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22225">
            <a:solidFill>
              <a:schemeClr val="bg1">
                <a:lumMod val="65000"/>
              </a:schemeClr>
            </a:solidFill>
            <a:prstDash val="lgDash"/>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84689840"/>
        <c:crossesAt val="39"/>
        <c:crossBetween val="midCat"/>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000">
          <a:solidFill>
            <a:sysClr val="windowText" lastClr="000000"/>
          </a:solidFill>
        </a:defRPr>
      </a:pPr>
      <a:endParaRPr lang="en-US"/>
    </a:p>
  </c:txPr>
  <c:externalData r:id="rId3">
    <c:autoUpdate val="0"/>
  </c:externalData>
  <c:userShapes r:id="rId4"/>
</c:chartSpace>
</file>

<file path=ppt/charts/chart10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2257217847769035E-2"/>
          <c:y val="0.19866275903254441"/>
          <c:w val="0.8414814814814815"/>
          <c:h val="0.70683347591358614"/>
        </c:manualLayout>
      </c:layout>
      <c:areaChart>
        <c:grouping val="stacked"/>
        <c:varyColors val="0"/>
        <c:ser>
          <c:idx val="2"/>
          <c:order val="0"/>
          <c:tx>
            <c:strRef>
              <c:f>consumption_overview!$C$33</c:f>
              <c:strCache>
                <c:ptCount val="1"/>
                <c:pt idx="0">
                  <c:v>other</c:v>
                </c:pt>
              </c:strCache>
            </c:strRef>
          </c:tx>
          <c:spPr>
            <a:solidFill>
              <a:schemeClr val="bg1">
                <a:lumMod val="65000"/>
              </a:schemeClr>
            </a:solidFill>
            <a:ln w="22225">
              <a:noFill/>
            </a:ln>
            <a:effectLst/>
          </c:spPr>
          <c:cat>
            <c:numRef>
              <c:f>consumption_overview!$D$1:$BV$1</c:f>
              <c:numCache>
                <c:formatCode>General</c:formatCode>
                <c:ptCount val="7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pt idx="61">
                  <c:v>2041</c:v>
                </c:pt>
                <c:pt idx="62">
                  <c:v>2042</c:v>
                </c:pt>
                <c:pt idx="63">
                  <c:v>2043</c:v>
                </c:pt>
                <c:pt idx="64">
                  <c:v>2044</c:v>
                </c:pt>
                <c:pt idx="65">
                  <c:v>2045</c:v>
                </c:pt>
                <c:pt idx="66">
                  <c:v>2046</c:v>
                </c:pt>
                <c:pt idx="67">
                  <c:v>2047</c:v>
                </c:pt>
                <c:pt idx="68">
                  <c:v>2048</c:v>
                </c:pt>
                <c:pt idx="69">
                  <c:v>2049</c:v>
                </c:pt>
                <c:pt idx="70">
                  <c:v>2050</c:v>
                </c:pt>
              </c:numCache>
            </c:numRef>
          </c:cat>
          <c:val>
            <c:numRef>
              <c:f>consumption_overview!$D$33:$BV$33</c:f>
              <c:numCache>
                <c:formatCode>General</c:formatCode>
                <c:ptCount val="71"/>
                <c:pt idx="0">
                  <c:v>0.13590300000000002</c:v>
                </c:pt>
                <c:pt idx="1">
                  <c:v>0.157809</c:v>
                </c:pt>
                <c:pt idx="2">
                  <c:v>0.177346</c:v>
                </c:pt>
                <c:pt idx="3">
                  <c:v>0.183895</c:v>
                </c:pt>
                <c:pt idx="4">
                  <c:v>0.19128700000000001</c:v>
                </c:pt>
                <c:pt idx="5">
                  <c:v>0.16178499999999998</c:v>
                </c:pt>
                <c:pt idx="6">
                  <c:v>0.162939</c:v>
                </c:pt>
                <c:pt idx="7">
                  <c:v>0.154142</c:v>
                </c:pt>
                <c:pt idx="8">
                  <c:v>0.16362499999999999</c:v>
                </c:pt>
                <c:pt idx="9">
                  <c:v>0.21421199999999999</c:v>
                </c:pt>
                <c:pt idx="10">
                  <c:v>0.21845400000000001</c:v>
                </c:pt>
                <c:pt idx="11">
                  <c:v>0.210872</c:v>
                </c:pt>
                <c:pt idx="12">
                  <c:v>0.22151199999999999</c:v>
                </c:pt>
                <c:pt idx="13">
                  <c:v>0.22648700000000002</c:v>
                </c:pt>
                <c:pt idx="14">
                  <c:v>0.22454099999999999</c:v>
                </c:pt>
                <c:pt idx="15">
                  <c:v>0.22950499999999999</c:v>
                </c:pt>
                <c:pt idx="16">
                  <c:v>0.25045299999999998</c:v>
                </c:pt>
                <c:pt idx="17">
                  <c:v>0.26067399999999996</c:v>
                </c:pt>
                <c:pt idx="18">
                  <c:v>0.21189600000000003</c:v>
                </c:pt>
                <c:pt idx="19">
                  <c:v>0.223272</c:v>
                </c:pt>
                <c:pt idx="20">
                  <c:v>0.21099599999999999</c:v>
                </c:pt>
                <c:pt idx="21">
                  <c:v>0.18851899999999999</c:v>
                </c:pt>
                <c:pt idx="22">
                  <c:v>0.18481400000000001</c:v>
                </c:pt>
                <c:pt idx="23">
                  <c:v>0.18324700000000002</c:v>
                </c:pt>
                <c:pt idx="24">
                  <c:v>0.20822300000000002</c:v>
                </c:pt>
                <c:pt idx="25">
                  <c:v>0.20212099999999997</c:v>
                </c:pt>
                <c:pt idx="26">
                  <c:v>0.16745499999999999</c:v>
                </c:pt>
                <c:pt idx="27">
                  <c:v>0.17275799999999999</c:v>
                </c:pt>
                <c:pt idx="28">
                  <c:v>0.19000400000000001</c:v>
                </c:pt>
                <c:pt idx="29">
                  <c:v>0.18512399999999998</c:v>
                </c:pt>
                <c:pt idx="30">
                  <c:v>0.18053699999999998</c:v>
                </c:pt>
                <c:pt idx="31">
                  <c:v>0.176316</c:v>
                </c:pt>
                <c:pt idx="32">
                  <c:v>0.152035</c:v>
                </c:pt>
                <c:pt idx="33">
                  <c:v>0.16133400000000001</c:v>
                </c:pt>
                <c:pt idx="34">
                  <c:v>0.16708699999999999</c:v>
                </c:pt>
                <c:pt idx="35">
                  <c:v>0.18302399999999999</c:v>
                </c:pt>
                <c:pt idx="36">
                  <c:v>0.18141599999999999</c:v>
                </c:pt>
                <c:pt idx="37">
                  <c:v>0.17574000000000001</c:v>
                </c:pt>
                <c:pt idx="38">
                  <c:v>0.15941799999999873</c:v>
                </c:pt>
                <c:pt idx="39">
                  <c:v>0.15949099999999916</c:v>
                </c:pt>
                <c:pt idx="40">
                  <c:v>0.15939499999999995</c:v>
                </c:pt>
                <c:pt idx="41">
                  <c:v>0.15942399999999957</c:v>
                </c:pt>
                <c:pt idx="42">
                  <c:v>0.15941299999999892</c:v>
                </c:pt>
                <c:pt idx="43">
                  <c:v>0.15940699999999985</c:v>
                </c:pt>
                <c:pt idx="44">
                  <c:v>0.15938099999999977</c:v>
                </c:pt>
                <c:pt idx="45">
                  <c:v>0.15936400000000184</c:v>
                </c:pt>
                <c:pt idx="46">
                  <c:v>0.15934500000000007</c:v>
                </c:pt>
                <c:pt idx="47">
                  <c:v>0.15932899999999961</c:v>
                </c:pt>
                <c:pt idx="48">
                  <c:v>0.1593239999999998</c:v>
                </c:pt>
                <c:pt idx="49">
                  <c:v>0.15931400000000018</c:v>
                </c:pt>
                <c:pt idx="50">
                  <c:v>0.15930800000000112</c:v>
                </c:pt>
                <c:pt idx="51">
                  <c:v>0.15928599999999982</c:v>
                </c:pt>
                <c:pt idx="52">
                  <c:v>0.15928000000000075</c:v>
                </c:pt>
                <c:pt idx="53">
                  <c:v>0.15927899999999973</c:v>
                </c:pt>
                <c:pt idx="54">
                  <c:v>0.15927500000000094</c:v>
                </c:pt>
                <c:pt idx="55">
                  <c:v>0.15926299999999927</c:v>
                </c:pt>
                <c:pt idx="56">
                  <c:v>0.15925299999999964</c:v>
                </c:pt>
                <c:pt idx="57">
                  <c:v>0.15924099999999974</c:v>
                </c:pt>
                <c:pt idx="58">
                  <c:v>0.15923000000000087</c:v>
                </c:pt>
                <c:pt idx="59">
                  <c:v>0.15922499999999928</c:v>
                </c:pt>
                <c:pt idx="60">
                  <c:v>0.15922199999999975</c:v>
                </c:pt>
                <c:pt idx="61">
                  <c:v>0.15921799999999919</c:v>
                </c:pt>
                <c:pt idx="62">
                  <c:v>0.15921900000000022</c:v>
                </c:pt>
                <c:pt idx="63">
                  <c:v>0.15921900000000022</c:v>
                </c:pt>
                <c:pt idx="64">
                  <c:v>0.15921799999999919</c:v>
                </c:pt>
                <c:pt idx="65">
                  <c:v>0.1592109999999991</c:v>
                </c:pt>
                <c:pt idx="66">
                  <c:v>0.15919900000000098</c:v>
                </c:pt>
                <c:pt idx="67">
                  <c:v>0.15919600000000145</c:v>
                </c:pt>
                <c:pt idx="68">
                  <c:v>0.15918200000000127</c:v>
                </c:pt>
                <c:pt idx="69">
                  <c:v>0.15917599999999865</c:v>
                </c:pt>
                <c:pt idx="70">
                  <c:v>0.15916599999999903</c:v>
                </c:pt>
              </c:numCache>
            </c:numRef>
          </c:val>
        </c:ser>
        <c:ser>
          <c:idx val="3"/>
          <c:order val="1"/>
          <c:tx>
            <c:strRef>
              <c:f>consumption_overview!$C$30</c:f>
              <c:strCache>
                <c:ptCount val="1"/>
                <c:pt idx="0">
                  <c:v>petroleum and other liquids</c:v>
                </c:pt>
              </c:strCache>
            </c:strRef>
          </c:tx>
          <c:spPr>
            <a:solidFill>
              <a:schemeClr val="accent2"/>
            </a:solidFill>
            <a:ln w="22225">
              <a:noFill/>
            </a:ln>
            <a:effectLst/>
          </c:spPr>
          <c:cat>
            <c:numRef>
              <c:f>consumption_overview!$D$1:$BV$1</c:f>
              <c:numCache>
                <c:formatCode>General</c:formatCode>
                <c:ptCount val="7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pt idx="61">
                  <c:v>2041</c:v>
                </c:pt>
                <c:pt idx="62">
                  <c:v>2042</c:v>
                </c:pt>
                <c:pt idx="63">
                  <c:v>2043</c:v>
                </c:pt>
                <c:pt idx="64">
                  <c:v>2044</c:v>
                </c:pt>
                <c:pt idx="65">
                  <c:v>2045</c:v>
                </c:pt>
                <c:pt idx="66">
                  <c:v>2046</c:v>
                </c:pt>
                <c:pt idx="67">
                  <c:v>2047</c:v>
                </c:pt>
                <c:pt idx="68">
                  <c:v>2048</c:v>
                </c:pt>
                <c:pt idx="69">
                  <c:v>2049</c:v>
                </c:pt>
                <c:pt idx="70">
                  <c:v>2050</c:v>
                </c:pt>
              </c:numCache>
            </c:numRef>
          </c:cat>
          <c:val>
            <c:numRef>
              <c:f>consumption_overview!$D$30:$BV$30</c:f>
              <c:numCache>
                <c:formatCode>General</c:formatCode>
                <c:ptCount val="71"/>
                <c:pt idx="0">
                  <c:v>1.3182129999999999</c:v>
                </c:pt>
                <c:pt idx="1">
                  <c:v>1.1218759999999999</c:v>
                </c:pt>
                <c:pt idx="2">
                  <c:v>1.0371569999999999</c:v>
                </c:pt>
                <c:pt idx="3">
                  <c:v>1.1699680000000001</c:v>
                </c:pt>
                <c:pt idx="4">
                  <c:v>1.2270150000000002</c:v>
                </c:pt>
                <c:pt idx="5">
                  <c:v>1.082627</c:v>
                </c:pt>
                <c:pt idx="6">
                  <c:v>1.162458</c:v>
                </c:pt>
                <c:pt idx="7">
                  <c:v>1.1309179999999999</c:v>
                </c:pt>
                <c:pt idx="8">
                  <c:v>1.099394</c:v>
                </c:pt>
                <c:pt idx="9">
                  <c:v>1.0407690000000001</c:v>
                </c:pt>
                <c:pt idx="10">
                  <c:v>0.99096600000000001</c:v>
                </c:pt>
                <c:pt idx="11">
                  <c:v>0.9346810000000001</c:v>
                </c:pt>
                <c:pt idx="12">
                  <c:v>0.89343399999999995</c:v>
                </c:pt>
                <c:pt idx="13">
                  <c:v>0.81847099999999995</c:v>
                </c:pt>
                <c:pt idx="14">
                  <c:v>0.82435099999999994</c:v>
                </c:pt>
                <c:pt idx="15">
                  <c:v>0.76889599999999991</c:v>
                </c:pt>
                <c:pt idx="16">
                  <c:v>0.78963300000000003</c:v>
                </c:pt>
                <c:pt idx="17">
                  <c:v>0.74214400000000003</c:v>
                </c:pt>
                <c:pt idx="18">
                  <c:v>0.70115499999999997</c:v>
                </c:pt>
                <c:pt idx="19">
                  <c:v>0.70672699999999999</c:v>
                </c:pt>
                <c:pt idx="20">
                  <c:v>0.8064349999999999</c:v>
                </c:pt>
                <c:pt idx="21">
                  <c:v>0.78909299999999993</c:v>
                </c:pt>
                <c:pt idx="22">
                  <c:v>0.72508399999999995</c:v>
                </c:pt>
                <c:pt idx="23">
                  <c:v>0.84146799999999999</c:v>
                </c:pt>
                <c:pt idx="24">
                  <c:v>0.80878300000000003</c:v>
                </c:pt>
                <c:pt idx="25">
                  <c:v>0.76070100000000007</c:v>
                </c:pt>
                <c:pt idx="26">
                  <c:v>0.66076099999999993</c:v>
                </c:pt>
                <c:pt idx="27">
                  <c:v>0.6459450000000001</c:v>
                </c:pt>
                <c:pt idx="28">
                  <c:v>0.660358</c:v>
                </c:pt>
                <c:pt idx="29">
                  <c:v>0.65885000000000005</c:v>
                </c:pt>
                <c:pt idx="30">
                  <c:v>0.64649900000000005</c:v>
                </c:pt>
                <c:pt idx="31">
                  <c:v>0.63207399999999991</c:v>
                </c:pt>
                <c:pt idx="32">
                  <c:v>0.55952499999999994</c:v>
                </c:pt>
                <c:pt idx="33">
                  <c:v>0.55796000000000001</c:v>
                </c:pt>
                <c:pt idx="34">
                  <c:v>0.57749600000000001</c:v>
                </c:pt>
                <c:pt idx="35">
                  <c:v>0.86431899999999995</c:v>
                </c:pt>
                <c:pt idx="36">
                  <c:v>0.83197699999999997</c:v>
                </c:pt>
                <c:pt idx="37">
                  <c:v>0.83887699999999998</c:v>
                </c:pt>
                <c:pt idx="38">
                  <c:v>0.89215299999999997</c:v>
                </c:pt>
                <c:pt idx="39">
                  <c:v>0.91535100000000003</c:v>
                </c:pt>
                <c:pt idx="40">
                  <c:v>0.89300400000000002</c:v>
                </c:pt>
                <c:pt idx="41">
                  <c:v>0.88788599999999995</c:v>
                </c:pt>
                <c:pt idx="42">
                  <c:v>0.88352399999999998</c:v>
                </c:pt>
                <c:pt idx="43">
                  <c:v>0.87805599999999995</c:v>
                </c:pt>
                <c:pt idx="44">
                  <c:v>0.870062</c:v>
                </c:pt>
                <c:pt idx="45">
                  <c:v>0.86685500000000004</c:v>
                </c:pt>
                <c:pt idx="46">
                  <c:v>0.86240899999999998</c:v>
                </c:pt>
                <c:pt idx="47">
                  <c:v>0.85692599999999997</c:v>
                </c:pt>
                <c:pt idx="48">
                  <c:v>0.85532799999999998</c:v>
                </c:pt>
                <c:pt idx="49">
                  <c:v>0.85178600000000004</c:v>
                </c:pt>
                <c:pt idx="50">
                  <c:v>0.85186600000000001</c:v>
                </c:pt>
                <c:pt idx="51">
                  <c:v>0.85164200000000001</c:v>
                </c:pt>
                <c:pt idx="52">
                  <c:v>0.85092800000000002</c:v>
                </c:pt>
                <c:pt idx="53">
                  <c:v>0.85100299999999995</c:v>
                </c:pt>
                <c:pt idx="54">
                  <c:v>0.85099800000000003</c:v>
                </c:pt>
                <c:pt idx="55">
                  <c:v>0.85133499999999995</c:v>
                </c:pt>
                <c:pt idx="56">
                  <c:v>0.85063900000000003</c:v>
                </c:pt>
                <c:pt idx="57">
                  <c:v>0.85181099999999998</c:v>
                </c:pt>
                <c:pt idx="58">
                  <c:v>0.85281399999999996</c:v>
                </c:pt>
                <c:pt idx="59">
                  <c:v>0.853576</c:v>
                </c:pt>
                <c:pt idx="60">
                  <c:v>0.85448599999999997</c:v>
                </c:pt>
                <c:pt idx="61">
                  <c:v>0.85602199999999995</c:v>
                </c:pt>
                <c:pt idx="62">
                  <c:v>0.85654799999999998</c:v>
                </c:pt>
                <c:pt idx="63">
                  <c:v>0.85840499999999997</c:v>
                </c:pt>
                <c:pt idx="64">
                  <c:v>0.86090299999999997</c:v>
                </c:pt>
                <c:pt idx="65">
                  <c:v>0.86299599999999999</c:v>
                </c:pt>
                <c:pt idx="66">
                  <c:v>0.86581200000000003</c:v>
                </c:pt>
                <c:pt idx="67">
                  <c:v>0.86875000000000002</c:v>
                </c:pt>
                <c:pt idx="68">
                  <c:v>0.87146100000000004</c:v>
                </c:pt>
                <c:pt idx="69">
                  <c:v>0.87492899999999996</c:v>
                </c:pt>
                <c:pt idx="70">
                  <c:v>0.87847699999999995</c:v>
                </c:pt>
              </c:numCache>
            </c:numRef>
          </c:val>
        </c:ser>
        <c:ser>
          <c:idx val="0"/>
          <c:order val="2"/>
          <c:tx>
            <c:strRef>
              <c:f>consumption_overview!$C$31</c:f>
              <c:strCache>
                <c:ptCount val="1"/>
                <c:pt idx="0">
                  <c:v>natural gas</c:v>
                </c:pt>
              </c:strCache>
            </c:strRef>
          </c:tx>
          <c:spPr>
            <a:solidFill>
              <a:schemeClr val="accent1"/>
            </a:solidFill>
            <a:ln w="22225">
              <a:noFill/>
            </a:ln>
            <a:effectLst/>
          </c:spPr>
          <c:cat>
            <c:numRef>
              <c:f>consumption_overview!$D$1:$BV$1</c:f>
              <c:numCache>
                <c:formatCode>General</c:formatCode>
                <c:ptCount val="7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pt idx="61">
                  <c:v>2041</c:v>
                </c:pt>
                <c:pt idx="62">
                  <c:v>2042</c:v>
                </c:pt>
                <c:pt idx="63">
                  <c:v>2043</c:v>
                </c:pt>
                <c:pt idx="64">
                  <c:v>2044</c:v>
                </c:pt>
                <c:pt idx="65">
                  <c:v>2045</c:v>
                </c:pt>
                <c:pt idx="66">
                  <c:v>2046</c:v>
                </c:pt>
                <c:pt idx="67">
                  <c:v>2047</c:v>
                </c:pt>
                <c:pt idx="68">
                  <c:v>2048</c:v>
                </c:pt>
                <c:pt idx="69">
                  <c:v>2049</c:v>
                </c:pt>
                <c:pt idx="70">
                  <c:v>2050</c:v>
                </c:pt>
              </c:numCache>
            </c:numRef>
          </c:cat>
          <c:val>
            <c:numRef>
              <c:f>consumption_overview!$D$31:$BV$31</c:f>
              <c:numCache>
                <c:formatCode>General</c:formatCode>
                <c:ptCount val="71"/>
                <c:pt idx="0">
                  <c:v>2.650868</c:v>
                </c:pt>
                <c:pt idx="1">
                  <c:v>2.5573399999999999</c:v>
                </c:pt>
                <c:pt idx="2">
                  <c:v>2.6495100000000003</c:v>
                </c:pt>
                <c:pt idx="3">
                  <c:v>2.4864299999999999</c:v>
                </c:pt>
                <c:pt idx="4">
                  <c:v>2.5824769999999999</c:v>
                </c:pt>
                <c:pt idx="5">
                  <c:v>2.4877440000000002</c:v>
                </c:pt>
                <c:pt idx="6">
                  <c:v>2.3673389999999999</c:v>
                </c:pt>
                <c:pt idx="7">
                  <c:v>2.4890529999999997</c:v>
                </c:pt>
                <c:pt idx="8">
                  <c:v>2.73088</c:v>
                </c:pt>
                <c:pt idx="9">
                  <c:v>2.7875070000000002</c:v>
                </c:pt>
                <c:pt idx="10">
                  <c:v>2.6795970000000002</c:v>
                </c:pt>
                <c:pt idx="11">
                  <c:v>2.795401</c:v>
                </c:pt>
                <c:pt idx="12">
                  <c:v>2.8711860000000002</c:v>
                </c:pt>
                <c:pt idx="13">
                  <c:v>2.9204160000000003</c:v>
                </c:pt>
                <c:pt idx="14">
                  <c:v>2.9619810000000002</c:v>
                </c:pt>
                <c:pt idx="15">
                  <c:v>3.0959889999999999</c:v>
                </c:pt>
                <c:pt idx="16">
                  <c:v>3.2263169999999999</c:v>
                </c:pt>
                <c:pt idx="17">
                  <c:v>3.28532</c:v>
                </c:pt>
                <c:pt idx="18">
                  <c:v>3.0829749999999998</c:v>
                </c:pt>
                <c:pt idx="19">
                  <c:v>3.1150310000000001</c:v>
                </c:pt>
                <c:pt idx="20">
                  <c:v>3.2515259999999997</c:v>
                </c:pt>
                <c:pt idx="21">
                  <c:v>3.0972620000000002</c:v>
                </c:pt>
                <c:pt idx="22">
                  <c:v>3.212456</c:v>
                </c:pt>
                <c:pt idx="23">
                  <c:v>3.2609160000000004</c:v>
                </c:pt>
                <c:pt idx="24">
                  <c:v>3.2009720000000002</c:v>
                </c:pt>
                <c:pt idx="25">
                  <c:v>3.0732159999999999</c:v>
                </c:pt>
                <c:pt idx="26">
                  <c:v>2.9016869999999999</c:v>
                </c:pt>
                <c:pt idx="27">
                  <c:v>3.0850520000000001</c:v>
                </c:pt>
                <c:pt idx="28">
                  <c:v>3.2284290000000002</c:v>
                </c:pt>
                <c:pt idx="29">
                  <c:v>3.1865939999999999</c:v>
                </c:pt>
                <c:pt idx="30">
                  <c:v>3.1646779999999999</c:v>
                </c:pt>
                <c:pt idx="31">
                  <c:v>3.2161</c:v>
                </c:pt>
                <c:pt idx="32">
                  <c:v>2.959511</c:v>
                </c:pt>
                <c:pt idx="33">
                  <c:v>3.3797930000000003</c:v>
                </c:pt>
                <c:pt idx="34">
                  <c:v>3.5719250000000002</c:v>
                </c:pt>
                <c:pt idx="35">
                  <c:v>3.315591</c:v>
                </c:pt>
                <c:pt idx="36">
                  <c:v>3.2192669999999999</c:v>
                </c:pt>
                <c:pt idx="37">
                  <c:v>3.292316</c:v>
                </c:pt>
                <c:pt idx="38">
                  <c:v>3.4196270000000002</c:v>
                </c:pt>
                <c:pt idx="39">
                  <c:v>3.4308109999999998</c:v>
                </c:pt>
                <c:pt idx="40">
                  <c:v>3.392611</c:v>
                </c:pt>
                <c:pt idx="41">
                  <c:v>3.3985789999999998</c:v>
                </c:pt>
                <c:pt idx="42">
                  <c:v>3.3996919999999999</c:v>
                </c:pt>
                <c:pt idx="43">
                  <c:v>3.3941859999999999</c:v>
                </c:pt>
                <c:pt idx="44">
                  <c:v>3.3850289999999998</c:v>
                </c:pt>
                <c:pt idx="45">
                  <c:v>3.3807019999999999</c:v>
                </c:pt>
                <c:pt idx="46">
                  <c:v>3.386571</c:v>
                </c:pt>
                <c:pt idx="47">
                  <c:v>3.4014579999999999</c:v>
                </c:pt>
                <c:pt idx="48">
                  <c:v>3.4202219999999999</c:v>
                </c:pt>
                <c:pt idx="49">
                  <c:v>3.4312200000000002</c:v>
                </c:pt>
                <c:pt idx="50">
                  <c:v>3.446507</c:v>
                </c:pt>
                <c:pt idx="51">
                  <c:v>3.4665520000000001</c:v>
                </c:pt>
                <c:pt idx="52">
                  <c:v>3.4878809999999998</c:v>
                </c:pt>
                <c:pt idx="53">
                  <c:v>3.5087519999999999</c:v>
                </c:pt>
                <c:pt idx="54">
                  <c:v>3.5317319999999999</c:v>
                </c:pt>
                <c:pt idx="55">
                  <c:v>3.5565560000000001</c:v>
                </c:pt>
                <c:pt idx="56">
                  <c:v>3.5824020000000001</c:v>
                </c:pt>
                <c:pt idx="57">
                  <c:v>3.6088840000000002</c:v>
                </c:pt>
                <c:pt idx="58">
                  <c:v>3.6380119999999998</c:v>
                </c:pt>
                <c:pt idx="59">
                  <c:v>3.6687560000000001</c:v>
                </c:pt>
                <c:pt idx="60">
                  <c:v>3.6994419999999999</c:v>
                </c:pt>
                <c:pt idx="61">
                  <c:v>3.7320679999999999</c:v>
                </c:pt>
                <c:pt idx="62">
                  <c:v>3.765784</c:v>
                </c:pt>
                <c:pt idx="63">
                  <c:v>3.800109</c:v>
                </c:pt>
                <c:pt idx="64">
                  <c:v>3.83575</c:v>
                </c:pt>
                <c:pt idx="65">
                  <c:v>3.8728530000000001</c:v>
                </c:pt>
                <c:pt idx="66">
                  <c:v>3.9129969999999998</c:v>
                </c:pt>
                <c:pt idx="67">
                  <c:v>3.9534449999999999</c:v>
                </c:pt>
                <c:pt idx="68">
                  <c:v>3.9931640000000002</c:v>
                </c:pt>
                <c:pt idx="69">
                  <c:v>4.0308590000000004</c:v>
                </c:pt>
                <c:pt idx="70">
                  <c:v>4.0688000000000004</c:v>
                </c:pt>
              </c:numCache>
            </c:numRef>
          </c:val>
        </c:ser>
        <c:ser>
          <c:idx val="1"/>
          <c:order val="3"/>
          <c:tx>
            <c:strRef>
              <c:f>consumption_overview!$C$32</c:f>
              <c:strCache>
                <c:ptCount val="1"/>
                <c:pt idx="0">
                  <c:v>electricity</c:v>
                </c:pt>
              </c:strCache>
            </c:strRef>
          </c:tx>
          <c:spPr>
            <a:solidFill>
              <a:schemeClr val="tx2"/>
            </a:solidFill>
            <a:ln w="22225">
              <a:noFill/>
            </a:ln>
            <a:effectLst/>
          </c:spPr>
          <c:cat>
            <c:numRef>
              <c:f>consumption_overview!$D$1:$BV$1</c:f>
              <c:numCache>
                <c:formatCode>General</c:formatCode>
                <c:ptCount val="7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pt idx="61">
                  <c:v>2041</c:v>
                </c:pt>
                <c:pt idx="62">
                  <c:v>2042</c:v>
                </c:pt>
                <c:pt idx="63">
                  <c:v>2043</c:v>
                </c:pt>
                <c:pt idx="64">
                  <c:v>2044</c:v>
                </c:pt>
                <c:pt idx="65">
                  <c:v>2045</c:v>
                </c:pt>
                <c:pt idx="66">
                  <c:v>2046</c:v>
                </c:pt>
                <c:pt idx="67">
                  <c:v>2047</c:v>
                </c:pt>
                <c:pt idx="68">
                  <c:v>2048</c:v>
                </c:pt>
                <c:pt idx="69">
                  <c:v>2049</c:v>
                </c:pt>
                <c:pt idx="70">
                  <c:v>2050</c:v>
                </c:pt>
              </c:numCache>
            </c:numRef>
          </c:cat>
          <c:val>
            <c:numRef>
              <c:f>consumption_overview!$D$32:$BV$32</c:f>
              <c:numCache>
                <c:formatCode>General</c:formatCode>
                <c:ptCount val="71"/>
                <c:pt idx="0">
                  <c:v>1.9060889999999999</c:v>
                </c:pt>
                <c:pt idx="1">
                  <c:v>2.033239</c:v>
                </c:pt>
                <c:pt idx="2">
                  <c:v>2.0770479999999996</c:v>
                </c:pt>
                <c:pt idx="3">
                  <c:v>2.1164369999999999</c:v>
                </c:pt>
                <c:pt idx="4">
                  <c:v>2.264475</c:v>
                </c:pt>
                <c:pt idx="5">
                  <c:v>2.3512820000000003</c:v>
                </c:pt>
                <c:pt idx="6">
                  <c:v>2.4386289999999997</c:v>
                </c:pt>
                <c:pt idx="7">
                  <c:v>2.5387559999999998</c:v>
                </c:pt>
                <c:pt idx="8">
                  <c:v>2.6751080000000003</c:v>
                </c:pt>
                <c:pt idx="9">
                  <c:v>2.7666399999999998</c:v>
                </c:pt>
                <c:pt idx="10">
                  <c:v>2.8601540000000001</c:v>
                </c:pt>
                <c:pt idx="11">
                  <c:v>2.9180920000000001</c:v>
                </c:pt>
                <c:pt idx="12">
                  <c:v>2.9002240000000001</c:v>
                </c:pt>
                <c:pt idx="13">
                  <c:v>3.0187550000000001</c:v>
                </c:pt>
                <c:pt idx="14">
                  <c:v>3.1155169999999996</c:v>
                </c:pt>
                <c:pt idx="15">
                  <c:v>3.2520359999999999</c:v>
                </c:pt>
                <c:pt idx="16">
                  <c:v>3.343969</c:v>
                </c:pt>
                <c:pt idx="17">
                  <c:v>3.5028479999999997</c:v>
                </c:pt>
                <c:pt idx="18">
                  <c:v>3.6779890000000002</c:v>
                </c:pt>
                <c:pt idx="19">
                  <c:v>3.766238</c:v>
                </c:pt>
                <c:pt idx="20">
                  <c:v>3.9556909999999998</c:v>
                </c:pt>
                <c:pt idx="21">
                  <c:v>4.0620469999999997</c:v>
                </c:pt>
                <c:pt idx="22">
                  <c:v>4.1098609999999995</c:v>
                </c:pt>
                <c:pt idx="23">
                  <c:v>4.0900590000000001</c:v>
                </c:pt>
                <c:pt idx="24">
                  <c:v>4.1982089999999994</c:v>
                </c:pt>
                <c:pt idx="25">
                  <c:v>4.3505699999999994</c:v>
                </c:pt>
                <c:pt idx="26">
                  <c:v>4.4347250000000003</c:v>
                </c:pt>
                <c:pt idx="27">
                  <c:v>4.559507</c:v>
                </c:pt>
                <c:pt idx="28">
                  <c:v>4.5588869999999995</c:v>
                </c:pt>
                <c:pt idx="29">
                  <c:v>4.4589809999999996</c:v>
                </c:pt>
                <c:pt idx="30">
                  <c:v>4.53864</c:v>
                </c:pt>
                <c:pt idx="31">
                  <c:v>4.5313319999999999</c:v>
                </c:pt>
                <c:pt idx="32">
                  <c:v>4.5280690000000003</c:v>
                </c:pt>
                <c:pt idx="33">
                  <c:v>4.5621130000000001</c:v>
                </c:pt>
                <c:pt idx="34">
                  <c:v>4.6135640000000002</c:v>
                </c:pt>
                <c:pt idx="35">
                  <c:v>4.6428840000000005</c:v>
                </c:pt>
                <c:pt idx="36">
                  <c:v>4.6648569999999996</c:v>
                </c:pt>
                <c:pt idx="37">
                  <c:v>4.603497</c:v>
                </c:pt>
                <c:pt idx="38">
                  <c:v>4.682709</c:v>
                </c:pt>
                <c:pt idx="39">
                  <c:v>4.6308550000000004</c:v>
                </c:pt>
                <c:pt idx="40">
                  <c:v>4.6987030000000001</c:v>
                </c:pt>
                <c:pt idx="41">
                  <c:v>4.7266760000000003</c:v>
                </c:pt>
                <c:pt idx="42">
                  <c:v>4.7494860000000001</c:v>
                </c:pt>
                <c:pt idx="43">
                  <c:v>4.7662849999999999</c:v>
                </c:pt>
                <c:pt idx="44">
                  <c:v>4.7823140000000004</c:v>
                </c:pt>
                <c:pt idx="45">
                  <c:v>4.7986430000000002</c:v>
                </c:pt>
                <c:pt idx="46">
                  <c:v>4.8081899999999997</c:v>
                </c:pt>
                <c:pt idx="47">
                  <c:v>4.8227650000000004</c:v>
                </c:pt>
                <c:pt idx="48">
                  <c:v>4.8414279999999996</c:v>
                </c:pt>
                <c:pt idx="49">
                  <c:v>4.864179</c:v>
                </c:pt>
                <c:pt idx="50">
                  <c:v>4.8737149999999998</c:v>
                </c:pt>
                <c:pt idx="51">
                  <c:v>4.8869119999999997</c:v>
                </c:pt>
                <c:pt idx="52">
                  <c:v>4.9023700000000003</c:v>
                </c:pt>
                <c:pt idx="53">
                  <c:v>4.9197839999999999</c:v>
                </c:pt>
                <c:pt idx="54">
                  <c:v>4.9397919999999997</c:v>
                </c:pt>
                <c:pt idx="55">
                  <c:v>4.9623879999999998</c:v>
                </c:pt>
                <c:pt idx="56">
                  <c:v>4.9862010000000003</c:v>
                </c:pt>
                <c:pt idx="57">
                  <c:v>5.0112899999999998</c:v>
                </c:pt>
                <c:pt idx="58">
                  <c:v>5.0391399999999997</c:v>
                </c:pt>
                <c:pt idx="59">
                  <c:v>5.0702030000000002</c:v>
                </c:pt>
                <c:pt idx="60">
                  <c:v>5.0962839999999998</c:v>
                </c:pt>
                <c:pt idx="61">
                  <c:v>5.1244959999999997</c:v>
                </c:pt>
                <c:pt idx="62">
                  <c:v>5.1564180000000004</c:v>
                </c:pt>
                <c:pt idx="63">
                  <c:v>5.1927250000000003</c:v>
                </c:pt>
                <c:pt idx="64">
                  <c:v>5.231903</c:v>
                </c:pt>
                <c:pt idx="65">
                  <c:v>5.2742760000000004</c:v>
                </c:pt>
                <c:pt idx="66">
                  <c:v>5.3201590000000003</c:v>
                </c:pt>
                <c:pt idx="67">
                  <c:v>5.370177</c:v>
                </c:pt>
                <c:pt idx="68">
                  <c:v>5.4233219999999998</c:v>
                </c:pt>
                <c:pt idx="69">
                  <c:v>5.4808640000000004</c:v>
                </c:pt>
                <c:pt idx="70">
                  <c:v>5.5433899999999996</c:v>
                </c:pt>
              </c:numCache>
            </c:numRef>
          </c:val>
        </c:ser>
        <c:dLbls>
          <c:showLegendKey val="0"/>
          <c:showVal val="0"/>
          <c:showCatName val="0"/>
          <c:showSerName val="0"/>
          <c:showPercent val="0"/>
          <c:showBubbleSize val="0"/>
        </c:dLbls>
        <c:axId val="284694320"/>
        <c:axId val="284694880"/>
      </c:areaChart>
      <c:catAx>
        <c:axId val="284694320"/>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84694880"/>
        <c:crosses val="autoZero"/>
        <c:auto val="1"/>
        <c:lblAlgn val="ctr"/>
        <c:lblOffset val="100"/>
        <c:tickLblSkip val="10"/>
        <c:tickMarkSkip val="10"/>
        <c:noMultiLvlLbl val="0"/>
      </c:catAx>
      <c:valAx>
        <c:axId val="284694880"/>
        <c:scaling>
          <c:orientation val="minMax"/>
          <c:max val="1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22225">
            <a:solidFill>
              <a:schemeClr val="bg1">
                <a:lumMod val="65000"/>
              </a:schemeClr>
            </a:solidFill>
            <a:prstDash val="lgDash"/>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84694320"/>
        <c:crossesAt val="39"/>
        <c:crossBetween val="midCat"/>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000">
          <a:solidFill>
            <a:sysClr val="windowText" lastClr="000000"/>
          </a:solidFill>
        </a:defRPr>
      </a:pPr>
      <a:endParaRPr lang="en-US"/>
    </a:p>
  </c:txPr>
  <c:externalData r:id="rId3">
    <c:autoUpdate val="0"/>
  </c:externalData>
  <c:userShapes r:id="rId4"/>
</c:chartSpace>
</file>

<file path=ppt/charts/chart10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3760877755049307E-2"/>
          <c:y val="0.15849008625622851"/>
          <c:w val="0.888840941145702"/>
          <c:h val="0.68224406028183227"/>
        </c:manualLayout>
      </c:layout>
      <c:barChart>
        <c:barDir val="col"/>
        <c:grouping val="stacked"/>
        <c:varyColors val="0"/>
        <c:ser>
          <c:idx val="0"/>
          <c:order val="0"/>
          <c:tx>
            <c:strRef>
              <c:f>res_hh!$B$6</c:f>
              <c:strCache>
                <c:ptCount val="1"/>
                <c:pt idx="0">
                  <c:v>Single Family</c:v>
                </c:pt>
              </c:strCache>
            </c:strRef>
          </c:tx>
          <c:spPr>
            <a:solidFill>
              <a:schemeClr val="accent1"/>
            </a:solidFill>
            <a:ln>
              <a:noFill/>
            </a:ln>
            <a:effectLst/>
          </c:spPr>
          <c:invertIfNegative val="0"/>
          <c:cat>
            <c:numRef>
              <c:f>res_hh!$C$5:$AB$5</c:f>
              <c:numCache>
                <c:formatCode>General</c:formatCode>
                <c:ptCount val="26"/>
                <c:pt idx="0">
                  <c:v>2018</c:v>
                </c:pt>
                <c:pt idx="1">
                  <c:v>2050</c:v>
                </c:pt>
                <c:pt idx="3">
                  <c:v>2018</c:v>
                </c:pt>
                <c:pt idx="4">
                  <c:v>2050</c:v>
                </c:pt>
                <c:pt idx="6">
                  <c:v>2018</c:v>
                </c:pt>
                <c:pt idx="7">
                  <c:v>2050</c:v>
                </c:pt>
                <c:pt idx="9">
                  <c:v>2018</c:v>
                </c:pt>
                <c:pt idx="10">
                  <c:v>2050</c:v>
                </c:pt>
                <c:pt idx="12">
                  <c:v>2018</c:v>
                </c:pt>
                <c:pt idx="13">
                  <c:v>2050</c:v>
                </c:pt>
                <c:pt idx="15">
                  <c:v>2018</c:v>
                </c:pt>
                <c:pt idx="16">
                  <c:v>2050</c:v>
                </c:pt>
                <c:pt idx="18">
                  <c:v>2018</c:v>
                </c:pt>
                <c:pt idx="19">
                  <c:v>2050</c:v>
                </c:pt>
                <c:pt idx="21">
                  <c:v>2018</c:v>
                </c:pt>
                <c:pt idx="22">
                  <c:v>2050</c:v>
                </c:pt>
                <c:pt idx="24">
                  <c:v>2018</c:v>
                </c:pt>
                <c:pt idx="25">
                  <c:v>2050</c:v>
                </c:pt>
              </c:numCache>
            </c:numRef>
          </c:cat>
          <c:val>
            <c:numRef>
              <c:f>res_hh!$C$6:$AB$6</c:f>
              <c:numCache>
                <c:formatCode>#,##0.0</c:formatCode>
                <c:ptCount val="26"/>
                <c:pt idx="0">
                  <c:v>3.5461040000000001</c:v>
                </c:pt>
                <c:pt idx="1">
                  <c:v>4.0765770000000003</c:v>
                </c:pt>
                <c:pt idx="3">
                  <c:v>9.2508479999999995</c:v>
                </c:pt>
                <c:pt idx="4">
                  <c:v>10.064966999999999</c:v>
                </c:pt>
                <c:pt idx="6">
                  <c:v>13.299486999999999</c:v>
                </c:pt>
                <c:pt idx="7">
                  <c:v>14.647679999999999</c:v>
                </c:pt>
                <c:pt idx="9">
                  <c:v>6.378177</c:v>
                </c:pt>
                <c:pt idx="10">
                  <c:v>7.6930329999999998</c:v>
                </c:pt>
                <c:pt idx="12">
                  <c:v>16.631982000000001</c:v>
                </c:pt>
                <c:pt idx="13">
                  <c:v>23.339213999999998</c:v>
                </c:pt>
                <c:pt idx="15">
                  <c:v>5.3256220000000001</c:v>
                </c:pt>
                <c:pt idx="16">
                  <c:v>6.8555070000000002</c:v>
                </c:pt>
                <c:pt idx="18">
                  <c:v>10.071422999999999</c:v>
                </c:pt>
                <c:pt idx="19">
                  <c:v>15.385694000000001</c:v>
                </c:pt>
                <c:pt idx="21">
                  <c:v>6.2569169999999996</c:v>
                </c:pt>
                <c:pt idx="22">
                  <c:v>9.2716799999999999</c:v>
                </c:pt>
                <c:pt idx="24">
                  <c:v>11.944288</c:v>
                </c:pt>
                <c:pt idx="25">
                  <c:v>14.421654</c:v>
                </c:pt>
              </c:numCache>
            </c:numRef>
          </c:val>
        </c:ser>
        <c:ser>
          <c:idx val="1"/>
          <c:order val="1"/>
          <c:tx>
            <c:strRef>
              <c:f>res_hh!$B$7</c:f>
              <c:strCache>
                <c:ptCount val="1"/>
                <c:pt idx="0">
                  <c:v>Multi-Family</c:v>
                </c:pt>
              </c:strCache>
            </c:strRef>
          </c:tx>
          <c:spPr>
            <a:solidFill>
              <a:schemeClr val="accent2"/>
            </a:solidFill>
            <a:ln>
              <a:noFill/>
            </a:ln>
            <a:effectLst/>
          </c:spPr>
          <c:invertIfNegative val="0"/>
          <c:cat>
            <c:numRef>
              <c:f>res_hh!$C$5:$AB$5</c:f>
              <c:numCache>
                <c:formatCode>General</c:formatCode>
                <c:ptCount val="26"/>
                <c:pt idx="0">
                  <c:v>2018</c:v>
                </c:pt>
                <c:pt idx="1">
                  <c:v>2050</c:v>
                </c:pt>
                <c:pt idx="3">
                  <c:v>2018</c:v>
                </c:pt>
                <c:pt idx="4">
                  <c:v>2050</c:v>
                </c:pt>
                <c:pt idx="6">
                  <c:v>2018</c:v>
                </c:pt>
                <c:pt idx="7">
                  <c:v>2050</c:v>
                </c:pt>
                <c:pt idx="9">
                  <c:v>2018</c:v>
                </c:pt>
                <c:pt idx="10">
                  <c:v>2050</c:v>
                </c:pt>
                <c:pt idx="12">
                  <c:v>2018</c:v>
                </c:pt>
                <c:pt idx="13">
                  <c:v>2050</c:v>
                </c:pt>
                <c:pt idx="15">
                  <c:v>2018</c:v>
                </c:pt>
                <c:pt idx="16">
                  <c:v>2050</c:v>
                </c:pt>
                <c:pt idx="18">
                  <c:v>2018</c:v>
                </c:pt>
                <c:pt idx="19">
                  <c:v>2050</c:v>
                </c:pt>
                <c:pt idx="21">
                  <c:v>2018</c:v>
                </c:pt>
                <c:pt idx="22">
                  <c:v>2050</c:v>
                </c:pt>
                <c:pt idx="24">
                  <c:v>2018</c:v>
                </c:pt>
                <c:pt idx="25">
                  <c:v>2050</c:v>
                </c:pt>
              </c:numCache>
            </c:numRef>
          </c:cat>
          <c:val>
            <c:numRef>
              <c:f>res_hh!$C$7:$AB$7</c:f>
              <c:numCache>
                <c:formatCode>#,##0.0</c:formatCode>
                <c:ptCount val="26"/>
                <c:pt idx="0">
                  <c:v>2.0347979999999999</c:v>
                </c:pt>
                <c:pt idx="1">
                  <c:v>2.290286</c:v>
                </c:pt>
                <c:pt idx="3">
                  <c:v>5.8731809999999998</c:v>
                </c:pt>
                <c:pt idx="4">
                  <c:v>6.0978729999999999</c:v>
                </c:pt>
                <c:pt idx="6">
                  <c:v>4.3227349999999998</c:v>
                </c:pt>
                <c:pt idx="7">
                  <c:v>4.5741560000000003</c:v>
                </c:pt>
                <c:pt idx="9">
                  <c:v>1.706782</c:v>
                </c:pt>
                <c:pt idx="10">
                  <c:v>2.1210749999999998</c:v>
                </c:pt>
                <c:pt idx="12">
                  <c:v>5.5382829999999998</c:v>
                </c:pt>
                <c:pt idx="13">
                  <c:v>7.5883560000000001</c:v>
                </c:pt>
                <c:pt idx="15">
                  <c:v>1.254918</c:v>
                </c:pt>
                <c:pt idx="16">
                  <c:v>1.7684679999999999</c:v>
                </c:pt>
                <c:pt idx="18">
                  <c:v>3.1809789999999998</c:v>
                </c:pt>
                <c:pt idx="19">
                  <c:v>4.8709920000000002</c:v>
                </c:pt>
                <c:pt idx="21">
                  <c:v>1.9240109999999999</c:v>
                </c:pt>
                <c:pt idx="22">
                  <c:v>3.2108859999999999</c:v>
                </c:pt>
                <c:pt idx="24">
                  <c:v>5.4114069999999996</c:v>
                </c:pt>
                <c:pt idx="25">
                  <c:v>6.1781069999999998</c:v>
                </c:pt>
              </c:numCache>
            </c:numRef>
          </c:val>
        </c:ser>
        <c:ser>
          <c:idx val="2"/>
          <c:order val="2"/>
          <c:tx>
            <c:strRef>
              <c:f>res_hh!$B$8</c:f>
              <c:strCache>
                <c:ptCount val="1"/>
                <c:pt idx="0">
                  <c:v>Mobile</c:v>
                </c:pt>
              </c:strCache>
            </c:strRef>
          </c:tx>
          <c:spPr>
            <a:solidFill>
              <a:schemeClr val="accent3"/>
            </a:solidFill>
            <a:ln>
              <a:noFill/>
            </a:ln>
            <a:effectLst/>
          </c:spPr>
          <c:invertIfNegative val="0"/>
          <c:cat>
            <c:numRef>
              <c:f>res_hh!$C$5:$AB$5</c:f>
              <c:numCache>
                <c:formatCode>General</c:formatCode>
                <c:ptCount val="26"/>
                <c:pt idx="0">
                  <c:v>2018</c:v>
                </c:pt>
                <c:pt idx="1">
                  <c:v>2050</c:v>
                </c:pt>
                <c:pt idx="3">
                  <c:v>2018</c:v>
                </c:pt>
                <c:pt idx="4">
                  <c:v>2050</c:v>
                </c:pt>
                <c:pt idx="6">
                  <c:v>2018</c:v>
                </c:pt>
                <c:pt idx="7">
                  <c:v>2050</c:v>
                </c:pt>
                <c:pt idx="9">
                  <c:v>2018</c:v>
                </c:pt>
                <c:pt idx="10">
                  <c:v>2050</c:v>
                </c:pt>
                <c:pt idx="12">
                  <c:v>2018</c:v>
                </c:pt>
                <c:pt idx="13">
                  <c:v>2050</c:v>
                </c:pt>
                <c:pt idx="15">
                  <c:v>2018</c:v>
                </c:pt>
                <c:pt idx="16">
                  <c:v>2050</c:v>
                </c:pt>
                <c:pt idx="18">
                  <c:v>2018</c:v>
                </c:pt>
                <c:pt idx="19">
                  <c:v>2050</c:v>
                </c:pt>
                <c:pt idx="21">
                  <c:v>2018</c:v>
                </c:pt>
                <c:pt idx="22">
                  <c:v>2050</c:v>
                </c:pt>
                <c:pt idx="24">
                  <c:v>2018</c:v>
                </c:pt>
                <c:pt idx="25">
                  <c:v>2050</c:v>
                </c:pt>
              </c:numCache>
            </c:numRef>
          </c:cat>
          <c:val>
            <c:numRef>
              <c:f>res_hh!$C$8:$AB$8</c:f>
              <c:numCache>
                <c:formatCode>#,##0.0</c:formatCode>
                <c:ptCount val="26"/>
                <c:pt idx="0">
                  <c:v>0.122187</c:v>
                </c:pt>
                <c:pt idx="1">
                  <c:v>9.2479000000000006E-2</c:v>
                </c:pt>
                <c:pt idx="3">
                  <c:v>0.33806999999999998</c:v>
                </c:pt>
                <c:pt idx="4">
                  <c:v>0.212119</c:v>
                </c:pt>
                <c:pt idx="6">
                  <c:v>0.58604800000000001</c:v>
                </c:pt>
                <c:pt idx="7">
                  <c:v>0.34856900000000002</c:v>
                </c:pt>
                <c:pt idx="9">
                  <c:v>0.32930300000000001</c:v>
                </c:pt>
                <c:pt idx="10">
                  <c:v>0.227135</c:v>
                </c:pt>
                <c:pt idx="12">
                  <c:v>1.8928389999999999</c:v>
                </c:pt>
                <c:pt idx="13">
                  <c:v>1.5922019999999999</c:v>
                </c:pt>
                <c:pt idx="15">
                  <c:v>0.74620500000000001</c:v>
                </c:pt>
                <c:pt idx="16">
                  <c:v>0.48076099999999999</c:v>
                </c:pt>
                <c:pt idx="18">
                  <c:v>1.0506089999999999</c:v>
                </c:pt>
                <c:pt idx="19">
                  <c:v>1.0783069999999999</c:v>
                </c:pt>
                <c:pt idx="21">
                  <c:v>0.60548599999999997</c:v>
                </c:pt>
                <c:pt idx="22">
                  <c:v>0.40914</c:v>
                </c:pt>
                <c:pt idx="24">
                  <c:v>0.72704800000000003</c:v>
                </c:pt>
                <c:pt idx="25">
                  <c:v>0.44370900000000002</c:v>
                </c:pt>
              </c:numCache>
            </c:numRef>
          </c:val>
        </c:ser>
        <c:dLbls>
          <c:showLegendKey val="0"/>
          <c:showVal val="0"/>
          <c:showCatName val="0"/>
          <c:showSerName val="0"/>
          <c:showPercent val="0"/>
          <c:showBubbleSize val="0"/>
        </c:dLbls>
        <c:gapWidth val="101"/>
        <c:overlap val="100"/>
        <c:axId val="284698816"/>
        <c:axId val="284699376"/>
      </c:barChart>
      <c:catAx>
        <c:axId val="284698816"/>
        <c:scaling>
          <c:orientation val="minMax"/>
        </c:scaling>
        <c:delete val="1"/>
        <c:axPos val="b"/>
        <c:numFmt formatCode="General" sourceLinked="1"/>
        <c:majorTickMark val="none"/>
        <c:minorTickMark val="none"/>
        <c:tickLblPos val="nextTo"/>
        <c:crossAx val="284699376"/>
        <c:crosses val="autoZero"/>
        <c:auto val="1"/>
        <c:lblAlgn val="ctr"/>
        <c:lblOffset val="100"/>
        <c:noMultiLvlLbl val="0"/>
      </c:catAx>
      <c:valAx>
        <c:axId val="28469937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84698816"/>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userShapes r:id="rId4"/>
</c:chartSpace>
</file>

<file path=ppt/charts/chart10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910503212336776E-2"/>
          <c:y val="0.19671577038537638"/>
          <c:w val="0.81904365827510994"/>
          <c:h val="0.66828314523279475"/>
        </c:manualLayout>
      </c:layout>
      <c:lineChart>
        <c:grouping val="standard"/>
        <c:varyColors val="0"/>
        <c:ser>
          <c:idx val="1"/>
          <c:order val="0"/>
          <c:tx>
            <c:strRef>
              <c:f>res_intensity!$B$29</c:f>
              <c:strCache>
                <c:ptCount val="1"/>
                <c:pt idx="0">
                  <c:v>electricity</c:v>
                </c:pt>
              </c:strCache>
            </c:strRef>
          </c:tx>
          <c:spPr>
            <a:ln w="28575" cap="rnd">
              <a:solidFill>
                <a:schemeClr val="accent6"/>
              </a:solidFill>
              <a:round/>
            </a:ln>
            <a:effectLst/>
          </c:spPr>
          <c:marker>
            <c:symbol val="none"/>
          </c:marker>
          <c:cat>
            <c:numRef>
              <c:f>res_intensity!$C$2:$AL$2</c:f>
              <c:numCache>
                <c:formatCode>General</c:formatCode>
                <c:ptCount val="36"/>
                <c:pt idx="0">
                  <c:v>2015</c:v>
                </c:pt>
                <c:pt idx="3">
                  <c:v>2018</c:v>
                </c:pt>
                <c:pt idx="5">
                  <c:v>2020</c:v>
                </c:pt>
                <c:pt idx="15">
                  <c:v>2030</c:v>
                </c:pt>
                <c:pt idx="25">
                  <c:v>2040</c:v>
                </c:pt>
                <c:pt idx="35">
                  <c:v>2050</c:v>
                </c:pt>
              </c:numCache>
            </c:numRef>
          </c:cat>
          <c:val>
            <c:numRef>
              <c:f>res_intensity!$C$29:$AL$29</c:f>
              <c:numCache>
                <c:formatCode>General</c:formatCode>
                <c:ptCount val="36"/>
                <c:pt idx="3" formatCode="0.00">
                  <c:v>1</c:v>
                </c:pt>
                <c:pt idx="4" formatCode="0.00">
                  <c:v>0.98019892416527143</c:v>
                </c:pt>
                <c:pt idx="5" formatCode="0.00">
                  <c:v>0.97387817873685179</c:v>
                </c:pt>
                <c:pt idx="6" formatCode="0.00">
                  <c:v>0.96174956542311441</c:v>
                </c:pt>
                <c:pt idx="7" formatCode="0.00">
                  <c:v>0.95260667496894891</c:v>
                </c:pt>
                <c:pt idx="8" formatCode="0.00">
                  <c:v>0.94495773604945543</c:v>
                </c:pt>
                <c:pt idx="9" formatCode="0.00">
                  <c:v>0.93695850792369462</c:v>
                </c:pt>
                <c:pt idx="10" formatCode="0.00">
                  <c:v>0.92876989930169707</c:v>
                </c:pt>
                <c:pt idx="11" formatCode="0.00">
                  <c:v>0.92293237391921612</c:v>
                </c:pt>
                <c:pt idx="12" formatCode="0.00">
                  <c:v>0.91817278157985449</c:v>
                </c:pt>
                <c:pt idx="13" formatCode="0.00">
                  <c:v>0.91496209025185204</c:v>
                </c:pt>
                <c:pt idx="14" formatCode="0.00">
                  <c:v>0.91209835037895215</c:v>
                </c:pt>
                <c:pt idx="15" formatCode="0.00">
                  <c:v>0.90912292785681847</c:v>
                </c:pt>
                <c:pt idx="16" formatCode="0.00">
                  <c:v>0.9066797326196816</c:v>
                </c:pt>
                <c:pt idx="17" formatCode="0.00">
                  <c:v>0.90427409283801763</c:v>
                </c:pt>
                <c:pt idx="18" formatCode="0.00">
                  <c:v>0.90223461763148893</c:v>
                </c:pt>
                <c:pt idx="19" formatCode="0.00">
                  <c:v>0.90144349497800569</c:v>
                </c:pt>
                <c:pt idx="20" formatCode="0.00">
                  <c:v>0.90092903277388636</c:v>
                </c:pt>
                <c:pt idx="21" formatCode="0.00">
                  <c:v>0.90061883826453637</c:v>
                </c:pt>
                <c:pt idx="22" formatCode="0.00">
                  <c:v>0.90047186653329092</c:v>
                </c:pt>
                <c:pt idx="23" formatCode="0.00">
                  <c:v>0.90057200773798696</c:v>
                </c:pt>
                <c:pt idx="24" formatCode="0.00">
                  <c:v>0.90096334199183303</c:v>
                </c:pt>
                <c:pt idx="25" formatCode="0.00">
                  <c:v>0.90138575243837493</c:v>
                </c:pt>
                <c:pt idx="26" formatCode="0.00">
                  <c:v>0.90130098059884267</c:v>
                </c:pt>
                <c:pt idx="27" formatCode="0.00">
                  <c:v>0.90151802837626083</c:v>
                </c:pt>
                <c:pt idx="28" formatCode="0.00">
                  <c:v>0.90179715061010923</c:v>
                </c:pt>
                <c:pt idx="29" formatCode="0.00">
                  <c:v>0.90217047065710709</c:v>
                </c:pt>
                <c:pt idx="30" formatCode="0.00">
                  <c:v>0.90228087330997009</c:v>
                </c:pt>
                <c:pt idx="31" formatCode="0.00">
                  <c:v>0.90223871240693043</c:v>
                </c:pt>
                <c:pt idx="32" formatCode="0.00">
                  <c:v>0.90195560830664845</c:v>
                </c:pt>
                <c:pt idx="33" formatCode="0.00">
                  <c:v>0.90164675632544711</c:v>
                </c:pt>
                <c:pt idx="34" formatCode="0.00">
                  <c:v>0.90135870321632017</c:v>
                </c:pt>
                <c:pt idx="35" formatCode="0.00">
                  <c:v>0.90129637003624652</c:v>
                </c:pt>
              </c:numCache>
            </c:numRef>
          </c:val>
          <c:smooth val="1"/>
        </c:ser>
        <c:ser>
          <c:idx val="2"/>
          <c:order val="1"/>
          <c:tx>
            <c:strRef>
              <c:f>res_intensity!$B$30</c:f>
              <c:strCache>
                <c:ptCount val="1"/>
                <c:pt idx="0">
                  <c:v>natural gas</c:v>
                </c:pt>
              </c:strCache>
            </c:strRef>
          </c:tx>
          <c:spPr>
            <a:ln w="28575" cap="rnd">
              <a:solidFill>
                <a:schemeClr val="accent1"/>
              </a:solidFill>
              <a:round/>
            </a:ln>
            <a:effectLst/>
          </c:spPr>
          <c:marker>
            <c:symbol val="none"/>
          </c:marker>
          <c:cat>
            <c:numRef>
              <c:f>res_intensity!$C$2:$AL$2</c:f>
              <c:numCache>
                <c:formatCode>General</c:formatCode>
                <c:ptCount val="36"/>
                <c:pt idx="0">
                  <c:v>2015</c:v>
                </c:pt>
                <c:pt idx="3">
                  <c:v>2018</c:v>
                </c:pt>
                <c:pt idx="5">
                  <c:v>2020</c:v>
                </c:pt>
                <c:pt idx="15">
                  <c:v>2030</c:v>
                </c:pt>
                <c:pt idx="25">
                  <c:v>2040</c:v>
                </c:pt>
                <c:pt idx="35">
                  <c:v>2050</c:v>
                </c:pt>
              </c:numCache>
            </c:numRef>
          </c:cat>
          <c:val>
            <c:numRef>
              <c:f>res_intensity!$C$30:$AL$30</c:f>
              <c:numCache>
                <c:formatCode>General</c:formatCode>
                <c:ptCount val="36"/>
                <c:pt idx="3" formatCode="0.00">
                  <c:v>1</c:v>
                </c:pt>
                <c:pt idx="4" formatCode="0.00">
                  <c:v>0.98415294867982939</c:v>
                </c:pt>
                <c:pt idx="5" formatCode="0.00">
                  <c:v>0.94452255147988184</c:v>
                </c:pt>
                <c:pt idx="6" formatCode="0.00">
                  <c:v>0.93309429549281109</c:v>
                </c:pt>
                <c:pt idx="7" formatCode="0.00">
                  <c:v>0.92210788137974831</c:v>
                </c:pt>
                <c:pt idx="8" formatCode="0.00">
                  <c:v>0.91114477479618972</c:v>
                </c:pt>
                <c:pt idx="9" formatCode="0.00">
                  <c:v>0.90015115839360915</c:v>
                </c:pt>
                <c:pt idx="10" formatCode="0.00">
                  <c:v>0.88951720805459078</c:v>
                </c:pt>
                <c:pt idx="11" formatCode="0.00">
                  <c:v>0.8799344194580665</c:v>
                </c:pt>
                <c:pt idx="12" formatCode="0.00">
                  <c:v>0.87160183925025614</c:v>
                </c:pt>
                <c:pt idx="13" formatCode="0.00">
                  <c:v>0.86399723410260698</c:v>
                </c:pt>
                <c:pt idx="14" formatCode="0.00">
                  <c:v>0.85573555849064054</c:v>
                </c:pt>
                <c:pt idx="15" formatCode="0.00">
                  <c:v>0.84828744791515054</c:v>
                </c:pt>
                <c:pt idx="16" formatCode="0.00">
                  <c:v>0.8414945544413498</c:v>
                </c:pt>
                <c:pt idx="17" formatCode="0.00">
                  <c:v>0.83482619663463398</c:v>
                </c:pt>
                <c:pt idx="18" formatCode="0.00">
                  <c:v>0.82816671921064211</c:v>
                </c:pt>
                <c:pt idx="19" formatCode="0.00">
                  <c:v>0.82186626234063598</c:v>
                </c:pt>
                <c:pt idx="20" formatCode="0.00">
                  <c:v>0.81586597155989549</c:v>
                </c:pt>
                <c:pt idx="21" formatCode="0.00">
                  <c:v>0.81003573390041606</c:v>
                </c:pt>
                <c:pt idx="22" formatCode="0.00">
                  <c:v>0.8043705635558851</c:v>
                </c:pt>
                <c:pt idx="23" formatCode="0.00">
                  <c:v>0.79903247537103772</c:v>
                </c:pt>
                <c:pt idx="24" formatCode="0.00">
                  <c:v>0.79389024368129113</c:v>
                </c:pt>
                <c:pt idx="25" formatCode="0.00">
                  <c:v>0.78874813640741026</c:v>
                </c:pt>
                <c:pt idx="26" formatCode="0.00">
                  <c:v>0.78379275881735111</c:v>
                </c:pt>
                <c:pt idx="27" formatCode="0.00">
                  <c:v>0.77890552660107482</c:v>
                </c:pt>
                <c:pt idx="28" formatCode="0.00">
                  <c:v>0.77392414851484215</c:v>
                </c:pt>
                <c:pt idx="29" formatCode="0.00">
                  <c:v>0.7689484652169799</c:v>
                </c:pt>
                <c:pt idx="30" formatCode="0.00">
                  <c:v>0.76397333426238023</c:v>
                </c:pt>
                <c:pt idx="31" formatCode="0.00">
                  <c:v>0.75907936724268676</c:v>
                </c:pt>
                <c:pt idx="32" formatCode="0.00">
                  <c:v>0.75423965002556725</c:v>
                </c:pt>
                <c:pt idx="33" formatCode="0.00">
                  <c:v>0.74935218632195499</c:v>
                </c:pt>
                <c:pt idx="34" formatCode="0.00">
                  <c:v>0.74428667582118435</c:v>
                </c:pt>
                <c:pt idx="35" formatCode="0.00">
                  <c:v>0.73939112708394761</c:v>
                </c:pt>
              </c:numCache>
            </c:numRef>
          </c:val>
          <c:smooth val="1"/>
        </c:ser>
        <c:ser>
          <c:idx val="0"/>
          <c:order val="2"/>
          <c:tx>
            <c:strRef>
              <c:f>res_intensity!$B$31</c:f>
              <c:strCache>
                <c:ptCount val="1"/>
                <c:pt idx="0">
                  <c:v>delivered energy</c:v>
                </c:pt>
              </c:strCache>
            </c:strRef>
          </c:tx>
          <c:spPr>
            <a:ln w="28575" cap="rnd">
              <a:solidFill>
                <a:schemeClr val="tx2"/>
              </a:solidFill>
              <a:round/>
            </a:ln>
            <a:effectLst/>
          </c:spPr>
          <c:marker>
            <c:symbol val="none"/>
          </c:marker>
          <c:cat>
            <c:numRef>
              <c:f>res_intensity!$C$2:$AL$2</c:f>
              <c:numCache>
                <c:formatCode>General</c:formatCode>
                <c:ptCount val="36"/>
                <c:pt idx="0">
                  <c:v>2015</c:v>
                </c:pt>
                <c:pt idx="3">
                  <c:v>2018</c:v>
                </c:pt>
                <c:pt idx="5">
                  <c:v>2020</c:v>
                </c:pt>
                <c:pt idx="15">
                  <c:v>2030</c:v>
                </c:pt>
                <c:pt idx="25">
                  <c:v>2040</c:v>
                </c:pt>
                <c:pt idx="35">
                  <c:v>2050</c:v>
                </c:pt>
              </c:numCache>
            </c:numRef>
          </c:cat>
          <c:val>
            <c:numRef>
              <c:f>res_intensity!$C$31:$AL$31</c:f>
              <c:numCache>
                <c:formatCode>General</c:formatCode>
                <c:ptCount val="36"/>
                <c:pt idx="3" formatCode="0.00">
                  <c:v>1</c:v>
                </c:pt>
                <c:pt idx="4" formatCode="0.00">
                  <c:v>0.98149583342085212</c:v>
                </c:pt>
                <c:pt idx="5" formatCode="0.00">
                  <c:v>0.95341884928896659</c:v>
                </c:pt>
                <c:pt idx="6" formatCode="0.00">
                  <c:v>0.9400773735168515</c:v>
                </c:pt>
                <c:pt idx="7" formatCode="0.00">
                  <c:v>0.92833052710650366</c:v>
                </c:pt>
                <c:pt idx="8" formatCode="0.00">
                  <c:v>0.91746739796832089</c:v>
                </c:pt>
                <c:pt idx="9" formatCode="0.00">
                  <c:v>0.90671970641683819</c:v>
                </c:pt>
                <c:pt idx="10" formatCode="0.00">
                  <c:v>0.8962173971784525</c:v>
                </c:pt>
                <c:pt idx="11" formatCode="0.00">
                  <c:v>0.88733906282310315</c:v>
                </c:pt>
                <c:pt idx="12" formatCode="0.00">
                  <c:v>0.87970149494405558</c:v>
                </c:pt>
                <c:pt idx="13" formatCode="0.00">
                  <c:v>0.87310259382665234</c:v>
                </c:pt>
                <c:pt idx="14" formatCode="0.00">
                  <c:v>0.86647501216795286</c:v>
                </c:pt>
                <c:pt idx="15" formatCode="0.00">
                  <c:v>0.86018429460034329</c:v>
                </c:pt>
                <c:pt idx="16" formatCode="0.00">
                  <c:v>0.85445750768334838</c:v>
                </c:pt>
                <c:pt idx="17" formatCode="0.00">
                  <c:v>0.8488621944941378</c:v>
                </c:pt>
                <c:pt idx="18" formatCode="0.00">
                  <c:v>0.84350095679778148</c:v>
                </c:pt>
                <c:pt idx="19" formatCode="0.00">
                  <c:v>0.83883191645954891</c:v>
                </c:pt>
                <c:pt idx="20" formatCode="0.00">
                  <c:v>0.83445762569204385</c:v>
                </c:pt>
                <c:pt idx="21" formatCode="0.00">
                  <c:v>0.8303451340520005</c:v>
                </c:pt>
                <c:pt idx="22" formatCode="0.00">
                  <c:v>0.8263780350735348</c:v>
                </c:pt>
                <c:pt idx="23" formatCode="0.00">
                  <c:v>0.82272042334981388</c:v>
                </c:pt>
                <c:pt idx="24" formatCode="0.00">
                  <c:v>0.8193412633215903</c:v>
                </c:pt>
                <c:pt idx="25" formatCode="0.00">
                  <c:v>0.81602683762964945</c:v>
                </c:pt>
                <c:pt idx="26" formatCode="0.00">
                  <c:v>0.81260970736695137</c:v>
                </c:pt>
                <c:pt idx="27" formatCode="0.00">
                  <c:v>0.80941313638680956</c:v>
                </c:pt>
                <c:pt idx="28" formatCode="0.00">
                  <c:v>0.80620331416105773</c:v>
                </c:pt>
                <c:pt idx="29" formatCode="0.00">
                  <c:v>0.80303865688048481</c:v>
                </c:pt>
                <c:pt idx="30" formatCode="0.00">
                  <c:v>0.79979189048021726</c:v>
                </c:pt>
                <c:pt idx="31" formatCode="0.00">
                  <c:v>0.79654756544647021</c:v>
                </c:pt>
                <c:pt idx="32" formatCode="0.00">
                  <c:v>0.79324327871631384</c:v>
                </c:pt>
                <c:pt idx="33" formatCode="0.00">
                  <c:v>0.78993852221728056</c:v>
                </c:pt>
                <c:pt idx="34" formatCode="0.00">
                  <c:v>0.78657730892971545</c:v>
                </c:pt>
                <c:pt idx="35" formatCode="0.00">
                  <c:v>0.78341654915294012</c:v>
                </c:pt>
              </c:numCache>
            </c:numRef>
          </c:val>
          <c:smooth val="1"/>
        </c:ser>
        <c:dLbls>
          <c:showLegendKey val="0"/>
          <c:showVal val="0"/>
          <c:showCatName val="0"/>
          <c:showSerName val="0"/>
          <c:showPercent val="0"/>
          <c:showBubbleSize val="0"/>
        </c:dLbls>
        <c:smooth val="0"/>
        <c:axId val="284703296"/>
        <c:axId val="284703856"/>
      </c:lineChart>
      <c:catAx>
        <c:axId val="284703296"/>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84703856"/>
        <c:crosses val="autoZero"/>
        <c:auto val="1"/>
        <c:lblAlgn val="ctr"/>
        <c:lblOffset val="100"/>
        <c:tickLblSkip val="5"/>
        <c:tickMarkSkip val="5"/>
        <c:noMultiLvlLbl val="0"/>
      </c:catAx>
      <c:valAx>
        <c:axId val="284703856"/>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84703296"/>
        <c:crosses val="autoZero"/>
        <c:crossBetween val="midCat"/>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userShapes r:id="rId4"/>
</c:chartSpace>
</file>

<file path=ppt/charts/chart10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609532857116765"/>
          <c:y val="0.15305459450576903"/>
          <c:w val="0.64717613314576972"/>
          <c:h val="0.72847323937138808"/>
        </c:manualLayout>
      </c:layout>
      <c:barChart>
        <c:barDir val="bar"/>
        <c:grouping val="clustered"/>
        <c:varyColors val="0"/>
        <c:ser>
          <c:idx val="0"/>
          <c:order val="0"/>
          <c:tx>
            <c:strRef>
              <c:f>res_intensity!$D$34</c:f>
              <c:strCache>
                <c:ptCount val="1"/>
                <c:pt idx="0">
                  <c:v>2050</c:v>
                </c:pt>
              </c:strCache>
            </c:strRef>
          </c:tx>
          <c:spPr>
            <a:solidFill>
              <a:schemeClr val="accent6">
                <a:lumMod val="60000"/>
                <a:lumOff val="40000"/>
              </a:schemeClr>
            </a:solidFill>
            <a:ln>
              <a:noFill/>
            </a:ln>
            <a:effectLst/>
          </c:spPr>
          <c:invertIfNegative val="0"/>
          <c:cat>
            <c:strRef>
              <c:f>res_intensity!$B$35:$B$43</c:f>
              <c:strCache>
                <c:ptCount val="9"/>
                <c:pt idx="0">
                  <c:v>cooking</c:v>
                </c:pt>
                <c:pt idx="1">
                  <c:v>laundry and
dishwashing</c:v>
                </c:pt>
                <c:pt idx="2">
                  <c:v>TVs and PCs</c:v>
                </c:pt>
                <c:pt idx="3">
                  <c:v>lighting</c:v>
                </c:pt>
                <c:pt idx="4">
                  <c:v>refrigeration
and freezing</c:v>
                </c:pt>
                <c:pt idx="5">
                  <c:v>water heating</c:v>
                </c:pt>
                <c:pt idx="6">
                  <c:v>space cooling</c:v>
                </c:pt>
                <c:pt idx="7">
                  <c:v>space heating</c:v>
                </c:pt>
                <c:pt idx="8">
                  <c:v>other uses</c:v>
                </c:pt>
              </c:strCache>
            </c:strRef>
          </c:cat>
          <c:val>
            <c:numRef>
              <c:f>res_intensity!$D$35:$D$43</c:f>
              <c:numCache>
                <c:formatCode>0</c:formatCode>
                <c:ptCount val="9"/>
                <c:pt idx="0">
                  <c:v>115.89435899768439</c:v>
                </c:pt>
                <c:pt idx="1">
                  <c:v>746.41705588279024</c:v>
                </c:pt>
                <c:pt idx="2">
                  <c:v>594.96192564119269</c:v>
                </c:pt>
                <c:pt idx="3">
                  <c:v>373.37828548624043</c:v>
                </c:pt>
                <c:pt idx="4">
                  <c:v>768.39526102410264</c:v>
                </c:pt>
                <c:pt idx="5">
                  <c:v>1162.9883333285939</c:v>
                </c:pt>
                <c:pt idx="6">
                  <c:v>1875.9641341343263</c:v>
                </c:pt>
                <c:pt idx="7">
                  <c:v>1026.4463543387894</c:v>
                </c:pt>
                <c:pt idx="8">
                  <c:v>4283.1320075868725</c:v>
                </c:pt>
              </c:numCache>
            </c:numRef>
          </c:val>
        </c:ser>
        <c:ser>
          <c:idx val="1"/>
          <c:order val="1"/>
          <c:tx>
            <c:strRef>
              <c:f>res_intensity!$C$34</c:f>
              <c:strCache>
                <c:ptCount val="1"/>
                <c:pt idx="0">
                  <c:v>2018</c:v>
                </c:pt>
              </c:strCache>
            </c:strRef>
          </c:tx>
          <c:spPr>
            <a:solidFill>
              <a:schemeClr val="accent6"/>
            </a:solidFill>
            <a:ln>
              <a:noFill/>
            </a:ln>
            <a:effectLst/>
          </c:spPr>
          <c:invertIfNegative val="0"/>
          <c:cat>
            <c:strRef>
              <c:f>res_intensity!$B$35:$B$43</c:f>
              <c:strCache>
                <c:ptCount val="9"/>
                <c:pt idx="0">
                  <c:v>cooking</c:v>
                </c:pt>
                <c:pt idx="1">
                  <c:v>laundry and
dishwashing</c:v>
                </c:pt>
                <c:pt idx="2">
                  <c:v>TVs and PCs</c:v>
                </c:pt>
                <c:pt idx="3">
                  <c:v>lighting</c:v>
                </c:pt>
                <c:pt idx="4">
                  <c:v>refrigeration
and freezing</c:v>
                </c:pt>
                <c:pt idx="5">
                  <c:v>water heating</c:v>
                </c:pt>
                <c:pt idx="6">
                  <c:v>space cooling</c:v>
                </c:pt>
                <c:pt idx="7">
                  <c:v>space heating</c:v>
                </c:pt>
                <c:pt idx="8">
                  <c:v>other uses</c:v>
                </c:pt>
              </c:strCache>
            </c:strRef>
          </c:cat>
          <c:val>
            <c:numRef>
              <c:f>res_intensity!$C$35:$C$43</c:f>
              <c:numCache>
                <c:formatCode>0</c:formatCode>
                <c:ptCount val="9"/>
                <c:pt idx="0">
                  <c:v>131.06340562027404</c:v>
                </c:pt>
                <c:pt idx="1">
                  <c:v>648.48611610440128</c:v>
                </c:pt>
                <c:pt idx="2">
                  <c:v>737.67517884129563</c:v>
                </c:pt>
                <c:pt idx="3">
                  <c:v>758.8035184083908</c:v>
                </c:pt>
                <c:pt idx="4">
                  <c:v>891.39870429465179</c:v>
                </c:pt>
                <c:pt idx="5">
                  <c:v>1442.3306301364589</c:v>
                </c:pt>
                <c:pt idx="6">
                  <c:v>1780.1064432571645</c:v>
                </c:pt>
                <c:pt idx="7">
                  <c:v>1932.6123373385119</c:v>
                </c:pt>
                <c:pt idx="8">
                  <c:v>3824.0029822090405</c:v>
                </c:pt>
              </c:numCache>
            </c:numRef>
          </c:val>
        </c:ser>
        <c:dLbls>
          <c:showLegendKey val="0"/>
          <c:showVal val="0"/>
          <c:showCatName val="0"/>
          <c:showSerName val="0"/>
          <c:showPercent val="0"/>
          <c:showBubbleSize val="0"/>
        </c:dLbls>
        <c:gapWidth val="67"/>
        <c:axId val="284706656"/>
        <c:axId val="284707216"/>
      </c:barChart>
      <c:catAx>
        <c:axId val="284706656"/>
        <c:scaling>
          <c:orientation val="minMax"/>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lgn="just">
              <a:defRPr sz="1200" b="0" i="0" u="none" strike="noStrike" kern="1200" baseline="0">
                <a:solidFill>
                  <a:schemeClr val="tx1"/>
                </a:solidFill>
                <a:latin typeface="+mn-lt"/>
                <a:ea typeface="+mn-ea"/>
                <a:cs typeface="+mn-cs"/>
              </a:defRPr>
            </a:pPr>
            <a:endParaRPr lang="en-US"/>
          </a:p>
        </c:txPr>
        <c:crossAx val="284707216"/>
        <c:crosses val="autoZero"/>
        <c:auto val="1"/>
        <c:lblAlgn val="ctr"/>
        <c:lblOffset val="100"/>
        <c:noMultiLvlLbl val="0"/>
      </c:catAx>
      <c:valAx>
        <c:axId val="284707216"/>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284706656"/>
        <c:crosses val="autoZero"/>
        <c:crossBetween val="between"/>
        <c:majorUnit val="1000"/>
        <c:dispUnits>
          <c:builtInUnit val="thousands"/>
        </c:dispUnits>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000">
          <a:solidFill>
            <a:schemeClr val="tx1"/>
          </a:solidFill>
        </a:defRPr>
      </a:pPr>
      <a:endParaRPr lang="en-US"/>
    </a:p>
  </c:txPr>
  <c:externalData r:id="rId3">
    <c:autoUpdate val="0"/>
  </c:externalData>
  <c:userShapes r:id="rId4"/>
</c:chartSpace>
</file>

<file path=ppt/charts/chart10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5462329124258098"/>
          <c:y val="0.15183995325802183"/>
          <c:w val="0.6941730180201654"/>
          <c:h val="0.76112471103562251"/>
        </c:manualLayout>
      </c:layout>
      <c:barChart>
        <c:barDir val="bar"/>
        <c:grouping val="clustered"/>
        <c:varyColors val="0"/>
        <c:ser>
          <c:idx val="0"/>
          <c:order val="0"/>
          <c:tx>
            <c:strRef>
              <c:f>com_flrsp_intensity!$R$4</c:f>
              <c:strCache>
                <c:ptCount val="1"/>
                <c:pt idx="0">
                  <c:v>CAGR</c:v>
                </c:pt>
              </c:strCache>
            </c:strRef>
          </c:tx>
          <c:spPr>
            <a:solidFill>
              <a:schemeClr val="accent1"/>
            </a:solidFill>
            <a:ln>
              <a:noFill/>
            </a:ln>
            <a:effectLst/>
          </c:spPr>
          <c:invertIfNegative val="0"/>
          <c:cat>
            <c:strRef>
              <c:f>com_flrsp_intensity!$O$5:$O$13</c:f>
              <c:strCache>
                <c:ptCount val="9"/>
                <c:pt idx="0">
                  <c:v>assembly</c:v>
                </c:pt>
                <c:pt idx="1">
                  <c:v>office</c:v>
                </c:pt>
                <c:pt idx="2">
                  <c:v>food sales/service</c:v>
                </c:pt>
                <c:pt idx="3">
                  <c:v>mercantile/service</c:v>
                </c:pt>
                <c:pt idx="4">
                  <c:v>education</c:v>
                </c:pt>
                <c:pt idx="5">
                  <c:v>lodging</c:v>
                </c:pt>
                <c:pt idx="6">
                  <c:v>health care</c:v>
                </c:pt>
                <c:pt idx="7">
                  <c:v>warehouse</c:v>
                </c:pt>
                <c:pt idx="8">
                  <c:v>other</c:v>
                </c:pt>
              </c:strCache>
            </c:strRef>
          </c:cat>
          <c:val>
            <c:numRef>
              <c:f>com_flrsp_intensity!$R$5:$R$13</c:f>
              <c:numCache>
                <c:formatCode>0.0%</c:formatCode>
                <c:ptCount val="9"/>
                <c:pt idx="0">
                  <c:v>6.0273806458019941E-3</c:v>
                </c:pt>
                <c:pt idx="1">
                  <c:v>8.067465245900296E-3</c:v>
                </c:pt>
                <c:pt idx="2">
                  <c:v>9.0895558786381336E-3</c:v>
                </c:pt>
                <c:pt idx="3">
                  <c:v>9.5050813760293451E-3</c:v>
                </c:pt>
                <c:pt idx="4">
                  <c:v>9.735427708845501E-3</c:v>
                </c:pt>
                <c:pt idx="5">
                  <c:v>1.0999085892185123E-2</c:v>
                </c:pt>
                <c:pt idx="6">
                  <c:v>1.1698094953641158E-2</c:v>
                </c:pt>
                <c:pt idx="7">
                  <c:v>1.1877577725806221E-2</c:v>
                </c:pt>
                <c:pt idx="8">
                  <c:v>1.2931620344099004E-2</c:v>
                </c:pt>
              </c:numCache>
            </c:numRef>
          </c:val>
        </c:ser>
        <c:dLbls>
          <c:showLegendKey val="0"/>
          <c:showVal val="0"/>
          <c:showCatName val="0"/>
          <c:showSerName val="0"/>
          <c:showPercent val="0"/>
          <c:showBubbleSize val="0"/>
        </c:dLbls>
        <c:gapWidth val="67"/>
        <c:axId val="284709456"/>
        <c:axId val="284710016"/>
      </c:barChart>
      <c:catAx>
        <c:axId val="284709456"/>
        <c:scaling>
          <c:orientation val="minMax"/>
        </c:scaling>
        <c:delete val="0"/>
        <c:axPos val="l"/>
        <c:numFmt formatCode="General" sourceLinked="1"/>
        <c:majorTickMark val="none"/>
        <c:minorTickMark val="none"/>
        <c:tickLblPos val="nextTo"/>
        <c:spPr>
          <a:noFill/>
          <a:ln w="9525" cap="flat" cmpd="sng" algn="ctr">
            <a:solidFill>
              <a:schemeClr val="tx1"/>
            </a:solidFill>
            <a:round/>
          </a:ln>
          <a:effectLst/>
        </c:spPr>
        <c:txPr>
          <a:bodyPr rot="0" spcFirstLastPara="1" vertOverflow="ellipsis" wrap="square" anchor="ctr" anchorCtr="1"/>
          <a:lstStyle/>
          <a:p>
            <a:pPr>
              <a:defRPr sz="1400" b="0" i="0" u="none" strike="noStrike" kern="1200" baseline="0">
                <a:solidFill>
                  <a:schemeClr val="tx1"/>
                </a:solidFill>
                <a:latin typeface="+mn-lt"/>
                <a:ea typeface="+mn-ea"/>
                <a:cs typeface="+mn-cs"/>
              </a:defRPr>
            </a:pPr>
            <a:endParaRPr lang="en-US"/>
          </a:p>
        </c:txPr>
        <c:crossAx val="284710016"/>
        <c:crosses val="autoZero"/>
        <c:auto val="1"/>
        <c:lblAlgn val="ctr"/>
        <c:lblOffset val="100"/>
        <c:noMultiLvlLbl val="0"/>
      </c:catAx>
      <c:valAx>
        <c:axId val="284710016"/>
        <c:scaling>
          <c:orientation val="minMax"/>
        </c:scaling>
        <c:delete val="0"/>
        <c:axPos val="b"/>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84709456"/>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000">
          <a:solidFill>
            <a:schemeClr val="tx1"/>
          </a:solidFill>
        </a:defRPr>
      </a:pPr>
      <a:endParaRPr lang="en-US"/>
    </a:p>
  </c:txPr>
  <c:externalData r:id="rId3">
    <c:autoUpdate val="0"/>
  </c:externalData>
  <c:userShapes r:id="rId4"/>
</c:chartSpace>
</file>

<file path=ppt/charts/chart10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8963760040435783"/>
          <c:y val="0.1415291965910776"/>
          <c:w val="0.48147614958803003"/>
          <c:h val="0.77143546770256677"/>
        </c:manualLayout>
      </c:layout>
      <c:barChart>
        <c:barDir val="bar"/>
        <c:grouping val="clustered"/>
        <c:varyColors val="0"/>
        <c:ser>
          <c:idx val="0"/>
          <c:order val="0"/>
          <c:tx>
            <c:strRef>
              <c:f>com_flrsp_intensity!$V$4</c:f>
              <c:strCache>
                <c:ptCount val="1"/>
                <c:pt idx="0">
                  <c:v>2050</c:v>
                </c:pt>
              </c:strCache>
            </c:strRef>
          </c:tx>
          <c:spPr>
            <a:solidFill>
              <a:schemeClr val="accent1">
                <a:lumMod val="40000"/>
                <a:lumOff val="60000"/>
              </a:schemeClr>
            </a:solidFill>
            <a:ln>
              <a:noFill/>
            </a:ln>
            <a:effectLst/>
          </c:spPr>
          <c:invertIfNegative val="0"/>
          <c:cat>
            <c:strRef>
              <c:f>com_flrsp_intensity!$T$5:$T$13</c:f>
              <c:strCache>
                <c:ptCount val="9"/>
                <c:pt idx="0">
                  <c:v>water heating</c:v>
                </c:pt>
                <c:pt idx="1">
                  <c:v>cooking</c:v>
                </c:pt>
                <c:pt idx="2">
                  <c:v>space heating</c:v>
                </c:pt>
                <c:pt idx="3">
                  <c:v>lighting</c:v>
                </c:pt>
                <c:pt idx="4">
                  <c:v>ventilation</c:v>
                </c:pt>
                <c:pt idx="5">
                  <c:v>space cooling</c:v>
                </c:pt>
                <c:pt idx="6">
                  <c:v>refrigeration</c:v>
                </c:pt>
                <c:pt idx="7">
                  <c:v>computers/office equip.</c:v>
                </c:pt>
                <c:pt idx="8">
                  <c:v>other uses</c:v>
                </c:pt>
              </c:strCache>
            </c:strRef>
          </c:cat>
          <c:val>
            <c:numRef>
              <c:f>com_flrsp_intensity!$V$5:$V$13</c:f>
              <c:numCache>
                <c:formatCode>0</c:formatCode>
                <c:ptCount val="9"/>
                <c:pt idx="0">
                  <c:v>4.2277836909977169E-2</c:v>
                </c:pt>
                <c:pt idx="1">
                  <c:v>0.1851863567130547</c:v>
                </c:pt>
                <c:pt idx="2">
                  <c:v>0.19123208035308636</c:v>
                </c:pt>
                <c:pt idx="3">
                  <c:v>0.70021538354403567</c:v>
                </c:pt>
                <c:pt idx="4">
                  <c:v>0.86982643593183995</c:v>
                </c:pt>
                <c:pt idx="5">
                  <c:v>1.3098387537548064</c:v>
                </c:pt>
                <c:pt idx="6">
                  <c:v>1.7238265421486416</c:v>
                </c:pt>
                <c:pt idx="7">
                  <c:v>2.7890609948244318</c:v>
                </c:pt>
                <c:pt idx="8">
                  <c:v>5.1935065178918922</c:v>
                </c:pt>
              </c:numCache>
            </c:numRef>
          </c:val>
        </c:ser>
        <c:ser>
          <c:idx val="1"/>
          <c:order val="1"/>
          <c:tx>
            <c:strRef>
              <c:f>com_flrsp_intensity!$U$4</c:f>
              <c:strCache>
                <c:ptCount val="1"/>
                <c:pt idx="0">
                  <c:v>2018</c:v>
                </c:pt>
              </c:strCache>
            </c:strRef>
          </c:tx>
          <c:spPr>
            <a:solidFill>
              <a:schemeClr val="accent1">
                <a:lumMod val="50000"/>
              </a:schemeClr>
            </a:solidFill>
            <a:ln>
              <a:noFill/>
            </a:ln>
            <a:effectLst/>
          </c:spPr>
          <c:invertIfNegative val="0"/>
          <c:cat>
            <c:strRef>
              <c:f>com_flrsp_intensity!$T$5:$T$13</c:f>
              <c:strCache>
                <c:ptCount val="9"/>
                <c:pt idx="0">
                  <c:v>water heating</c:v>
                </c:pt>
                <c:pt idx="1">
                  <c:v>cooking</c:v>
                </c:pt>
                <c:pt idx="2">
                  <c:v>space heating</c:v>
                </c:pt>
                <c:pt idx="3">
                  <c:v>lighting</c:v>
                </c:pt>
                <c:pt idx="4">
                  <c:v>ventilation</c:v>
                </c:pt>
                <c:pt idx="5">
                  <c:v>space cooling</c:v>
                </c:pt>
                <c:pt idx="6">
                  <c:v>refrigeration</c:v>
                </c:pt>
                <c:pt idx="7">
                  <c:v>computers/office equip.</c:v>
                </c:pt>
                <c:pt idx="8">
                  <c:v>other uses</c:v>
                </c:pt>
              </c:strCache>
            </c:strRef>
          </c:cat>
          <c:val>
            <c:numRef>
              <c:f>com_flrsp_intensity!$U$5:$U$13</c:f>
              <c:numCache>
                <c:formatCode>0</c:formatCode>
                <c:ptCount val="9"/>
                <c:pt idx="0">
                  <c:v>8.2575268829940748E-2</c:v>
                </c:pt>
                <c:pt idx="1">
                  <c:v>0.27149355362953703</c:v>
                </c:pt>
                <c:pt idx="2">
                  <c:v>0.39277647894524803</c:v>
                </c:pt>
                <c:pt idx="3">
                  <c:v>1.5383569699304644</c:v>
                </c:pt>
                <c:pt idx="4">
                  <c:v>1.6334631036995042</c:v>
                </c:pt>
                <c:pt idx="5">
                  <c:v>1.7755967237099026</c:v>
                </c:pt>
                <c:pt idx="6">
                  <c:v>2.0792193894831383</c:v>
                </c:pt>
                <c:pt idx="7">
                  <c:v>2.3071903928321005</c:v>
                </c:pt>
                <c:pt idx="8">
                  <c:v>4.8806760432060496</c:v>
                </c:pt>
              </c:numCache>
            </c:numRef>
          </c:val>
        </c:ser>
        <c:dLbls>
          <c:showLegendKey val="0"/>
          <c:showVal val="0"/>
          <c:showCatName val="0"/>
          <c:showSerName val="0"/>
          <c:showPercent val="0"/>
          <c:showBubbleSize val="0"/>
        </c:dLbls>
        <c:gapWidth val="67"/>
        <c:axId val="284712816"/>
        <c:axId val="284713376"/>
      </c:barChart>
      <c:catAx>
        <c:axId val="284712816"/>
        <c:scaling>
          <c:orientation val="minMax"/>
        </c:scaling>
        <c:delete val="0"/>
        <c:axPos val="l"/>
        <c:numFmt formatCode="General" sourceLinked="1"/>
        <c:majorTickMark val="none"/>
        <c:minorTickMark val="none"/>
        <c:tickLblPos val="nextTo"/>
        <c:spPr>
          <a:noFill/>
          <a:ln w="9525" cap="flat" cmpd="sng" algn="ctr">
            <a:solidFill>
              <a:schemeClr val="tx1"/>
            </a:solidFill>
            <a:round/>
          </a:ln>
          <a:effectLst/>
        </c:spPr>
        <c:txPr>
          <a:bodyPr rot="0" spcFirstLastPara="1" vertOverflow="ellipsis" wrap="square" anchor="ctr" anchorCtr="1"/>
          <a:lstStyle/>
          <a:p>
            <a:pPr>
              <a:defRPr sz="1400" b="0" i="0" u="none" strike="noStrike" kern="1200" baseline="0">
                <a:solidFill>
                  <a:schemeClr val="tx1"/>
                </a:solidFill>
                <a:latin typeface="+mn-lt"/>
                <a:ea typeface="+mn-ea"/>
                <a:cs typeface="+mn-cs"/>
              </a:defRPr>
            </a:pPr>
            <a:endParaRPr lang="en-US"/>
          </a:p>
        </c:txPr>
        <c:crossAx val="284713376"/>
        <c:crosses val="autoZero"/>
        <c:auto val="1"/>
        <c:lblAlgn val="ctr"/>
        <c:lblOffset val="100"/>
        <c:noMultiLvlLbl val="0"/>
      </c:catAx>
      <c:valAx>
        <c:axId val="284713376"/>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84712816"/>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000">
          <a:solidFill>
            <a:schemeClr val="tx1"/>
          </a:solidFill>
        </a:defRPr>
      </a:pPr>
      <a:endParaRPr lang="en-US"/>
    </a:p>
  </c:txPr>
  <c:externalData r:id="rId3">
    <c:autoUpdate val="0"/>
  </c:externalData>
  <c:userShapes r:id="rId4"/>
</c:chartSpace>
</file>

<file path=ppt/charts/chart10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00" b="0" i="0" u="none" strike="noStrike" kern="1200" spc="0" baseline="0">
                <a:solidFill>
                  <a:sysClr val="windowText" lastClr="000000"/>
                </a:solidFill>
                <a:latin typeface="+mn-lt"/>
                <a:ea typeface="+mn-ea"/>
                <a:cs typeface="+mn-cs"/>
              </a:defRPr>
            </a:pPr>
            <a:r>
              <a:rPr lang="en-US" sz="1400" b="1" i="0" baseline="0" dirty="0">
                <a:effectLst/>
              </a:rPr>
              <a:t>Buildings solar distributed generation</a:t>
            </a:r>
            <a:endParaRPr lang="en-US" sz="1400" dirty="0">
              <a:effectLst/>
            </a:endParaRPr>
          </a:p>
          <a:p>
            <a:pPr algn="l">
              <a:defRPr>
                <a:solidFill>
                  <a:sysClr val="windowText" lastClr="000000"/>
                </a:solidFill>
              </a:defRPr>
            </a:pPr>
            <a:r>
              <a:rPr lang="en-US" sz="1400" b="0" i="0" baseline="0" dirty="0">
                <a:effectLst/>
              </a:rPr>
              <a:t>gigawatts </a:t>
            </a:r>
            <a:r>
              <a:rPr lang="en-US" sz="1400" b="0" i="0" baseline="0" dirty="0" smtClean="0">
                <a:effectLst/>
              </a:rPr>
              <a:t>direct current</a:t>
            </a:r>
            <a:endParaRPr lang="en-US" sz="1400" dirty="0">
              <a:effectLst/>
            </a:endParaRPr>
          </a:p>
        </c:rich>
      </c:tx>
      <c:layout>
        <c:manualLayout>
          <c:xMode val="edge"/>
          <c:yMode val="edge"/>
          <c:x val="2.1231757859490205E-2"/>
          <c:y val="0"/>
        </c:manualLayout>
      </c:layout>
      <c:overlay val="0"/>
      <c:spPr>
        <a:noFill/>
        <a:ln>
          <a:noFill/>
        </a:ln>
        <a:effectLst/>
      </c:spPr>
      <c:txPr>
        <a:bodyPr rot="0" spcFirstLastPara="1" vertOverflow="ellipsis" vert="horz" wrap="square" anchor="ctr" anchorCtr="1"/>
        <a:lstStyle/>
        <a:p>
          <a:pPr algn="l">
            <a:defRPr sz="1400" b="0" i="0" u="none" strike="noStrike" kern="1200" spc="0" baseline="0">
              <a:solidFill>
                <a:sysClr val="windowText" lastClr="000000"/>
              </a:solidFill>
              <a:latin typeface="+mn-lt"/>
              <a:ea typeface="+mn-ea"/>
              <a:cs typeface="+mn-cs"/>
            </a:defRPr>
          </a:pPr>
          <a:endParaRPr lang="en-US"/>
        </a:p>
      </c:txPr>
    </c:title>
    <c:autoTitleDeleted val="0"/>
    <c:plotArea>
      <c:layout/>
      <c:areaChart>
        <c:grouping val="stacked"/>
        <c:varyColors val="0"/>
        <c:ser>
          <c:idx val="0"/>
          <c:order val="1"/>
          <c:tx>
            <c:strRef>
              <c:f>DG!$B$46</c:f>
              <c:strCache>
                <c:ptCount val="1"/>
                <c:pt idx="0">
                  <c:v>Res Min</c:v>
                </c:pt>
              </c:strCache>
            </c:strRef>
          </c:tx>
          <c:spPr>
            <a:noFill/>
            <a:ln>
              <a:noFill/>
            </a:ln>
            <a:effectLst/>
          </c:spPr>
          <c:cat>
            <c:numRef>
              <c:f>DG!$D$2:$AM$2</c:f>
              <c:numCache>
                <c:formatCode>General</c:formatCode>
                <c:ptCount val="36"/>
                <c:pt idx="0">
                  <c:v>2015</c:v>
                </c:pt>
                <c:pt idx="5">
                  <c:v>2020</c:v>
                </c:pt>
                <c:pt idx="15">
                  <c:v>2030</c:v>
                </c:pt>
                <c:pt idx="25">
                  <c:v>2040</c:v>
                </c:pt>
                <c:pt idx="35">
                  <c:v>2050</c:v>
                </c:pt>
              </c:numCache>
            </c:numRef>
          </c:cat>
          <c:val>
            <c:numRef>
              <c:f>DG!$D$46:$AM$46</c:f>
              <c:numCache>
                <c:formatCode>0.0</c:formatCode>
                <c:ptCount val="36"/>
                <c:pt idx="0">
                  <c:v>5.784441406</c:v>
                </c:pt>
                <c:pt idx="1">
                  <c:v>8.367337891</c:v>
                </c:pt>
                <c:pt idx="2">
                  <c:v>10.594339844</c:v>
                </c:pt>
                <c:pt idx="3">
                  <c:v>12.871902344</c:v>
                </c:pt>
                <c:pt idx="4">
                  <c:v>15.159041016</c:v>
                </c:pt>
                <c:pt idx="5">
                  <c:v>17.39603125</c:v>
                </c:pt>
                <c:pt idx="6">
                  <c:v>19.581080077999999</c:v>
                </c:pt>
                <c:pt idx="7">
                  <c:v>21.659763672</c:v>
                </c:pt>
                <c:pt idx="8">
                  <c:v>23.766324218999998</c:v>
                </c:pt>
                <c:pt idx="9">
                  <c:v>25.907369141</c:v>
                </c:pt>
                <c:pt idx="10">
                  <c:v>28.086628906000001</c:v>
                </c:pt>
                <c:pt idx="11">
                  <c:v>30.315269531000002</c:v>
                </c:pt>
                <c:pt idx="12">
                  <c:v>32.597960938</c:v>
                </c:pt>
                <c:pt idx="13">
                  <c:v>34.953578125</c:v>
                </c:pt>
                <c:pt idx="14">
                  <c:v>37.393148437999997</c:v>
                </c:pt>
                <c:pt idx="15">
                  <c:v>39.903742187999995</c:v>
                </c:pt>
                <c:pt idx="16">
                  <c:v>42.498593749999998</c:v>
                </c:pt>
                <c:pt idx="17">
                  <c:v>45.167625000000001</c:v>
                </c:pt>
                <c:pt idx="18">
                  <c:v>47.939343749999999</c:v>
                </c:pt>
                <c:pt idx="19">
                  <c:v>50.808921875000003</c:v>
                </c:pt>
                <c:pt idx="20">
                  <c:v>53.755187499999998</c:v>
                </c:pt>
                <c:pt idx="21">
                  <c:v>56.8239375</c:v>
                </c:pt>
                <c:pt idx="22">
                  <c:v>59.997050780999999</c:v>
                </c:pt>
                <c:pt idx="23">
                  <c:v>63.284679687999997</c:v>
                </c:pt>
                <c:pt idx="24">
                  <c:v>66.681679688000003</c:v>
                </c:pt>
                <c:pt idx="25">
                  <c:v>70.188062500000001</c:v>
                </c:pt>
                <c:pt idx="26">
                  <c:v>73.783359375000003</c:v>
                </c:pt>
                <c:pt idx="27">
                  <c:v>77.479054688000005</c:v>
                </c:pt>
                <c:pt idx="28">
                  <c:v>81.301773437999998</c:v>
                </c:pt>
                <c:pt idx="29">
                  <c:v>85.234906249999995</c:v>
                </c:pt>
                <c:pt idx="30">
                  <c:v>89.314187500000003</c:v>
                </c:pt>
                <c:pt idx="31">
                  <c:v>93.518078125000002</c:v>
                </c:pt>
                <c:pt idx="32">
                  <c:v>97.88</c:v>
                </c:pt>
                <c:pt idx="33">
                  <c:v>102.39303125000001</c:v>
                </c:pt>
                <c:pt idx="34">
                  <c:v>107.063484375</c:v>
                </c:pt>
                <c:pt idx="35">
                  <c:v>111.897492188</c:v>
                </c:pt>
              </c:numCache>
            </c:numRef>
          </c:val>
        </c:ser>
        <c:ser>
          <c:idx val="2"/>
          <c:order val="2"/>
          <c:tx>
            <c:strRef>
              <c:f>DG!$B$48</c:f>
              <c:strCache>
                <c:ptCount val="1"/>
                <c:pt idx="0">
                  <c:v>Res Range</c:v>
                </c:pt>
              </c:strCache>
            </c:strRef>
          </c:tx>
          <c:spPr>
            <a:solidFill>
              <a:schemeClr val="tx2">
                <a:lumMod val="10000"/>
                <a:lumOff val="90000"/>
              </a:schemeClr>
            </a:solidFill>
            <a:ln>
              <a:noFill/>
            </a:ln>
            <a:effectLst/>
          </c:spPr>
          <c:cat>
            <c:numRef>
              <c:f>DG!$D$2:$AM$2</c:f>
              <c:numCache>
                <c:formatCode>General</c:formatCode>
                <c:ptCount val="36"/>
                <c:pt idx="0">
                  <c:v>2015</c:v>
                </c:pt>
                <c:pt idx="5">
                  <c:v>2020</c:v>
                </c:pt>
                <c:pt idx="15">
                  <c:v>2030</c:v>
                </c:pt>
                <c:pt idx="25">
                  <c:v>2040</c:v>
                </c:pt>
                <c:pt idx="35">
                  <c:v>2050</c:v>
                </c:pt>
              </c:numCache>
            </c:numRef>
          </c:cat>
          <c:val>
            <c:numRef>
              <c:f>DG!$D$48:$AM$48</c:f>
              <c:numCache>
                <c:formatCode>0.0</c:formatCode>
                <c:ptCount val="36"/>
                <c:pt idx="0">
                  <c:v>0</c:v>
                </c:pt>
                <c:pt idx="1">
                  <c:v>0</c:v>
                </c:pt>
                <c:pt idx="2">
                  <c:v>0</c:v>
                </c:pt>
                <c:pt idx="3">
                  <c:v>3.6328100000027064E-4</c:v>
                </c:pt>
                <c:pt idx="4">
                  <c:v>3.2179687000001067E-2</c:v>
                </c:pt>
                <c:pt idx="5">
                  <c:v>9.4582031000001621E-2</c:v>
                </c:pt>
                <c:pt idx="6">
                  <c:v>0.17032617199999933</c:v>
                </c:pt>
                <c:pt idx="7">
                  <c:v>0.2696621090000022</c:v>
                </c:pt>
                <c:pt idx="8">
                  <c:v>0.39531640600000273</c:v>
                </c:pt>
                <c:pt idx="9">
                  <c:v>0.53345507799999936</c:v>
                </c:pt>
                <c:pt idx="10">
                  <c:v>0.72676562499999875</c:v>
                </c:pt>
                <c:pt idx="11">
                  <c:v>1.0003007809999964</c:v>
                </c:pt>
                <c:pt idx="12">
                  <c:v>1.3185546870000024</c:v>
                </c:pt>
                <c:pt idx="13">
                  <c:v>1.6786875000000023</c:v>
                </c:pt>
                <c:pt idx="14">
                  <c:v>2.0891054679999996</c:v>
                </c:pt>
                <c:pt idx="15">
                  <c:v>2.5423984370000028</c:v>
                </c:pt>
                <c:pt idx="16">
                  <c:v>3.0569140620000042</c:v>
                </c:pt>
                <c:pt idx="17">
                  <c:v>3.6270078120000022</c:v>
                </c:pt>
                <c:pt idx="18">
                  <c:v>4.2394765620000072</c:v>
                </c:pt>
                <c:pt idx="19">
                  <c:v>4.8940078129999947</c:v>
                </c:pt>
                <c:pt idx="20">
                  <c:v>5.5894062500000032</c:v>
                </c:pt>
                <c:pt idx="21">
                  <c:v>6.3449843750000028</c:v>
                </c:pt>
                <c:pt idx="22">
                  <c:v>7.1516210940000065</c:v>
                </c:pt>
                <c:pt idx="23">
                  <c:v>8.0046640620000034</c:v>
                </c:pt>
                <c:pt idx="24">
                  <c:v>8.8876171870000036</c:v>
                </c:pt>
                <c:pt idx="25">
                  <c:v>10.021937499999993</c:v>
                </c:pt>
                <c:pt idx="26">
                  <c:v>11.330726562999999</c:v>
                </c:pt>
                <c:pt idx="27">
                  <c:v>12.769679686999993</c:v>
                </c:pt>
                <c:pt idx="28">
                  <c:v>14.373296874000005</c:v>
                </c:pt>
                <c:pt idx="29">
                  <c:v>16.13314062500001</c:v>
                </c:pt>
                <c:pt idx="30">
                  <c:v>18.069374999999994</c:v>
                </c:pt>
                <c:pt idx="31">
                  <c:v>20.175109374999991</c:v>
                </c:pt>
                <c:pt idx="32">
                  <c:v>22.496398438000014</c:v>
                </c:pt>
                <c:pt idx="33">
                  <c:v>24.992507811999985</c:v>
                </c:pt>
                <c:pt idx="34">
                  <c:v>27.676171874999994</c:v>
                </c:pt>
                <c:pt idx="35">
                  <c:v>30.579492187</c:v>
                </c:pt>
              </c:numCache>
            </c:numRef>
          </c:val>
        </c:ser>
        <c:dLbls>
          <c:showLegendKey val="0"/>
          <c:showVal val="0"/>
          <c:showCatName val="0"/>
          <c:showSerName val="0"/>
          <c:showPercent val="0"/>
          <c:showBubbleSize val="0"/>
        </c:dLbls>
        <c:axId val="284718416"/>
        <c:axId val="284718976"/>
      </c:areaChart>
      <c:areaChart>
        <c:grouping val="stacked"/>
        <c:varyColors val="0"/>
        <c:ser>
          <c:idx val="3"/>
          <c:order val="4"/>
          <c:tx>
            <c:strRef>
              <c:f>DG!$B$50</c:f>
              <c:strCache>
                <c:ptCount val="1"/>
                <c:pt idx="0">
                  <c:v>Comm Min</c:v>
                </c:pt>
              </c:strCache>
            </c:strRef>
          </c:tx>
          <c:spPr>
            <a:noFill/>
            <a:ln>
              <a:noFill/>
            </a:ln>
            <a:effectLst/>
          </c:spPr>
          <c:cat>
            <c:numRef>
              <c:f>DG!$D$2:$AM$2</c:f>
              <c:numCache>
                <c:formatCode>General</c:formatCode>
                <c:ptCount val="36"/>
                <c:pt idx="0">
                  <c:v>2015</c:v>
                </c:pt>
                <c:pt idx="5">
                  <c:v>2020</c:v>
                </c:pt>
                <c:pt idx="15">
                  <c:v>2030</c:v>
                </c:pt>
                <c:pt idx="25">
                  <c:v>2040</c:v>
                </c:pt>
                <c:pt idx="35">
                  <c:v>2050</c:v>
                </c:pt>
              </c:numCache>
            </c:numRef>
          </c:cat>
          <c:val>
            <c:numRef>
              <c:f>DG!$D$50:$AM$50</c:f>
              <c:numCache>
                <c:formatCode>0.0</c:formatCode>
                <c:ptCount val="36"/>
                <c:pt idx="0">
                  <c:v>5.8729077150000002</c:v>
                </c:pt>
                <c:pt idx="1">
                  <c:v>7.4595654299999996</c:v>
                </c:pt>
                <c:pt idx="2">
                  <c:v>9.4714316409999988</c:v>
                </c:pt>
                <c:pt idx="3">
                  <c:v>11.096327148</c:v>
                </c:pt>
                <c:pt idx="4">
                  <c:v>13.382589844</c:v>
                </c:pt>
                <c:pt idx="5">
                  <c:v>15.796306640999999</c:v>
                </c:pt>
                <c:pt idx="6">
                  <c:v>18.187667969</c:v>
                </c:pt>
                <c:pt idx="7">
                  <c:v>20.345246093999997</c:v>
                </c:pt>
                <c:pt idx="8">
                  <c:v>22.123978515999998</c:v>
                </c:pt>
                <c:pt idx="9">
                  <c:v>23.323730468999997</c:v>
                </c:pt>
                <c:pt idx="10">
                  <c:v>23.808343749999999</c:v>
                </c:pt>
                <c:pt idx="11">
                  <c:v>24.369070311999998</c:v>
                </c:pt>
                <c:pt idx="12">
                  <c:v>25.005988281</c:v>
                </c:pt>
                <c:pt idx="13">
                  <c:v>25.718121093999997</c:v>
                </c:pt>
                <c:pt idx="14">
                  <c:v>26.508074218999997</c:v>
                </c:pt>
                <c:pt idx="15">
                  <c:v>27.350164062000001</c:v>
                </c:pt>
                <c:pt idx="16">
                  <c:v>28.243878906000003</c:v>
                </c:pt>
                <c:pt idx="17">
                  <c:v>29.175523437999999</c:v>
                </c:pt>
                <c:pt idx="18">
                  <c:v>30.153400390999998</c:v>
                </c:pt>
                <c:pt idx="19">
                  <c:v>31.156285156000003</c:v>
                </c:pt>
                <c:pt idx="20">
                  <c:v>32.199972656</c:v>
                </c:pt>
                <c:pt idx="21">
                  <c:v>33.267832030999998</c:v>
                </c:pt>
                <c:pt idx="22">
                  <c:v>34.344042969</c:v>
                </c:pt>
                <c:pt idx="23">
                  <c:v>35.448015624999996</c:v>
                </c:pt>
                <c:pt idx="24">
                  <c:v>36.578375000000001</c:v>
                </c:pt>
                <c:pt idx="25">
                  <c:v>37.718367187999995</c:v>
                </c:pt>
                <c:pt idx="26">
                  <c:v>38.891484374999997</c:v>
                </c:pt>
                <c:pt idx="27">
                  <c:v>40.064585937999993</c:v>
                </c:pt>
                <c:pt idx="28">
                  <c:v>41.242320312000004</c:v>
                </c:pt>
                <c:pt idx="29">
                  <c:v>42.463828124999999</c:v>
                </c:pt>
                <c:pt idx="30">
                  <c:v>43.706214844000002</c:v>
                </c:pt>
                <c:pt idx="31">
                  <c:v>44.970210937999994</c:v>
                </c:pt>
                <c:pt idx="32">
                  <c:v>46.252843749999997</c:v>
                </c:pt>
                <c:pt idx="33">
                  <c:v>47.546656249999998</c:v>
                </c:pt>
                <c:pt idx="34">
                  <c:v>48.835539062000002</c:v>
                </c:pt>
                <c:pt idx="35">
                  <c:v>50.128449219000004</c:v>
                </c:pt>
              </c:numCache>
            </c:numRef>
          </c:val>
        </c:ser>
        <c:ser>
          <c:idx val="4"/>
          <c:order val="5"/>
          <c:tx>
            <c:strRef>
              <c:f>DG!$B$52</c:f>
              <c:strCache>
                <c:ptCount val="1"/>
                <c:pt idx="0">
                  <c:v>Comm Range</c:v>
                </c:pt>
              </c:strCache>
            </c:strRef>
          </c:tx>
          <c:spPr>
            <a:solidFill>
              <a:schemeClr val="accent6">
                <a:lumMod val="20000"/>
                <a:lumOff val="80000"/>
              </a:schemeClr>
            </a:solidFill>
            <a:ln>
              <a:noFill/>
            </a:ln>
            <a:effectLst/>
          </c:spPr>
          <c:cat>
            <c:numRef>
              <c:f>DG!$D$2:$AM$2</c:f>
              <c:numCache>
                <c:formatCode>General</c:formatCode>
                <c:ptCount val="36"/>
                <c:pt idx="0">
                  <c:v>2015</c:v>
                </c:pt>
                <c:pt idx="5">
                  <c:v>2020</c:v>
                </c:pt>
                <c:pt idx="15">
                  <c:v>2030</c:v>
                </c:pt>
                <c:pt idx="25">
                  <c:v>2040</c:v>
                </c:pt>
                <c:pt idx="35">
                  <c:v>2050</c:v>
                </c:pt>
              </c:numCache>
            </c:numRef>
          </c:cat>
          <c:val>
            <c:numRef>
              <c:f>DG!$D$52:$AM$52</c:f>
              <c:numCache>
                <c:formatCode>0.0</c:formatCode>
                <c:ptCount val="36"/>
                <c:pt idx="0">
                  <c:v>0</c:v>
                </c:pt>
                <c:pt idx="1">
                  <c:v>0</c:v>
                </c:pt>
                <c:pt idx="2">
                  <c:v>0</c:v>
                </c:pt>
                <c:pt idx="3">
                  <c:v>3.0273999998442491E-5</c:v>
                </c:pt>
                <c:pt idx="4">
                  <c:v>2.8203120000007686E-3</c:v>
                </c:pt>
                <c:pt idx="5">
                  <c:v>8.0537110000005185E-3</c:v>
                </c:pt>
                <c:pt idx="6">
                  <c:v>1.839453100000199E-2</c:v>
                </c:pt>
                <c:pt idx="7">
                  <c:v>3.6861328000004079E-2</c:v>
                </c:pt>
                <c:pt idx="8">
                  <c:v>6.6970702999999077E-2</c:v>
                </c:pt>
                <c:pt idx="9">
                  <c:v>0.10370703100000256</c:v>
                </c:pt>
                <c:pt idx="10">
                  <c:v>0.15692968800000173</c:v>
                </c:pt>
                <c:pt idx="11">
                  <c:v>0.23467578200000005</c:v>
                </c:pt>
                <c:pt idx="12">
                  <c:v>0.33516796900000045</c:v>
                </c:pt>
                <c:pt idx="13">
                  <c:v>0.45637500000000131</c:v>
                </c:pt>
                <c:pt idx="14">
                  <c:v>0.59841015600000347</c:v>
                </c:pt>
                <c:pt idx="15">
                  <c:v>0.76765429699999999</c:v>
                </c:pt>
                <c:pt idx="16">
                  <c:v>0.96412304699999751</c:v>
                </c:pt>
                <c:pt idx="17">
                  <c:v>1.2020234370000011</c:v>
                </c:pt>
                <c:pt idx="18">
                  <c:v>1.4625058590000002</c:v>
                </c:pt>
                <c:pt idx="19">
                  <c:v>1.7574609380000012</c:v>
                </c:pt>
                <c:pt idx="20">
                  <c:v>2.0729374999999948</c:v>
                </c:pt>
                <c:pt idx="21">
                  <c:v>2.4002382810000071</c:v>
                </c:pt>
                <c:pt idx="22">
                  <c:v>2.7441523430000032</c:v>
                </c:pt>
                <c:pt idx="23">
                  <c:v>3.0943164060000043</c:v>
                </c:pt>
                <c:pt idx="24">
                  <c:v>3.4421601559999999</c:v>
                </c:pt>
                <c:pt idx="25">
                  <c:v>3.7987265620000059</c:v>
                </c:pt>
                <c:pt idx="26">
                  <c:v>4.1369687500000012</c:v>
                </c:pt>
                <c:pt idx="27">
                  <c:v>4.4950781240000097</c:v>
                </c:pt>
                <c:pt idx="28">
                  <c:v>4.8650234379999944</c:v>
                </c:pt>
                <c:pt idx="29">
                  <c:v>5.2111093749999995</c:v>
                </c:pt>
                <c:pt idx="30">
                  <c:v>5.5559492180000021</c:v>
                </c:pt>
                <c:pt idx="31">
                  <c:v>5.9014257810000075</c:v>
                </c:pt>
                <c:pt idx="32">
                  <c:v>6.2525195310000043</c:v>
                </c:pt>
                <c:pt idx="33">
                  <c:v>6.6255156249999985</c:v>
                </c:pt>
                <c:pt idx="34">
                  <c:v>7.0097109379999978</c:v>
                </c:pt>
                <c:pt idx="35">
                  <c:v>7.3880273429999974</c:v>
                </c:pt>
              </c:numCache>
            </c:numRef>
          </c:val>
        </c:ser>
        <c:dLbls>
          <c:showLegendKey val="0"/>
          <c:showVal val="0"/>
          <c:showCatName val="0"/>
          <c:showSerName val="0"/>
          <c:showPercent val="0"/>
          <c:showBubbleSize val="0"/>
        </c:dLbls>
        <c:axId val="284720096"/>
        <c:axId val="284719536"/>
      </c:areaChart>
      <c:lineChart>
        <c:grouping val="standard"/>
        <c:varyColors val="0"/>
        <c:ser>
          <c:idx val="6"/>
          <c:order val="0"/>
          <c:tx>
            <c:strRef>
              <c:f>DG!$B$54</c:f>
              <c:strCache>
                <c:ptCount val="1"/>
                <c:pt idx="0">
                  <c:v>Bldgs Ref</c:v>
                </c:pt>
              </c:strCache>
            </c:strRef>
          </c:tx>
          <c:spPr>
            <a:ln w="22225" cap="rnd">
              <a:solidFill>
                <a:schemeClr val="tx2"/>
              </a:solidFill>
              <a:round/>
            </a:ln>
            <a:effectLst/>
          </c:spPr>
          <c:marker>
            <c:symbol val="none"/>
          </c:marker>
          <c:cat>
            <c:numRef>
              <c:f>DG!$D$2:$AM$2</c:f>
              <c:numCache>
                <c:formatCode>General</c:formatCode>
                <c:ptCount val="36"/>
                <c:pt idx="0">
                  <c:v>2015</c:v>
                </c:pt>
                <c:pt idx="5">
                  <c:v>2020</c:v>
                </c:pt>
                <c:pt idx="15">
                  <c:v>2030</c:v>
                </c:pt>
                <c:pt idx="25">
                  <c:v>2040</c:v>
                </c:pt>
                <c:pt idx="35">
                  <c:v>2050</c:v>
                </c:pt>
              </c:numCache>
            </c:numRef>
          </c:cat>
          <c:val>
            <c:numRef>
              <c:f>DG!$D$30:$AM$30</c:f>
              <c:numCache>
                <c:formatCode>0.0</c:formatCode>
                <c:ptCount val="36"/>
                <c:pt idx="0">
                  <c:v>5.784441406</c:v>
                </c:pt>
                <c:pt idx="1">
                  <c:v>8.367337891</c:v>
                </c:pt>
                <c:pt idx="2">
                  <c:v>10.594339844</c:v>
                </c:pt>
                <c:pt idx="3">
                  <c:v>12.871987305000001</c:v>
                </c:pt>
                <c:pt idx="4">
                  <c:v>15.183063476999999</c:v>
                </c:pt>
                <c:pt idx="5">
                  <c:v>17.460609375000001</c:v>
                </c:pt>
                <c:pt idx="6">
                  <c:v>19.696667969</c:v>
                </c:pt>
                <c:pt idx="7">
                  <c:v>21.844265624999998</c:v>
                </c:pt>
                <c:pt idx="8">
                  <c:v>24.040566406000003</c:v>
                </c:pt>
                <c:pt idx="9">
                  <c:v>26.280523437999999</c:v>
                </c:pt>
                <c:pt idx="10">
                  <c:v>28.602738281000001</c:v>
                </c:pt>
                <c:pt idx="11">
                  <c:v>31.037589843999999</c:v>
                </c:pt>
                <c:pt idx="12">
                  <c:v>33.557101562000007</c:v>
                </c:pt>
                <c:pt idx="13">
                  <c:v>36.179585937999995</c:v>
                </c:pt>
                <c:pt idx="14">
                  <c:v>38.927781250000002</c:v>
                </c:pt>
                <c:pt idx="15">
                  <c:v>41.776742188</c:v>
                </c:pt>
                <c:pt idx="16">
                  <c:v>44.752789062000005</c:v>
                </c:pt>
                <c:pt idx="17">
                  <c:v>47.8464375</c:v>
                </c:pt>
                <c:pt idx="18">
                  <c:v>51.069398437999993</c:v>
                </c:pt>
                <c:pt idx="19">
                  <c:v>54.429058594000004</c:v>
                </c:pt>
                <c:pt idx="20">
                  <c:v>57.916109374999998</c:v>
                </c:pt>
                <c:pt idx="21">
                  <c:v>61.587164062000006</c:v>
                </c:pt>
                <c:pt idx="22">
                  <c:v>65.420617187999994</c:v>
                </c:pt>
                <c:pt idx="23">
                  <c:v>69.432015625000005</c:v>
                </c:pt>
                <c:pt idx="24">
                  <c:v>73.597859374999999</c:v>
                </c:pt>
                <c:pt idx="25">
                  <c:v>77.923281250000002</c:v>
                </c:pt>
                <c:pt idx="26">
                  <c:v>82.412499999999994</c:v>
                </c:pt>
                <c:pt idx="27">
                  <c:v>87.078500000000005</c:v>
                </c:pt>
                <c:pt idx="28">
                  <c:v>91.943453125000005</c:v>
                </c:pt>
                <c:pt idx="29">
                  <c:v>96.98709375</c:v>
                </c:pt>
                <c:pt idx="30">
                  <c:v>102.2895</c:v>
                </c:pt>
                <c:pt idx="31">
                  <c:v>107.82003906199999</c:v>
                </c:pt>
                <c:pt idx="32">
                  <c:v>113.626648438</c:v>
                </c:pt>
                <c:pt idx="33">
                  <c:v>119.675882812</c:v>
                </c:pt>
                <c:pt idx="34">
                  <c:v>125.96376562499999</c:v>
                </c:pt>
                <c:pt idx="35">
                  <c:v>132.5016875</c:v>
                </c:pt>
              </c:numCache>
            </c:numRef>
          </c:val>
          <c:smooth val="0"/>
        </c:ser>
        <c:ser>
          <c:idx val="1"/>
          <c:order val="3"/>
          <c:tx>
            <c:strRef>
              <c:f>DG!$B$38</c:f>
              <c:strCache>
                <c:ptCount val="1"/>
                <c:pt idx="0">
                  <c:v>Comm Ref</c:v>
                </c:pt>
              </c:strCache>
            </c:strRef>
          </c:tx>
          <c:spPr>
            <a:ln w="22225" cap="rnd">
              <a:solidFill>
                <a:schemeClr val="accent6"/>
              </a:solidFill>
              <a:round/>
            </a:ln>
            <a:effectLst/>
          </c:spPr>
          <c:marker>
            <c:symbol val="none"/>
          </c:marker>
          <c:cat>
            <c:numRef>
              <c:f>DG!$D$2:$AM$2</c:f>
              <c:numCache>
                <c:formatCode>General</c:formatCode>
                <c:ptCount val="36"/>
                <c:pt idx="0">
                  <c:v>2015</c:v>
                </c:pt>
                <c:pt idx="5">
                  <c:v>2020</c:v>
                </c:pt>
                <c:pt idx="15">
                  <c:v>2030</c:v>
                </c:pt>
                <c:pt idx="25">
                  <c:v>2040</c:v>
                </c:pt>
                <c:pt idx="35">
                  <c:v>2050</c:v>
                </c:pt>
              </c:numCache>
            </c:numRef>
          </c:cat>
          <c:val>
            <c:numRef>
              <c:f>DG!$D$38:$AM$38</c:f>
              <c:numCache>
                <c:formatCode>0.0</c:formatCode>
                <c:ptCount val="36"/>
                <c:pt idx="0">
                  <c:v>5.8729077150000002</c:v>
                </c:pt>
                <c:pt idx="1">
                  <c:v>7.4595654299999996</c:v>
                </c:pt>
                <c:pt idx="2">
                  <c:v>9.4714316409999988</c:v>
                </c:pt>
                <c:pt idx="3">
                  <c:v>11.096338867</c:v>
                </c:pt>
                <c:pt idx="4">
                  <c:v>13.383015625000001</c:v>
                </c:pt>
                <c:pt idx="5">
                  <c:v>15.797916015999999</c:v>
                </c:pt>
                <c:pt idx="6">
                  <c:v>18.191259765999998</c:v>
                </c:pt>
                <c:pt idx="7">
                  <c:v>20.355535156000002</c:v>
                </c:pt>
                <c:pt idx="8">
                  <c:v>22.144435547</c:v>
                </c:pt>
                <c:pt idx="9">
                  <c:v>23.358492188</c:v>
                </c:pt>
                <c:pt idx="10">
                  <c:v>23.861796875</c:v>
                </c:pt>
                <c:pt idx="11">
                  <c:v>24.450712890999998</c:v>
                </c:pt>
                <c:pt idx="12">
                  <c:v>25.121285156000003</c:v>
                </c:pt>
                <c:pt idx="13">
                  <c:v>25.877736327999997</c:v>
                </c:pt>
                <c:pt idx="14">
                  <c:v>26.717839843999997</c:v>
                </c:pt>
                <c:pt idx="15">
                  <c:v>27.612546875</c:v>
                </c:pt>
                <c:pt idx="16">
                  <c:v>28.556482422000002</c:v>
                </c:pt>
                <c:pt idx="17">
                  <c:v>29.556093749999999</c:v>
                </c:pt>
                <c:pt idx="18">
                  <c:v>30.602119140999999</c:v>
                </c:pt>
                <c:pt idx="19">
                  <c:v>31.694511718999998</c:v>
                </c:pt>
                <c:pt idx="20">
                  <c:v>32.832808593999999</c:v>
                </c:pt>
                <c:pt idx="21">
                  <c:v>34.019359375000001</c:v>
                </c:pt>
                <c:pt idx="22">
                  <c:v>35.247414062000004</c:v>
                </c:pt>
                <c:pt idx="23">
                  <c:v>36.512976562000006</c:v>
                </c:pt>
                <c:pt idx="24">
                  <c:v>37.813656250000001</c:v>
                </c:pt>
                <c:pt idx="25">
                  <c:v>39.130648437999994</c:v>
                </c:pt>
                <c:pt idx="26">
                  <c:v>40.476875</c:v>
                </c:pt>
                <c:pt idx="27">
                  <c:v>41.830941406000001</c:v>
                </c:pt>
                <c:pt idx="28">
                  <c:v>43.203429688</c:v>
                </c:pt>
                <c:pt idx="29">
                  <c:v>44.590914062000003</c:v>
                </c:pt>
                <c:pt idx="30">
                  <c:v>45.9981875</c:v>
                </c:pt>
                <c:pt idx="31">
                  <c:v>47.424945312000006</c:v>
                </c:pt>
                <c:pt idx="32">
                  <c:v>48.874996094000004</c:v>
                </c:pt>
                <c:pt idx="33">
                  <c:v>50.347539062000003</c:v>
                </c:pt>
                <c:pt idx="34">
                  <c:v>51.836937499999998</c:v>
                </c:pt>
                <c:pt idx="35">
                  <c:v>53.323015624999996</c:v>
                </c:pt>
              </c:numCache>
            </c:numRef>
          </c:val>
          <c:smooth val="0"/>
        </c:ser>
        <c:dLbls>
          <c:showLegendKey val="0"/>
          <c:showVal val="0"/>
          <c:showCatName val="0"/>
          <c:showSerName val="0"/>
          <c:showPercent val="0"/>
          <c:showBubbleSize val="0"/>
        </c:dLbls>
        <c:marker val="1"/>
        <c:smooth val="0"/>
        <c:axId val="284718416"/>
        <c:axId val="284718976"/>
      </c:lineChart>
      <c:catAx>
        <c:axId val="284718416"/>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84718976"/>
        <c:crosses val="autoZero"/>
        <c:auto val="1"/>
        <c:lblAlgn val="ctr"/>
        <c:lblOffset val="100"/>
        <c:tickLblSkip val="5"/>
        <c:tickMarkSkip val="5"/>
        <c:noMultiLvlLbl val="1"/>
      </c:catAx>
      <c:valAx>
        <c:axId val="28471897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low"/>
        <c:spPr>
          <a:noFill/>
          <a:ln w="22225" cap="flat" cmpd="sng" algn="ctr">
            <a:solidFill>
              <a:schemeClr val="bg1">
                <a:lumMod val="65000"/>
              </a:schemeClr>
            </a:solidFill>
            <a:prstDash val="lgDash"/>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84718416"/>
        <c:crossesAt val="3"/>
        <c:crossBetween val="midCat"/>
        <c:majorUnit val="30"/>
      </c:valAx>
      <c:valAx>
        <c:axId val="284719536"/>
        <c:scaling>
          <c:orientation val="minMax"/>
          <c:max val="150"/>
          <c:min val="0"/>
        </c:scaling>
        <c:delete val="1"/>
        <c:axPos val="r"/>
        <c:numFmt formatCode="0.0" sourceLinked="1"/>
        <c:majorTickMark val="out"/>
        <c:minorTickMark val="none"/>
        <c:tickLblPos val="nextTo"/>
        <c:crossAx val="284720096"/>
        <c:crosses val="max"/>
        <c:crossBetween val="between"/>
      </c:valAx>
      <c:catAx>
        <c:axId val="284720096"/>
        <c:scaling>
          <c:orientation val="minMax"/>
        </c:scaling>
        <c:delete val="1"/>
        <c:axPos val="b"/>
        <c:numFmt formatCode="General" sourceLinked="1"/>
        <c:majorTickMark val="out"/>
        <c:minorTickMark val="none"/>
        <c:tickLblPos val="nextTo"/>
        <c:crossAx val="284719536"/>
        <c:crosses val="autoZero"/>
        <c:auto val="1"/>
        <c:lblAlgn val="ctr"/>
        <c:lblOffset val="100"/>
        <c:noMultiLvlLbl val="0"/>
      </c:cat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userShapes r:id="rId4"/>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5087379702537183"/>
          <c:y val="2.9669250830940453E-2"/>
          <c:w val="0.7117491369482426"/>
          <c:h val="0.80162210192475936"/>
        </c:manualLayout>
      </c:layout>
      <c:lineChart>
        <c:grouping val="standard"/>
        <c:varyColors val="0"/>
        <c:ser>
          <c:idx val="0"/>
          <c:order val="0"/>
          <c:tx>
            <c:strRef>
              <c:f>KT_eu_demand_drivers!$B$34</c:f>
              <c:strCache>
                <c:ptCount val="1"/>
                <c:pt idx="0">
                  <c:v>number residential households (millions)</c:v>
                </c:pt>
              </c:strCache>
            </c:strRef>
          </c:tx>
          <c:spPr>
            <a:ln>
              <a:solidFill>
                <a:srgbClr val="003953"/>
              </a:solidFill>
            </a:ln>
          </c:spPr>
          <c:marker>
            <c:symbol val="none"/>
          </c:marker>
          <c:cat>
            <c:numRef>
              <c:f>KT_eu_demand_drivers!$C$1:$AI$1</c:f>
              <c:numCache>
                <c:formatCode>0</c:formatCode>
                <c:ptCount val="33"/>
                <c:pt idx="0">
                  <c:v>2018</c:v>
                </c:pt>
                <c:pt idx="1">
                  <c:v>2019</c:v>
                </c:pt>
                <c:pt idx="2">
                  <c:v>2020</c:v>
                </c:pt>
                <c:pt idx="3">
                  <c:v>2021</c:v>
                </c:pt>
                <c:pt idx="4">
                  <c:v>2022</c:v>
                </c:pt>
                <c:pt idx="5">
                  <c:v>2023</c:v>
                </c:pt>
                <c:pt idx="6">
                  <c:v>2024</c:v>
                </c:pt>
                <c:pt idx="7">
                  <c:v>2025</c:v>
                </c:pt>
                <c:pt idx="8">
                  <c:v>2026</c:v>
                </c:pt>
                <c:pt idx="9">
                  <c:v>2027</c:v>
                </c:pt>
                <c:pt idx="10">
                  <c:v>2028</c:v>
                </c:pt>
                <c:pt idx="11">
                  <c:v>2029</c:v>
                </c:pt>
                <c:pt idx="12">
                  <c:v>2030</c:v>
                </c:pt>
                <c:pt idx="13">
                  <c:v>2031</c:v>
                </c:pt>
                <c:pt idx="14">
                  <c:v>2032</c:v>
                </c:pt>
                <c:pt idx="15">
                  <c:v>2033</c:v>
                </c:pt>
                <c:pt idx="16">
                  <c:v>2034</c:v>
                </c:pt>
                <c:pt idx="17">
                  <c:v>2035</c:v>
                </c:pt>
                <c:pt idx="18">
                  <c:v>2036</c:v>
                </c:pt>
                <c:pt idx="19">
                  <c:v>2037</c:v>
                </c:pt>
                <c:pt idx="20">
                  <c:v>2038</c:v>
                </c:pt>
                <c:pt idx="21">
                  <c:v>2039</c:v>
                </c:pt>
                <c:pt idx="22">
                  <c:v>2040</c:v>
                </c:pt>
                <c:pt idx="23">
                  <c:v>2041</c:v>
                </c:pt>
                <c:pt idx="24">
                  <c:v>2042</c:v>
                </c:pt>
                <c:pt idx="25">
                  <c:v>2043</c:v>
                </c:pt>
                <c:pt idx="26">
                  <c:v>2044</c:v>
                </c:pt>
                <c:pt idx="27">
                  <c:v>2045</c:v>
                </c:pt>
                <c:pt idx="28">
                  <c:v>2046</c:v>
                </c:pt>
                <c:pt idx="29">
                  <c:v>2047</c:v>
                </c:pt>
                <c:pt idx="30">
                  <c:v>2048</c:v>
                </c:pt>
                <c:pt idx="31">
                  <c:v>2049</c:v>
                </c:pt>
                <c:pt idx="32">
                  <c:v>2050</c:v>
                </c:pt>
              </c:numCache>
            </c:numRef>
          </c:cat>
          <c:val>
            <c:numRef>
              <c:f>KT_eu_demand_drivers!$C$34:$AI$34</c:f>
              <c:numCache>
                <c:formatCode>0.00</c:formatCode>
                <c:ptCount val="33"/>
                <c:pt idx="0">
                  <c:v>1</c:v>
                </c:pt>
                <c:pt idx="1">
                  <c:v>1.0076626921475915</c:v>
                </c:pt>
                <c:pt idx="2">
                  <c:v>1.0156365856348055</c:v>
                </c:pt>
                <c:pt idx="3">
                  <c:v>1.0235708529455141</c:v>
                </c:pt>
                <c:pt idx="4">
                  <c:v>1.0315378997207465</c:v>
                </c:pt>
                <c:pt idx="5">
                  <c:v>1.0393321999643057</c:v>
                </c:pt>
                <c:pt idx="6">
                  <c:v>1.0470240488016347</c:v>
                </c:pt>
                <c:pt idx="7">
                  <c:v>1.0548240574082175</c:v>
                </c:pt>
                <c:pt idx="8">
                  <c:v>1.062437933496474</c:v>
                </c:pt>
                <c:pt idx="9">
                  <c:v>1.0698132049958164</c:v>
                </c:pt>
                <c:pt idx="10">
                  <c:v>1.0770886258423875</c:v>
                </c:pt>
                <c:pt idx="11">
                  <c:v>1.0844136188778939</c:v>
                </c:pt>
                <c:pt idx="12">
                  <c:v>1.0919043206234125</c:v>
                </c:pt>
                <c:pt idx="13">
                  <c:v>1.0995053341993537</c:v>
                </c:pt>
                <c:pt idx="14">
                  <c:v>1.1068105515376316</c:v>
                </c:pt>
                <c:pt idx="15">
                  <c:v>1.1141374473608123</c:v>
                </c:pt>
                <c:pt idx="16">
                  <c:v>1.1216096447039243</c:v>
                </c:pt>
                <c:pt idx="17">
                  <c:v>1.1291281155167274</c:v>
                </c:pt>
                <c:pt idx="18">
                  <c:v>1.1364962162485455</c:v>
                </c:pt>
                <c:pt idx="19">
                  <c:v>1.1438023226622867</c:v>
                </c:pt>
                <c:pt idx="20">
                  <c:v>1.1510654460164638</c:v>
                </c:pt>
                <c:pt idx="21">
                  <c:v>1.1582120506302052</c:v>
                </c:pt>
                <c:pt idx="22">
                  <c:v>1.1653930134406025</c:v>
                </c:pt>
                <c:pt idx="23">
                  <c:v>1.1726002247499681</c:v>
                </c:pt>
                <c:pt idx="24">
                  <c:v>1.179780306794018</c:v>
                </c:pt>
                <c:pt idx="25">
                  <c:v>1.1870406382850569</c:v>
                </c:pt>
                <c:pt idx="26">
                  <c:v>1.1944720129388897</c:v>
                </c:pt>
                <c:pt idx="27">
                  <c:v>1.2020856979174672</c:v>
                </c:pt>
                <c:pt idx="28">
                  <c:v>1.2098316307939814</c:v>
                </c:pt>
                <c:pt idx="29">
                  <c:v>1.2176523623370716</c:v>
                </c:pt>
                <c:pt idx="30">
                  <c:v>1.2254233887453634</c:v>
                </c:pt>
                <c:pt idx="31">
                  <c:v>1.2331599406293685</c:v>
                </c:pt>
                <c:pt idx="32">
                  <c:v>1.2408887484168121</c:v>
                </c:pt>
              </c:numCache>
            </c:numRef>
          </c:val>
          <c:smooth val="0"/>
        </c:ser>
        <c:ser>
          <c:idx val="1"/>
          <c:order val="1"/>
          <c:tx>
            <c:strRef>
              <c:f>KT_eu_demand_drivers!$B$44</c:f>
              <c:strCache>
                <c:ptCount val="1"/>
                <c:pt idx="0">
                  <c:v>Residential million Btu per household</c:v>
                </c:pt>
              </c:strCache>
            </c:strRef>
          </c:tx>
          <c:spPr>
            <a:ln>
              <a:solidFill>
                <a:srgbClr val="003953">
                  <a:lumMod val="50000"/>
                  <a:lumOff val="50000"/>
                </a:srgbClr>
              </a:solidFill>
            </a:ln>
          </c:spPr>
          <c:marker>
            <c:symbol val="none"/>
          </c:marker>
          <c:cat>
            <c:numRef>
              <c:f>KT_eu_demand_drivers!$C$1:$AI$1</c:f>
              <c:numCache>
                <c:formatCode>0</c:formatCode>
                <c:ptCount val="33"/>
                <c:pt idx="0">
                  <c:v>2018</c:v>
                </c:pt>
                <c:pt idx="1">
                  <c:v>2019</c:v>
                </c:pt>
                <c:pt idx="2">
                  <c:v>2020</c:v>
                </c:pt>
                <c:pt idx="3">
                  <c:v>2021</c:v>
                </c:pt>
                <c:pt idx="4">
                  <c:v>2022</c:v>
                </c:pt>
                <c:pt idx="5">
                  <c:v>2023</c:v>
                </c:pt>
                <c:pt idx="6">
                  <c:v>2024</c:v>
                </c:pt>
                <c:pt idx="7">
                  <c:v>2025</c:v>
                </c:pt>
                <c:pt idx="8">
                  <c:v>2026</c:v>
                </c:pt>
                <c:pt idx="9">
                  <c:v>2027</c:v>
                </c:pt>
                <c:pt idx="10">
                  <c:v>2028</c:v>
                </c:pt>
                <c:pt idx="11">
                  <c:v>2029</c:v>
                </c:pt>
                <c:pt idx="12">
                  <c:v>2030</c:v>
                </c:pt>
                <c:pt idx="13">
                  <c:v>2031</c:v>
                </c:pt>
                <c:pt idx="14">
                  <c:v>2032</c:v>
                </c:pt>
                <c:pt idx="15">
                  <c:v>2033</c:v>
                </c:pt>
                <c:pt idx="16">
                  <c:v>2034</c:v>
                </c:pt>
                <c:pt idx="17">
                  <c:v>2035</c:v>
                </c:pt>
                <c:pt idx="18">
                  <c:v>2036</c:v>
                </c:pt>
                <c:pt idx="19">
                  <c:v>2037</c:v>
                </c:pt>
                <c:pt idx="20">
                  <c:v>2038</c:v>
                </c:pt>
                <c:pt idx="21">
                  <c:v>2039</c:v>
                </c:pt>
                <c:pt idx="22">
                  <c:v>2040</c:v>
                </c:pt>
                <c:pt idx="23">
                  <c:v>2041</c:v>
                </c:pt>
                <c:pt idx="24">
                  <c:v>2042</c:v>
                </c:pt>
                <c:pt idx="25">
                  <c:v>2043</c:v>
                </c:pt>
                <c:pt idx="26">
                  <c:v>2044</c:v>
                </c:pt>
                <c:pt idx="27">
                  <c:v>2045</c:v>
                </c:pt>
                <c:pt idx="28">
                  <c:v>2046</c:v>
                </c:pt>
                <c:pt idx="29">
                  <c:v>2047</c:v>
                </c:pt>
                <c:pt idx="30">
                  <c:v>2048</c:v>
                </c:pt>
                <c:pt idx="31">
                  <c:v>2049</c:v>
                </c:pt>
                <c:pt idx="32">
                  <c:v>2050</c:v>
                </c:pt>
              </c:numCache>
            </c:numRef>
          </c:cat>
          <c:val>
            <c:numRef>
              <c:f>KT_eu_demand_drivers!$C$44:$AI$44</c:f>
              <c:numCache>
                <c:formatCode>0.00</c:formatCode>
                <c:ptCount val="33"/>
                <c:pt idx="0">
                  <c:v>1</c:v>
                </c:pt>
                <c:pt idx="1">
                  <c:v>0.9814958743584199</c:v>
                </c:pt>
                <c:pt idx="2">
                  <c:v>0.95341874831984208</c:v>
                </c:pt>
                <c:pt idx="3">
                  <c:v>0.94007736653094975</c:v>
                </c:pt>
                <c:pt idx="4">
                  <c:v>0.92833034291918615</c:v>
                </c:pt>
                <c:pt idx="5">
                  <c:v>0.91746751034066598</c:v>
                </c:pt>
                <c:pt idx="6">
                  <c:v>0.90671975909612645</c:v>
                </c:pt>
                <c:pt idx="7">
                  <c:v>0.89621752804872978</c:v>
                </c:pt>
                <c:pt idx="8">
                  <c:v>0.88733868375455471</c:v>
                </c:pt>
                <c:pt idx="9">
                  <c:v>0.87970149095151662</c:v>
                </c:pt>
                <c:pt idx="10">
                  <c:v>0.8731026547423375</c:v>
                </c:pt>
                <c:pt idx="11">
                  <c:v>0.86647510617249146</c:v>
                </c:pt>
                <c:pt idx="12">
                  <c:v>0.86018410568037584</c:v>
                </c:pt>
                <c:pt idx="13">
                  <c:v>0.85445740215620125</c:v>
                </c:pt>
                <c:pt idx="14">
                  <c:v>0.84886209668198098</c:v>
                </c:pt>
                <c:pt idx="15">
                  <c:v>0.84350096981163003</c:v>
                </c:pt>
                <c:pt idx="16">
                  <c:v>0.83883166959046473</c:v>
                </c:pt>
                <c:pt idx="17">
                  <c:v>0.83445774619858459</c:v>
                </c:pt>
                <c:pt idx="18">
                  <c:v>0.83034526972079614</c:v>
                </c:pt>
                <c:pt idx="19">
                  <c:v>0.82637802044758557</c:v>
                </c:pt>
                <c:pt idx="20">
                  <c:v>0.82272037769782358</c:v>
                </c:pt>
                <c:pt idx="21">
                  <c:v>0.81934138398131906</c:v>
                </c:pt>
                <c:pt idx="22">
                  <c:v>0.81602672956346078</c:v>
                </c:pt>
                <c:pt idx="23">
                  <c:v>0.81260969513122694</c:v>
                </c:pt>
                <c:pt idx="24">
                  <c:v>0.8094132525800648</c:v>
                </c:pt>
                <c:pt idx="25">
                  <c:v>0.80620321276559137</c:v>
                </c:pt>
                <c:pt idx="26">
                  <c:v>0.80303853932421299</c:v>
                </c:pt>
                <c:pt idx="27">
                  <c:v>0.79979199770908249</c:v>
                </c:pt>
                <c:pt idx="28">
                  <c:v>0.79654761689936193</c:v>
                </c:pt>
                <c:pt idx="29">
                  <c:v>0.79324325002335772</c:v>
                </c:pt>
                <c:pt idx="30">
                  <c:v>0.78993848260781419</c:v>
                </c:pt>
                <c:pt idx="31">
                  <c:v>0.78657727073875672</c:v>
                </c:pt>
                <c:pt idx="32">
                  <c:v>0.78341644458505955</c:v>
                </c:pt>
              </c:numCache>
            </c:numRef>
          </c:val>
          <c:smooth val="0"/>
        </c:ser>
        <c:dLbls>
          <c:showLegendKey val="0"/>
          <c:showVal val="0"/>
          <c:showCatName val="0"/>
          <c:showSerName val="0"/>
          <c:showPercent val="0"/>
          <c:showBubbleSize val="0"/>
        </c:dLbls>
        <c:smooth val="0"/>
        <c:axId val="496846048"/>
        <c:axId val="496834288"/>
      </c:lineChart>
      <c:catAx>
        <c:axId val="496846048"/>
        <c:scaling>
          <c:orientation val="minMax"/>
          <c:max val="33"/>
        </c:scaling>
        <c:delete val="1"/>
        <c:axPos val="b"/>
        <c:numFmt formatCode="0" sourceLinked="0"/>
        <c:majorTickMark val="out"/>
        <c:minorTickMark val="none"/>
        <c:tickLblPos val="nextTo"/>
        <c:crossAx val="496834288"/>
        <c:crosses val="autoZero"/>
        <c:auto val="1"/>
        <c:lblAlgn val="ctr"/>
        <c:lblOffset val="100"/>
        <c:tickLblSkip val="32"/>
        <c:tickMarkSkip val="32"/>
        <c:noMultiLvlLbl val="0"/>
      </c:catAx>
      <c:valAx>
        <c:axId val="496834288"/>
        <c:scaling>
          <c:orientation val="minMax"/>
          <c:max val="2"/>
        </c:scaling>
        <c:delete val="0"/>
        <c:axPos val="l"/>
        <c:majorGridlines>
          <c:spPr>
            <a:ln>
              <a:solidFill>
                <a:srgbClr val="333333">
                  <a:lumMod val="20000"/>
                  <a:lumOff val="80000"/>
                </a:srgbClr>
              </a:solidFill>
            </a:ln>
          </c:spPr>
        </c:majorGridlines>
        <c:numFmt formatCode="#,##0.0" sourceLinked="0"/>
        <c:majorTickMark val="none"/>
        <c:minorTickMark val="none"/>
        <c:tickLblPos val="low"/>
        <c:spPr>
          <a:ln w="22225">
            <a:noFill/>
            <a:prstDash val="lgDash"/>
          </a:ln>
        </c:spPr>
        <c:crossAx val="496846048"/>
        <c:crosses val="autoZero"/>
        <c:crossBetween val="midCat"/>
      </c:valAx>
      <c:spPr>
        <a:ln>
          <a:solidFill>
            <a:srgbClr val="333333">
              <a:lumMod val="20000"/>
              <a:lumOff val="80000"/>
            </a:srgbClr>
          </a:solidFill>
        </a:ln>
      </c:spPr>
    </c:plotArea>
    <c:plotVisOnly val="1"/>
    <c:dispBlanksAs val="gap"/>
    <c:showDLblsOverMax val="0"/>
  </c:chart>
  <c:spPr>
    <a:ln>
      <a:noFill/>
    </a:ln>
  </c:spPr>
  <c:txPr>
    <a:bodyPr/>
    <a:lstStyle/>
    <a:p>
      <a:pPr>
        <a:defRPr sz="1400"/>
      </a:pPr>
      <a:endParaRPr lang="en-US"/>
    </a:p>
  </c:txPr>
  <c:externalData r:id="rId2">
    <c:autoUpdate val="0"/>
  </c:externalData>
  <c:userShapes r:id="rId3"/>
</c:chartSpace>
</file>

<file path=ppt/charts/chart1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00" b="0" i="0" u="none" strike="noStrike" kern="1200" spc="0" baseline="0">
                <a:solidFill>
                  <a:schemeClr val="tx1">
                    <a:lumMod val="65000"/>
                    <a:lumOff val="35000"/>
                  </a:schemeClr>
                </a:solidFill>
                <a:latin typeface="+mn-lt"/>
                <a:ea typeface="+mn-ea"/>
                <a:cs typeface="+mn-cs"/>
              </a:defRPr>
            </a:pPr>
            <a:r>
              <a:rPr lang="en-US" sz="1400" b="1" dirty="0">
                <a:solidFill>
                  <a:sysClr val="windowText" lastClr="000000"/>
                </a:solidFill>
                <a:latin typeface="+mn-lt"/>
              </a:rPr>
              <a:t>Commercial distributed generation </a:t>
            </a:r>
            <a:r>
              <a:rPr lang="en-US" sz="1400" b="1" dirty="0" smtClean="0">
                <a:solidFill>
                  <a:sysClr val="windowText" lastClr="000000"/>
                </a:solidFill>
                <a:latin typeface="+mn-lt"/>
              </a:rPr>
              <a:t>capacity (Reference case)</a:t>
            </a:r>
            <a:endParaRPr lang="en-US" sz="1400" b="1" dirty="0">
              <a:solidFill>
                <a:sysClr val="windowText" lastClr="000000"/>
              </a:solidFill>
              <a:latin typeface="+mn-lt"/>
            </a:endParaRPr>
          </a:p>
          <a:p>
            <a:pPr algn="l">
              <a:defRPr/>
            </a:pPr>
            <a:r>
              <a:rPr lang="en-US" sz="1400" dirty="0">
                <a:solidFill>
                  <a:sysClr val="windowText" lastClr="000000"/>
                </a:solidFill>
                <a:latin typeface="+mn-lt"/>
              </a:rPr>
              <a:t>gigawatts </a:t>
            </a:r>
            <a:r>
              <a:rPr lang="en-US" sz="1400" dirty="0" smtClean="0">
                <a:solidFill>
                  <a:sysClr val="windowText" lastClr="000000"/>
                </a:solidFill>
                <a:latin typeface="+mn-lt"/>
              </a:rPr>
              <a:t>direct</a:t>
            </a:r>
            <a:r>
              <a:rPr lang="en-US" sz="1400" baseline="0" dirty="0" smtClean="0">
                <a:solidFill>
                  <a:sysClr val="windowText" lastClr="000000"/>
                </a:solidFill>
                <a:latin typeface="+mn-lt"/>
              </a:rPr>
              <a:t> current</a:t>
            </a:r>
            <a:endParaRPr lang="en-US" sz="1400" dirty="0">
              <a:solidFill>
                <a:sysClr val="windowText" lastClr="000000"/>
              </a:solidFill>
              <a:latin typeface="+mn-lt"/>
            </a:endParaRPr>
          </a:p>
        </c:rich>
      </c:tx>
      <c:layout>
        <c:manualLayout>
          <c:xMode val="edge"/>
          <c:yMode val="edge"/>
          <c:x val="3.1330669278711545E-2"/>
          <c:y val="3.8624227709546694E-3"/>
        </c:manualLayout>
      </c:layout>
      <c:overlay val="0"/>
      <c:spPr>
        <a:noFill/>
        <a:ln>
          <a:noFill/>
        </a:ln>
        <a:effectLst/>
      </c:spPr>
      <c:txPr>
        <a:bodyPr rot="0" spcFirstLastPara="1" vertOverflow="ellipsis" vert="horz" wrap="square" anchor="ctr" anchorCtr="1"/>
        <a:lstStyle/>
        <a:p>
          <a:pPr algn="l">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cked"/>
        <c:varyColors val="0"/>
        <c:ser>
          <c:idx val="0"/>
          <c:order val="0"/>
          <c:tx>
            <c:strRef>
              <c:f>DG!$C$68</c:f>
              <c:strCache>
                <c:ptCount val="1"/>
                <c:pt idx="0">
                  <c:v>Solar PV</c:v>
                </c:pt>
              </c:strCache>
            </c:strRef>
          </c:tx>
          <c:spPr>
            <a:solidFill>
              <a:schemeClr val="accent4"/>
            </a:solidFill>
            <a:ln>
              <a:noFill/>
            </a:ln>
            <a:effectLst/>
          </c:spPr>
          <c:cat>
            <c:numRef>
              <c:f>DG!$D$2:$AM$2</c:f>
              <c:numCache>
                <c:formatCode>General</c:formatCode>
                <c:ptCount val="36"/>
                <c:pt idx="0">
                  <c:v>2015</c:v>
                </c:pt>
                <c:pt idx="5">
                  <c:v>2020</c:v>
                </c:pt>
                <c:pt idx="15">
                  <c:v>2030</c:v>
                </c:pt>
                <c:pt idx="25">
                  <c:v>2040</c:v>
                </c:pt>
                <c:pt idx="35">
                  <c:v>2050</c:v>
                </c:pt>
              </c:numCache>
            </c:numRef>
          </c:cat>
          <c:val>
            <c:numRef>
              <c:f>DG!$D$68:$AM$68</c:f>
              <c:numCache>
                <c:formatCode>0.0</c:formatCode>
                <c:ptCount val="36"/>
                <c:pt idx="0">
                  <c:v>5.8729077150000002</c:v>
                </c:pt>
                <c:pt idx="1">
                  <c:v>7.4595654299999996</c:v>
                </c:pt>
                <c:pt idx="2">
                  <c:v>9.4714316409999988</c:v>
                </c:pt>
                <c:pt idx="3">
                  <c:v>11.096338867</c:v>
                </c:pt>
                <c:pt idx="4">
                  <c:v>13.383015625000001</c:v>
                </c:pt>
                <c:pt idx="5">
                  <c:v>15.797916015999999</c:v>
                </c:pt>
                <c:pt idx="6">
                  <c:v>18.191259765999998</c:v>
                </c:pt>
                <c:pt idx="7">
                  <c:v>20.355535156000002</c:v>
                </c:pt>
                <c:pt idx="8">
                  <c:v>22.144435547</c:v>
                </c:pt>
                <c:pt idx="9">
                  <c:v>23.358492188</c:v>
                </c:pt>
                <c:pt idx="10">
                  <c:v>23.861796875</c:v>
                </c:pt>
                <c:pt idx="11">
                  <c:v>24.450712890999998</c:v>
                </c:pt>
                <c:pt idx="12">
                  <c:v>25.121285156000003</c:v>
                </c:pt>
                <c:pt idx="13">
                  <c:v>25.877736327999997</c:v>
                </c:pt>
                <c:pt idx="14">
                  <c:v>26.717839843999997</c:v>
                </c:pt>
                <c:pt idx="15">
                  <c:v>27.612546875</c:v>
                </c:pt>
                <c:pt idx="16">
                  <c:v>28.556482422000002</c:v>
                </c:pt>
                <c:pt idx="17">
                  <c:v>29.556093749999999</c:v>
                </c:pt>
                <c:pt idx="18">
                  <c:v>30.602119140999999</c:v>
                </c:pt>
                <c:pt idx="19">
                  <c:v>31.694511718999998</c:v>
                </c:pt>
                <c:pt idx="20">
                  <c:v>32.832808593999999</c:v>
                </c:pt>
                <c:pt idx="21">
                  <c:v>34.019359375000001</c:v>
                </c:pt>
                <c:pt idx="22">
                  <c:v>35.247414062000004</c:v>
                </c:pt>
                <c:pt idx="23">
                  <c:v>36.512976562000006</c:v>
                </c:pt>
                <c:pt idx="24">
                  <c:v>37.813656250000001</c:v>
                </c:pt>
                <c:pt idx="25">
                  <c:v>39.130648437999994</c:v>
                </c:pt>
                <c:pt idx="26">
                  <c:v>40.476875</c:v>
                </c:pt>
                <c:pt idx="27">
                  <c:v>41.830941406000001</c:v>
                </c:pt>
                <c:pt idx="28">
                  <c:v>43.203429688</c:v>
                </c:pt>
                <c:pt idx="29">
                  <c:v>44.590914062000003</c:v>
                </c:pt>
                <c:pt idx="30">
                  <c:v>45.9981875</c:v>
                </c:pt>
                <c:pt idx="31">
                  <c:v>47.424945312000006</c:v>
                </c:pt>
                <c:pt idx="32">
                  <c:v>48.874996094000004</c:v>
                </c:pt>
                <c:pt idx="33">
                  <c:v>50.347539062000003</c:v>
                </c:pt>
                <c:pt idx="34">
                  <c:v>51.836937499999998</c:v>
                </c:pt>
                <c:pt idx="35">
                  <c:v>53.323015624999996</c:v>
                </c:pt>
              </c:numCache>
            </c:numRef>
          </c:val>
        </c:ser>
        <c:ser>
          <c:idx val="1"/>
          <c:order val="1"/>
          <c:tx>
            <c:strRef>
              <c:f>DG!$C$69</c:f>
              <c:strCache>
                <c:ptCount val="1"/>
                <c:pt idx="0">
                  <c:v>Wind</c:v>
                </c:pt>
              </c:strCache>
            </c:strRef>
          </c:tx>
          <c:spPr>
            <a:solidFill>
              <a:schemeClr val="accent1"/>
            </a:solidFill>
            <a:ln>
              <a:solidFill>
                <a:schemeClr val="accent1"/>
              </a:solidFill>
            </a:ln>
            <a:effectLst/>
          </c:spPr>
          <c:cat>
            <c:numRef>
              <c:f>DG!$D$2:$AM$2</c:f>
              <c:numCache>
                <c:formatCode>General</c:formatCode>
                <c:ptCount val="36"/>
                <c:pt idx="0">
                  <c:v>2015</c:v>
                </c:pt>
                <c:pt idx="5">
                  <c:v>2020</c:v>
                </c:pt>
                <c:pt idx="15">
                  <c:v>2030</c:v>
                </c:pt>
                <c:pt idx="25">
                  <c:v>2040</c:v>
                </c:pt>
                <c:pt idx="35">
                  <c:v>2050</c:v>
                </c:pt>
              </c:numCache>
            </c:numRef>
          </c:cat>
          <c:val>
            <c:numRef>
              <c:f>DG!$D$69:$AM$69</c:f>
              <c:numCache>
                <c:formatCode>0.0</c:formatCode>
                <c:ptCount val="36"/>
                <c:pt idx="0">
                  <c:v>0.53167272899999996</c:v>
                </c:pt>
                <c:pt idx="1">
                  <c:v>0.57165637200000008</c:v>
                </c:pt>
                <c:pt idx="2">
                  <c:v>0.58096447799999995</c:v>
                </c:pt>
                <c:pt idx="3">
                  <c:v>0.58103118900000006</c:v>
                </c:pt>
                <c:pt idx="4">
                  <c:v>0.58119348100000001</c:v>
                </c:pt>
                <c:pt idx="5">
                  <c:v>0.58124523900000002</c:v>
                </c:pt>
                <c:pt idx="6">
                  <c:v>0.58125146500000002</c:v>
                </c:pt>
                <c:pt idx="7">
                  <c:v>0.58127581799999994</c:v>
                </c:pt>
                <c:pt idx="8">
                  <c:v>0.58127581799999994</c:v>
                </c:pt>
                <c:pt idx="9">
                  <c:v>0.58127581799999994</c:v>
                </c:pt>
                <c:pt idx="10">
                  <c:v>0.58127581799999994</c:v>
                </c:pt>
                <c:pt idx="11">
                  <c:v>0.58127581799999994</c:v>
                </c:pt>
                <c:pt idx="12">
                  <c:v>0.58127581799999994</c:v>
                </c:pt>
                <c:pt idx="13">
                  <c:v>0.58127770999999995</c:v>
                </c:pt>
                <c:pt idx="14">
                  <c:v>0.58128796399999993</c:v>
                </c:pt>
                <c:pt idx="15">
                  <c:v>0.58136822500000007</c:v>
                </c:pt>
                <c:pt idx="16">
                  <c:v>0.58161059599999998</c:v>
                </c:pt>
                <c:pt idx="17">
                  <c:v>0.5830031739999999</c:v>
                </c:pt>
                <c:pt idx="18">
                  <c:v>0.587799866</c:v>
                </c:pt>
                <c:pt idx="19">
                  <c:v>0.60230035399999993</c:v>
                </c:pt>
                <c:pt idx="20">
                  <c:v>0.63461889599999999</c:v>
                </c:pt>
                <c:pt idx="21">
                  <c:v>0.68677960199999999</c:v>
                </c:pt>
                <c:pt idx="22">
                  <c:v>0.75764135700000002</c:v>
                </c:pt>
                <c:pt idx="23">
                  <c:v>0.83961059599999999</c:v>
                </c:pt>
                <c:pt idx="24">
                  <c:v>0.92847436500000002</c:v>
                </c:pt>
                <c:pt idx="25">
                  <c:v>1.020646484</c:v>
                </c:pt>
                <c:pt idx="26">
                  <c:v>1.115288574</c:v>
                </c:pt>
                <c:pt idx="27">
                  <c:v>1.211370361</c:v>
                </c:pt>
                <c:pt idx="28">
                  <c:v>1.309679077</c:v>
                </c:pt>
                <c:pt idx="29">
                  <c:v>1.4092897949999998</c:v>
                </c:pt>
                <c:pt idx="30">
                  <c:v>1.510324829</c:v>
                </c:pt>
                <c:pt idx="31">
                  <c:v>1.613290039</c:v>
                </c:pt>
                <c:pt idx="32">
                  <c:v>1.7160065920000001</c:v>
                </c:pt>
                <c:pt idx="33">
                  <c:v>1.8186437989999999</c:v>
                </c:pt>
                <c:pt idx="34">
                  <c:v>1.9218338619999999</c:v>
                </c:pt>
                <c:pt idx="35">
                  <c:v>2.0241020510000003</c:v>
                </c:pt>
              </c:numCache>
            </c:numRef>
          </c:val>
        </c:ser>
        <c:ser>
          <c:idx val="2"/>
          <c:order val="2"/>
          <c:tx>
            <c:strRef>
              <c:f>DG!$C$70</c:f>
              <c:strCache>
                <c:ptCount val="1"/>
                <c:pt idx="0">
                  <c:v>CHP (gas-fired)</c:v>
                </c:pt>
              </c:strCache>
            </c:strRef>
          </c:tx>
          <c:spPr>
            <a:solidFill>
              <a:schemeClr val="accent3"/>
            </a:solidFill>
            <a:ln>
              <a:noFill/>
            </a:ln>
            <a:effectLst/>
          </c:spPr>
          <c:cat>
            <c:numRef>
              <c:f>DG!$D$2:$AM$2</c:f>
              <c:numCache>
                <c:formatCode>General</c:formatCode>
                <c:ptCount val="36"/>
                <c:pt idx="0">
                  <c:v>2015</c:v>
                </c:pt>
                <c:pt idx="5">
                  <c:v>2020</c:v>
                </c:pt>
                <c:pt idx="15">
                  <c:v>2030</c:v>
                </c:pt>
                <c:pt idx="25">
                  <c:v>2040</c:v>
                </c:pt>
                <c:pt idx="35">
                  <c:v>2050</c:v>
                </c:pt>
              </c:numCache>
            </c:numRef>
          </c:cat>
          <c:val>
            <c:numRef>
              <c:f>DG!$D$70:$AM$70</c:f>
              <c:numCache>
                <c:formatCode>0.0</c:formatCode>
                <c:ptCount val="36"/>
                <c:pt idx="0">
                  <c:v>2.0667987467000004</c:v>
                </c:pt>
                <c:pt idx="1">
                  <c:v>2.1753139421899994</c:v>
                </c:pt>
                <c:pt idx="2">
                  <c:v>2.2241762762099997</c:v>
                </c:pt>
                <c:pt idx="3">
                  <c:v>2.3037249043399997</c:v>
                </c:pt>
                <c:pt idx="4">
                  <c:v>2.3975925419899999</c:v>
                </c:pt>
                <c:pt idx="5">
                  <c:v>2.4897591240999999</c:v>
                </c:pt>
                <c:pt idx="6">
                  <c:v>2.5860549749299997</c:v>
                </c:pt>
                <c:pt idx="7">
                  <c:v>2.6886779250999999</c:v>
                </c:pt>
                <c:pt idx="8">
                  <c:v>2.7989432762200002</c:v>
                </c:pt>
                <c:pt idx="9">
                  <c:v>2.9208522964800001</c:v>
                </c:pt>
                <c:pt idx="10">
                  <c:v>3.0645567890700001</c:v>
                </c:pt>
                <c:pt idx="11">
                  <c:v>3.2315079100899999</c:v>
                </c:pt>
                <c:pt idx="12">
                  <c:v>3.4154132883499995</c:v>
                </c:pt>
                <c:pt idx="13">
                  <c:v>3.6172649342000001</c:v>
                </c:pt>
                <c:pt idx="14">
                  <c:v>3.7956678204899998</c:v>
                </c:pt>
                <c:pt idx="15">
                  <c:v>3.9931575189799999</c:v>
                </c:pt>
                <c:pt idx="16">
                  <c:v>4.20251480638</c:v>
                </c:pt>
                <c:pt idx="17">
                  <c:v>4.4305536941900003</c:v>
                </c:pt>
                <c:pt idx="18">
                  <c:v>4.6704516685000002</c:v>
                </c:pt>
                <c:pt idx="19">
                  <c:v>4.9230816516699996</c:v>
                </c:pt>
                <c:pt idx="20">
                  <c:v>5.1891544723299994</c:v>
                </c:pt>
                <c:pt idx="21">
                  <c:v>5.4734299687000005</c:v>
                </c:pt>
                <c:pt idx="22">
                  <c:v>5.7746006258599998</c:v>
                </c:pt>
                <c:pt idx="23">
                  <c:v>6.0893683462600006</c:v>
                </c:pt>
                <c:pt idx="24">
                  <c:v>6.4160092374900008</c:v>
                </c:pt>
                <c:pt idx="25">
                  <c:v>6.7479437637399995</c:v>
                </c:pt>
                <c:pt idx="26">
                  <c:v>7.1002177254699994</c:v>
                </c:pt>
                <c:pt idx="27">
                  <c:v>7.4670731085699993</c:v>
                </c:pt>
                <c:pt idx="28">
                  <c:v>7.8548473790699989</c:v>
                </c:pt>
                <c:pt idx="29">
                  <c:v>8.2621856645699996</c:v>
                </c:pt>
                <c:pt idx="30">
                  <c:v>8.6938132285199998</c:v>
                </c:pt>
                <c:pt idx="31">
                  <c:v>9.1575220689799988</c:v>
                </c:pt>
                <c:pt idx="32">
                  <c:v>9.6205747502399994</c:v>
                </c:pt>
                <c:pt idx="33">
                  <c:v>10.081385011009999</c:v>
                </c:pt>
                <c:pt idx="34">
                  <c:v>10.537632441109999</c:v>
                </c:pt>
                <c:pt idx="35">
                  <c:v>10.986951480369999</c:v>
                </c:pt>
              </c:numCache>
            </c:numRef>
          </c:val>
        </c:ser>
        <c:ser>
          <c:idx val="5"/>
          <c:order val="3"/>
          <c:tx>
            <c:strRef>
              <c:f>DG!$C$71</c:f>
              <c:strCache>
                <c:ptCount val="1"/>
                <c:pt idx="0">
                  <c:v>Other</c:v>
                </c:pt>
              </c:strCache>
            </c:strRef>
          </c:tx>
          <c:spPr>
            <a:solidFill>
              <a:schemeClr val="accent6"/>
            </a:solidFill>
            <a:ln w="25400">
              <a:solidFill>
                <a:schemeClr val="accent6"/>
              </a:solidFill>
            </a:ln>
            <a:effectLst/>
          </c:spPr>
          <c:cat>
            <c:numRef>
              <c:f>DG!$D$2:$AM$2</c:f>
              <c:numCache>
                <c:formatCode>General</c:formatCode>
                <c:ptCount val="36"/>
                <c:pt idx="0">
                  <c:v>2015</c:v>
                </c:pt>
                <c:pt idx="5">
                  <c:v>2020</c:v>
                </c:pt>
                <c:pt idx="15">
                  <c:v>2030</c:v>
                </c:pt>
                <c:pt idx="25">
                  <c:v>2040</c:v>
                </c:pt>
                <c:pt idx="35">
                  <c:v>2050</c:v>
                </c:pt>
              </c:numCache>
            </c:numRef>
          </c:cat>
          <c:val>
            <c:numRef>
              <c:f>DG!$D$71:$AM$71</c:f>
              <c:numCache>
                <c:formatCode>0.0</c:formatCode>
                <c:ptCount val="36"/>
                <c:pt idx="0">
                  <c:v>0.64055546299999988</c:v>
                </c:pt>
                <c:pt idx="1">
                  <c:v>0.60251932320000012</c:v>
                </c:pt>
                <c:pt idx="2">
                  <c:v>0.61139420003000011</c:v>
                </c:pt>
                <c:pt idx="3">
                  <c:v>0.61139420003000011</c:v>
                </c:pt>
                <c:pt idx="4">
                  <c:v>0.61139420003000011</c:v>
                </c:pt>
                <c:pt idx="5">
                  <c:v>0.61139420003000011</c:v>
                </c:pt>
                <c:pt idx="6">
                  <c:v>0.61139420003000011</c:v>
                </c:pt>
                <c:pt idx="7">
                  <c:v>0.61139420003000011</c:v>
                </c:pt>
                <c:pt idx="8">
                  <c:v>0.61139420003000011</c:v>
                </c:pt>
                <c:pt idx="9">
                  <c:v>0.61139420003000011</c:v>
                </c:pt>
                <c:pt idx="10">
                  <c:v>0.61139420003000011</c:v>
                </c:pt>
                <c:pt idx="11">
                  <c:v>0.61139420003000011</c:v>
                </c:pt>
                <c:pt idx="12">
                  <c:v>0.61139420003000011</c:v>
                </c:pt>
                <c:pt idx="13">
                  <c:v>0.61139420003000011</c:v>
                </c:pt>
                <c:pt idx="14">
                  <c:v>0.61139420003000011</c:v>
                </c:pt>
                <c:pt idx="15">
                  <c:v>0.61139420003000011</c:v>
                </c:pt>
                <c:pt idx="16">
                  <c:v>0.61139420003000011</c:v>
                </c:pt>
                <c:pt idx="17">
                  <c:v>0.61139420003000011</c:v>
                </c:pt>
                <c:pt idx="18">
                  <c:v>0.61140089004000009</c:v>
                </c:pt>
                <c:pt idx="19">
                  <c:v>0.61140758005000007</c:v>
                </c:pt>
                <c:pt idx="20">
                  <c:v>0.61142096004000013</c:v>
                </c:pt>
                <c:pt idx="21">
                  <c:v>0.61143434003000008</c:v>
                </c:pt>
                <c:pt idx="22">
                  <c:v>0.61145120003000009</c:v>
                </c:pt>
                <c:pt idx="23">
                  <c:v>0.61147781002000012</c:v>
                </c:pt>
                <c:pt idx="24">
                  <c:v>0.61150460000000006</c:v>
                </c:pt>
                <c:pt idx="25">
                  <c:v>0.61153819000000009</c:v>
                </c:pt>
                <c:pt idx="26">
                  <c:v>0.61158837999000004</c:v>
                </c:pt>
                <c:pt idx="27">
                  <c:v>0.61164534999000009</c:v>
                </c:pt>
                <c:pt idx="28">
                  <c:v>0.61172910004000003</c:v>
                </c:pt>
                <c:pt idx="29">
                  <c:v>0.61182301001000006</c:v>
                </c:pt>
                <c:pt idx="30">
                  <c:v>0.61193049998000004</c:v>
                </c:pt>
                <c:pt idx="31">
                  <c:v>0.61206176995000006</c:v>
                </c:pt>
                <c:pt idx="32">
                  <c:v>0.61220321995000004</c:v>
                </c:pt>
                <c:pt idx="33">
                  <c:v>0.61233786993000006</c:v>
                </c:pt>
                <c:pt idx="34">
                  <c:v>0.61248271992000003</c:v>
                </c:pt>
                <c:pt idx="35">
                  <c:v>0.61262416993000013</c:v>
                </c:pt>
              </c:numCache>
            </c:numRef>
          </c:val>
        </c:ser>
        <c:dLbls>
          <c:showLegendKey val="0"/>
          <c:showVal val="0"/>
          <c:showCatName val="0"/>
          <c:showSerName val="0"/>
          <c:showPercent val="0"/>
          <c:showBubbleSize val="0"/>
        </c:dLbls>
        <c:axId val="284724016"/>
        <c:axId val="284724576"/>
        <c:extLst/>
      </c:areaChart>
      <c:catAx>
        <c:axId val="284724016"/>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84724576"/>
        <c:crosses val="autoZero"/>
        <c:auto val="1"/>
        <c:lblAlgn val="ctr"/>
        <c:lblOffset val="100"/>
        <c:tickLblSkip val="5"/>
        <c:tickMarkSkip val="5"/>
        <c:noMultiLvlLbl val="0"/>
      </c:catAx>
      <c:valAx>
        <c:axId val="284724576"/>
        <c:scaling>
          <c:orientation val="minMax"/>
          <c:max val="75"/>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low"/>
        <c:spPr>
          <a:noFill/>
          <a:ln w="22225">
            <a:solidFill>
              <a:schemeClr val="bg1">
                <a:lumMod val="65000"/>
              </a:schemeClr>
            </a:solidFill>
            <a:prstDash val="lgDash"/>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84724016"/>
        <c:crossesAt val="3"/>
        <c:crossBetween val="midCat"/>
        <c:majorUnit val="25"/>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a:pPr>
      <a:endParaRPr lang="en-US"/>
    </a:p>
  </c:txPr>
  <c:externalData r:id="rId3">
    <c:autoUpdate val="0"/>
  </c:externalData>
  <c:userShapes r:id="rId4"/>
</c:chartSpace>
</file>

<file path=ppt/charts/chart1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2257217847769035E-2"/>
          <c:y val="0.18337926509186353"/>
          <c:w val="0.91811315252260139"/>
          <c:h val="0.7269444444444445"/>
        </c:manualLayout>
      </c:layout>
      <c:lineChart>
        <c:grouping val="standard"/>
        <c:varyColors val="0"/>
        <c:ser>
          <c:idx val="3"/>
          <c:order val="0"/>
          <c:tx>
            <c:strRef>
              <c:f>prices!$B$24</c:f>
              <c:strCache>
                <c:ptCount val="1"/>
                <c:pt idx="0">
                  <c:v>res elec</c:v>
                </c:pt>
              </c:strCache>
            </c:strRef>
          </c:tx>
          <c:spPr>
            <a:ln w="22225" cap="rnd">
              <a:solidFill>
                <a:schemeClr val="accent5">
                  <a:lumMod val="75000"/>
                </a:schemeClr>
              </a:solidFill>
              <a:round/>
            </a:ln>
            <a:effectLst/>
          </c:spPr>
          <c:marker>
            <c:symbol val="none"/>
          </c:marker>
          <c:cat>
            <c:numRef>
              <c:f>prices!$C$1:$BK$1</c:f>
              <c:numCache>
                <c:formatCode>General</c:formatCode>
                <c:ptCount val="6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pt idx="32">
                  <c:v>2022</c:v>
                </c:pt>
                <c:pt idx="33">
                  <c:v>2023</c:v>
                </c:pt>
                <c:pt idx="34">
                  <c:v>2024</c:v>
                </c:pt>
                <c:pt idx="35">
                  <c:v>2025</c:v>
                </c:pt>
                <c:pt idx="36">
                  <c:v>2026</c:v>
                </c:pt>
                <c:pt idx="37">
                  <c:v>2027</c:v>
                </c:pt>
                <c:pt idx="38">
                  <c:v>2028</c:v>
                </c:pt>
                <c:pt idx="39">
                  <c:v>2029</c:v>
                </c:pt>
                <c:pt idx="40">
                  <c:v>2030</c:v>
                </c:pt>
                <c:pt idx="41">
                  <c:v>2031</c:v>
                </c:pt>
                <c:pt idx="42">
                  <c:v>2032</c:v>
                </c:pt>
                <c:pt idx="43">
                  <c:v>2033</c:v>
                </c:pt>
                <c:pt idx="44">
                  <c:v>2034</c:v>
                </c:pt>
                <c:pt idx="45">
                  <c:v>2035</c:v>
                </c:pt>
                <c:pt idx="46">
                  <c:v>2036</c:v>
                </c:pt>
                <c:pt idx="47">
                  <c:v>2037</c:v>
                </c:pt>
                <c:pt idx="48">
                  <c:v>2038</c:v>
                </c:pt>
                <c:pt idx="49">
                  <c:v>2039</c:v>
                </c:pt>
                <c:pt idx="50">
                  <c:v>2040</c:v>
                </c:pt>
                <c:pt idx="51">
                  <c:v>2041</c:v>
                </c:pt>
                <c:pt idx="52">
                  <c:v>2042</c:v>
                </c:pt>
                <c:pt idx="53">
                  <c:v>2043</c:v>
                </c:pt>
                <c:pt idx="54">
                  <c:v>2044</c:v>
                </c:pt>
                <c:pt idx="55">
                  <c:v>2045</c:v>
                </c:pt>
                <c:pt idx="56">
                  <c:v>2046</c:v>
                </c:pt>
                <c:pt idx="57">
                  <c:v>2047</c:v>
                </c:pt>
                <c:pt idx="58">
                  <c:v>2048</c:v>
                </c:pt>
                <c:pt idx="59">
                  <c:v>2049</c:v>
                </c:pt>
                <c:pt idx="60">
                  <c:v>2050</c:v>
                </c:pt>
              </c:numCache>
            </c:numRef>
          </c:cat>
          <c:val>
            <c:numRef>
              <c:f>prices!$C$24:$BK$24</c:f>
              <c:numCache>
                <c:formatCode>General</c:formatCode>
                <c:ptCount val="61"/>
                <c:pt idx="0">
                  <c:v>13.561802030760935</c:v>
                </c:pt>
                <c:pt idx="1">
                  <c:v>13.476858310626701</c:v>
                </c:pt>
                <c:pt idx="2">
                  <c:v>13.45506254871119</c:v>
                </c:pt>
                <c:pt idx="3">
                  <c:v>13.31846041412911</c:v>
                </c:pt>
                <c:pt idx="4">
                  <c:v>13.135072196245851</c:v>
                </c:pt>
                <c:pt idx="5">
                  <c:v>12.897407997451012</c:v>
                </c:pt>
                <c:pt idx="6">
                  <c:v>12.605878094890414</c:v>
                </c:pt>
                <c:pt idx="7">
                  <c:v>12.497486886632823</c:v>
                </c:pt>
                <c:pt idx="8">
                  <c:v>12.113936950760216</c:v>
                </c:pt>
                <c:pt idx="9">
                  <c:v>11.78701884718666</c:v>
                </c:pt>
                <c:pt idx="10">
                  <c:v>11.637743426917583</c:v>
                </c:pt>
                <c:pt idx="11">
                  <c:v>11.847814814814814</c:v>
                </c:pt>
                <c:pt idx="12">
                  <c:v>11.478386105198791</c:v>
                </c:pt>
                <c:pt idx="13">
                  <c:v>11.627293341788207</c:v>
                </c:pt>
                <c:pt idx="14">
                  <c:v>11.614603399910232</c:v>
                </c:pt>
                <c:pt idx="15">
                  <c:v>11.881113895290689</c:v>
                </c:pt>
                <c:pt idx="16">
                  <c:v>12.685786487227624</c:v>
                </c:pt>
                <c:pt idx="17">
                  <c:v>12.654010140028973</c:v>
                </c:pt>
                <c:pt idx="18">
                  <c:v>13.121452290268623</c:v>
                </c:pt>
                <c:pt idx="19">
                  <c:v>13.31164879</c:v>
                </c:pt>
                <c:pt idx="20">
                  <c:v>13.185351517965637</c:v>
                </c:pt>
                <c:pt idx="21">
                  <c:v>13.12011294053876</c:v>
                </c:pt>
                <c:pt idx="22">
                  <c:v>13.058684699754785</c:v>
                </c:pt>
                <c:pt idx="23">
                  <c:v>13.121600525661052</c:v>
                </c:pt>
                <c:pt idx="24">
                  <c:v>13.304674250220522</c:v>
                </c:pt>
                <c:pt idx="25">
                  <c:v>13.29863274006472</c:v>
                </c:pt>
                <c:pt idx="26">
                  <c:v>13.027248285704028</c:v>
                </c:pt>
                <c:pt idx="27">
                  <c:v>13.153730405036058</c:v>
                </c:pt>
                <c:pt idx="28">
                  <c:v>12.499325000000001</c:v>
                </c:pt>
                <c:pt idx="29">
                  <c:v>12.372695999999999</c:v>
                </c:pt>
                <c:pt idx="30">
                  <c:v>12.371905999999999</c:v>
                </c:pt>
                <c:pt idx="31">
                  <c:v>12.321163</c:v>
                </c:pt>
                <c:pt idx="32">
                  <c:v>12.355934</c:v>
                </c:pt>
                <c:pt idx="33">
                  <c:v>12.424384999999999</c:v>
                </c:pt>
                <c:pt idx="34">
                  <c:v>12.549125</c:v>
                </c:pt>
                <c:pt idx="35">
                  <c:v>12.707551</c:v>
                </c:pt>
                <c:pt idx="36">
                  <c:v>12.828547</c:v>
                </c:pt>
                <c:pt idx="37">
                  <c:v>12.875261999999999</c:v>
                </c:pt>
                <c:pt idx="38">
                  <c:v>12.931378</c:v>
                </c:pt>
                <c:pt idx="39">
                  <c:v>12.947618</c:v>
                </c:pt>
                <c:pt idx="40">
                  <c:v>12.993639999999999</c:v>
                </c:pt>
                <c:pt idx="41">
                  <c:v>13.029266</c:v>
                </c:pt>
                <c:pt idx="42">
                  <c:v>13.101573</c:v>
                </c:pt>
                <c:pt idx="43">
                  <c:v>13.143947000000001</c:v>
                </c:pt>
                <c:pt idx="44">
                  <c:v>13.169603</c:v>
                </c:pt>
                <c:pt idx="45">
                  <c:v>13.179212</c:v>
                </c:pt>
                <c:pt idx="46">
                  <c:v>13.201211000000001</c:v>
                </c:pt>
                <c:pt idx="47">
                  <c:v>13.233418</c:v>
                </c:pt>
                <c:pt idx="48">
                  <c:v>13.230309999999999</c:v>
                </c:pt>
                <c:pt idx="49">
                  <c:v>13.212147</c:v>
                </c:pt>
                <c:pt idx="50">
                  <c:v>13.162326</c:v>
                </c:pt>
                <c:pt idx="51">
                  <c:v>13.197108999999999</c:v>
                </c:pt>
                <c:pt idx="52">
                  <c:v>13.16728</c:v>
                </c:pt>
                <c:pt idx="53">
                  <c:v>13.152048000000001</c:v>
                </c:pt>
                <c:pt idx="54">
                  <c:v>13.138811</c:v>
                </c:pt>
                <c:pt idx="55">
                  <c:v>13.150084</c:v>
                </c:pt>
                <c:pt idx="56">
                  <c:v>13.172720999999999</c:v>
                </c:pt>
                <c:pt idx="57">
                  <c:v>13.194889999999999</c:v>
                </c:pt>
                <c:pt idx="58">
                  <c:v>13.216676</c:v>
                </c:pt>
                <c:pt idx="59">
                  <c:v>13.217112999999999</c:v>
                </c:pt>
                <c:pt idx="60">
                  <c:v>13.197578999999999</c:v>
                </c:pt>
              </c:numCache>
            </c:numRef>
          </c:val>
          <c:smooth val="0"/>
        </c:ser>
        <c:ser>
          <c:idx val="0"/>
          <c:order val="1"/>
          <c:tx>
            <c:strRef>
              <c:f>prices!$B$25</c:f>
              <c:strCache>
                <c:ptCount val="1"/>
                <c:pt idx="0">
                  <c:v>com elec</c:v>
                </c:pt>
              </c:strCache>
            </c:strRef>
          </c:tx>
          <c:spPr>
            <a:ln w="22225" cap="rnd">
              <a:solidFill>
                <a:schemeClr val="accent5">
                  <a:lumMod val="60000"/>
                  <a:lumOff val="40000"/>
                </a:schemeClr>
              </a:solidFill>
              <a:round/>
            </a:ln>
            <a:effectLst/>
          </c:spPr>
          <c:marker>
            <c:symbol val="none"/>
          </c:marker>
          <c:cat>
            <c:numRef>
              <c:f>prices!$C$1:$BK$1</c:f>
              <c:numCache>
                <c:formatCode>General</c:formatCode>
                <c:ptCount val="6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pt idx="32">
                  <c:v>2022</c:v>
                </c:pt>
                <c:pt idx="33">
                  <c:v>2023</c:v>
                </c:pt>
                <c:pt idx="34">
                  <c:v>2024</c:v>
                </c:pt>
                <c:pt idx="35">
                  <c:v>2025</c:v>
                </c:pt>
                <c:pt idx="36">
                  <c:v>2026</c:v>
                </c:pt>
                <c:pt idx="37">
                  <c:v>2027</c:v>
                </c:pt>
                <c:pt idx="38">
                  <c:v>2028</c:v>
                </c:pt>
                <c:pt idx="39">
                  <c:v>2029</c:v>
                </c:pt>
                <c:pt idx="40">
                  <c:v>2030</c:v>
                </c:pt>
                <c:pt idx="41">
                  <c:v>2031</c:v>
                </c:pt>
                <c:pt idx="42">
                  <c:v>2032</c:v>
                </c:pt>
                <c:pt idx="43">
                  <c:v>2033</c:v>
                </c:pt>
                <c:pt idx="44">
                  <c:v>2034</c:v>
                </c:pt>
                <c:pt idx="45">
                  <c:v>2035</c:v>
                </c:pt>
                <c:pt idx="46">
                  <c:v>2036</c:v>
                </c:pt>
                <c:pt idx="47">
                  <c:v>2037</c:v>
                </c:pt>
                <c:pt idx="48">
                  <c:v>2038</c:v>
                </c:pt>
                <c:pt idx="49">
                  <c:v>2039</c:v>
                </c:pt>
                <c:pt idx="50">
                  <c:v>2040</c:v>
                </c:pt>
                <c:pt idx="51">
                  <c:v>2041</c:v>
                </c:pt>
                <c:pt idx="52">
                  <c:v>2042</c:v>
                </c:pt>
                <c:pt idx="53">
                  <c:v>2043</c:v>
                </c:pt>
                <c:pt idx="54">
                  <c:v>2044</c:v>
                </c:pt>
                <c:pt idx="55">
                  <c:v>2045</c:v>
                </c:pt>
                <c:pt idx="56">
                  <c:v>2046</c:v>
                </c:pt>
                <c:pt idx="57">
                  <c:v>2047</c:v>
                </c:pt>
                <c:pt idx="58">
                  <c:v>2048</c:v>
                </c:pt>
                <c:pt idx="59">
                  <c:v>2049</c:v>
                </c:pt>
                <c:pt idx="60">
                  <c:v>2050</c:v>
                </c:pt>
              </c:numCache>
            </c:numRef>
          </c:cat>
          <c:val>
            <c:numRef>
              <c:f>prices!$C$25:$BK$25</c:f>
              <c:numCache>
                <c:formatCode>General</c:formatCode>
                <c:ptCount val="61"/>
                <c:pt idx="0">
                  <c:v>12.71310688451919</c:v>
                </c:pt>
                <c:pt idx="1">
                  <c:v>12.621982970027247</c:v>
                </c:pt>
                <c:pt idx="2">
                  <c:v>12.553688078334678</c:v>
                </c:pt>
                <c:pt idx="3">
                  <c:v>12.39001004872107</c:v>
                </c:pt>
                <c:pt idx="4">
                  <c:v>12.116242013959477</c:v>
                </c:pt>
                <c:pt idx="5">
                  <c:v>11.807269940523605</c:v>
                </c:pt>
                <c:pt idx="6">
                  <c:v>11.520204383368752</c:v>
                </c:pt>
                <c:pt idx="7">
                  <c:v>11.252185702199659</c:v>
                </c:pt>
                <c:pt idx="8">
                  <c:v>10.867345375924117</c:v>
                </c:pt>
                <c:pt idx="9">
                  <c:v>10.486980003746954</c:v>
                </c:pt>
                <c:pt idx="10">
                  <c:v>10.493741949271557</c:v>
                </c:pt>
                <c:pt idx="11">
                  <c:v>10.936444444444444</c:v>
                </c:pt>
                <c:pt idx="12">
                  <c:v>10.730387010665694</c:v>
                </c:pt>
                <c:pt idx="13">
                  <c:v>10.707243753963221</c:v>
                </c:pt>
                <c:pt idx="14">
                  <c:v>10.602380980700179</c:v>
                </c:pt>
                <c:pt idx="15">
                  <c:v>10.900450526155584</c:v>
                </c:pt>
                <c:pt idx="16">
                  <c:v>11.539186554728204</c:v>
                </c:pt>
                <c:pt idx="17">
                  <c:v>11.465840173829069</c:v>
                </c:pt>
                <c:pt idx="18">
                  <c:v>11.956136811559155</c:v>
                </c:pt>
                <c:pt idx="19">
                  <c:v>11.75033464</c:v>
                </c:pt>
                <c:pt idx="20">
                  <c:v>11.642871054425463</c:v>
                </c:pt>
                <c:pt idx="21">
                  <c:v>11.463306869549225</c:v>
                </c:pt>
                <c:pt idx="22">
                  <c:v>11.091088267721025</c:v>
                </c:pt>
                <c:pt idx="23">
                  <c:v>11.098732184112315</c:v>
                </c:pt>
                <c:pt idx="24">
                  <c:v>11.413115131578946</c:v>
                </c:pt>
                <c:pt idx="25">
                  <c:v>11.185569356070248</c:v>
                </c:pt>
                <c:pt idx="26">
                  <c:v>10.826629451784303</c:v>
                </c:pt>
                <c:pt idx="27">
                  <c:v>10.89006517254148</c:v>
                </c:pt>
                <c:pt idx="28">
                  <c:v>10.835227</c:v>
                </c:pt>
                <c:pt idx="29">
                  <c:v>10.747263</c:v>
                </c:pt>
                <c:pt idx="30">
                  <c:v>10.456611000000001</c:v>
                </c:pt>
                <c:pt idx="31">
                  <c:v>10.315327</c:v>
                </c:pt>
                <c:pt idx="32">
                  <c:v>10.318168</c:v>
                </c:pt>
                <c:pt idx="33">
                  <c:v>10.31889</c:v>
                </c:pt>
                <c:pt idx="34">
                  <c:v>10.397223</c:v>
                </c:pt>
                <c:pt idx="35">
                  <c:v>10.520648</c:v>
                </c:pt>
                <c:pt idx="36">
                  <c:v>10.587178</c:v>
                </c:pt>
                <c:pt idx="37">
                  <c:v>10.585861</c:v>
                </c:pt>
                <c:pt idx="38">
                  <c:v>10.600104999999999</c:v>
                </c:pt>
                <c:pt idx="39">
                  <c:v>10.575869000000001</c:v>
                </c:pt>
                <c:pt idx="40">
                  <c:v>10.602732</c:v>
                </c:pt>
                <c:pt idx="41">
                  <c:v>10.608257</c:v>
                </c:pt>
                <c:pt idx="42">
                  <c:v>10.651743</c:v>
                </c:pt>
                <c:pt idx="43">
                  <c:v>10.661315999999999</c:v>
                </c:pt>
                <c:pt idx="44">
                  <c:v>10.665331999999999</c:v>
                </c:pt>
                <c:pt idx="45">
                  <c:v>10.656591000000001</c:v>
                </c:pt>
                <c:pt idx="46">
                  <c:v>10.668245000000001</c:v>
                </c:pt>
                <c:pt idx="47">
                  <c:v>10.67905</c:v>
                </c:pt>
                <c:pt idx="48">
                  <c:v>10.65926</c:v>
                </c:pt>
                <c:pt idx="49">
                  <c:v>10.622560999999999</c:v>
                </c:pt>
                <c:pt idx="50">
                  <c:v>10.556153999999999</c:v>
                </c:pt>
                <c:pt idx="51">
                  <c:v>10.577965000000001</c:v>
                </c:pt>
                <c:pt idx="52">
                  <c:v>10.536174000000001</c:v>
                </c:pt>
                <c:pt idx="53">
                  <c:v>10.517683</c:v>
                </c:pt>
                <c:pt idx="54">
                  <c:v>10.490164</c:v>
                </c:pt>
                <c:pt idx="55">
                  <c:v>10.480442</c:v>
                </c:pt>
                <c:pt idx="56">
                  <c:v>10.474410000000001</c:v>
                </c:pt>
                <c:pt idx="57">
                  <c:v>10.471800999999999</c:v>
                </c:pt>
                <c:pt idx="58">
                  <c:v>10.472495</c:v>
                </c:pt>
                <c:pt idx="59">
                  <c:v>10.458016000000001</c:v>
                </c:pt>
                <c:pt idx="60">
                  <c:v>10.422654</c:v>
                </c:pt>
              </c:numCache>
            </c:numRef>
          </c:val>
          <c:smooth val="0"/>
        </c:ser>
        <c:dLbls>
          <c:showLegendKey val="0"/>
          <c:showVal val="0"/>
          <c:showCatName val="0"/>
          <c:showSerName val="0"/>
          <c:showPercent val="0"/>
          <c:showBubbleSize val="0"/>
        </c:dLbls>
        <c:smooth val="0"/>
        <c:axId val="284727376"/>
        <c:axId val="284727936"/>
      </c:lineChart>
      <c:catAx>
        <c:axId val="284727376"/>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284727936"/>
        <c:crosses val="autoZero"/>
        <c:auto val="1"/>
        <c:lblAlgn val="ctr"/>
        <c:lblOffset val="100"/>
        <c:tickLblSkip val="10"/>
        <c:tickMarkSkip val="10"/>
        <c:noMultiLvlLbl val="0"/>
      </c:catAx>
      <c:valAx>
        <c:axId val="284727936"/>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22225">
            <a:solidFill>
              <a:schemeClr val="bg1">
                <a:lumMod val="65000"/>
              </a:schemeClr>
            </a:solidFill>
            <a:prstDash val="lgDash"/>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284727376"/>
        <c:crossesAt val="29"/>
        <c:crossBetween val="midCat"/>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000">
          <a:solidFill>
            <a:schemeClr val="accent2">
              <a:lumMod val="75000"/>
            </a:schemeClr>
          </a:solidFill>
        </a:defRPr>
      </a:pPr>
      <a:endParaRPr lang="en-US"/>
    </a:p>
  </c:txPr>
  <c:externalData r:id="rId3">
    <c:autoUpdate val="0"/>
  </c:externalData>
  <c:userShapes r:id="rId4"/>
</c:chartSpace>
</file>

<file path=ppt/charts/chart1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2257217847769035E-2"/>
          <c:y val="0.19263852435112278"/>
          <c:w val="0.91811315252260139"/>
          <c:h val="0.7176851851851852"/>
        </c:manualLayout>
      </c:layout>
      <c:lineChart>
        <c:grouping val="standard"/>
        <c:varyColors val="0"/>
        <c:ser>
          <c:idx val="1"/>
          <c:order val="0"/>
          <c:tx>
            <c:strRef>
              <c:f>prices!$B$26</c:f>
              <c:strCache>
                <c:ptCount val="1"/>
                <c:pt idx="0">
                  <c:v>res NG</c:v>
                </c:pt>
              </c:strCache>
            </c:strRef>
          </c:tx>
          <c:spPr>
            <a:ln w="22225" cap="rnd">
              <a:solidFill>
                <a:schemeClr val="accent1"/>
              </a:solidFill>
              <a:round/>
            </a:ln>
            <a:effectLst/>
          </c:spPr>
          <c:marker>
            <c:symbol val="none"/>
          </c:marker>
          <c:cat>
            <c:numRef>
              <c:f>prices!$C$1:$BK$1</c:f>
              <c:numCache>
                <c:formatCode>General</c:formatCode>
                <c:ptCount val="6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pt idx="32">
                  <c:v>2022</c:v>
                </c:pt>
                <c:pt idx="33">
                  <c:v>2023</c:v>
                </c:pt>
                <c:pt idx="34">
                  <c:v>2024</c:v>
                </c:pt>
                <c:pt idx="35">
                  <c:v>2025</c:v>
                </c:pt>
                <c:pt idx="36">
                  <c:v>2026</c:v>
                </c:pt>
                <c:pt idx="37">
                  <c:v>2027</c:v>
                </c:pt>
                <c:pt idx="38">
                  <c:v>2028</c:v>
                </c:pt>
                <c:pt idx="39">
                  <c:v>2029</c:v>
                </c:pt>
                <c:pt idx="40">
                  <c:v>2030</c:v>
                </c:pt>
                <c:pt idx="41">
                  <c:v>2031</c:v>
                </c:pt>
                <c:pt idx="42">
                  <c:v>2032</c:v>
                </c:pt>
                <c:pt idx="43">
                  <c:v>2033</c:v>
                </c:pt>
                <c:pt idx="44">
                  <c:v>2034</c:v>
                </c:pt>
                <c:pt idx="45">
                  <c:v>2035</c:v>
                </c:pt>
                <c:pt idx="46">
                  <c:v>2036</c:v>
                </c:pt>
                <c:pt idx="47">
                  <c:v>2037</c:v>
                </c:pt>
                <c:pt idx="48">
                  <c:v>2038</c:v>
                </c:pt>
                <c:pt idx="49">
                  <c:v>2039</c:v>
                </c:pt>
                <c:pt idx="50">
                  <c:v>2040</c:v>
                </c:pt>
                <c:pt idx="51">
                  <c:v>2041</c:v>
                </c:pt>
                <c:pt idx="52">
                  <c:v>2042</c:v>
                </c:pt>
                <c:pt idx="53">
                  <c:v>2043</c:v>
                </c:pt>
                <c:pt idx="54">
                  <c:v>2044</c:v>
                </c:pt>
                <c:pt idx="55">
                  <c:v>2045</c:v>
                </c:pt>
                <c:pt idx="56">
                  <c:v>2046</c:v>
                </c:pt>
                <c:pt idx="57">
                  <c:v>2047</c:v>
                </c:pt>
                <c:pt idx="58">
                  <c:v>2048</c:v>
                </c:pt>
                <c:pt idx="59">
                  <c:v>2049</c:v>
                </c:pt>
                <c:pt idx="60">
                  <c:v>2050</c:v>
                </c:pt>
              </c:numCache>
            </c:numRef>
          </c:cat>
          <c:val>
            <c:numRef>
              <c:f>prices!$C$26:$BK$26</c:f>
              <c:numCache>
                <c:formatCode>General</c:formatCode>
                <c:ptCount val="61"/>
                <c:pt idx="0">
                  <c:v>10.045779282045137</c:v>
                </c:pt>
                <c:pt idx="1">
                  <c:v>9.7556362397820156</c:v>
                </c:pt>
                <c:pt idx="2">
                  <c:v>9.6529011463957239</c:v>
                </c:pt>
                <c:pt idx="3">
                  <c:v>9.8607831912302064</c:v>
                </c:pt>
                <c:pt idx="4">
                  <c:v>10.047233028393306</c:v>
                </c:pt>
                <c:pt idx="5">
                  <c:v>9.3045586267325149</c:v>
                </c:pt>
                <c:pt idx="6">
                  <c:v>9.5599601820101956</c:v>
                </c:pt>
                <c:pt idx="7">
                  <c:v>10.288559785673998</c:v>
                </c:pt>
                <c:pt idx="8">
                  <c:v>10.002064165155529</c:v>
                </c:pt>
                <c:pt idx="9">
                  <c:v>9.6636220695684756</c:v>
                </c:pt>
                <c:pt idx="10">
                  <c:v>10.959816625349566</c:v>
                </c:pt>
                <c:pt idx="11">
                  <c:v>13.297722222222223</c:v>
                </c:pt>
                <c:pt idx="12">
                  <c:v>10.730387010665694</c:v>
                </c:pt>
                <c:pt idx="13">
                  <c:v>12.840692073557388</c:v>
                </c:pt>
                <c:pt idx="14">
                  <c:v>13.950501290394973</c:v>
                </c:pt>
                <c:pt idx="15">
                  <c:v>15.967211266686958</c:v>
                </c:pt>
                <c:pt idx="16">
                  <c:v>16.747677737464929</c:v>
                </c:pt>
                <c:pt idx="17">
                  <c:v>15.541263157894738</c:v>
                </c:pt>
                <c:pt idx="18">
                  <c:v>16.186231999274529</c:v>
                </c:pt>
                <c:pt idx="19">
                  <c:v>14.04026206</c:v>
                </c:pt>
                <c:pt idx="20">
                  <c:v>13.013964799794509</c:v>
                </c:pt>
                <c:pt idx="21">
                  <c:v>12.347683083117962</c:v>
                </c:pt>
                <c:pt idx="22">
                  <c:v>11.706649162658961</c:v>
                </c:pt>
                <c:pt idx="23">
                  <c:v>11.163637050686072</c:v>
                </c:pt>
                <c:pt idx="24">
                  <c:v>11.65753007387533</c:v>
                </c:pt>
                <c:pt idx="25">
                  <c:v>10.912237774061012</c:v>
                </c:pt>
                <c:pt idx="26">
                  <c:v>10.432178906081711</c:v>
                </c:pt>
                <c:pt idx="27">
                  <c:v>11.195965879635343</c:v>
                </c:pt>
                <c:pt idx="28">
                  <c:v>10.753091</c:v>
                </c:pt>
                <c:pt idx="29">
                  <c:v>10.710413000000001</c:v>
                </c:pt>
                <c:pt idx="30">
                  <c:v>11.000622</c:v>
                </c:pt>
                <c:pt idx="31">
                  <c:v>11.081931000000001</c:v>
                </c:pt>
                <c:pt idx="32">
                  <c:v>11.236815999999999</c:v>
                </c:pt>
                <c:pt idx="33">
                  <c:v>11.480757000000001</c:v>
                </c:pt>
                <c:pt idx="34">
                  <c:v>11.726912</c:v>
                </c:pt>
                <c:pt idx="35">
                  <c:v>11.963431</c:v>
                </c:pt>
                <c:pt idx="36">
                  <c:v>12.087840999999999</c:v>
                </c:pt>
                <c:pt idx="37">
                  <c:v>12.155461000000001</c:v>
                </c:pt>
                <c:pt idx="38">
                  <c:v>12.245702</c:v>
                </c:pt>
                <c:pt idx="39">
                  <c:v>12.593206</c:v>
                </c:pt>
                <c:pt idx="40">
                  <c:v>12.656409</c:v>
                </c:pt>
                <c:pt idx="41">
                  <c:v>12.733558</c:v>
                </c:pt>
                <c:pt idx="42">
                  <c:v>12.850901</c:v>
                </c:pt>
                <c:pt idx="43">
                  <c:v>12.959495</c:v>
                </c:pt>
                <c:pt idx="44">
                  <c:v>13.027556000000001</c:v>
                </c:pt>
                <c:pt idx="45">
                  <c:v>13.095217</c:v>
                </c:pt>
                <c:pt idx="46">
                  <c:v>13.170382999999999</c:v>
                </c:pt>
                <c:pt idx="47">
                  <c:v>13.248059</c:v>
                </c:pt>
                <c:pt idx="48">
                  <c:v>13.279966999999999</c:v>
                </c:pt>
                <c:pt idx="49">
                  <c:v>13.3271</c:v>
                </c:pt>
                <c:pt idx="50">
                  <c:v>13.393641000000001</c:v>
                </c:pt>
                <c:pt idx="51">
                  <c:v>13.434101</c:v>
                </c:pt>
                <c:pt idx="52">
                  <c:v>13.496657000000001</c:v>
                </c:pt>
                <c:pt idx="53">
                  <c:v>13.577237</c:v>
                </c:pt>
                <c:pt idx="54">
                  <c:v>13.654097</c:v>
                </c:pt>
                <c:pt idx="55">
                  <c:v>13.752388</c:v>
                </c:pt>
                <c:pt idx="56">
                  <c:v>13.835958</c:v>
                </c:pt>
                <c:pt idx="57">
                  <c:v>13.923438000000001</c:v>
                </c:pt>
                <c:pt idx="58">
                  <c:v>14.032408999999999</c:v>
                </c:pt>
                <c:pt idx="59">
                  <c:v>14.167002</c:v>
                </c:pt>
                <c:pt idx="60">
                  <c:v>14.261158999999999</c:v>
                </c:pt>
              </c:numCache>
            </c:numRef>
          </c:val>
          <c:smooth val="0"/>
        </c:ser>
        <c:ser>
          <c:idx val="2"/>
          <c:order val="1"/>
          <c:tx>
            <c:strRef>
              <c:f>prices!$B$27</c:f>
              <c:strCache>
                <c:ptCount val="1"/>
                <c:pt idx="0">
                  <c:v>com NG</c:v>
                </c:pt>
              </c:strCache>
            </c:strRef>
          </c:tx>
          <c:spPr>
            <a:ln w="22225" cap="rnd">
              <a:solidFill>
                <a:schemeClr val="accent1">
                  <a:lumMod val="60000"/>
                  <a:lumOff val="40000"/>
                </a:schemeClr>
              </a:solidFill>
              <a:round/>
            </a:ln>
            <a:effectLst/>
          </c:spPr>
          <c:marker>
            <c:symbol val="none"/>
          </c:marker>
          <c:cat>
            <c:numRef>
              <c:f>prices!$C$1:$BK$1</c:f>
              <c:numCache>
                <c:formatCode>General</c:formatCode>
                <c:ptCount val="6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pt idx="32">
                  <c:v>2022</c:v>
                </c:pt>
                <c:pt idx="33">
                  <c:v>2023</c:v>
                </c:pt>
                <c:pt idx="34">
                  <c:v>2024</c:v>
                </c:pt>
                <c:pt idx="35">
                  <c:v>2025</c:v>
                </c:pt>
                <c:pt idx="36">
                  <c:v>2026</c:v>
                </c:pt>
                <c:pt idx="37">
                  <c:v>2027</c:v>
                </c:pt>
                <c:pt idx="38">
                  <c:v>2028</c:v>
                </c:pt>
                <c:pt idx="39">
                  <c:v>2029</c:v>
                </c:pt>
                <c:pt idx="40">
                  <c:v>2030</c:v>
                </c:pt>
                <c:pt idx="41">
                  <c:v>2031</c:v>
                </c:pt>
                <c:pt idx="42">
                  <c:v>2032</c:v>
                </c:pt>
                <c:pt idx="43">
                  <c:v>2033</c:v>
                </c:pt>
                <c:pt idx="44">
                  <c:v>2034</c:v>
                </c:pt>
                <c:pt idx="45">
                  <c:v>2035</c:v>
                </c:pt>
                <c:pt idx="46">
                  <c:v>2036</c:v>
                </c:pt>
                <c:pt idx="47">
                  <c:v>2037</c:v>
                </c:pt>
                <c:pt idx="48">
                  <c:v>2038</c:v>
                </c:pt>
                <c:pt idx="49">
                  <c:v>2039</c:v>
                </c:pt>
                <c:pt idx="50">
                  <c:v>2040</c:v>
                </c:pt>
                <c:pt idx="51">
                  <c:v>2041</c:v>
                </c:pt>
                <c:pt idx="52">
                  <c:v>2042</c:v>
                </c:pt>
                <c:pt idx="53">
                  <c:v>2043</c:v>
                </c:pt>
                <c:pt idx="54">
                  <c:v>2044</c:v>
                </c:pt>
                <c:pt idx="55">
                  <c:v>2045</c:v>
                </c:pt>
                <c:pt idx="56">
                  <c:v>2046</c:v>
                </c:pt>
                <c:pt idx="57">
                  <c:v>2047</c:v>
                </c:pt>
                <c:pt idx="58">
                  <c:v>2048</c:v>
                </c:pt>
                <c:pt idx="59">
                  <c:v>2049</c:v>
                </c:pt>
                <c:pt idx="60">
                  <c:v>2050</c:v>
                </c:pt>
              </c:numCache>
            </c:numRef>
          </c:cat>
          <c:val>
            <c:numRef>
              <c:f>prices!$C$27:$BK$27</c:f>
              <c:numCache>
                <c:formatCode>General</c:formatCode>
                <c:ptCount val="61"/>
                <c:pt idx="0">
                  <c:v>8.365709298668623</c:v>
                </c:pt>
                <c:pt idx="1">
                  <c:v>8.0626478201634857</c:v>
                </c:pt>
                <c:pt idx="2">
                  <c:v>7.9976498462497689</c:v>
                </c:pt>
                <c:pt idx="3">
                  <c:v>8.3560532886723493</c:v>
                </c:pt>
                <c:pt idx="4">
                  <c:v>8.5268249102121025</c:v>
                </c:pt>
                <c:pt idx="5">
                  <c:v>7.7537988556104294</c:v>
                </c:pt>
                <c:pt idx="6">
                  <c:v>8.1425528364124702</c:v>
                </c:pt>
                <c:pt idx="7">
                  <c:v>8.5985081782289896</c:v>
                </c:pt>
                <c:pt idx="8">
                  <c:v>8.036849211884503</c:v>
                </c:pt>
                <c:pt idx="9">
                  <c:v>7.699118928370698</c:v>
                </c:pt>
                <c:pt idx="10">
                  <c:v>9.3073700465275309</c:v>
                </c:pt>
                <c:pt idx="11">
                  <c:v>11.640685185185184</c:v>
                </c:pt>
                <c:pt idx="12">
                  <c:v>9.016789085008055</c:v>
                </c:pt>
                <c:pt idx="13">
                  <c:v>11.200603677869372</c:v>
                </c:pt>
                <c:pt idx="14">
                  <c:v>12.237509504039496</c:v>
                </c:pt>
                <c:pt idx="15">
                  <c:v>14.257336674348826</c:v>
                </c:pt>
                <c:pt idx="16">
                  <c:v>14.637445946801105</c:v>
                </c:pt>
                <c:pt idx="17">
                  <c:v>13.473847416706905</c:v>
                </c:pt>
                <c:pt idx="18">
                  <c:v>14.25180830461681</c:v>
                </c:pt>
                <c:pt idx="19">
                  <c:v>11.63468174</c:v>
                </c:pt>
                <c:pt idx="20">
                  <c:v>10.820214807204039</c:v>
                </c:pt>
                <c:pt idx="21">
                  <c:v>9.9744203327815999</c:v>
                </c:pt>
                <c:pt idx="22">
                  <c:v>8.903648658923716</c:v>
                </c:pt>
                <c:pt idx="23">
                  <c:v>8.740522031932505</c:v>
                </c:pt>
                <c:pt idx="24">
                  <c:v>9.4577955932078801</c:v>
                </c:pt>
                <c:pt idx="25">
                  <c:v>8.3155877449732749</c:v>
                </c:pt>
                <c:pt idx="26">
                  <c:v>7.5568420334601853</c:v>
                </c:pt>
                <c:pt idx="27">
                  <c:v>8.0451885965685648</c:v>
                </c:pt>
                <c:pt idx="28">
                  <c:v>8.0056689999999993</c:v>
                </c:pt>
                <c:pt idx="29">
                  <c:v>7.9431000000000003</c:v>
                </c:pt>
                <c:pt idx="30">
                  <c:v>8.1415760000000006</c:v>
                </c:pt>
                <c:pt idx="31">
                  <c:v>8.2555589999999999</c:v>
                </c:pt>
                <c:pt idx="32">
                  <c:v>8.4405319999999993</c:v>
                </c:pt>
                <c:pt idx="33">
                  <c:v>8.7123259999999991</c:v>
                </c:pt>
                <c:pt idx="34">
                  <c:v>8.9878730000000004</c:v>
                </c:pt>
                <c:pt idx="35">
                  <c:v>9.1743550000000003</c:v>
                </c:pt>
                <c:pt idx="36">
                  <c:v>9.2527229999999996</c:v>
                </c:pt>
                <c:pt idx="37">
                  <c:v>9.2804470000000006</c:v>
                </c:pt>
                <c:pt idx="38">
                  <c:v>9.3345939999999992</c:v>
                </c:pt>
                <c:pt idx="39">
                  <c:v>9.5978060000000003</c:v>
                </c:pt>
                <c:pt idx="40">
                  <c:v>9.6249549999999999</c:v>
                </c:pt>
                <c:pt idx="41">
                  <c:v>9.6637529999999998</c:v>
                </c:pt>
                <c:pt idx="42">
                  <c:v>9.7514350000000007</c:v>
                </c:pt>
                <c:pt idx="43">
                  <c:v>9.8300389999999993</c:v>
                </c:pt>
                <c:pt idx="44">
                  <c:v>9.8700089999999996</c:v>
                </c:pt>
                <c:pt idx="45">
                  <c:v>9.9112200000000001</c:v>
                </c:pt>
                <c:pt idx="46">
                  <c:v>9.9616729999999993</c:v>
                </c:pt>
                <c:pt idx="47">
                  <c:v>10.015409</c:v>
                </c:pt>
                <c:pt idx="48">
                  <c:v>10.025062</c:v>
                </c:pt>
                <c:pt idx="49">
                  <c:v>10.051429000000001</c:v>
                </c:pt>
                <c:pt idx="50">
                  <c:v>10.098153999999999</c:v>
                </c:pt>
                <c:pt idx="51">
                  <c:v>10.119762</c:v>
                </c:pt>
                <c:pt idx="52">
                  <c:v>10.16386</c:v>
                </c:pt>
                <c:pt idx="53">
                  <c:v>10.225535000000001</c:v>
                </c:pt>
                <c:pt idx="54">
                  <c:v>10.283749</c:v>
                </c:pt>
                <c:pt idx="55">
                  <c:v>10.36327</c:v>
                </c:pt>
                <c:pt idx="56">
                  <c:v>10.428929</c:v>
                </c:pt>
                <c:pt idx="57">
                  <c:v>10.49831</c:v>
                </c:pt>
                <c:pt idx="58">
                  <c:v>10.589452</c:v>
                </c:pt>
                <c:pt idx="59">
                  <c:v>10.705638</c:v>
                </c:pt>
                <c:pt idx="60">
                  <c:v>10.782119</c:v>
                </c:pt>
              </c:numCache>
            </c:numRef>
          </c:val>
          <c:smooth val="0"/>
        </c:ser>
        <c:dLbls>
          <c:showLegendKey val="0"/>
          <c:showVal val="0"/>
          <c:showCatName val="0"/>
          <c:showSerName val="0"/>
          <c:showPercent val="0"/>
          <c:showBubbleSize val="0"/>
        </c:dLbls>
        <c:smooth val="0"/>
        <c:axId val="284730736"/>
        <c:axId val="284731296"/>
      </c:lineChart>
      <c:catAx>
        <c:axId val="284730736"/>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84731296"/>
        <c:crosses val="autoZero"/>
        <c:auto val="1"/>
        <c:lblAlgn val="ctr"/>
        <c:lblOffset val="100"/>
        <c:tickLblSkip val="10"/>
        <c:tickMarkSkip val="10"/>
        <c:noMultiLvlLbl val="0"/>
      </c:catAx>
      <c:valAx>
        <c:axId val="284731296"/>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22225">
            <a:solidFill>
              <a:schemeClr val="bg1">
                <a:lumMod val="65000"/>
              </a:schemeClr>
            </a:solidFill>
            <a:prstDash val="lgDash"/>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84730736"/>
        <c:crossesAt val="29"/>
        <c:crossBetween val="midCat"/>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000">
          <a:solidFill>
            <a:sysClr val="windowText" lastClr="000000"/>
          </a:solidFill>
        </a:defRPr>
      </a:pPr>
      <a:endParaRPr lang="en-US"/>
    </a:p>
  </c:txPr>
  <c:externalData r:id="rId3">
    <c:autoUpdate val="0"/>
  </c:externalData>
  <c:userShapes r:id="rId4"/>
</c:chartSpace>
</file>

<file path=ppt/charts/chart1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5097790195580387E-2"/>
          <c:y val="8.5526962988688518E-2"/>
          <c:w val="0.77743959466893109"/>
          <c:h val="0.8277666209057547"/>
        </c:manualLayout>
      </c:layout>
      <c:areaChart>
        <c:grouping val="stacked"/>
        <c:varyColors val="0"/>
        <c:ser>
          <c:idx val="3"/>
          <c:order val="0"/>
          <c:tx>
            <c:strRef>
              <c:f>'Consumption-sides'!$B$25</c:f>
              <c:strCache>
                <c:ptCount val="1"/>
                <c:pt idx="0">
                  <c:v>min</c:v>
                </c:pt>
              </c:strCache>
            </c:strRef>
          </c:tx>
          <c:spPr>
            <a:noFill/>
            <a:ln w="28575" cap="rnd">
              <a:noFill/>
              <a:round/>
            </a:ln>
            <a:effectLst/>
          </c:spPr>
          <c:cat>
            <c:numRef>
              <c:f>'Consumption-sides'!$C$1:$BA$1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'Consumption-sides'!$C$25:$BA$25</c:f>
              <c:numCache>
                <c:formatCode>0.00</c:formatCode>
                <c:ptCount val="51"/>
                <c:pt idx="0">
                  <c:v>26.454478000000002</c:v>
                </c:pt>
                <c:pt idx="1">
                  <c:v>25.193321000000001</c:v>
                </c:pt>
                <c:pt idx="2">
                  <c:v>25.176853999999999</c:v>
                </c:pt>
                <c:pt idx="3">
                  <c:v>24.987905000000001</c:v>
                </c:pt>
                <c:pt idx="4">
                  <c:v>25.884345</c:v>
                </c:pt>
                <c:pt idx="5">
                  <c:v>24.887739000000003</c:v>
                </c:pt>
                <c:pt idx="6">
                  <c:v>24.979516</c:v>
                </c:pt>
                <c:pt idx="7">
                  <c:v>24.869879000000001</c:v>
                </c:pt>
                <c:pt idx="8">
                  <c:v>23.972607</c:v>
                </c:pt>
                <c:pt idx="9">
                  <c:v>21.886132</c:v>
                </c:pt>
                <c:pt idx="10">
                  <c:v>23.735255000000002</c:v>
                </c:pt>
                <c:pt idx="11">
                  <c:v>23.973707999999998</c:v>
                </c:pt>
                <c:pt idx="12">
                  <c:v>24.247082000000002</c:v>
                </c:pt>
                <c:pt idx="13">
                  <c:v>24.840472000000002</c:v>
                </c:pt>
                <c:pt idx="14">
                  <c:v>24.963550999999999</c:v>
                </c:pt>
                <c:pt idx="15">
                  <c:v>24.891076000000002</c:v>
                </c:pt>
                <c:pt idx="16">
                  <c:v>25.028912000000002</c:v>
                </c:pt>
                <c:pt idx="17">
                  <c:v>25.102157999999999</c:v>
                </c:pt>
                <c:pt idx="18">
                  <c:v>26.000153000000001</c:v>
                </c:pt>
                <c:pt idx="19">
                  <c:v>26.123401999999999</c:v>
                </c:pt>
                <c:pt idx="20">
                  <c:v>26.25563</c:v>
                </c:pt>
                <c:pt idx="21">
                  <c:v>26.709553</c:v>
                </c:pt>
                <c:pt idx="22">
                  <c:v>27.057880000000001</c:v>
                </c:pt>
                <c:pt idx="23">
                  <c:v>27.398392000000001</c:v>
                </c:pt>
                <c:pt idx="24">
                  <c:v>27.749891000000002</c:v>
                </c:pt>
                <c:pt idx="25">
                  <c:v>27.998341</c:v>
                </c:pt>
                <c:pt idx="26">
                  <c:v>28.111889000000001</c:v>
                </c:pt>
                <c:pt idx="27">
                  <c:v>28.264721000000002</c:v>
                </c:pt>
                <c:pt idx="28">
                  <c:v>28.467796</c:v>
                </c:pt>
                <c:pt idx="29">
                  <c:v>28.606361</c:v>
                </c:pt>
                <c:pt idx="30">
                  <c:v>28.595291</c:v>
                </c:pt>
                <c:pt idx="31">
                  <c:v>28.678122999999999</c:v>
                </c:pt>
                <c:pt idx="32">
                  <c:v>28.743483999999999</c:v>
                </c:pt>
                <c:pt idx="33">
                  <c:v>28.722204000000001</c:v>
                </c:pt>
                <c:pt idx="34">
                  <c:v>28.765749</c:v>
                </c:pt>
                <c:pt idx="35">
                  <c:v>28.808320999999999</c:v>
                </c:pt>
                <c:pt idx="36">
                  <c:v>28.896538</c:v>
                </c:pt>
                <c:pt idx="37">
                  <c:v>28.969887</c:v>
                </c:pt>
                <c:pt idx="38">
                  <c:v>29.155251</c:v>
                </c:pt>
                <c:pt idx="39">
                  <c:v>29.252623</c:v>
                </c:pt>
                <c:pt idx="40">
                  <c:v>29.294903000000001</c:v>
                </c:pt>
                <c:pt idx="41">
                  <c:v>29.374103999999999</c:v>
                </c:pt>
                <c:pt idx="42">
                  <c:v>29.441953999999999</c:v>
                </c:pt>
                <c:pt idx="43">
                  <c:v>29.483848999999999</c:v>
                </c:pt>
                <c:pt idx="44">
                  <c:v>29.560013000000001</c:v>
                </c:pt>
                <c:pt idx="45">
                  <c:v>29.659863999999999</c:v>
                </c:pt>
                <c:pt idx="46">
                  <c:v>29.707778999999999</c:v>
                </c:pt>
                <c:pt idx="47">
                  <c:v>29.774004000000001</c:v>
                </c:pt>
                <c:pt idx="48">
                  <c:v>29.904516000000001</c:v>
                </c:pt>
                <c:pt idx="49">
                  <c:v>29.932592</c:v>
                </c:pt>
                <c:pt idx="50">
                  <c:v>30.022026</c:v>
                </c:pt>
              </c:numCache>
            </c:numRef>
          </c:val>
        </c:ser>
        <c:ser>
          <c:idx val="0"/>
          <c:order val="1"/>
          <c:tx>
            <c:strRef>
              <c:f>'Consumption-sides'!$B$26</c:f>
              <c:strCache>
                <c:ptCount val="1"/>
                <c:pt idx="0">
                  <c:v>range</c:v>
                </c:pt>
              </c:strCache>
            </c:strRef>
          </c:tx>
          <c:spPr>
            <a:pattFill prst="ltVert">
              <a:fgClr>
                <a:srgbClr val="FFFFFF">
                  <a:lumMod val="65000"/>
                </a:srgbClr>
              </a:fgClr>
              <a:bgClr>
                <a:srgbClr val="FFFFFF"/>
              </a:bgClr>
            </a:pattFill>
            <a:ln w="28575" cap="rnd">
              <a:noFill/>
              <a:round/>
            </a:ln>
            <a:effectLst/>
          </c:spPr>
          <c:cat>
            <c:numRef>
              <c:f>'Consumption-sides'!$C$1:$BA$1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'Consumption-sides'!$C$26:$BA$26</c:f>
              <c:numCache>
                <c:formatCode>0.00</c:formatCode>
                <c:ptCount val="5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7.4000000001461785E-5</c:v>
                </c:pt>
                <c:pt idx="18">
                  <c:v>1.1769999999998504E-2</c:v>
                </c:pt>
                <c:pt idx="19">
                  <c:v>0.62890800000000269</c:v>
                </c:pt>
                <c:pt idx="20">
                  <c:v>1.3021700000000003</c:v>
                </c:pt>
                <c:pt idx="21">
                  <c:v>1.7423889999999993</c:v>
                </c:pt>
                <c:pt idx="22">
                  <c:v>2.1013439999999974</c:v>
                </c:pt>
                <c:pt idx="23">
                  <c:v>2.1407699999999998</c:v>
                </c:pt>
                <c:pt idx="24">
                  <c:v>2.0306149999999974</c:v>
                </c:pt>
                <c:pt idx="25">
                  <c:v>1.8337740000000018</c:v>
                </c:pt>
                <c:pt idx="26">
                  <c:v>1.7412429999999972</c:v>
                </c:pt>
                <c:pt idx="27">
                  <c:v>1.9053529999999981</c:v>
                </c:pt>
                <c:pt idx="28">
                  <c:v>2.0549210000000002</c:v>
                </c:pt>
                <c:pt idx="29">
                  <c:v>2.258700000000001</c:v>
                </c:pt>
                <c:pt idx="30">
                  <c:v>2.5620879999999993</c:v>
                </c:pt>
                <c:pt idx="31">
                  <c:v>2.8021230000000017</c:v>
                </c:pt>
                <c:pt idx="32">
                  <c:v>3.0405510000000007</c:v>
                </c:pt>
                <c:pt idx="33">
                  <c:v>3.3643509999999957</c:v>
                </c:pt>
                <c:pt idx="34">
                  <c:v>3.6578429999999997</c:v>
                </c:pt>
                <c:pt idx="35">
                  <c:v>3.939073999999998</c:v>
                </c:pt>
                <c:pt idx="36">
                  <c:v>4.3222840000000033</c:v>
                </c:pt>
                <c:pt idx="37">
                  <c:v>4.594065999999998</c:v>
                </c:pt>
                <c:pt idx="38">
                  <c:v>4.9747580000000013</c:v>
                </c:pt>
                <c:pt idx="39">
                  <c:v>5.2637920000000022</c:v>
                </c:pt>
                <c:pt idx="40">
                  <c:v>5.5977059999999987</c:v>
                </c:pt>
                <c:pt idx="41">
                  <c:v>5.9540210000000009</c:v>
                </c:pt>
                <c:pt idx="42">
                  <c:v>6.2632960000000004</c:v>
                </c:pt>
                <c:pt idx="43">
                  <c:v>6.5999559999999988</c:v>
                </c:pt>
                <c:pt idx="44">
                  <c:v>6.9467350000000003</c:v>
                </c:pt>
                <c:pt idx="45">
                  <c:v>7.2451119999999989</c:v>
                </c:pt>
                <c:pt idx="46">
                  <c:v>7.5841290000000008</c:v>
                </c:pt>
                <c:pt idx="47">
                  <c:v>7.8886739999999982</c:v>
                </c:pt>
                <c:pt idx="48">
                  <c:v>8.2267519999999976</c:v>
                </c:pt>
                <c:pt idx="49">
                  <c:v>8.5903460000000038</c:v>
                </c:pt>
                <c:pt idx="50">
                  <c:v>8.9513470000000019</c:v>
                </c:pt>
              </c:numCache>
            </c:numRef>
          </c:val>
        </c:ser>
        <c:dLbls>
          <c:showLegendKey val="0"/>
          <c:showVal val="0"/>
          <c:showCatName val="0"/>
          <c:showSerName val="0"/>
          <c:showPercent val="0"/>
          <c:showBubbleSize val="0"/>
        </c:dLbls>
        <c:axId val="284735776"/>
        <c:axId val="284736336"/>
      </c:areaChart>
      <c:lineChart>
        <c:grouping val="standard"/>
        <c:varyColors val="0"/>
        <c:ser>
          <c:idx val="2"/>
          <c:order val="2"/>
          <c:tx>
            <c:strRef>
              <c:f>'Consumption-sides'!$B$28</c:f>
              <c:strCache>
                <c:ptCount val="1"/>
                <c:pt idx="0">
                  <c:v>High Economic Growth</c:v>
                </c:pt>
              </c:strCache>
            </c:strRef>
          </c:tx>
          <c:spPr>
            <a:ln w="22225" cap="rnd">
              <a:solidFill>
                <a:srgbClr val="0096D7"/>
              </a:solidFill>
              <a:round/>
            </a:ln>
            <a:effectLst/>
          </c:spPr>
          <c:marker>
            <c:symbol val="none"/>
          </c:marker>
          <c:cat>
            <c:numRef>
              <c:f>'Consumption-sides'!$C$1:$BA$1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'Consumption-sides'!$C$28:$BA$28</c:f>
              <c:numCache>
                <c:formatCode>0.00</c:formatCode>
                <c:ptCount val="51"/>
                <c:pt idx="0">
                  <c:v>26.454478000000002</c:v>
                </c:pt>
                <c:pt idx="1">
                  <c:v>25.193321000000001</c:v>
                </c:pt>
                <c:pt idx="2">
                  <c:v>25.176853999999999</c:v>
                </c:pt>
                <c:pt idx="3">
                  <c:v>24.987905000000001</c:v>
                </c:pt>
                <c:pt idx="4">
                  <c:v>25.884345</c:v>
                </c:pt>
                <c:pt idx="5">
                  <c:v>24.887739000000003</c:v>
                </c:pt>
                <c:pt idx="6">
                  <c:v>24.979516</c:v>
                </c:pt>
                <c:pt idx="7">
                  <c:v>24.869879000000001</c:v>
                </c:pt>
                <c:pt idx="8">
                  <c:v>23.972607</c:v>
                </c:pt>
                <c:pt idx="9">
                  <c:v>21.886132</c:v>
                </c:pt>
                <c:pt idx="10">
                  <c:v>23.735255000000002</c:v>
                </c:pt>
                <c:pt idx="11">
                  <c:v>23.973707999999998</c:v>
                </c:pt>
                <c:pt idx="12">
                  <c:v>24.247082000000002</c:v>
                </c:pt>
                <c:pt idx="13">
                  <c:v>24.840472000000002</c:v>
                </c:pt>
                <c:pt idx="14">
                  <c:v>24.963550999999999</c:v>
                </c:pt>
                <c:pt idx="15">
                  <c:v>24.891076000000002</c:v>
                </c:pt>
                <c:pt idx="16">
                  <c:v>25.028912000000002</c:v>
                </c:pt>
                <c:pt idx="17" formatCode="General">
                  <c:v>25.102221</c:v>
                </c:pt>
                <c:pt idx="18" formatCode="General">
                  <c:v>26.002700999999998</c:v>
                </c:pt>
                <c:pt idx="19" formatCode="General">
                  <c:v>26.473676999999999</c:v>
                </c:pt>
                <c:pt idx="20" formatCode="General">
                  <c:v>27.059328000000001</c:v>
                </c:pt>
                <c:pt idx="21" formatCode="General">
                  <c:v>27.706982</c:v>
                </c:pt>
                <c:pt idx="22" formatCode="General">
                  <c:v>28.177949999999999</c:v>
                </c:pt>
                <c:pt idx="23" formatCode="General">
                  <c:v>28.618463999999999</c:v>
                </c:pt>
                <c:pt idx="24" formatCode="General">
                  <c:v>29.076056000000001</c:v>
                </c:pt>
                <c:pt idx="25" formatCode="General">
                  <c:v>29.467500999999999</c:v>
                </c:pt>
                <c:pt idx="26" formatCode="General">
                  <c:v>29.791720999999999</c:v>
                </c:pt>
                <c:pt idx="27" formatCode="General">
                  <c:v>30.170074</c:v>
                </c:pt>
                <c:pt idx="28" formatCode="General">
                  <c:v>30.522717</c:v>
                </c:pt>
                <c:pt idx="29" formatCode="General">
                  <c:v>30.865061000000001</c:v>
                </c:pt>
                <c:pt idx="30" formatCode="General">
                  <c:v>31.157378999999999</c:v>
                </c:pt>
                <c:pt idx="31" formatCode="General">
                  <c:v>31.480246000000001</c:v>
                </c:pt>
                <c:pt idx="32" formatCode="General">
                  <c:v>31.784034999999999</c:v>
                </c:pt>
                <c:pt idx="33" formatCode="General">
                  <c:v>32.086554999999997</c:v>
                </c:pt>
                <c:pt idx="34" formatCode="General">
                  <c:v>32.423591999999999</c:v>
                </c:pt>
                <c:pt idx="35" formatCode="General">
                  <c:v>32.747394999999997</c:v>
                </c:pt>
                <c:pt idx="36" formatCode="General">
                  <c:v>33.218822000000003</c:v>
                </c:pt>
                <c:pt idx="37" formatCode="General">
                  <c:v>33.563952999999998</c:v>
                </c:pt>
                <c:pt idx="38" formatCode="General">
                  <c:v>34.130009000000001</c:v>
                </c:pt>
                <c:pt idx="39" formatCode="General">
                  <c:v>34.516415000000002</c:v>
                </c:pt>
                <c:pt idx="40" formatCode="General">
                  <c:v>34.892609</c:v>
                </c:pt>
                <c:pt idx="41" formatCode="General">
                  <c:v>35.328125</c:v>
                </c:pt>
                <c:pt idx="42" formatCode="General">
                  <c:v>35.705249999999999</c:v>
                </c:pt>
                <c:pt idx="43" formatCode="General">
                  <c:v>36.083804999999998</c:v>
                </c:pt>
                <c:pt idx="44" formatCode="General">
                  <c:v>36.506748000000002</c:v>
                </c:pt>
                <c:pt idx="45" formatCode="General">
                  <c:v>36.904975999999998</c:v>
                </c:pt>
                <c:pt idx="46" formatCode="General">
                  <c:v>37.291907999999999</c:v>
                </c:pt>
                <c:pt idx="47" formatCode="General">
                  <c:v>37.662678</c:v>
                </c:pt>
                <c:pt idx="48" formatCode="General">
                  <c:v>38.131267999999999</c:v>
                </c:pt>
                <c:pt idx="49" formatCode="General">
                  <c:v>38.522938000000003</c:v>
                </c:pt>
                <c:pt idx="50" formatCode="General">
                  <c:v>38.973373000000002</c:v>
                </c:pt>
              </c:numCache>
            </c:numRef>
          </c:val>
          <c:smooth val="0"/>
        </c:ser>
        <c:ser>
          <c:idx val="6"/>
          <c:order val="3"/>
          <c:tx>
            <c:strRef>
              <c:f>'Consumption-sides'!$B$31</c:f>
              <c:strCache>
                <c:ptCount val="1"/>
                <c:pt idx="0">
                  <c:v>Low Economic Growth</c:v>
                </c:pt>
              </c:strCache>
            </c:strRef>
          </c:tx>
          <c:spPr>
            <a:ln w="22225" cap="rnd">
              <a:solidFill>
                <a:srgbClr val="675005"/>
              </a:solidFill>
              <a:round/>
            </a:ln>
            <a:effectLst/>
          </c:spPr>
          <c:marker>
            <c:symbol val="none"/>
          </c:marker>
          <c:cat>
            <c:numRef>
              <c:f>'Consumption-sides'!$C$1:$BA$1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'Consumption-sides'!$C$31:$BA$31</c:f>
              <c:numCache>
                <c:formatCode>0.00</c:formatCode>
                <c:ptCount val="51"/>
                <c:pt idx="0">
                  <c:v>26.454478000000002</c:v>
                </c:pt>
                <c:pt idx="1">
                  <c:v>25.193321000000001</c:v>
                </c:pt>
                <c:pt idx="2">
                  <c:v>25.176853999999999</c:v>
                </c:pt>
                <c:pt idx="3">
                  <c:v>24.987905000000001</c:v>
                </c:pt>
                <c:pt idx="4">
                  <c:v>25.884345</c:v>
                </c:pt>
                <c:pt idx="5">
                  <c:v>24.887739000000003</c:v>
                </c:pt>
                <c:pt idx="6">
                  <c:v>24.979516</c:v>
                </c:pt>
                <c:pt idx="7">
                  <c:v>24.869879000000001</c:v>
                </c:pt>
                <c:pt idx="8">
                  <c:v>23.972607</c:v>
                </c:pt>
                <c:pt idx="9">
                  <c:v>21.886132</c:v>
                </c:pt>
                <c:pt idx="10">
                  <c:v>23.735255000000002</c:v>
                </c:pt>
                <c:pt idx="11">
                  <c:v>23.973707999999998</c:v>
                </c:pt>
                <c:pt idx="12">
                  <c:v>24.247082000000002</c:v>
                </c:pt>
                <c:pt idx="13">
                  <c:v>24.840472000000002</c:v>
                </c:pt>
                <c:pt idx="14">
                  <c:v>24.963550999999999</c:v>
                </c:pt>
                <c:pt idx="15">
                  <c:v>24.891076000000002</c:v>
                </c:pt>
                <c:pt idx="16">
                  <c:v>25.028912000000002</c:v>
                </c:pt>
                <c:pt idx="17" formatCode="General">
                  <c:v>25.102232000000001</c:v>
                </c:pt>
                <c:pt idx="18" formatCode="General">
                  <c:v>26.003959999999999</c:v>
                </c:pt>
                <c:pt idx="19" formatCode="General">
                  <c:v>26.569922999999999</c:v>
                </c:pt>
                <c:pt idx="20" formatCode="General">
                  <c:v>26.717064000000001</c:v>
                </c:pt>
                <c:pt idx="21" formatCode="General">
                  <c:v>27.145603000000001</c:v>
                </c:pt>
                <c:pt idx="22" formatCode="General">
                  <c:v>27.428128999999998</c:v>
                </c:pt>
                <c:pt idx="23" formatCode="General">
                  <c:v>27.626094999999999</c:v>
                </c:pt>
                <c:pt idx="24" formatCode="General">
                  <c:v>27.817802</c:v>
                </c:pt>
                <c:pt idx="25" formatCode="General">
                  <c:v>27.998341</c:v>
                </c:pt>
                <c:pt idx="26" formatCode="General">
                  <c:v>28.111889000000001</c:v>
                </c:pt>
                <c:pt idx="27" formatCode="General">
                  <c:v>28.264721000000002</c:v>
                </c:pt>
                <c:pt idx="28" formatCode="General">
                  <c:v>28.467796</c:v>
                </c:pt>
                <c:pt idx="29" formatCode="General">
                  <c:v>28.606361</c:v>
                </c:pt>
                <c:pt idx="30" formatCode="General">
                  <c:v>28.595291</c:v>
                </c:pt>
                <c:pt idx="31" formatCode="General">
                  <c:v>28.678122999999999</c:v>
                </c:pt>
                <c:pt idx="32" formatCode="General">
                  <c:v>28.743483999999999</c:v>
                </c:pt>
                <c:pt idx="33" formatCode="General">
                  <c:v>28.722204000000001</c:v>
                </c:pt>
                <c:pt idx="34" formatCode="General">
                  <c:v>28.765749</c:v>
                </c:pt>
                <c:pt idx="35" formatCode="General">
                  <c:v>28.808320999999999</c:v>
                </c:pt>
                <c:pt idx="36" formatCode="General">
                  <c:v>28.896538</c:v>
                </c:pt>
                <c:pt idx="37" formatCode="General">
                  <c:v>28.969887</c:v>
                </c:pt>
                <c:pt idx="38" formatCode="General">
                  <c:v>29.155251</c:v>
                </c:pt>
                <c:pt idx="39" formatCode="General">
                  <c:v>29.252623</c:v>
                </c:pt>
                <c:pt idx="40" formatCode="General">
                  <c:v>29.294903000000001</c:v>
                </c:pt>
                <c:pt idx="41" formatCode="General">
                  <c:v>29.374103999999999</c:v>
                </c:pt>
                <c:pt idx="42" formatCode="General">
                  <c:v>29.441953999999999</c:v>
                </c:pt>
                <c:pt idx="43" formatCode="General">
                  <c:v>29.483848999999999</c:v>
                </c:pt>
                <c:pt idx="44" formatCode="General">
                  <c:v>29.560013000000001</c:v>
                </c:pt>
                <c:pt idx="45" formatCode="General">
                  <c:v>29.659863999999999</c:v>
                </c:pt>
                <c:pt idx="46" formatCode="General">
                  <c:v>29.707778999999999</c:v>
                </c:pt>
                <c:pt idx="47" formatCode="General">
                  <c:v>29.774004000000001</c:v>
                </c:pt>
                <c:pt idx="48" formatCode="General">
                  <c:v>29.904516000000001</c:v>
                </c:pt>
                <c:pt idx="49" formatCode="General">
                  <c:v>29.932592</c:v>
                </c:pt>
                <c:pt idx="50" formatCode="General">
                  <c:v>30.022026</c:v>
                </c:pt>
              </c:numCache>
            </c:numRef>
          </c:val>
          <c:smooth val="0"/>
        </c:ser>
        <c:ser>
          <c:idx val="1"/>
          <c:order val="4"/>
          <c:tx>
            <c:strRef>
              <c:f>'Consumption-sides'!$B$27</c:f>
              <c:strCache>
                <c:ptCount val="1"/>
                <c:pt idx="0">
                  <c:v>Reference Case</c:v>
                </c:pt>
              </c:strCache>
            </c:strRef>
          </c:tx>
          <c:spPr>
            <a:ln w="22225" cap="rnd">
              <a:solidFill>
                <a:sysClr val="windowText" lastClr="000000"/>
              </a:solidFill>
              <a:round/>
            </a:ln>
            <a:effectLst/>
          </c:spPr>
          <c:marker>
            <c:symbol val="none"/>
          </c:marker>
          <c:cat>
            <c:numRef>
              <c:f>'Consumption-sides'!$C$1:$BA$1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'Consumption-sides'!$C$27:$BA$27</c:f>
              <c:numCache>
                <c:formatCode>0.00</c:formatCode>
                <c:ptCount val="51"/>
                <c:pt idx="0">
                  <c:v>26.454478000000002</c:v>
                </c:pt>
                <c:pt idx="1">
                  <c:v>25.193321000000001</c:v>
                </c:pt>
                <c:pt idx="2">
                  <c:v>25.176853999999999</c:v>
                </c:pt>
                <c:pt idx="3">
                  <c:v>24.987905000000001</c:v>
                </c:pt>
                <c:pt idx="4">
                  <c:v>25.884345</c:v>
                </c:pt>
                <c:pt idx="5">
                  <c:v>24.887739000000003</c:v>
                </c:pt>
                <c:pt idx="6">
                  <c:v>24.979516</c:v>
                </c:pt>
                <c:pt idx="7">
                  <c:v>24.869879000000001</c:v>
                </c:pt>
                <c:pt idx="8">
                  <c:v>23.972607</c:v>
                </c:pt>
                <c:pt idx="9">
                  <c:v>21.886132</c:v>
                </c:pt>
                <c:pt idx="10">
                  <c:v>23.735255000000002</c:v>
                </c:pt>
                <c:pt idx="11">
                  <c:v>23.973707999999998</c:v>
                </c:pt>
                <c:pt idx="12">
                  <c:v>24.247082000000002</c:v>
                </c:pt>
                <c:pt idx="13">
                  <c:v>24.840472000000002</c:v>
                </c:pt>
                <c:pt idx="14">
                  <c:v>24.963550999999999</c:v>
                </c:pt>
                <c:pt idx="15">
                  <c:v>24.891076000000002</c:v>
                </c:pt>
                <c:pt idx="16">
                  <c:v>25.028912000000002</c:v>
                </c:pt>
                <c:pt idx="17" formatCode="General">
                  <c:v>25.102177000000001</c:v>
                </c:pt>
                <c:pt idx="18" formatCode="General">
                  <c:v>26.002958</c:v>
                </c:pt>
                <c:pt idx="19" formatCode="General">
                  <c:v>26.420003999999999</c:v>
                </c:pt>
                <c:pt idx="20" formatCode="General">
                  <c:v>26.907575999999999</c:v>
                </c:pt>
                <c:pt idx="21" formatCode="General">
                  <c:v>27.476811999999999</c:v>
                </c:pt>
                <c:pt idx="22" formatCode="General">
                  <c:v>27.871556999999999</c:v>
                </c:pt>
                <c:pt idx="23" formatCode="General">
                  <c:v>28.231798000000001</c:v>
                </c:pt>
                <c:pt idx="24" formatCode="General">
                  <c:v>28.586324999999999</c:v>
                </c:pt>
                <c:pt idx="25" formatCode="General">
                  <c:v>28.877613</c:v>
                </c:pt>
                <c:pt idx="26" formatCode="General">
                  <c:v>29.153659999999999</c:v>
                </c:pt>
                <c:pt idx="27" formatCode="General">
                  <c:v>29.414397999999998</c:v>
                </c:pt>
                <c:pt idx="28" formatCode="General">
                  <c:v>29.744250999999998</c:v>
                </c:pt>
                <c:pt idx="29" formatCode="General">
                  <c:v>29.924166</c:v>
                </c:pt>
                <c:pt idx="30" formatCode="General">
                  <c:v>30.082512000000001</c:v>
                </c:pt>
                <c:pt idx="31" formatCode="General">
                  <c:v>30.292871000000002</c:v>
                </c:pt>
                <c:pt idx="32" formatCode="General">
                  <c:v>30.461055999999999</c:v>
                </c:pt>
                <c:pt idx="33" formatCode="General">
                  <c:v>30.580179000000001</c:v>
                </c:pt>
                <c:pt idx="34" formatCode="General">
                  <c:v>30.751097000000001</c:v>
                </c:pt>
                <c:pt idx="35" formatCode="General">
                  <c:v>30.932278</c:v>
                </c:pt>
                <c:pt idx="36" formatCode="General">
                  <c:v>31.140882000000001</c:v>
                </c:pt>
                <c:pt idx="37" formatCode="General">
                  <c:v>31.396864000000001</c:v>
                </c:pt>
                <c:pt idx="38" formatCode="General">
                  <c:v>31.694669999999999</c:v>
                </c:pt>
                <c:pt idx="39" formatCode="General">
                  <c:v>31.886312</c:v>
                </c:pt>
                <c:pt idx="40" formatCode="General">
                  <c:v>32.094619999999999</c:v>
                </c:pt>
                <c:pt idx="41" formatCode="General">
                  <c:v>32.295929000000001</c:v>
                </c:pt>
                <c:pt idx="42" formatCode="General">
                  <c:v>32.451771000000001</c:v>
                </c:pt>
                <c:pt idx="43" formatCode="General">
                  <c:v>32.595188</c:v>
                </c:pt>
                <c:pt idx="44" formatCode="General">
                  <c:v>32.809348999999997</c:v>
                </c:pt>
                <c:pt idx="45" formatCode="General">
                  <c:v>33.071967999999998</c:v>
                </c:pt>
                <c:pt idx="46" formatCode="General">
                  <c:v>33.269516000000003</c:v>
                </c:pt>
                <c:pt idx="47" formatCode="General">
                  <c:v>33.483916999999998</c:v>
                </c:pt>
                <c:pt idx="48" formatCode="General">
                  <c:v>33.747397999999997</c:v>
                </c:pt>
                <c:pt idx="49" formatCode="General">
                  <c:v>33.898529000000003</c:v>
                </c:pt>
                <c:pt idx="50" formatCode="General">
                  <c:v>34.118549000000002</c:v>
                </c:pt>
              </c:numCache>
            </c:numRef>
          </c:val>
          <c:smooth val="0"/>
        </c:ser>
        <c:dLbls>
          <c:showLegendKey val="0"/>
          <c:showVal val="0"/>
          <c:showCatName val="0"/>
          <c:showSerName val="0"/>
          <c:showPercent val="0"/>
          <c:showBubbleSize val="0"/>
        </c:dLbls>
        <c:marker val="1"/>
        <c:smooth val="0"/>
        <c:axId val="284735776"/>
        <c:axId val="284736336"/>
        <c:extLst/>
      </c:lineChart>
      <c:catAx>
        <c:axId val="284735776"/>
        <c:scaling>
          <c:orientation val="minMax"/>
        </c:scaling>
        <c:delete val="0"/>
        <c:axPos val="b"/>
        <c:numFmt formatCode="General" sourceLinked="1"/>
        <c:majorTickMark val="out"/>
        <c:minorTickMark val="none"/>
        <c:tickLblPos val="nextTo"/>
        <c:spPr>
          <a:noFill/>
          <a:ln w="9525" cap="flat" cmpd="sng" algn="ctr">
            <a:solidFill>
              <a:srgbClr val="000000"/>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84736336"/>
        <c:crosses val="autoZero"/>
        <c:auto val="1"/>
        <c:lblAlgn val="ctr"/>
        <c:lblOffset val="100"/>
        <c:tickLblSkip val="10"/>
        <c:tickMarkSkip val="5"/>
        <c:noMultiLvlLbl val="0"/>
      </c:catAx>
      <c:valAx>
        <c:axId val="284736336"/>
        <c:scaling>
          <c:orientation val="minMax"/>
          <c:max val="40"/>
          <c:min val="2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low"/>
        <c:spPr>
          <a:noFill/>
          <a:ln w="22225">
            <a:solidFill>
              <a:srgbClr val="FFFFFF">
                <a:lumMod val="65000"/>
              </a:srgbClr>
            </a:solidFill>
            <a:prstDash val="lgDash"/>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84735776"/>
        <c:crossesAt val="19"/>
        <c:crossBetween val="midCat"/>
        <c:majorUnit val="5"/>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400">
          <a:solidFill>
            <a:sysClr val="windowText" lastClr="000000"/>
          </a:solidFill>
        </a:defRPr>
      </a:pPr>
      <a:endParaRPr lang="en-US"/>
    </a:p>
  </c:txPr>
  <c:externalData r:id="rId4">
    <c:autoUpdate val="0"/>
  </c:externalData>
  <c:userShapes r:id="rId5"/>
</c:chartSpace>
</file>

<file path=ppt/charts/chart1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2856513286517214E-2"/>
          <c:y val="0.12950512803463488"/>
          <c:w val="0.86708889649663357"/>
          <c:h val="0.79281729941048507"/>
        </c:manualLayout>
      </c:layout>
      <c:areaChart>
        <c:grouping val="stacked"/>
        <c:varyColors val="0"/>
        <c:ser>
          <c:idx val="3"/>
          <c:order val="0"/>
          <c:tx>
            <c:strRef>
              <c:f>'Consumption-sides'!$B$25</c:f>
              <c:strCache>
                <c:ptCount val="1"/>
                <c:pt idx="0">
                  <c:v>min</c:v>
                </c:pt>
              </c:strCache>
            </c:strRef>
          </c:tx>
          <c:spPr>
            <a:noFill/>
            <a:ln w="28575" cap="rnd">
              <a:noFill/>
              <a:round/>
            </a:ln>
            <a:effectLst/>
          </c:spPr>
          <c:cat>
            <c:numRef>
              <c:f>'Consumption-sides'!$R$2:$BA$2</c:f>
              <c:numCache>
                <c:formatCode>General</c:formatCode>
                <c:ptCount val="36"/>
                <c:pt idx="5">
                  <c:v>2020</c:v>
                </c:pt>
                <c:pt idx="15">
                  <c:v>2030</c:v>
                </c:pt>
                <c:pt idx="25">
                  <c:v>2040</c:v>
                </c:pt>
                <c:pt idx="35">
                  <c:v>2050</c:v>
                </c:pt>
              </c:numCache>
            </c:numRef>
          </c:cat>
          <c:val>
            <c:numRef>
              <c:f>'Consumption-sides'!$R$25:$BA$25</c:f>
              <c:numCache>
                <c:formatCode>0.00</c:formatCode>
                <c:ptCount val="36"/>
                <c:pt idx="0">
                  <c:v>24.891076000000002</c:v>
                </c:pt>
                <c:pt idx="1">
                  <c:v>25.028912000000002</c:v>
                </c:pt>
                <c:pt idx="2">
                  <c:v>25.102157999999999</c:v>
                </c:pt>
                <c:pt idx="3">
                  <c:v>26.000153000000001</c:v>
                </c:pt>
                <c:pt idx="4">
                  <c:v>26.123401999999999</c:v>
                </c:pt>
                <c:pt idx="5">
                  <c:v>26.25563</c:v>
                </c:pt>
                <c:pt idx="6">
                  <c:v>26.709553</c:v>
                </c:pt>
                <c:pt idx="7">
                  <c:v>27.057880000000001</c:v>
                </c:pt>
                <c:pt idx="8">
                  <c:v>27.398392000000001</c:v>
                </c:pt>
                <c:pt idx="9">
                  <c:v>27.749891000000002</c:v>
                </c:pt>
                <c:pt idx="10">
                  <c:v>27.998341</c:v>
                </c:pt>
                <c:pt idx="11">
                  <c:v>28.111889000000001</c:v>
                </c:pt>
                <c:pt idx="12">
                  <c:v>28.264721000000002</c:v>
                </c:pt>
                <c:pt idx="13">
                  <c:v>28.467796</c:v>
                </c:pt>
                <c:pt idx="14">
                  <c:v>28.606361</c:v>
                </c:pt>
                <c:pt idx="15">
                  <c:v>28.595291</c:v>
                </c:pt>
                <c:pt idx="16">
                  <c:v>28.678122999999999</c:v>
                </c:pt>
                <c:pt idx="17">
                  <c:v>28.743483999999999</c:v>
                </c:pt>
                <c:pt idx="18">
                  <c:v>28.722204000000001</c:v>
                </c:pt>
                <c:pt idx="19">
                  <c:v>28.765749</c:v>
                </c:pt>
                <c:pt idx="20">
                  <c:v>28.808320999999999</c:v>
                </c:pt>
                <c:pt idx="21">
                  <c:v>28.896538</c:v>
                </c:pt>
                <c:pt idx="22">
                  <c:v>28.969887</c:v>
                </c:pt>
                <c:pt idx="23">
                  <c:v>29.155251</c:v>
                </c:pt>
                <c:pt idx="24">
                  <c:v>29.252623</c:v>
                </c:pt>
                <c:pt idx="25">
                  <c:v>29.294903000000001</c:v>
                </c:pt>
                <c:pt idx="26">
                  <c:v>29.374103999999999</c:v>
                </c:pt>
                <c:pt idx="27">
                  <c:v>29.441953999999999</c:v>
                </c:pt>
                <c:pt idx="28">
                  <c:v>29.483848999999999</c:v>
                </c:pt>
                <c:pt idx="29">
                  <c:v>29.560013000000001</c:v>
                </c:pt>
                <c:pt idx="30">
                  <c:v>29.659863999999999</c:v>
                </c:pt>
                <c:pt idx="31">
                  <c:v>29.707778999999999</c:v>
                </c:pt>
                <c:pt idx="32">
                  <c:v>29.774004000000001</c:v>
                </c:pt>
                <c:pt idx="33">
                  <c:v>29.904516000000001</c:v>
                </c:pt>
                <c:pt idx="34">
                  <c:v>29.932592</c:v>
                </c:pt>
                <c:pt idx="35">
                  <c:v>30.022026</c:v>
                </c:pt>
              </c:numCache>
            </c:numRef>
          </c:val>
        </c:ser>
        <c:ser>
          <c:idx val="0"/>
          <c:order val="1"/>
          <c:tx>
            <c:strRef>
              <c:f>'Consumption-sides'!$B$26</c:f>
              <c:strCache>
                <c:ptCount val="1"/>
                <c:pt idx="0">
                  <c:v>range</c:v>
                </c:pt>
              </c:strCache>
            </c:strRef>
          </c:tx>
          <c:spPr>
            <a:pattFill prst="ltVert">
              <a:fgClr>
                <a:srgbClr val="FFFFFF">
                  <a:lumMod val="65000"/>
                </a:srgbClr>
              </a:fgClr>
              <a:bgClr>
                <a:srgbClr val="FFFFFF"/>
              </a:bgClr>
            </a:pattFill>
            <a:ln w="28575" cap="rnd">
              <a:noFill/>
              <a:round/>
            </a:ln>
            <a:effectLst/>
          </c:spPr>
          <c:cat>
            <c:numRef>
              <c:f>'Consumption-sides'!$R$2:$BA$2</c:f>
              <c:numCache>
                <c:formatCode>General</c:formatCode>
                <c:ptCount val="36"/>
                <c:pt idx="5">
                  <c:v>2020</c:v>
                </c:pt>
                <c:pt idx="15">
                  <c:v>2030</c:v>
                </c:pt>
                <c:pt idx="25">
                  <c:v>2040</c:v>
                </c:pt>
                <c:pt idx="35">
                  <c:v>2050</c:v>
                </c:pt>
              </c:numCache>
            </c:numRef>
          </c:cat>
          <c:val>
            <c:numRef>
              <c:f>'Consumption-sides'!$R$26:$BA$26</c:f>
              <c:numCache>
                <c:formatCode>0.00</c:formatCode>
                <c:ptCount val="36"/>
                <c:pt idx="0">
                  <c:v>0</c:v>
                </c:pt>
                <c:pt idx="1">
                  <c:v>0</c:v>
                </c:pt>
                <c:pt idx="2">
                  <c:v>7.4000000001461785E-5</c:v>
                </c:pt>
                <c:pt idx="3">
                  <c:v>1.1769999999998504E-2</c:v>
                </c:pt>
                <c:pt idx="4">
                  <c:v>0.62890800000000269</c:v>
                </c:pt>
                <c:pt idx="5">
                  <c:v>1.3021700000000003</c:v>
                </c:pt>
                <c:pt idx="6">
                  <c:v>1.7423889999999993</c:v>
                </c:pt>
                <c:pt idx="7">
                  <c:v>2.1013439999999974</c:v>
                </c:pt>
                <c:pt idx="8">
                  <c:v>2.1407699999999998</c:v>
                </c:pt>
                <c:pt idx="9">
                  <c:v>2.0306149999999974</c:v>
                </c:pt>
                <c:pt idx="10">
                  <c:v>1.8337740000000018</c:v>
                </c:pt>
                <c:pt idx="11">
                  <c:v>1.7412429999999972</c:v>
                </c:pt>
                <c:pt idx="12">
                  <c:v>1.9053529999999981</c:v>
                </c:pt>
                <c:pt idx="13">
                  <c:v>2.0549210000000002</c:v>
                </c:pt>
                <c:pt idx="14">
                  <c:v>2.258700000000001</c:v>
                </c:pt>
                <c:pt idx="15">
                  <c:v>2.5620879999999993</c:v>
                </c:pt>
                <c:pt idx="16">
                  <c:v>2.8021230000000017</c:v>
                </c:pt>
                <c:pt idx="17">
                  <c:v>3.0405510000000007</c:v>
                </c:pt>
                <c:pt idx="18">
                  <c:v>3.3643509999999957</c:v>
                </c:pt>
                <c:pt idx="19">
                  <c:v>3.6578429999999997</c:v>
                </c:pt>
                <c:pt idx="20">
                  <c:v>3.939073999999998</c:v>
                </c:pt>
                <c:pt idx="21">
                  <c:v>4.3222840000000033</c:v>
                </c:pt>
                <c:pt idx="22">
                  <c:v>4.594065999999998</c:v>
                </c:pt>
                <c:pt idx="23">
                  <c:v>4.9747580000000013</c:v>
                </c:pt>
                <c:pt idx="24">
                  <c:v>5.2637920000000022</c:v>
                </c:pt>
                <c:pt idx="25">
                  <c:v>5.5977059999999987</c:v>
                </c:pt>
                <c:pt idx="26">
                  <c:v>5.9540210000000009</c:v>
                </c:pt>
                <c:pt idx="27">
                  <c:v>6.2632960000000004</c:v>
                </c:pt>
                <c:pt idx="28">
                  <c:v>6.5999559999999988</c:v>
                </c:pt>
                <c:pt idx="29">
                  <c:v>6.9467350000000003</c:v>
                </c:pt>
                <c:pt idx="30">
                  <c:v>7.2451119999999989</c:v>
                </c:pt>
                <c:pt idx="31">
                  <c:v>7.5841290000000008</c:v>
                </c:pt>
                <c:pt idx="32">
                  <c:v>7.8886739999999982</c:v>
                </c:pt>
                <c:pt idx="33">
                  <c:v>8.2267519999999976</c:v>
                </c:pt>
                <c:pt idx="34">
                  <c:v>8.5903460000000038</c:v>
                </c:pt>
                <c:pt idx="35">
                  <c:v>8.9513470000000019</c:v>
                </c:pt>
              </c:numCache>
            </c:numRef>
          </c:val>
        </c:ser>
        <c:dLbls>
          <c:showLegendKey val="0"/>
          <c:showVal val="0"/>
          <c:showCatName val="0"/>
          <c:showSerName val="0"/>
          <c:showPercent val="0"/>
          <c:showBubbleSize val="0"/>
        </c:dLbls>
        <c:axId val="284740816"/>
        <c:axId val="284741376"/>
      </c:areaChart>
      <c:lineChart>
        <c:grouping val="standard"/>
        <c:varyColors val="0"/>
        <c:ser>
          <c:idx val="4"/>
          <c:order val="2"/>
          <c:tx>
            <c:strRef>
              <c:f>'Consumption-sides'!$B$29</c:f>
              <c:strCache>
                <c:ptCount val="1"/>
                <c:pt idx="0">
                  <c:v>High Oil Price</c:v>
                </c:pt>
              </c:strCache>
            </c:strRef>
          </c:tx>
          <c:spPr>
            <a:ln w="22225" cap="rnd">
              <a:solidFill>
                <a:srgbClr val="FFC702"/>
              </a:solidFill>
              <a:round/>
            </a:ln>
            <a:effectLst/>
          </c:spPr>
          <c:marker>
            <c:symbol val="none"/>
          </c:marker>
          <c:cat>
            <c:numRef>
              <c:f>'Consumption-sides'!$R$1:$BA$1</c:f>
              <c:numCache>
                <c:formatCode>General</c:formatCode>
                <c:ptCount val="36"/>
                <c:pt idx="0">
                  <c:v>2015</c:v>
                </c:pt>
                <c:pt idx="1">
                  <c:v>2016</c:v>
                </c:pt>
                <c:pt idx="2">
                  <c:v>2017</c:v>
                </c:pt>
                <c:pt idx="3">
                  <c:v>2018</c:v>
                </c:pt>
                <c:pt idx="4">
                  <c:v>2019</c:v>
                </c:pt>
                <c:pt idx="5">
                  <c:v>2020</c:v>
                </c:pt>
                <c:pt idx="6">
                  <c:v>2021</c:v>
                </c:pt>
                <c:pt idx="7">
                  <c:v>2022</c:v>
                </c:pt>
                <c:pt idx="8">
                  <c:v>2023</c:v>
                </c:pt>
                <c:pt idx="9">
                  <c:v>2024</c:v>
                </c:pt>
                <c:pt idx="10">
                  <c:v>2025</c:v>
                </c:pt>
                <c:pt idx="11">
                  <c:v>2026</c:v>
                </c:pt>
                <c:pt idx="12">
                  <c:v>2027</c:v>
                </c:pt>
                <c:pt idx="13">
                  <c:v>2028</c:v>
                </c:pt>
                <c:pt idx="14">
                  <c:v>2029</c:v>
                </c:pt>
                <c:pt idx="15">
                  <c:v>2030</c:v>
                </c:pt>
                <c:pt idx="16">
                  <c:v>2031</c:v>
                </c:pt>
                <c:pt idx="17">
                  <c:v>2032</c:v>
                </c:pt>
                <c:pt idx="18">
                  <c:v>2033</c:v>
                </c:pt>
                <c:pt idx="19">
                  <c:v>2034</c:v>
                </c:pt>
                <c:pt idx="20">
                  <c:v>2035</c:v>
                </c:pt>
                <c:pt idx="21">
                  <c:v>2036</c:v>
                </c:pt>
                <c:pt idx="22">
                  <c:v>2037</c:v>
                </c:pt>
                <c:pt idx="23">
                  <c:v>2038</c:v>
                </c:pt>
                <c:pt idx="24">
                  <c:v>2039</c:v>
                </c:pt>
                <c:pt idx="25">
                  <c:v>2040</c:v>
                </c:pt>
                <c:pt idx="26">
                  <c:v>2041</c:v>
                </c:pt>
                <c:pt idx="27">
                  <c:v>2042</c:v>
                </c:pt>
                <c:pt idx="28">
                  <c:v>2043</c:v>
                </c:pt>
                <c:pt idx="29">
                  <c:v>2044</c:v>
                </c:pt>
                <c:pt idx="30">
                  <c:v>2045</c:v>
                </c:pt>
                <c:pt idx="31">
                  <c:v>2046</c:v>
                </c:pt>
                <c:pt idx="32">
                  <c:v>2047</c:v>
                </c:pt>
                <c:pt idx="33">
                  <c:v>2048</c:v>
                </c:pt>
                <c:pt idx="34">
                  <c:v>2049</c:v>
                </c:pt>
                <c:pt idx="35">
                  <c:v>2050</c:v>
                </c:pt>
              </c:numCache>
            </c:numRef>
          </c:cat>
          <c:val>
            <c:numRef>
              <c:f>'Consumption-sides'!$R$29:$BA$29</c:f>
              <c:numCache>
                <c:formatCode>0.00</c:formatCode>
                <c:ptCount val="36"/>
                <c:pt idx="0">
                  <c:v>24.891076000000002</c:v>
                </c:pt>
                <c:pt idx="1">
                  <c:v>25.028912000000002</c:v>
                </c:pt>
                <c:pt idx="2" formatCode="General">
                  <c:v>25.102226000000002</c:v>
                </c:pt>
                <c:pt idx="3" formatCode="General">
                  <c:v>26.011922999999999</c:v>
                </c:pt>
                <c:pt idx="4" formatCode="General">
                  <c:v>26.752310000000001</c:v>
                </c:pt>
                <c:pt idx="5" formatCode="General">
                  <c:v>27.5578</c:v>
                </c:pt>
                <c:pt idx="6" formatCode="General">
                  <c:v>28.451941999999999</c:v>
                </c:pt>
                <c:pt idx="7" formatCode="General">
                  <c:v>29.159223999999998</c:v>
                </c:pt>
                <c:pt idx="8" formatCode="General">
                  <c:v>29.539162000000001</c:v>
                </c:pt>
                <c:pt idx="9" formatCode="General">
                  <c:v>29.780505999999999</c:v>
                </c:pt>
                <c:pt idx="10" formatCode="General">
                  <c:v>29.832115000000002</c:v>
                </c:pt>
                <c:pt idx="11" formatCode="General">
                  <c:v>29.853131999999999</c:v>
                </c:pt>
                <c:pt idx="12" formatCode="General">
                  <c:v>29.866334999999999</c:v>
                </c:pt>
                <c:pt idx="13" formatCode="General">
                  <c:v>29.944132</c:v>
                </c:pt>
                <c:pt idx="14" formatCode="General">
                  <c:v>30.138577999999999</c:v>
                </c:pt>
                <c:pt idx="15" formatCode="General">
                  <c:v>30.346596000000002</c:v>
                </c:pt>
                <c:pt idx="16" formatCode="General">
                  <c:v>30.734224000000001</c:v>
                </c:pt>
                <c:pt idx="17" formatCode="General">
                  <c:v>31.204342</c:v>
                </c:pt>
                <c:pt idx="18" formatCode="General">
                  <c:v>31.665576999999999</c:v>
                </c:pt>
                <c:pt idx="19" formatCode="General">
                  <c:v>31.945838999999999</c:v>
                </c:pt>
                <c:pt idx="20" formatCode="General">
                  <c:v>32.239142999999999</c:v>
                </c:pt>
                <c:pt idx="21" formatCode="General">
                  <c:v>32.555793999999999</c:v>
                </c:pt>
                <c:pt idx="22" formatCode="General">
                  <c:v>32.861911999999997</c:v>
                </c:pt>
                <c:pt idx="23" formatCode="General">
                  <c:v>33.171779999999998</c:v>
                </c:pt>
                <c:pt idx="24" formatCode="General">
                  <c:v>33.395611000000002</c:v>
                </c:pt>
                <c:pt idx="25" formatCode="General">
                  <c:v>33.580708000000001</c:v>
                </c:pt>
                <c:pt idx="26" formatCode="General">
                  <c:v>33.749699</c:v>
                </c:pt>
                <c:pt idx="27" formatCode="General">
                  <c:v>33.962215</c:v>
                </c:pt>
                <c:pt idx="28" formatCode="General">
                  <c:v>34.090054000000002</c:v>
                </c:pt>
                <c:pt idx="29" formatCode="General">
                  <c:v>34.265605999999998</c:v>
                </c:pt>
                <c:pt idx="30" formatCode="General">
                  <c:v>34.448256999999998</c:v>
                </c:pt>
                <c:pt idx="31" formatCode="General">
                  <c:v>34.740250000000003</c:v>
                </c:pt>
                <c:pt idx="32" formatCode="General">
                  <c:v>35.043174999999998</c:v>
                </c:pt>
                <c:pt idx="33" formatCode="General">
                  <c:v>35.377979000000003</c:v>
                </c:pt>
                <c:pt idx="34" formatCode="General">
                  <c:v>35.670279999999998</c:v>
                </c:pt>
                <c:pt idx="35" formatCode="General">
                  <c:v>36.016860999999999</c:v>
                </c:pt>
              </c:numCache>
            </c:numRef>
          </c:val>
          <c:smooth val="0"/>
        </c:ser>
        <c:ser>
          <c:idx val="7"/>
          <c:order val="3"/>
          <c:tx>
            <c:strRef>
              <c:f>'Consumption-sides'!$B$32</c:f>
              <c:strCache>
                <c:ptCount val="1"/>
                <c:pt idx="0">
                  <c:v>Low Oil Price</c:v>
                </c:pt>
              </c:strCache>
            </c:strRef>
          </c:tx>
          <c:spPr>
            <a:ln w="22225" cap="rnd">
              <a:solidFill>
                <a:srgbClr val="A33340"/>
              </a:solidFill>
              <a:round/>
            </a:ln>
            <a:effectLst/>
          </c:spPr>
          <c:marker>
            <c:symbol val="none"/>
          </c:marker>
          <c:cat>
            <c:numRef>
              <c:f>'Consumption-sides'!$R$1:$BA$1</c:f>
              <c:numCache>
                <c:formatCode>General</c:formatCode>
                <c:ptCount val="36"/>
                <c:pt idx="0">
                  <c:v>2015</c:v>
                </c:pt>
                <c:pt idx="1">
                  <c:v>2016</c:v>
                </c:pt>
                <c:pt idx="2">
                  <c:v>2017</c:v>
                </c:pt>
                <c:pt idx="3">
                  <c:v>2018</c:v>
                </c:pt>
                <c:pt idx="4">
                  <c:v>2019</c:v>
                </c:pt>
                <c:pt idx="5">
                  <c:v>2020</c:v>
                </c:pt>
                <c:pt idx="6">
                  <c:v>2021</c:v>
                </c:pt>
                <c:pt idx="7">
                  <c:v>2022</c:v>
                </c:pt>
                <c:pt idx="8">
                  <c:v>2023</c:v>
                </c:pt>
                <c:pt idx="9">
                  <c:v>2024</c:v>
                </c:pt>
                <c:pt idx="10">
                  <c:v>2025</c:v>
                </c:pt>
                <c:pt idx="11">
                  <c:v>2026</c:v>
                </c:pt>
                <c:pt idx="12">
                  <c:v>2027</c:v>
                </c:pt>
                <c:pt idx="13">
                  <c:v>2028</c:v>
                </c:pt>
                <c:pt idx="14">
                  <c:v>2029</c:v>
                </c:pt>
                <c:pt idx="15">
                  <c:v>2030</c:v>
                </c:pt>
                <c:pt idx="16">
                  <c:v>2031</c:v>
                </c:pt>
                <c:pt idx="17">
                  <c:v>2032</c:v>
                </c:pt>
                <c:pt idx="18">
                  <c:v>2033</c:v>
                </c:pt>
                <c:pt idx="19">
                  <c:v>2034</c:v>
                </c:pt>
                <c:pt idx="20">
                  <c:v>2035</c:v>
                </c:pt>
                <c:pt idx="21">
                  <c:v>2036</c:v>
                </c:pt>
                <c:pt idx="22">
                  <c:v>2037</c:v>
                </c:pt>
                <c:pt idx="23">
                  <c:v>2038</c:v>
                </c:pt>
                <c:pt idx="24">
                  <c:v>2039</c:v>
                </c:pt>
                <c:pt idx="25">
                  <c:v>2040</c:v>
                </c:pt>
                <c:pt idx="26">
                  <c:v>2041</c:v>
                </c:pt>
                <c:pt idx="27">
                  <c:v>2042</c:v>
                </c:pt>
                <c:pt idx="28">
                  <c:v>2043</c:v>
                </c:pt>
                <c:pt idx="29">
                  <c:v>2044</c:v>
                </c:pt>
                <c:pt idx="30">
                  <c:v>2045</c:v>
                </c:pt>
                <c:pt idx="31">
                  <c:v>2046</c:v>
                </c:pt>
                <c:pt idx="32">
                  <c:v>2047</c:v>
                </c:pt>
                <c:pt idx="33">
                  <c:v>2048</c:v>
                </c:pt>
                <c:pt idx="34">
                  <c:v>2049</c:v>
                </c:pt>
                <c:pt idx="35">
                  <c:v>2050</c:v>
                </c:pt>
              </c:numCache>
            </c:numRef>
          </c:cat>
          <c:val>
            <c:numRef>
              <c:f>'Consumption-sides'!$R$32:$BA$32</c:f>
              <c:numCache>
                <c:formatCode>0.00</c:formatCode>
                <c:ptCount val="36"/>
                <c:pt idx="0">
                  <c:v>24.891076000000002</c:v>
                </c:pt>
                <c:pt idx="1">
                  <c:v>25.028912000000002</c:v>
                </c:pt>
                <c:pt idx="2" formatCode="General">
                  <c:v>25.102164999999999</c:v>
                </c:pt>
                <c:pt idx="3" formatCode="General">
                  <c:v>26.000153000000001</c:v>
                </c:pt>
                <c:pt idx="4" formatCode="General">
                  <c:v>26.273121</c:v>
                </c:pt>
                <c:pt idx="5" formatCode="General">
                  <c:v>26.25563</c:v>
                </c:pt>
                <c:pt idx="6" formatCode="General">
                  <c:v>26.709553</c:v>
                </c:pt>
                <c:pt idx="7" formatCode="General">
                  <c:v>27.057880000000001</c:v>
                </c:pt>
                <c:pt idx="8" formatCode="General">
                  <c:v>27.398392000000001</c:v>
                </c:pt>
                <c:pt idx="9" formatCode="General">
                  <c:v>27.749891000000002</c:v>
                </c:pt>
                <c:pt idx="10" formatCode="General">
                  <c:v>28.024366000000001</c:v>
                </c:pt>
                <c:pt idx="11" formatCode="General">
                  <c:v>28.297585999999999</c:v>
                </c:pt>
                <c:pt idx="12" formatCode="General">
                  <c:v>28.593955999999999</c:v>
                </c:pt>
                <c:pt idx="13" formatCode="General">
                  <c:v>28.911771999999999</c:v>
                </c:pt>
                <c:pt idx="14" formatCode="General">
                  <c:v>29.121957999999999</c:v>
                </c:pt>
                <c:pt idx="15" formatCode="General">
                  <c:v>29.280087000000002</c:v>
                </c:pt>
                <c:pt idx="16" formatCode="General">
                  <c:v>29.494720000000001</c:v>
                </c:pt>
                <c:pt idx="17" formatCode="General">
                  <c:v>29.684405999999999</c:v>
                </c:pt>
                <c:pt idx="18" formatCode="General">
                  <c:v>29.854897000000001</c:v>
                </c:pt>
                <c:pt idx="19" formatCode="General">
                  <c:v>29.962098999999998</c:v>
                </c:pt>
                <c:pt idx="20" formatCode="General">
                  <c:v>30.12323</c:v>
                </c:pt>
                <c:pt idx="21" formatCode="General">
                  <c:v>30.319500000000001</c:v>
                </c:pt>
                <c:pt idx="22" formatCode="General">
                  <c:v>30.473564</c:v>
                </c:pt>
                <c:pt idx="23" formatCode="General">
                  <c:v>30.751974000000001</c:v>
                </c:pt>
                <c:pt idx="24" formatCode="General">
                  <c:v>30.920131999999999</c:v>
                </c:pt>
                <c:pt idx="25" formatCode="General">
                  <c:v>31.081748999999999</c:v>
                </c:pt>
                <c:pt idx="26" formatCode="General">
                  <c:v>31.288107</c:v>
                </c:pt>
                <c:pt idx="27" formatCode="General">
                  <c:v>31.467055999999999</c:v>
                </c:pt>
                <c:pt idx="28" formatCode="General">
                  <c:v>31.581624999999999</c:v>
                </c:pt>
                <c:pt idx="29" formatCode="General">
                  <c:v>31.792608000000001</c:v>
                </c:pt>
                <c:pt idx="30" formatCode="General">
                  <c:v>31.964649000000001</c:v>
                </c:pt>
                <c:pt idx="31" formatCode="General">
                  <c:v>32.193142000000002</c:v>
                </c:pt>
                <c:pt idx="32" formatCode="General">
                  <c:v>32.36327</c:v>
                </c:pt>
                <c:pt idx="33" formatCode="General">
                  <c:v>32.582541999999997</c:v>
                </c:pt>
                <c:pt idx="34" formatCode="General">
                  <c:v>32.718273000000003</c:v>
                </c:pt>
                <c:pt idx="35" formatCode="General">
                  <c:v>32.881495999999999</c:v>
                </c:pt>
              </c:numCache>
            </c:numRef>
          </c:val>
          <c:smooth val="0"/>
        </c:ser>
        <c:ser>
          <c:idx val="1"/>
          <c:order val="4"/>
          <c:tx>
            <c:strRef>
              <c:f>'Consumption-sides'!$B$27</c:f>
              <c:strCache>
                <c:ptCount val="1"/>
                <c:pt idx="0">
                  <c:v>Reference Case</c:v>
                </c:pt>
              </c:strCache>
            </c:strRef>
          </c:tx>
          <c:spPr>
            <a:ln w="22225" cap="rnd">
              <a:solidFill>
                <a:sysClr val="windowText" lastClr="000000"/>
              </a:solidFill>
              <a:round/>
            </a:ln>
            <a:effectLst/>
          </c:spPr>
          <c:marker>
            <c:symbol val="none"/>
          </c:marker>
          <c:cat>
            <c:numRef>
              <c:f>'Consumption-sides'!$R$1:$BA$1</c:f>
              <c:numCache>
                <c:formatCode>General</c:formatCode>
                <c:ptCount val="36"/>
                <c:pt idx="0">
                  <c:v>2015</c:v>
                </c:pt>
                <c:pt idx="1">
                  <c:v>2016</c:v>
                </c:pt>
                <c:pt idx="2">
                  <c:v>2017</c:v>
                </c:pt>
                <c:pt idx="3">
                  <c:v>2018</c:v>
                </c:pt>
                <c:pt idx="4">
                  <c:v>2019</c:v>
                </c:pt>
                <c:pt idx="5">
                  <c:v>2020</c:v>
                </c:pt>
                <c:pt idx="6">
                  <c:v>2021</c:v>
                </c:pt>
                <c:pt idx="7">
                  <c:v>2022</c:v>
                </c:pt>
                <c:pt idx="8">
                  <c:v>2023</c:v>
                </c:pt>
                <c:pt idx="9">
                  <c:v>2024</c:v>
                </c:pt>
                <c:pt idx="10">
                  <c:v>2025</c:v>
                </c:pt>
                <c:pt idx="11">
                  <c:v>2026</c:v>
                </c:pt>
                <c:pt idx="12">
                  <c:v>2027</c:v>
                </c:pt>
                <c:pt idx="13">
                  <c:v>2028</c:v>
                </c:pt>
                <c:pt idx="14">
                  <c:v>2029</c:v>
                </c:pt>
                <c:pt idx="15">
                  <c:v>2030</c:v>
                </c:pt>
                <c:pt idx="16">
                  <c:v>2031</c:v>
                </c:pt>
                <c:pt idx="17">
                  <c:v>2032</c:v>
                </c:pt>
                <c:pt idx="18">
                  <c:v>2033</c:v>
                </c:pt>
                <c:pt idx="19">
                  <c:v>2034</c:v>
                </c:pt>
                <c:pt idx="20">
                  <c:v>2035</c:v>
                </c:pt>
                <c:pt idx="21">
                  <c:v>2036</c:v>
                </c:pt>
                <c:pt idx="22">
                  <c:v>2037</c:v>
                </c:pt>
                <c:pt idx="23">
                  <c:v>2038</c:v>
                </c:pt>
                <c:pt idx="24">
                  <c:v>2039</c:v>
                </c:pt>
                <c:pt idx="25">
                  <c:v>2040</c:v>
                </c:pt>
                <c:pt idx="26">
                  <c:v>2041</c:v>
                </c:pt>
                <c:pt idx="27">
                  <c:v>2042</c:v>
                </c:pt>
                <c:pt idx="28">
                  <c:v>2043</c:v>
                </c:pt>
                <c:pt idx="29">
                  <c:v>2044</c:v>
                </c:pt>
                <c:pt idx="30">
                  <c:v>2045</c:v>
                </c:pt>
                <c:pt idx="31">
                  <c:v>2046</c:v>
                </c:pt>
                <c:pt idx="32">
                  <c:v>2047</c:v>
                </c:pt>
                <c:pt idx="33">
                  <c:v>2048</c:v>
                </c:pt>
                <c:pt idx="34">
                  <c:v>2049</c:v>
                </c:pt>
                <c:pt idx="35">
                  <c:v>2050</c:v>
                </c:pt>
              </c:numCache>
            </c:numRef>
          </c:cat>
          <c:val>
            <c:numRef>
              <c:f>'Consumption-sides'!$R$27:$BA$27</c:f>
              <c:numCache>
                <c:formatCode>0.00</c:formatCode>
                <c:ptCount val="36"/>
                <c:pt idx="0">
                  <c:v>24.891076000000002</c:v>
                </c:pt>
                <c:pt idx="1">
                  <c:v>25.028912000000002</c:v>
                </c:pt>
                <c:pt idx="2" formatCode="General">
                  <c:v>25.102177000000001</c:v>
                </c:pt>
                <c:pt idx="3" formatCode="General">
                  <c:v>26.002958</c:v>
                </c:pt>
                <c:pt idx="4" formatCode="General">
                  <c:v>26.420003999999999</c:v>
                </c:pt>
                <c:pt idx="5" formatCode="General">
                  <c:v>26.907575999999999</c:v>
                </c:pt>
                <c:pt idx="6" formatCode="General">
                  <c:v>27.476811999999999</c:v>
                </c:pt>
                <c:pt idx="7" formatCode="General">
                  <c:v>27.871556999999999</c:v>
                </c:pt>
                <c:pt idx="8" formatCode="General">
                  <c:v>28.231798000000001</c:v>
                </c:pt>
                <c:pt idx="9" formatCode="General">
                  <c:v>28.586324999999999</c:v>
                </c:pt>
                <c:pt idx="10" formatCode="General">
                  <c:v>28.877613</c:v>
                </c:pt>
                <c:pt idx="11" formatCode="General">
                  <c:v>29.153659999999999</c:v>
                </c:pt>
                <c:pt idx="12" formatCode="General">
                  <c:v>29.414397999999998</c:v>
                </c:pt>
                <c:pt idx="13" formatCode="General">
                  <c:v>29.744250999999998</c:v>
                </c:pt>
                <c:pt idx="14" formatCode="General">
                  <c:v>29.924166</c:v>
                </c:pt>
                <c:pt idx="15" formatCode="General">
                  <c:v>30.082512000000001</c:v>
                </c:pt>
                <c:pt idx="16" formatCode="General">
                  <c:v>30.292871000000002</c:v>
                </c:pt>
                <c:pt idx="17" formatCode="General">
                  <c:v>30.461055999999999</c:v>
                </c:pt>
                <c:pt idx="18" formatCode="General">
                  <c:v>30.580179000000001</c:v>
                </c:pt>
                <c:pt idx="19" formatCode="General">
                  <c:v>30.751097000000001</c:v>
                </c:pt>
                <c:pt idx="20" formatCode="General">
                  <c:v>30.932278</c:v>
                </c:pt>
                <c:pt idx="21" formatCode="General">
                  <c:v>31.140882000000001</c:v>
                </c:pt>
                <c:pt idx="22" formatCode="General">
                  <c:v>31.396864000000001</c:v>
                </c:pt>
                <c:pt idx="23" formatCode="General">
                  <c:v>31.694669999999999</c:v>
                </c:pt>
                <c:pt idx="24" formatCode="General">
                  <c:v>31.886312</c:v>
                </c:pt>
                <c:pt idx="25" formatCode="General">
                  <c:v>32.094619999999999</c:v>
                </c:pt>
                <c:pt idx="26" formatCode="General">
                  <c:v>32.295929000000001</c:v>
                </c:pt>
                <c:pt idx="27" formatCode="General">
                  <c:v>32.451771000000001</c:v>
                </c:pt>
                <c:pt idx="28" formatCode="General">
                  <c:v>32.595188</c:v>
                </c:pt>
                <c:pt idx="29" formatCode="General">
                  <c:v>32.809348999999997</c:v>
                </c:pt>
                <c:pt idx="30" formatCode="General">
                  <c:v>33.071967999999998</c:v>
                </c:pt>
                <c:pt idx="31" formatCode="General">
                  <c:v>33.269516000000003</c:v>
                </c:pt>
                <c:pt idx="32" formatCode="General">
                  <c:v>33.483916999999998</c:v>
                </c:pt>
                <c:pt idx="33" formatCode="General">
                  <c:v>33.747397999999997</c:v>
                </c:pt>
                <c:pt idx="34" formatCode="General">
                  <c:v>33.898529000000003</c:v>
                </c:pt>
                <c:pt idx="35" formatCode="General">
                  <c:v>34.118549000000002</c:v>
                </c:pt>
              </c:numCache>
            </c:numRef>
          </c:val>
          <c:smooth val="0"/>
        </c:ser>
        <c:dLbls>
          <c:showLegendKey val="0"/>
          <c:showVal val="0"/>
          <c:showCatName val="0"/>
          <c:showSerName val="0"/>
          <c:showPercent val="0"/>
          <c:showBubbleSize val="0"/>
        </c:dLbls>
        <c:marker val="1"/>
        <c:smooth val="0"/>
        <c:axId val="284740816"/>
        <c:axId val="284741376"/>
        <c:extLst/>
      </c:lineChart>
      <c:catAx>
        <c:axId val="284740816"/>
        <c:scaling>
          <c:orientation val="minMax"/>
        </c:scaling>
        <c:delete val="0"/>
        <c:axPos val="b"/>
        <c:numFmt formatCode="General" sourceLinked="1"/>
        <c:majorTickMark val="out"/>
        <c:minorTickMark val="none"/>
        <c:tickLblPos val="nextTo"/>
        <c:spPr>
          <a:noFill/>
          <a:ln w="9525" cap="flat" cmpd="sng" algn="ctr">
            <a:solidFill>
              <a:srgbClr val="000000"/>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84741376"/>
        <c:crosses val="autoZero"/>
        <c:auto val="1"/>
        <c:lblAlgn val="ctr"/>
        <c:lblOffset val="100"/>
        <c:tickMarkSkip val="5"/>
        <c:noMultiLvlLbl val="0"/>
      </c:catAx>
      <c:valAx>
        <c:axId val="284741376"/>
        <c:scaling>
          <c:orientation val="minMax"/>
          <c:max val="40"/>
          <c:min val="2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solidFill>
            <a:srgbClr val="FFFFFF"/>
          </a:solidFill>
          <a:ln w="22225">
            <a:solidFill>
              <a:srgbClr val="FFFFFF">
                <a:lumMod val="65000"/>
              </a:srgbClr>
            </a:solidFill>
            <a:prstDash val="lgDash"/>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284740816"/>
        <c:crossesAt val="4"/>
        <c:crossBetween val="midCat"/>
        <c:majorUnit val="5"/>
      </c:valAx>
      <c:spPr>
        <a:noFill/>
        <a:ln>
          <a:noFill/>
        </a:ln>
        <a:effectLst/>
      </c:spPr>
    </c:plotArea>
    <c:plotVisOnly val="1"/>
    <c:dispBlanksAs val="zero"/>
    <c:showDLblsOverMax val="0"/>
  </c:chart>
  <c:spPr>
    <a:noFill/>
    <a:ln w="9525" cap="flat" cmpd="sng" algn="ctr">
      <a:noFill/>
      <a:round/>
    </a:ln>
    <a:effectLst/>
  </c:spPr>
  <c:txPr>
    <a:bodyPr/>
    <a:lstStyle/>
    <a:p>
      <a:pPr>
        <a:defRPr sz="1400">
          <a:solidFill>
            <a:schemeClr val="bg1">
              <a:lumMod val="50000"/>
            </a:schemeClr>
          </a:solidFill>
        </a:defRPr>
      </a:pPr>
      <a:endParaRPr lang="en-US"/>
    </a:p>
  </c:txPr>
  <c:externalData r:id="rId4">
    <c:autoUpdate val="0"/>
  </c:externalData>
  <c:userShapes r:id="rId5"/>
</c:chartSpace>
</file>

<file path=ppt/charts/chart1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1558367874781068E-2"/>
          <c:y val="0.12369956738327924"/>
          <c:w val="0.90763980071130002"/>
          <c:h val="0.79318864669008426"/>
        </c:manualLayout>
      </c:layout>
      <c:areaChart>
        <c:grouping val="stacked"/>
        <c:varyColors val="0"/>
        <c:ser>
          <c:idx val="3"/>
          <c:order val="0"/>
          <c:tx>
            <c:strRef>
              <c:f>'Consumption-sides'!$B$25</c:f>
              <c:strCache>
                <c:ptCount val="1"/>
                <c:pt idx="0">
                  <c:v>min</c:v>
                </c:pt>
              </c:strCache>
            </c:strRef>
          </c:tx>
          <c:spPr>
            <a:noFill/>
            <a:ln w="28575" cap="rnd">
              <a:noFill/>
              <a:round/>
            </a:ln>
            <a:effectLst/>
          </c:spPr>
          <c:cat>
            <c:numRef>
              <c:f>'Consumption-sides'!$R$2:$BA$2</c:f>
              <c:numCache>
                <c:formatCode>General</c:formatCode>
                <c:ptCount val="36"/>
                <c:pt idx="5">
                  <c:v>2020</c:v>
                </c:pt>
                <c:pt idx="15">
                  <c:v>2030</c:v>
                </c:pt>
                <c:pt idx="25">
                  <c:v>2040</c:v>
                </c:pt>
                <c:pt idx="35">
                  <c:v>2050</c:v>
                </c:pt>
              </c:numCache>
            </c:numRef>
          </c:cat>
          <c:val>
            <c:numRef>
              <c:f>'Consumption-sides'!$R$25:$BA$25</c:f>
              <c:numCache>
                <c:formatCode>0.00</c:formatCode>
                <c:ptCount val="36"/>
                <c:pt idx="0">
                  <c:v>24.891076000000002</c:v>
                </c:pt>
                <c:pt idx="1">
                  <c:v>25.028912000000002</c:v>
                </c:pt>
                <c:pt idx="2">
                  <c:v>25.102157999999999</c:v>
                </c:pt>
                <c:pt idx="3">
                  <c:v>26.000153000000001</c:v>
                </c:pt>
                <c:pt idx="4">
                  <c:v>26.123401999999999</c:v>
                </c:pt>
                <c:pt idx="5">
                  <c:v>26.25563</c:v>
                </c:pt>
                <c:pt idx="6">
                  <c:v>26.709553</c:v>
                </c:pt>
                <c:pt idx="7">
                  <c:v>27.057880000000001</c:v>
                </c:pt>
                <c:pt idx="8">
                  <c:v>27.398392000000001</c:v>
                </c:pt>
                <c:pt idx="9">
                  <c:v>27.749891000000002</c:v>
                </c:pt>
                <c:pt idx="10">
                  <c:v>27.998341</c:v>
                </c:pt>
                <c:pt idx="11">
                  <c:v>28.111889000000001</c:v>
                </c:pt>
                <c:pt idx="12">
                  <c:v>28.264721000000002</c:v>
                </c:pt>
                <c:pt idx="13">
                  <c:v>28.467796</c:v>
                </c:pt>
                <c:pt idx="14">
                  <c:v>28.606361</c:v>
                </c:pt>
                <c:pt idx="15">
                  <c:v>28.595291</c:v>
                </c:pt>
                <c:pt idx="16">
                  <c:v>28.678122999999999</c:v>
                </c:pt>
                <c:pt idx="17">
                  <c:v>28.743483999999999</c:v>
                </c:pt>
                <c:pt idx="18">
                  <c:v>28.722204000000001</c:v>
                </c:pt>
                <c:pt idx="19">
                  <c:v>28.765749</c:v>
                </c:pt>
                <c:pt idx="20">
                  <c:v>28.808320999999999</c:v>
                </c:pt>
                <c:pt idx="21">
                  <c:v>28.896538</c:v>
                </c:pt>
                <c:pt idx="22">
                  <c:v>28.969887</c:v>
                </c:pt>
                <c:pt idx="23">
                  <c:v>29.155251</c:v>
                </c:pt>
                <c:pt idx="24">
                  <c:v>29.252623</c:v>
                </c:pt>
                <c:pt idx="25">
                  <c:v>29.294903000000001</c:v>
                </c:pt>
                <c:pt idx="26">
                  <c:v>29.374103999999999</c:v>
                </c:pt>
                <c:pt idx="27">
                  <c:v>29.441953999999999</c:v>
                </c:pt>
                <c:pt idx="28">
                  <c:v>29.483848999999999</c:v>
                </c:pt>
                <c:pt idx="29">
                  <c:v>29.560013000000001</c:v>
                </c:pt>
                <c:pt idx="30">
                  <c:v>29.659863999999999</c:v>
                </c:pt>
                <c:pt idx="31">
                  <c:v>29.707778999999999</c:v>
                </c:pt>
                <c:pt idx="32">
                  <c:v>29.774004000000001</c:v>
                </c:pt>
                <c:pt idx="33">
                  <c:v>29.904516000000001</c:v>
                </c:pt>
                <c:pt idx="34">
                  <c:v>29.932592</c:v>
                </c:pt>
                <c:pt idx="35">
                  <c:v>30.022026</c:v>
                </c:pt>
              </c:numCache>
            </c:numRef>
          </c:val>
        </c:ser>
        <c:ser>
          <c:idx val="0"/>
          <c:order val="1"/>
          <c:tx>
            <c:strRef>
              <c:f>'Consumption-sides'!$B$26</c:f>
              <c:strCache>
                <c:ptCount val="1"/>
                <c:pt idx="0">
                  <c:v>range</c:v>
                </c:pt>
              </c:strCache>
            </c:strRef>
          </c:tx>
          <c:spPr>
            <a:pattFill prst="ltVert">
              <a:fgClr>
                <a:srgbClr val="FFFFFF">
                  <a:lumMod val="65000"/>
                </a:srgbClr>
              </a:fgClr>
              <a:bgClr>
                <a:srgbClr val="FFFFFF"/>
              </a:bgClr>
            </a:pattFill>
            <a:ln w="28575" cap="rnd">
              <a:noFill/>
              <a:round/>
            </a:ln>
            <a:effectLst/>
          </c:spPr>
          <c:cat>
            <c:numRef>
              <c:f>'Consumption-sides'!$R$2:$BA$2</c:f>
              <c:numCache>
                <c:formatCode>General</c:formatCode>
                <c:ptCount val="36"/>
                <c:pt idx="5">
                  <c:v>2020</c:v>
                </c:pt>
                <c:pt idx="15">
                  <c:v>2030</c:v>
                </c:pt>
                <c:pt idx="25">
                  <c:v>2040</c:v>
                </c:pt>
                <c:pt idx="35">
                  <c:v>2050</c:v>
                </c:pt>
              </c:numCache>
            </c:numRef>
          </c:cat>
          <c:val>
            <c:numRef>
              <c:f>'Consumption-sides'!$R$26:$BA$26</c:f>
              <c:numCache>
                <c:formatCode>0.00</c:formatCode>
                <c:ptCount val="36"/>
                <c:pt idx="0">
                  <c:v>0</c:v>
                </c:pt>
                <c:pt idx="1">
                  <c:v>0</c:v>
                </c:pt>
                <c:pt idx="2">
                  <c:v>7.4000000001461785E-5</c:v>
                </c:pt>
                <c:pt idx="3">
                  <c:v>1.1769999999998504E-2</c:v>
                </c:pt>
                <c:pt idx="4">
                  <c:v>0.62890800000000269</c:v>
                </c:pt>
                <c:pt idx="5">
                  <c:v>1.3021700000000003</c:v>
                </c:pt>
                <c:pt idx="6">
                  <c:v>1.7423889999999993</c:v>
                </c:pt>
                <c:pt idx="7">
                  <c:v>2.1013439999999974</c:v>
                </c:pt>
                <c:pt idx="8">
                  <c:v>2.1407699999999998</c:v>
                </c:pt>
                <c:pt idx="9">
                  <c:v>2.0306149999999974</c:v>
                </c:pt>
                <c:pt idx="10">
                  <c:v>1.8337740000000018</c:v>
                </c:pt>
                <c:pt idx="11">
                  <c:v>1.7412429999999972</c:v>
                </c:pt>
                <c:pt idx="12">
                  <c:v>1.9053529999999981</c:v>
                </c:pt>
                <c:pt idx="13">
                  <c:v>2.0549210000000002</c:v>
                </c:pt>
                <c:pt idx="14">
                  <c:v>2.258700000000001</c:v>
                </c:pt>
                <c:pt idx="15">
                  <c:v>2.5620879999999993</c:v>
                </c:pt>
                <c:pt idx="16">
                  <c:v>2.8021230000000017</c:v>
                </c:pt>
                <c:pt idx="17">
                  <c:v>3.0405510000000007</c:v>
                </c:pt>
                <c:pt idx="18">
                  <c:v>3.3643509999999957</c:v>
                </c:pt>
                <c:pt idx="19">
                  <c:v>3.6578429999999997</c:v>
                </c:pt>
                <c:pt idx="20">
                  <c:v>3.939073999999998</c:v>
                </c:pt>
                <c:pt idx="21">
                  <c:v>4.3222840000000033</c:v>
                </c:pt>
                <c:pt idx="22">
                  <c:v>4.594065999999998</c:v>
                </c:pt>
                <c:pt idx="23">
                  <c:v>4.9747580000000013</c:v>
                </c:pt>
                <c:pt idx="24">
                  <c:v>5.2637920000000022</c:v>
                </c:pt>
                <c:pt idx="25">
                  <c:v>5.5977059999999987</c:v>
                </c:pt>
                <c:pt idx="26">
                  <c:v>5.9540210000000009</c:v>
                </c:pt>
                <c:pt idx="27">
                  <c:v>6.2632960000000004</c:v>
                </c:pt>
                <c:pt idx="28">
                  <c:v>6.5999559999999988</c:v>
                </c:pt>
                <c:pt idx="29">
                  <c:v>6.9467350000000003</c:v>
                </c:pt>
                <c:pt idx="30">
                  <c:v>7.2451119999999989</c:v>
                </c:pt>
                <c:pt idx="31">
                  <c:v>7.5841290000000008</c:v>
                </c:pt>
                <c:pt idx="32">
                  <c:v>7.8886739999999982</c:v>
                </c:pt>
                <c:pt idx="33">
                  <c:v>8.2267519999999976</c:v>
                </c:pt>
                <c:pt idx="34">
                  <c:v>8.5903460000000038</c:v>
                </c:pt>
                <c:pt idx="35">
                  <c:v>8.9513470000000019</c:v>
                </c:pt>
              </c:numCache>
            </c:numRef>
          </c:val>
        </c:ser>
        <c:dLbls>
          <c:showLegendKey val="0"/>
          <c:showVal val="0"/>
          <c:showCatName val="0"/>
          <c:showSerName val="0"/>
          <c:showPercent val="0"/>
          <c:showBubbleSize val="0"/>
        </c:dLbls>
        <c:axId val="284745856"/>
        <c:axId val="284746416"/>
      </c:areaChart>
      <c:lineChart>
        <c:grouping val="standard"/>
        <c:varyColors val="0"/>
        <c:ser>
          <c:idx val="5"/>
          <c:order val="2"/>
          <c:tx>
            <c:strRef>
              <c:f>'Consumption-sides'!$B$30</c:f>
              <c:strCache>
                <c:ptCount val="1"/>
                <c:pt idx="0">
                  <c:v>High Resource &amp; Technology</c:v>
                </c:pt>
              </c:strCache>
            </c:strRef>
          </c:tx>
          <c:spPr>
            <a:ln w="22225" cap="rnd">
              <a:solidFill>
                <a:srgbClr val="5D9732"/>
              </a:solidFill>
              <a:round/>
            </a:ln>
            <a:effectLst/>
          </c:spPr>
          <c:marker>
            <c:symbol val="none"/>
          </c:marker>
          <c:cat>
            <c:numRef>
              <c:f>'Consumption-sides'!$R$1:$BA$1</c:f>
              <c:numCache>
                <c:formatCode>General</c:formatCode>
                <c:ptCount val="36"/>
                <c:pt idx="0">
                  <c:v>2015</c:v>
                </c:pt>
                <c:pt idx="1">
                  <c:v>2016</c:v>
                </c:pt>
                <c:pt idx="2">
                  <c:v>2017</c:v>
                </c:pt>
                <c:pt idx="3">
                  <c:v>2018</c:v>
                </c:pt>
                <c:pt idx="4">
                  <c:v>2019</c:v>
                </c:pt>
                <c:pt idx="5">
                  <c:v>2020</c:v>
                </c:pt>
                <c:pt idx="6">
                  <c:v>2021</c:v>
                </c:pt>
                <c:pt idx="7">
                  <c:v>2022</c:v>
                </c:pt>
                <c:pt idx="8">
                  <c:v>2023</c:v>
                </c:pt>
                <c:pt idx="9">
                  <c:v>2024</c:v>
                </c:pt>
                <c:pt idx="10">
                  <c:v>2025</c:v>
                </c:pt>
                <c:pt idx="11">
                  <c:v>2026</c:v>
                </c:pt>
                <c:pt idx="12">
                  <c:v>2027</c:v>
                </c:pt>
                <c:pt idx="13">
                  <c:v>2028</c:v>
                </c:pt>
                <c:pt idx="14">
                  <c:v>2029</c:v>
                </c:pt>
                <c:pt idx="15">
                  <c:v>2030</c:v>
                </c:pt>
                <c:pt idx="16">
                  <c:v>2031</c:v>
                </c:pt>
                <c:pt idx="17">
                  <c:v>2032</c:v>
                </c:pt>
                <c:pt idx="18">
                  <c:v>2033</c:v>
                </c:pt>
                <c:pt idx="19">
                  <c:v>2034</c:v>
                </c:pt>
                <c:pt idx="20">
                  <c:v>2035</c:v>
                </c:pt>
                <c:pt idx="21">
                  <c:v>2036</c:v>
                </c:pt>
                <c:pt idx="22">
                  <c:v>2037</c:v>
                </c:pt>
                <c:pt idx="23">
                  <c:v>2038</c:v>
                </c:pt>
                <c:pt idx="24">
                  <c:v>2039</c:v>
                </c:pt>
                <c:pt idx="25">
                  <c:v>2040</c:v>
                </c:pt>
                <c:pt idx="26">
                  <c:v>2041</c:v>
                </c:pt>
                <c:pt idx="27">
                  <c:v>2042</c:v>
                </c:pt>
                <c:pt idx="28">
                  <c:v>2043</c:v>
                </c:pt>
                <c:pt idx="29">
                  <c:v>2044</c:v>
                </c:pt>
                <c:pt idx="30">
                  <c:v>2045</c:v>
                </c:pt>
                <c:pt idx="31">
                  <c:v>2046</c:v>
                </c:pt>
                <c:pt idx="32">
                  <c:v>2047</c:v>
                </c:pt>
                <c:pt idx="33">
                  <c:v>2048</c:v>
                </c:pt>
                <c:pt idx="34">
                  <c:v>2049</c:v>
                </c:pt>
                <c:pt idx="35">
                  <c:v>2050</c:v>
                </c:pt>
              </c:numCache>
            </c:numRef>
          </c:cat>
          <c:val>
            <c:numRef>
              <c:f>'Consumption-sides'!$R$30:$BA$30</c:f>
              <c:numCache>
                <c:formatCode>0.00</c:formatCode>
                <c:ptCount val="36"/>
                <c:pt idx="0">
                  <c:v>24.891076000000002</c:v>
                </c:pt>
                <c:pt idx="1">
                  <c:v>25.028912000000002</c:v>
                </c:pt>
                <c:pt idx="2" formatCode="General">
                  <c:v>25.102157999999999</c:v>
                </c:pt>
                <c:pt idx="3" formatCode="General">
                  <c:v>26.002790000000001</c:v>
                </c:pt>
                <c:pt idx="4" formatCode="General">
                  <c:v>26.668088999999998</c:v>
                </c:pt>
                <c:pt idx="5" formatCode="General">
                  <c:v>27.047775000000001</c:v>
                </c:pt>
                <c:pt idx="6" formatCode="General">
                  <c:v>27.715005999999999</c:v>
                </c:pt>
                <c:pt idx="7" formatCode="General">
                  <c:v>28.227088999999999</c:v>
                </c:pt>
                <c:pt idx="8" formatCode="General">
                  <c:v>28.628060999999999</c:v>
                </c:pt>
                <c:pt idx="9" formatCode="General">
                  <c:v>29.027887</c:v>
                </c:pt>
                <c:pt idx="10" formatCode="General">
                  <c:v>29.402456000000001</c:v>
                </c:pt>
                <c:pt idx="11" formatCode="General">
                  <c:v>29.7271</c:v>
                </c:pt>
                <c:pt idx="12" formatCode="General">
                  <c:v>30.050927999999999</c:v>
                </c:pt>
                <c:pt idx="13" formatCode="General">
                  <c:v>30.419065</c:v>
                </c:pt>
                <c:pt idx="14" formatCode="General">
                  <c:v>30.623073999999999</c:v>
                </c:pt>
                <c:pt idx="15" formatCode="General">
                  <c:v>30.993106999999998</c:v>
                </c:pt>
                <c:pt idx="16" formatCode="General">
                  <c:v>31.277735</c:v>
                </c:pt>
                <c:pt idx="17" formatCode="General">
                  <c:v>31.532087000000001</c:v>
                </c:pt>
                <c:pt idx="18" formatCode="General">
                  <c:v>31.851151999999999</c:v>
                </c:pt>
                <c:pt idx="19" formatCode="General">
                  <c:v>32.030982999999999</c:v>
                </c:pt>
                <c:pt idx="20" formatCode="General">
                  <c:v>32.171405999999998</c:v>
                </c:pt>
                <c:pt idx="21" formatCode="General">
                  <c:v>32.415779000000001</c:v>
                </c:pt>
                <c:pt idx="22" formatCode="General">
                  <c:v>32.719994</c:v>
                </c:pt>
                <c:pt idx="23" formatCode="General">
                  <c:v>33.033016000000003</c:v>
                </c:pt>
                <c:pt idx="24" formatCode="General">
                  <c:v>33.270496000000001</c:v>
                </c:pt>
                <c:pt idx="25" formatCode="General">
                  <c:v>33.505305999999997</c:v>
                </c:pt>
                <c:pt idx="26" formatCode="General">
                  <c:v>33.764462000000002</c:v>
                </c:pt>
                <c:pt idx="27" formatCode="General">
                  <c:v>33.901924000000001</c:v>
                </c:pt>
                <c:pt idx="28" formatCode="General">
                  <c:v>34.158306000000003</c:v>
                </c:pt>
                <c:pt idx="29" formatCode="General">
                  <c:v>34.433838000000002</c:v>
                </c:pt>
                <c:pt idx="30" formatCode="General">
                  <c:v>34.632579999999997</c:v>
                </c:pt>
                <c:pt idx="31" formatCode="General">
                  <c:v>34.886046999999998</c:v>
                </c:pt>
                <c:pt idx="32" formatCode="General">
                  <c:v>35.131824000000002</c:v>
                </c:pt>
                <c:pt idx="33" formatCode="General">
                  <c:v>35.406086000000002</c:v>
                </c:pt>
                <c:pt idx="34" formatCode="General">
                  <c:v>35.614894999999997</c:v>
                </c:pt>
                <c:pt idx="35" formatCode="General">
                  <c:v>35.876052999999999</c:v>
                </c:pt>
              </c:numCache>
            </c:numRef>
          </c:val>
          <c:smooth val="0"/>
        </c:ser>
        <c:ser>
          <c:idx val="8"/>
          <c:order val="3"/>
          <c:tx>
            <c:strRef>
              <c:f>'Consumption-sides'!$B$33</c:f>
              <c:strCache>
                <c:ptCount val="1"/>
                <c:pt idx="0">
                  <c:v>Low Resource &amp; Technology</c:v>
                </c:pt>
              </c:strCache>
            </c:strRef>
          </c:tx>
          <c:spPr>
            <a:ln w="22225" cap="rnd">
              <a:solidFill>
                <a:srgbClr val="BD732A"/>
              </a:solidFill>
              <a:round/>
            </a:ln>
            <a:effectLst/>
          </c:spPr>
          <c:marker>
            <c:symbol val="none"/>
          </c:marker>
          <c:cat>
            <c:numRef>
              <c:f>'Consumption-sides'!$R$1:$BA$1</c:f>
              <c:numCache>
                <c:formatCode>General</c:formatCode>
                <c:ptCount val="36"/>
                <c:pt idx="0">
                  <c:v>2015</c:v>
                </c:pt>
                <c:pt idx="1">
                  <c:v>2016</c:v>
                </c:pt>
                <c:pt idx="2">
                  <c:v>2017</c:v>
                </c:pt>
                <c:pt idx="3">
                  <c:v>2018</c:v>
                </c:pt>
                <c:pt idx="4">
                  <c:v>2019</c:v>
                </c:pt>
                <c:pt idx="5">
                  <c:v>2020</c:v>
                </c:pt>
                <c:pt idx="6">
                  <c:v>2021</c:v>
                </c:pt>
                <c:pt idx="7">
                  <c:v>2022</c:v>
                </c:pt>
                <c:pt idx="8">
                  <c:v>2023</c:v>
                </c:pt>
                <c:pt idx="9">
                  <c:v>2024</c:v>
                </c:pt>
                <c:pt idx="10">
                  <c:v>2025</c:v>
                </c:pt>
                <c:pt idx="11">
                  <c:v>2026</c:v>
                </c:pt>
                <c:pt idx="12">
                  <c:v>2027</c:v>
                </c:pt>
                <c:pt idx="13">
                  <c:v>2028</c:v>
                </c:pt>
                <c:pt idx="14">
                  <c:v>2029</c:v>
                </c:pt>
                <c:pt idx="15">
                  <c:v>2030</c:v>
                </c:pt>
                <c:pt idx="16">
                  <c:v>2031</c:v>
                </c:pt>
                <c:pt idx="17">
                  <c:v>2032</c:v>
                </c:pt>
                <c:pt idx="18">
                  <c:v>2033</c:v>
                </c:pt>
                <c:pt idx="19">
                  <c:v>2034</c:v>
                </c:pt>
                <c:pt idx="20">
                  <c:v>2035</c:v>
                </c:pt>
                <c:pt idx="21">
                  <c:v>2036</c:v>
                </c:pt>
                <c:pt idx="22">
                  <c:v>2037</c:v>
                </c:pt>
                <c:pt idx="23">
                  <c:v>2038</c:v>
                </c:pt>
                <c:pt idx="24">
                  <c:v>2039</c:v>
                </c:pt>
                <c:pt idx="25">
                  <c:v>2040</c:v>
                </c:pt>
                <c:pt idx="26">
                  <c:v>2041</c:v>
                </c:pt>
                <c:pt idx="27">
                  <c:v>2042</c:v>
                </c:pt>
                <c:pt idx="28">
                  <c:v>2043</c:v>
                </c:pt>
                <c:pt idx="29">
                  <c:v>2044</c:v>
                </c:pt>
                <c:pt idx="30">
                  <c:v>2045</c:v>
                </c:pt>
                <c:pt idx="31">
                  <c:v>2046</c:v>
                </c:pt>
                <c:pt idx="32">
                  <c:v>2047</c:v>
                </c:pt>
                <c:pt idx="33">
                  <c:v>2048</c:v>
                </c:pt>
                <c:pt idx="34">
                  <c:v>2049</c:v>
                </c:pt>
                <c:pt idx="35">
                  <c:v>2050</c:v>
                </c:pt>
              </c:numCache>
            </c:numRef>
          </c:cat>
          <c:val>
            <c:numRef>
              <c:f>'Consumption-sides'!$R$33:$BA$33</c:f>
              <c:numCache>
                <c:formatCode>0.00</c:formatCode>
                <c:ptCount val="36"/>
                <c:pt idx="0">
                  <c:v>24.891076000000002</c:v>
                </c:pt>
                <c:pt idx="1">
                  <c:v>25.028912000000002</c:v>
                </c:pt>
                <c:pt idx="2" formatCode="General">
                  <c:v>25.102224</c:v>
                </c:pt>
                <c:pt idx="3" formatCode="General">
                  <c:v>26.002817</c:v>
                </c:pt>
                <c:pt idx="4" formatCode="General">
                  <c:v>26.123401999999999</c:v>
                </c:pt>
                <c:pt idx="5" formatCode="General">
                  <c:v>26.395617000000001</c:v>
                </c:pt>
                <c:pt idx="6" formatCode="General">
                  <c:v>26.966256999999999</c:v>
                </c:pt>
                <c:pt idx="7" formatCode="General">
                  <c:v>27.375439</c:v>
                </c:pt>
                <c:pt idx="8" formatCode="General">
                  <c:v>27.735551999999998</c:v>
                </c:pt>
                <c:pt idx="9" formatCode="General">
                  <c:v>28.077722999999999</c:v>
                </c:pt>
                <c:pt idx="10" formatCode="General">
                  <c:v>28.364708</c:v>
                </c:pt>
                <c:pt idx="11" formatCode="General">
                  <c:v>28.498926000000001</c:v>
                </c:pt>
                <c:pt idx="12" formatCode="General">
                  <c:v>28.726105</c:v>
                </c:pt>
                <c:pt idx="13" formatCode="General">
                  <c:v>28.967787000000001</c:v>
                </c:pt>
                <c:pt idx="14" formatCode="General">
                  <c:v>29.084441999999999</c:v>
                </c:pt>
                <c:pt idx="15" formatCode="General">
                  <c:v>29.267063</c:v>
                </c:pt>
                <c:pt idx="16" formatCode="General">
                  <c:v>29.506589999999999</c:v>
                </c:pt>
                <c:pt idx="17" formatCode="General">
                  <c:v>29.696476000000001</c:v>
                </c:pt>
                <c:pt idx="18" formatCode="General">
                  <c:v>29.811222000000001</c:v>
                </c:pt>
                <c:pt idx="19" formatCode="General">
                  <c:v>29.953842000000002</c:v>
                </c:pt>
                <c:pt idx="20" formatCode="General">
                  <c:v>30.080152999999999</c:v>
                </c:pt>
                <c:pt idx="21" formatCode="General">
                  <c:v>30.292715000000001</c:v>
                </c:pt>
                <c:pt idx="22" formatCode="General">
                  <c:v>30.545366000000001</c:v>
                </c:pt>
                <c:pt idx="23" formatCode="General">
                  <c:v>30.804472000000001</c:v>
                </c:pt>
                <c:pt idx="24" formatCode="General">
                  <c:v>31.029917000000001</c:v>
                </c:pt>
                <c:pt idx="25" formatCode="General">
                  <c:v>31.144826999999999</c:v>
                </c:pt>
                <c:pt idx="26" formatCode="General">
                  <c:v>31.320332000000001</c:v>
                </c:pt>
                <c:pt idx="27" formatCode="General">
                  <c:v>31.416194999999998</c:v>
                </c:pt>
                <c:pt idx="28" formatCode="General">
                  <c:v>31.550207</c:v>
                </c:pt>
                <c:pt idx="29" formatCode="General">
                  <c:v>31.717303999999999</c:v>
                </c:pt>
                <c:pt idx="30" formatCode="General">
                  <c:v>31.897148000000001</c:v>
                </c:pt>
                <c:pt idx="31" formatCode="General">
                  <c:v>32.021763</c:v>
                </c:pt>
                <c:pt idx="32" formatCode="General">
                  <c:v>32.179504000000001</c:v>
                </c:pt>
                <c:pt idx="33" formatCode="General">
                  <c:v>32.415633999999997</c:v>
                </c:pt>
                <c:pt idx="34" formatCode="General">
                  <c:v>32.551833999999999</c:v>
                </c:pt>
                <c:pt idx="35" formatCode="General">
                  <c:v>32.724705</c:v>
                </c:pt>
              </c:numCache>
            </c:numRef>
          </c:val>
          <c:smooth val="0"/>
        </c:ser>
        <c:ser>
          <c:idx val="1"/>
          <c:order val="4"/>
          <c:tx>
            <c:strRef>
              <c:f>'Consumption-sides'!$B$27</c:f>
              <c:strCache>
                <c:ptCount val="1"/>
                <c:pt idx="0">
                  <c:v>Reference Case</c:v>
                </c:pt>
              </c:strCache>
            </c:strRef>
          </c:tx>
          <c:spPr>
            <a:ln w="22225" cap="rnd">
              <a:solidFill>
                <a:sysClr val="windowText" lastClr="000000"/>
              </a:solidFill>
              <a:round/>
            </a:ln>
            <a:effectLst/>
          </c:spPr>
          <c:marker>
            <c:symbol val="none"/>
          </c:marker>
          <c:cat>
            <c:numRef>
              <c:f>'Consumption-sides'!$R$1:$BA$1</c:f>
              <c:numCache>
                <c:formatCode>General</c:formatCode>
                <c:ptCount val="36"/>
                <c:pt idx="0">
                  <c:v>2015</c:v>
                </c:pt>
                <c:pt idx="1">
                  <c:v>2016</c:v>
                </c:pt>
                <c:pt idx="2">
                  <c:v>2017</c:v>
                </c:pt>
                <c:pt idx="3">
                  <c:v>2018</c:v>
                </c:pt>
                <c:pt idx="4">
                  <c:v>2019</c:v>
                </c:pt>
                <c:pt idx="5">
                  <c:v>2020</c:v>
                </c:pt>
                <c:pt idx="6">
                  <c:v>2021</c:v>
                </c:pt>
                <c:pt idx="7">
                  <c:v>2022</c:v>
                </c:pt>
                <c:pt idx="8">
                  <c:v>2023</c:v>
                </c:pt>
                <c:pt idx="9">
                  <c:v>2024</c:v>
                </c:pt>
                <c:pt idx="10">
                  <c:v>2025</c:v>
                </c:pt>
                <c:pt idx="11">
                  <c:v>2026</c:v>
                </c:pt>
                <c:pt idx="12">
                  <c:v>2027</c:v>
                </c:pt>
                <c:pt idx="13">
                  <c:v>2028</c:v>
                </c:pt>
                <c:pt idx="14">
                  <c:v>2029</c:v>
                </c:pt>
                <c:pt idx="15">
                  <c:v>2030</c:v>
                </c:pt>
                <c:pt idx="16">
                  <c:v>2031</c:v>
                </c:pt>
                <c:pt idx="17">
                  <c:v>2032</c:v>
                </c:pt>
                <c:pt idx="18">
                  <c:v>2033</c:v>
                </c:pt>
                <c:pt idx="19">
                  <c:v>2034</c:v>
                </c:pt>
                <c:pt idx="20">
                  <c:v>2035</c:v>
                </c:pt>
                <c:pt idx="21">
                  <c:v>2036</c:v>
                </c:pt>
                <c:pt idx="22">
                  <c:v>2037</c:v>
                </c:pt>
                <c:pt idx="23">
                  <c:v>2038</c:v>
                </c:pt>
                <c:pt idx="24">
                  <c:v>2039</c:v>
                </c:pt>
                <c:pt idx="25">
                  <c:v>2040</c:v>
                </c:pt>
                <c:pt idx="26">
                  <c:v>2041</c:v>
                </c:pt>
                <c:pt idx="27">
                  <c:v>2042</c:v>
                </c:pt>
                <c:pt idx="28">
                  <c:v>2043</c:v>
                </c:pt>
                <c:pt idx="29">
                  <c:v>2044</c:v>
                </c:pt>
                <c:pt idx="30">
                  <c:v>2045</c:v>
                </c:pt>
                <c:pt idx="31">
                  <c:v>2046</c:v>
                </c:pt>
                <c:pt idx="32">
                  <c:v>2047</c:v>
                </c:pt>
                <c:pt idx="33">
                  <c:v>2048</c:v>
                </c:pt>
                <c:pt idx="34">
                  <c:v>2049</c:v>
                </c:pt>
                <c:pt idx="35">
                  <c:v>2050</c:v>
                </c:pt>
              </c:numCache>
            </c:numRef>
          </c:cat>
          <c:val>
            <c:numRef>
              <c:f>'Consumption-sides'!$R$27:$BA$27</c:f>
              <c:numCache>
                <c:formatCode>0.00</c:formatCode>
                <c:ptCount val="36"/>
                <c:pt idx="0">
                  <c:v>24.891076000000002</c:v>
                </c:pt>
                <c:pt idx="1">
                  <c:v>25.028912000000002</c:v>
                </c:pt>
                <c:pt idx="2" formatCode="General">
                  <c:v>25.102177000000001</c:v>
                </c:pt>
                <c:pt idx="3" formatCode="General">
                  <c:v>26.002958</c:v>
                </c:pt>
                <c:pt idx="4" formatCode="General">
                  <c:v>26.420003999999999</c:v>
                </c:pt>
                <c:pt idx="5" formatCode="General">
                  <c:v>26.907575999999999</c:v>
                </c:pt>
                <c:pt idx="6" formatCode="General">
                  <c:v>27.476811999999999</c:v>
                </c:pt>
                <c:pt idx="7" formatCode="General">
                  <c:v>27.871556999999999</c:v>
                </c:pt>
                <c:pt idx="8" formatCode="General">
                  <c:v>28.231798000000001</c:v>
                </c:pt>
                <c:pt idx="9" formatCode="General">
                  <c:v>28.586324999999999</c:v>
                </c:pt>
                <c:pt idx="10" formatCode="General">
                  <c:v>28.877613</c:v>
                </c:pt>
                <c:pt idx="11" formatCode="General">
                  <c:v>29.153659999999999</c:v>
                </c:pt>
                <c:pt idx="12" formatCode="General">
                  <c:v>29.414397999999998</c:v>
                </c:pt>
                <c:pt idx="13" formatCode="General">
                  <c:v>29.744250999999998</c:v>
                </c:pt>
                <c:pt idx="14" formatCode="General">
                  <c:v>29.924166</c:v>
                </c:pt>
                <c:pt idx="15" formatCode="General">
                  <c:v>30.082512000000001</c:v>
                </c:pt>
                <c:pt idx="16" formatCode="General">
                  <c:v>30.292871000000002</c:v>
                </c:pt>
                <c:pt idx="17" formatCode="General">
                  <c:v>30.461055999999999</c:v>
                </c:pt>
                <c:pt idx="18" formatCode="General">
                  <c:v>30.580179000000001</c:v>
                </c:pt>
                <c:pt idx="19" formatCode="General">
                  <c:v>30.751097000000001</c:v>
                </c:pt>
                <c:pt idx="20" formatCode="General">
                  <c:v>30.932278</c:v>
                </c:pt>
                <c:pt idx="21" formatCode="General">
                  <c:v>31.140882000000001</c:v>
                </c:pt>
                <c:pt idx="22" formatCode="General">
                  <c:v>31.396864000000001</c:v>
                </c:pt>
                <c:pt idx="23" formatCode="General">
                  <c:v>31.694669999999999</c:v>
                </c:pt>
                <c:pt idx="24" formatCode="General">
                  <c:v>31.886312</c:v>
                </c:pt>
                <c:pt idx="25" formatCode="General">
                  <c:v>32.094619999999999</c:v>
                </c:pt>
                <c:pt idx="26" formatCode="General">
                  <c:v>32.295929000000001</c:v>
                </c:pt>
                <c:pt idx="27" formatCode="General">
                  <c:v>32.451771000000001</c:v>
                </c:pt>
                <c:pt idx="28" formatCode="General">
                  <c:v>32.595188</c:v>
                </c:pt>
                <c:pt idx="29" formatCode="General">
                  <c:v>32.809348999999997</c:v>
                </c:pt>
                <c:pt idx="30" formatCode="General">
                  <c:v>33.071967999999998</c:v>
                </c:pt>
                <c:pt idx="31" formatCode="General">
                  <c:v>33.269516000000003</c:v>
                </c:pt>
                <c:pt idx="32" formatCode="General">
                  <c:v>33.483916999999998</c:v>
                </c:pt>
                <c:pt idx="33" formatCode="General">
                  <c:v>33.747397999999997</c:v>
                </c:pt>
                <c:pt idx="34" formatCode="General">
                  <c:v>33.898529000000003</c:v>
                </c:pt>
                <c:pt idx="35" formatCode="General">
                  <c:v>34.118549000000002</c:v>
                </c:pt>
              </c:numCache>
            </c:numRef>
          </c:val>
          <c:smooth val="0"/>
        </c:ser>
        <c:dLbls>
          <c:showLegendKey val="0"/>
          <c:showVal val="0"/>
          <c:showCatName val="0"/>
          <c:showSerName val="0"/>
          <c:showPercent val="0"/>
          <c:showBubbleSize val="0"/>
        </c:dLbls>
        <c:marker val="1"/>
        <c:smooth val="0"/>
        <c:axId val="284745856"/>
        <c:axId val="284746416"/>
        <c:extLst/>
      </c:lineChart>
      <c:catAx>
        <c:axId val="284745856"/>
        <c:scaling>
          <c:orientation val="minMax"/>
        </c:scaling>
        <c:delete val="0"/>
        <c:axPos val="b"/>
        <c:numFmt formatCode="General" sourceLinked="1"/>
        <c:majorTickMark val="out"/>
        <c:minorTickMark val="none"/>
        <c:tickLblPos val="nextTo"/>
        <c:spPr>
          <a:noFill/>
          <a:ln w="9525" cap="flat" cmpd="sng" algn="ctr">
            <a:solidFill>
              <a:srgbClr val="000000"/>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84746416"/>
        <c:crosses val="autoZero"/>
        <c:auto val="1"/>
        <c:lblAlgn val="ctr"/>
        <c:lblOffset val="100"/>
        <c:tickMarkSkip val="5"/>
        <c:noMultiLvlLbl val="0"/>
      </c:catAx>
      <c:valAx>
        <c:axId val="284746416"/>
        <c:scaling>
          <c:orientation val="minMax"/>
          <c:max val="40"/>
          <c:min val="2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w="22225">
            <a:solidFill>
              <a:srgbClr val="FFFFFF">
                <a:lumMod val="65000"/>
              </a:srgbClr>
            </a:solidFill>
            <a:prstDash val="lgDash"/>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284745856"/>
        <c:crossesAt val="4"/>
        <c:crossBetween val="midCat"/>
        <c:majorUnit val="5"/>
      </c:valAx>
      <c:spPr>
        <a:noFill/>
        <a:ln>
          <a:noFill/>
        </a:ln>
        <a:effectLst/>
      </c:spPr>
    </c:plotArea>
    <c:plotVisOnly val="1"/>
    <c:dispBlanksAs val="zero"/>
    <c:showDLblsOverMax val="0"/>
  </c:chart>
  <c:spPr>
    <a:noFill/>
    <a:ln w="9525" cap="flat" cmpd="sng" algn="ctr">
      <a:noFill/>
      <a:round/>
    </a:ln>
    <a:effectLst/>
  </c:spPr>
  <c:txPr>
    <a:bodyPr/>
    <a:lstStyle/>
    <a:p>
      <a:pPr>
        <a:defRPr sz="1400">
          <a:solidFill>
            <a:sysClr val="windowText" lastClr="000000"/>
          </a:solidFill>
        </a:defRPr>
      </a:pPr>
      <a:endParaRPr lang="en-US"/>
    </a:p>
  </c:txPr>
  <c:externalData r:id="rId4">
    <c:autoUpdate val="0"/>
  </c:externalData>
  <c:userShapes r:id="rId5"/>
</c:chartSpace>
</file>

<file path=ppt/charts/chart1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141586468358122"/>
          <c:y val="0.11858111486064241"/>
          <c:w val="0.61639597834493431"/>
          <c:h val="0.78657542807149106"/>
        </c:manualLayout>
      </c:layout>
      <c:areaChart>
        <c:grouping val="stacked"/>
        <c:varyColors val="0"/>
        <c:ser>
          <c:idx val="0"/>
          <c:order val="0"/>
          <c:tx>
            <c:strRef>
              <c:f>'Consumption-details'!$B$24</c:f>
              <c:strCache>
                <c:ptCount val="1"/>
                <c:pt idx="0">
                  <c:v>Coal</c:v>
                </c:pt>
              </c:strCache>
            </c:strRef>
          </c:tx>
          <c:spPr>
            <a:solidFill>
              <a:srgbClr val="000000">
                <a:lumMod val="50000"/>
                <a:lumOff val="50000"/>
              </a:srgbClr>
            </a:solidFill>
          </c:spPr>
          <c:cat>
            <c:numRef>
              <c:f>'Consumption-details'!$C$23:$AL$23</c:f>
              <c:numCache>
                <c:formatCode>General</c:formatCode>
                <c:ptCount val="36"/>
                <c:pt idx="5">
                  <c:v>2020</c:v>
                </c:pt>
                <c:pt idx="15">
                  <c:v>2030</c:v>
                </c:pt>
                <c:pt idx="25">
                  <c:v>2040</c:v>
                </c:pt>
                <c:pt idx="35">
                  <c:v>2050</c:v>
                </c:pt>
              </c:numCache>
            </c:numRef>
          </c:cat>
          <c:val>
            <c:numRef>
              <c:f>'Consumption-details'!$C$24:$AL$24</c:f>
              <c:numCache>
                <c:formatCode>General</c:formatCode>
                <c:ptCount val="36"/>
                <c:pt idx="0">
                  <c:v>1.379759</c:v>
                </c:pt>
                <c:pt idx="1">
                  <c:v>1.205336</c:v>
                </c:pt>
                <c:pt idx="2">
                  <c:v>1.1159319999999999</c:v>
                </c:pt>
                <c:pt idx="3">
                  <c:v>1.1197170000000001</c:v>
                </c:pt>
                <c:pt idx="4">
                  <c:v>1.1339939999999999</c:v>
                </c:pt>
                <c:pt idx="5">
                  <c:v>1.107113</c:v>
                </c:pt>
                <c:pt idx="6">
                  <c:v>1.090009</c:v>
                </c:pt>
                <c:pt idx="7">
                  <c:v>1.0895079999999999</c:v>
                </c:pt>
                <c:pt idx="8">
                  <c:v>1.0883830000000001</c:v>
                </c:pt>
                <c:pt idx="9">
                  <c:v>1.095696</c:v>
                </c:pt>
                <c:pt idx="10">
                  <c:v>1.1029800000000001</c:v>
                </c:pt>
                <c:pt idx="11">
                  <c:v>1.1043240000000001</c:v>
                </c:pt>
                <c:pt idx="12">
                  <c:v>1.1003780000000001</c:v>
                </c:pt>
                <c:pt idx="13">
                  <c:v>1.101807</c:v>
                </c:pt>
                <c:pt idx="14">
                  <c:v>1.097453</c:v>
                </c:pt>
                <c:pt idx="15">
                  <c:v>1.0931360000000001</c:v>
                </c:pt>
                <c:pt idx="16">
                  <c:v>1.0890329999999999</c:v>
                </c:pt>
                <c:pt idx="17">
                  <c:v>1.083488</c:v>
                </c:pt>
                <c:pt idx="18">
                  <c:v>1.0790409999999999</c:v>
                </c:pt>
                <c:pt idx="19">
                  <c:v>1.076449</c:v>
                </c:pt>
                <c:pt idx="20">
                  <c:v>1.0701579999999999</c:v>
                </c:pt>
                <c:pt idx="21">
                  <c:v>1.069064</c:v>
                </c:pt>
                <c:pt idx="22">
                  <c:v>1.0722370000000001</c:v>
                </c:pt>
                <c:pt idx="23">
                  <c:v>1.072114</c:v>
                </c:pt>
                <c:pt idx="24">
                  <c:v>1.068764</c:v>
                </c:pt>
                <c:pt idx="25">
                  <c:v>1.063385</c:v>
                </c:pt>
                <c:pt idx="26">
                  <c:v>1.0612459999999999</c:v>
                </c:pt>
                <c:pt idx="27">
                  <c:v>1.055653</c:v>
                </c:pt>
                <c:pt idx="28">
                  <c:v>1.0521929999999999</c:v>
                </c:pt>
                <c:pt idx="29">
                  <c:v>1.048152</c:v>
                </c:pt>
                <c:pt idx="30">
                  <c:v>1.047838</c:v>
                </c:pt>
                <c:pt idx="31">
                  <c:v>1.0429930000000001</c:v>
                </c:pt>
                <c:pt idx="32">
                  <c:v>1.041471</c:v>
                </c:pt>
                <c:pt idx="33">
                  <c:v>1.038807</c:v>
                </c:pt>
                <c:pt idx="34">
                  <c:v>1.036613</c:v>
                </c:pt>
                <c:pt idx="35">
                  <c:v>1.034186</c:v>
                </c:pt>
              </c:numCache>
            </c:numRef>
          </c:val>
        </c:ser>
        <c:ser>
          <c:idx val="2"/>
          <c:order val="1"/>
          <c:tx>
            <c:strRef>
              <c:f>'Consumption-details'!$B$28</c:f>
              <c:strCache>
                <c:ptCount val="1"/>
                <c:pt idx="0">
                  <c:v>Purchased electricity</c:v>
                </c:pt>
              </c:strCache>
            </c:strRef>
          </c:tx>
          <c:spPr>
            <a:solidFill>
              <a:srgbClr val="FFC702"/>
            </a:solidFill>
          </c:spPr>
          <c:cat>
            <c:numRef>
              <c:f>'Consumption-details'!$C$23:$AL$23</c:f>
              <c:numCache>
                <c:formatCode>General</c:formatCode>
                <c:ptCount val="36"/>
                <c:pt idx="5">
                  <c:v>2020</c:v>
                </c:pt>
                <c:pt idx="15">
                  <c:v>2030</c:v>
                </c:pt>
                <c:pt idx="25">
                  <c:v>2040</c:v>
                </c:pt>
                <c:pt idx="35">
                  <c:v>2050</c:v>
                </c:pt>
              </c:numCache>
            </c:numRef>
          </c:cat>
          <c:val>
            <c:numRef>
              <c:f>'Consumption-details'!$C$28:$AL$28</c:f>
              <c:numCache>
                <c:formatCode>General</c:formatCode>
                <c:ptCount val="36"/>
                <c:pt idx="0">
                  <c:v>3.365964</c:v>
                </c:pt>
                <c:pt idx="1">
                  <c:v>3.3325520000000002</c:v>
                </c:pt>
                <c:pt idx="2">
                  <c:v>3.2292999999999998</c:v>
                </c:pt>
                <c:pt idx="3">
                  <c:v>3.2381000000000002</c:v>
                </c:pt>
                <c:pt idx="4">
                  <c:v>3.2694000000000001</c:v>
                </c:pt>
                <c:pt idx="5">
                  <c:v>3.3717290000000002</c:v>
                </c:pt>
                <c:pt idx="6">
                  <c:v>3.4567040000000002</c:v>
                </c:pt>
                <c:pt idx="7">
                  <c:v>3.5163389999999999</c:v>
                </c:pt>
                <c:pt idx="8">
                  <c:v>3.5681569999999998</c:v>
                </c:pt>
                <c:pt idx="9">
                  <c:v>3.6209720000000001</c:v>
                </c:pt>
                <c:pt idx="10">
                  <c:v>3.6740750000000002</c:v>
                </c:pt>
                <c:pt idx="11">
                  <c:v>3.7136740000000001</c:v>
                </c:pt>
                <c:pt idx="12">
                  <c:v>3.7518359999999999</c:v>
                </c:pt>
                <c:pt idx="13">
                  <c:v>3.7961710000000002</c:v>
                </c:pt>
                <c:pt idx="14">
                  <c:v>3.8312309999999998</c:v>
                </c:pt>
                <c:pt idx="15">
                  <c:v>3.8458700000000001</c:v>
                </c:pt>
                <c:pt idx="16">
                  <c:v>3.869901</c:v>
                </c:pt>
                <c:pt idx="17">
                  <c:v>3.8865400000000001</c:v>
                </c:pt>
                <c:pt idx="18">
                  <c:v>3.9023110000000001</c:v>
                </c:pt>
                <c:pt idx="19">
                  <c:v>3.9218329999999999</c:v>
                </c:pt>
                <c:pt idx="20">
                  <c:v>3.943765</c:v>
                </c:pt>
                <c:pt idx="21">
                  <c:v>3.9683540000000002</c:v>
                </c:pt>
                <c:pt idx="22">
                  <c:v>3.9947249999999999</c:v>
                </c:pt>
                <c:pt idx="23">
                  <c:v>4.0245629999999997</c:v>
                </c:pt>
                <c:pt idx="24">
                  <c:v>4.0462569999999998</c:v>
                </c:pt>
                <c:pt idx="25">
                  <c:v>4.0689929999999999</c:v>
                </c:pt>
                <c:pt idx="26">
                  <c:v>4.0881340000000002</c:v>
                </c:pt>
                <c:pt idx="27">
                  <c:v>4.108581</c:v>
                </c:pt>
                <c:pt idx="28">
                  <c:v>4.1259589999999999</c:v>
                </c:pt>
                <c:pt idx="29">
                  <c:v>4.1502239999999997</c:v>
                </c:pt>
                <c:pt idx="30">
                  <c:v>4.1773819999999997</c:v>
                </c:pt>
                <c:pt idx="31">
                  <c:v>4.2074889999999998</c:v>
                </c:pt>
                <c:pt idx="32">
                  <c:v>4.2332450000000001</c:v>
                </c:pt>
                <c:pt idx="33">
                  <c:v>4.2608800000000002</c:v>
                </c:pt>
                <c:pt idx="34">
                  <c:v>4.2817559999999997</c:v>
                </c:pt>
                <c:pt idx="35">
                  <c:v>4.3060320000000001</c:v>
                </c:pt>
              </c:numCache>
            </c:numRef>
          </c:val>
        </c:ser>
        <c:ser>
          <c:idx val="1"/>
          <c:order val="2"/>
          <c:tx>
            <c:strRef>
              <c:f>'Consumption-details'!$B$27</c:f>
              <c:strCache>
                <c:ptCount val="1"/>
                <c:pt idx="0">
                  <c:v>Renewables</c:v>
                </c:pt>
              </c:strCache>
            </c:strRef>
          </c:tx>
          <c:spPr>
            <a:solidFill>
              <a:srgbClr val="5D9732"/>
            </a:solidFill>
          </c:spPr>
          <c:cat>
            <c:numRef>
              <c:f>'Consumption-details'!$C$23:$AL$23</c:f>
              <c:numCache>
                <c:formatCode>General</c:formatCode>
                <c:ptCount val="36"/>
                <c:pt idx="5">
                  <c:v>2020</c:v>
                </c:pt>
                <c:pt idx="15">
                  <c:v>2030</c:v>
                </c:pt>
                <c:pt idx="25">
                  <c:v>2040</c:v>
                </c:pt>
                <c:pt idx="35">
                  <c:v>2050</c:v>
                </c:pt>
              </c:numCache>
            </c:numRef>
          </c:cat>
          <c:val>
            <c:numRef>
              <c:f>'Consumption-details'!$C$27:$AL$27</c:f>
              <c:numCache>
                <c:formatCode>General</c:formatCode>
                <c:ptCount val="36"/>
                <c:pt idx="0">
                  <c:v>2.491355</c:v>
                </c:pt>
                <c:pt idx="1">
                  <c:v>2.5027370000000002</c:v>
                </c:pt>
                <c:pt idx="2">
                  <c:v>2.4297200000000001</c:v>
                </c:pt>
                <c:pt idx="3">
                  <c:v>2.4196249999999999</c:v>
                </c:pt>
                <c:pt idx="4">
                  <c:v>2.3815750000000002</c:v>
                </c:pt>
                <c:pt idx="5">
                  <c:v>2.452521</c:v>
                </c:pt>
                <c:pt idx="6">
                  <c:v>2.4915479999999999</c:v>
                </c:pt>
                <c:pt idx="7">
                  <c:v>2.5232329999999998</c:v>
                </c:pt>
                <c:pt idx="8">
                  <c:v>2.5566269999999998</c:v>
                </c:pt>
                <c:pt idx="9">
                  <c:v>2.5929440000000001</c:v>
                </c:pt>
                <c:pt idx="10">
                  <c:v>2.6297869999999999</c:v>
                </c:pt>
                <c:pt idx="11">
                  <c:v>2.658995</c:v>
                </c:pt>
                <c:pt idx="12">
                  <c:v>2.6780819999999999</c:v>
                </c:pt>
                <c:pt idx="13">
                  <c:v>2.7071320000000001</c:v>
                </c:pt>
                <c:pt idx="14">
                  <c:v>2.7312050000000001</c:v>
                </c:pt>
                <c:pt idx="15">
                  <c:v>2.7504270000000002</c:v>
                </c:pt>
                <c:pt idx="16">
                  <c:v>2.7655409999999998</c:v>
                </c:pt>
                <c:pt idx="17">
                  <c:v>2.7900840000000002</c:v>
                </c:pt>
                <c:pt idx="18">
                  <c:v>2.818441</c:v>
                </c:pt>
                <c:pt idx="19">
                  <c:v>2.8538019999999999</c:v>
                </c:pt>
                <c:pt idx="20">
                  <c:v>2.8880060000000003</c:v>
                </c:pt>
                <c:pt idx="21">
                  <c:v>2.92428</c:v>
                </c:pt>
                <c:pt idx="22">
                  <c:v>2.9608779999999997</c:v>
                </c:pt>
                <c:pt idx="23">
                  <c:v>2.9964569999999999</c:v>
                </c:pt>
                <c:pt idx="24">
                  <c:v>3.0250950000000003</c:v>
                </c:pt>
                <c:pt idx="25">
                  <c:v>3.0551519999999996</c:v>
                </c:pt>
                <c:pt idx="26">
                  <c:v>3.08711</c:v>
                </c:pt>
                <c:pt idx="27">
                  <c:v>3.111275</c:v>
                </c:pt>
                <c:pt idx="28">
                  <c:v>3.1336870000000001</c:v>
                </c:pt>
                <c:pt idx="29">
                  <c:v>3.1650209999999999</c:v>
                </c:pt>
                <c:pt idx="30">
                  <c:v>3.1975579999999999</c:v>
                </c:pt>
                <c:pt idx="31">
                  <c:v>3.2325050000000002</c:v>
                </c:pt>
                <c:pt idx="32">
                  <c:v>3.2676560000000001</c:v>
                </c:pt>
                <c:pt idx="33">
                  <c:v>3.3011910000000002</c:v>
                </c:pt>
                <c:pt idx="34">
                  <c:v>3.3316120000000002</c:v>
                </c:pt>
                <c:pt idx="35">
                  <c:v>3.3626930000000002</c:v>
                </c:pt>
              </c:numCache>
            </c:numRef>
          </c:val>
        </c:ser>
        <c:ser>
          <c:idx val="3"/>
          <c:order val="3"/>
          <c:tx>
            <c:strRef>
              <c:f>'Consumption-details'!$B$26</c:f>
              <c:strCache>
                <c:ptCount val="1"/>
                <c:pt idx="0">
                  <c:v>Petroleum</c:v>
                </c:pt>
              </c:strCache>
            </c:strRef>
          </c:tx>
          <c:spPr>
            <a:solidFill>
              <a:srgbClr val="BD732A"/>
            </a:solidFill>
          </c:spPr>
          <c:cat>
            <c:numRef>
              <c:f>'Consumption-details'!$C$23:$AL$23</c:f>
              <c:numCache>
                <c:formatCode>General</c:formatCode>
                <c:ptCount val="36"/>
                <c:pt idx="5">
                  <c:v>2020</c:v>
                </c:pt>
                <c:pt idx="15">
                  <c:v>2030</c:v>
                </c:pt>
                <c:pt idx="25">
                  <c:v>2040</c:v>
                </c:pt>
                <c:pt idx="35">
                  <c:v>2050</c:v>
                </c:pt>
              </c:numCache>
            </c:numRef>
          </c:cat>
          <c:val>
            <c:numRef>
              <c:f>'Consumption-details'!$C$26:$AL$26</c:f>
              <c:numCache>
                <c:formatCode>General</c:formatCode>
                <c:ptCount val="36"/>
                <c:pt idx="0">
                  <c:v>5.5175049999999999</c:v>
                </c:pt>
                <c:pt idx="1">
                  <c:v>5.6503059999999987</c:v>
                </c:pt>
                <c:pt idx="2">
                  <c:v>5.583095000000001</c:v>
                </c:pt>
                <c:pt idx="3">
                  <c:v>5.6664970000000006</c:v>
                </c:pt>
                <c:pt idx="4">
                  <c:v>5.7469790000000005</c:v>
                </c:pt>
                <c:pt idx="5">
                  <c:v>5.7835540000000005</c:v>
                </c:pt>
                <c:pt idx="6">
                  <c:v>5.7654670000000001</c:v>
                </c:pt>
                <c:pt idx="7">
                  <c:v>5.7550270000000001</c:v>
                </c:pt>
                <c:pt idx="8">
                  <c:v>5.7582279999999999</c:v>
                </c:pt>
                <c:pt idx="9">
                  <c:v>5.7453329999999996</c:v>
                </c:pt>
                <c:pt idx="10">
                  <c:v>5.7679770000000001</c:v>
                </c:pt>
                <c:pt idx="11">
                  <c:v>5.7674489999999992</c:v>
                </c:pt>
                <c:pt idx="12">
                  <c:v>5.8072680000000005</c:v>
                </c:pt>
                <c:pt idx="13">
                  <c:v>5.8815439999999999</c:v>
                </c:pt>
                <c:pt idx="14">
                  <c:v>5.9016269999999995</c:v>
                </c:pt>
                <c:pt idx="15">
                  <c:v>5.9562810000000006</c:v>
                </c:pt>
                <c:pt idx="16">
                  <c:v>6.03925</c:v>
                </c:pt>
                <c:pt idx="17">
                  <c:v>6.0887430000000009</c:v>
                </c:pt>
                <c:pt idx="18">
                  <c:v>6.1255019999999991</c:v>
                </c:pt>
                <c:pt idx="19">
                  <c:v>6.214561999999999</c:v>
                </c:pt>
                <c:pt idx="20">
                  <c:v>6.2581060000000006</c:v>
                </c:pt>
                <c:pt idx="21">
                  <c:v>6.2934099999999997</c:v>
                </c:pt>
                <c:pt idx="22">
                  <c:v>6.422115999999999</c:v>
                </c:pt>
                <c:pt idx="23">
                  <c:v>6.4899360000000001</c:v>
                </c:pt>
                <c:pt idx="24">
                  <c:v>6.5415909999999995</c:v>
                </c:pt>
                <c:pt idx="25">
                  <c:v>6.6159349999999995</c:v>
                </c:pt>
                <c:pt idx="26">
                  <c:v>6.6830299999999996</c:v>
                </c:pt>
                <c:pt idx="27">
                  <c:v>6.7256990000000005</c:v>
                </c:pt>
                <c:pt idx="28">
                  <c:v>6.7937619999999992</c:v>
                </c:pt>
                <c:pt idx="29">
                  <c:v>6.8900290000000011</c:v>
                </c:pt>
                <c:pt idx="30">
                  <c:v>6.9699140000000011</c:v>
                </c:pt>
                <c:pt idx="31">
                  <c:v>7.0606130000000009</c:v>
                </c:pt>
                <c:pt idx="32">
                  <c:v>7.1388800000000003</c:v>
                </c:pt>
                <c:pt idx="33">
                  <c:v>7.2252519999999993</c:v>
                </c:pt>
                <c:pt idx="34">
                  <c:v>7.2659830000000003</c:v>
                </c:pt>
                <c:pt idx="35">
                  <c:v>7.3450580000000008</c:v>
                </c:pt>
              </c:numCache>
            </c:numRef>
          </c:val>
        </c:ser>
        <c:ser>
          <c:idx val="5"/>
          <c:order val="4"/>
          <c:tx>
            <c:strRef>
              <c:f>'Consumption-details'!$B$29</c:f>
              <c:strCache>
                <c:ptCount val="1"/>
                <c:pt idx="0">
                  <c:v>HGL</c:v>
                </c:pt>
              </c:strCache>
            </c:strRef>
          </c:tx>
          <c:spPr>
            <a:solidFill>
              <a:srgbClr val="675005"/>
            </a:solidFill>
          </c:spPr>
          <c:cat>
            <c:numRef>
              <c:f>'Consumption-details'!$C$23:$AL$23</c:f>
              <c:numCache>
                <c:formatCode>General</c:formatCode>
                <c:ptCount val="36"/>
                <c:pt idx="5">
                  <c:v>2020</c:v>
                </c:pt>
                <c:pt idx="15">
                  <c:v>2030</c:v>
                </c:pt>
                <c:pt idx="25">
                  <c:v>2040</c:v>
                </c:pt>
                <c:pt idx="35">
                  <c:v>2050</c:v>
                </c:pt>
              </c:numCache>
            </c:numRef>
          </c:cat>
          <c:val>
            <c:numRef>
              <c:f>'Consumption-details'!$C$29:$AL$29</c:f>
              <c:numCache>
                <c:formatCode>General</c:formatCode>
                <c:ptCount val="36"/>
                <c:pt idx="0">
                  <c:v>2.728593</c:v>
                </c:pt>
                <c:pt idx="1">
                  <c:v>2.7000670000000002</c:v>
                </c:pt>
                <c:pt idx="2">
                  <c:v>2.8</c:v>
                </c:pt>
                <c:pt idx="3">
                  <c:v>3.1055999999999999</c:v>
                </c:pt>
                <c:pt idx="4">
                  <c:v>3.2343000000000002</c:v>
                </c:pt>
                <c:pt idx="5">
                  <c:v>3.1327799999999999</c:v>
                </c:pt>
                <c:pt idx="6">
                  <c:v>3.3448120000000001</c:v>
                </c:pt>
                <c:pt idx="7">
                  <c:v>3.4394290000000001</c:v>
                </c:pt>
                <c:pt idx="8">
                  <c:v>3.5009269999999999</c:v>
                </c:pt>
                <c:pt idx="9">
                  <c:v>3.5740699999999999</c:v>
                </c:pt>
                <c:pt idx="10">
                  <c:v>3.6247609999999999</c:v>
                </c:pt>
                <c:pt idx="11">
                  <c:v>3.6595010000000001</c:v>
                </c:pt>
                <c:pt idx="12">
                  <c:v>3.7414679999999998</c:v>
                </c:pt>
                <c:pt idx="13">
                  <c:v>3.7875450000000002</c:v>
                </c:pt>
                <c:pt idx="14">
                  <c:v>3.8537360000000001</c:v>
                </c:pt>
                <c:pt idx="15">
                  <c:v>3.881103</c:v>
                </c:pt>
                <c:pt idx="16">
                  <c:v>3.9278979999999999</c:v>
                </c:pt>
                <c:pt idx="17">
                  <c:v>3.9753039999999999</c:v>
                </c:pt>
                <c:pt idx="18">
                  <c:v>4.0101680000000002</c:v>
                </c:pt>
                <c:pt idx="19">
                  <c:v>4.0045400000000004</c:v>
                </c:pt>
                <c:pt idx="20">
                  <c:v>4.0308339999999996</c:v>
                </c:pt>
                <c:pt idx="21">
                  <c:v>4.0681200000000004</c:v>
                </c:pt>
                <c:pt idx="22">
                  <c:v>4.0792210000000004</c:v>
                </c:pt>
                <c:pt idx="23">
                  <c:v>4.1340669999999999</c:v>
                </c:pt>
                <c:pt idx="24">
                  <c:v>4.1615159999999998</c:v>
                </c:pt>
                <c:pt idx="25">
                  <c:v>4.1763760000000003</c:v>
                </c:pt>
                <c:pt idx="26">
                  <c:v>4.2056420000000001</c:v>
                </c:pt>
                <c:pt idx="27">
                  <c:v>4.2393590000000003</c:v>
                </c:pt>
                <c:pt idx="28">
                  <c:v>4.2336720000000003</c:v>
                </c:pt>
                <c:pt idx="29">
                  <c:v>4.2603859999999996</c:v>
                </c:pt>
                <c:pt idx="30">
                  <c:v>4.2752239999999997</c:v>
                </c:pt>
                <c:pt idx="31">
                  <c:v>4.3009259999999996</c:v>
                </c:pt>
                <c:pt idx="32">
                  <c:v>4.3258299999999998</c:v>
                </c:pt>
                <c:pt idx="33">
                  <c:v>4.3752180000000003</c:v>
                </c:pt>
                <c:pt idx="34">
                  <c:v>4.3825079999999996</c:v>
                </c:pt>
                <c:pt idx="35">
                  <c:v>4.4100039999999998</c:v>
                </c:pt>
              </c:numCache>
            </c:numRef>
          </c:val>
        </c:ser>
        <c:ser>
          <c:idx val="4"/>
          <c:order val="5"/>
          <c:tx>
            <c:strRef>
              <c:f>'Consumption-details'!$B$25</c:f>
              <c:strCache>
                <c:ptCount val="1"/>
                <c:pt idx="0">
                  <c:v>Natural gas</c:v>
                </c:pt>
              </c:strCache>
            </c:strRef>
          </c:tx>
          <c:spPr>
            <a:solidFill>
              <a:srgbClr val="0096D7"/>
            </a:solidFill>
          </c:spPr>
          <c:cat>
            <c:numRef>
              <c:f>'Consumption-details'!$C$23:$AL$23</c:f>
              <c:numCache>
                <c:formatCode>General</c:formatCode>
                <c:ptCount val="36"/>
                <c:pt idx="5">
                  <c:v>2020</c:v>
                </c:pt>
                <c:pt idx="15">
                  <c:v>2030</c:v>
                </c:pt>
                <c:pt idx="25">
                  <c:v>2040</c:v>
                </c:pt>
                <c:pt idx="35">
                  <c:v>2050</c:v>
                </c:pt>
              </c:numCache>
            </c:numRef>
          </c:cat>
          <c:val>
            <c:numRef>
              <c:f>'Consumption-details'!$C$25:$AL$25</c:f>
              <c:numCache>
                <c:formatCode>General</c:formatCode>
                <c:ptCount val="36"/>
                <c:pt idx="0">
                  <c:v>9.4256810000000009</c:v>
                </c:pt>
                <c:pt idx="1">
                  <c:v>9.6570540000000005</c:v>
                </c:pt>
                <c:pt idx="2">
                  <c:v>9.9441260000000007</c:v>
                </c:pt>
                <c:pt idx="3">
                  <c:v>10.453421000000001</c:v>
                </c:pt>
                <c:pt idx="4">
                  <c:v>10.653755</c:v>
                </c:pt>
                <c:pt idx="5">
                  <c:v>11.059879</c:v>
                </c:pt>
                <c:pt idx="6">
                  <c:v>11.32827</c:v>
                </c:pt>
                <c:pt idx="7">
                  <c:v>11.548019999999999</c:v>
                </c:pt>
                <c:pt idx="8">
                  <c:v>11.759477</c:v>
                </c:pt>
                <c:pt idx="9">
                  <c:v>11.957311000000001</c:v>
                </c:pt>
                <c:pt idx="10">
                  <c:v>12.078033</c:v>
                </c:pt>
                <c:pt idx="11">
                  <c:v>12.249718</c:v>
                </c:pt>
                <c:pt idx="12">
                  <c:v>12.335369</c:v>
                </c:pt>
                <c:pt idx="13">
                  <c:v>12.470051</c:v>
                </c:pt>
                <c:pt idx="14">
                  <c:v>12.508914000000001</c:v>
                </c:pt>
                <c:pt idx="15">
                  <c:v>12.555695</c:v>
                </c:pt>
                <c:pt idx="16">
                  <c:v>12.601248</c:v>
                </c:pt>
                <c:pt idx="17">
                  <c:v>12.636895000000001</c:v>
                </c:pt>
                <c:pt idx="18">
                  <c:v>12.644714</c:v>
                </c:pt>
                <c:pt idx="19">
                  <c:v>12.67991</c:v>
                </c:pt>
                <c:pt idx="20">
                  <c:v>12.741407000000001</c:v>
                </c:pt>
                <c:pt idx="21">
                  <c:v>12.817652000000001</c:v>
                </c:pt>
                <c:pt idx="22">
                  <c:v>12.867686000000001</c:v>
                </c:pt>
                <c:pt idx="23">
                  <c:v>12.97753</c:v>
                </c:pt>
                <c:pt idx="24">
                  <c:v>13.043089</c:v>
                </c:pt>
                <c:pt idx="25">
                  <c:v>13.11478</c:v>
                </c:pt>
                <c:pt idx="26">
                  <c:v>13.170768000000001</c:v>
                </c:pt>
                <c:pt idx="27">
                  <c:v>13.211202999999999</c:v>
                </c:pt>
                <c:pt idx="28">
                  <c:v>13.255915999999999</c:v>
                </c:pt>
                <c:pt idx="29">
                  <c:v>13.295538000000001</c:v>
                </c:pt>
                <c:pt idx="30">
                  <c:v>13.40405</c:v>
                </c:pt>
                <c:pt idx="31">
                  <c:v>13.424993000000001</c:v>
                </c:pt>
                <c:pt idx="32">
                  <c:v>13.476837</c:v>
                </c:pt>
                <c:pt idx="33">
                  <c:v>13.546053000000001</c:v>
                </c:pt>
                <c:pt idx="34">
                  <c:v>13.600059999999999</c:v>
                </c:pt>
                <c:pt idx="35">
                  <c:v>13.66058</c:v>
                </c:pt>
              </c:numCache>
            </c:numRef>
          </c:val>
        </c:ser>
        <c:dLbls>
          <c:showLegendKey val="0"/>
          <c:showVal val="0"/>
          <c:showCatName val="0"/>
          <c:showSerName val="0"/>
          <c:showPercent val="0"/>
          <c:showBubbleSize val="0"/>
        </c:dLbls>
        <c:axId val="284752016"/>
        <c:axId val="284752576"/>
      </c:areaChart>
      <c:catAx>
        <c:axId val="284752016"/>
        <c:scaling>
          <c:orientation val="minMax"/>
        </c:scaling>
        <c:delete val="0"/>
        <c:axPos val="b"/>
        <c:numFmt formatCode="General" sourceLinked="1"/>
        <c:majorTickMark val="out"/>
        <c:minorTickMark val="none"/>
        <c:tickLblPos val="low"/>
        <c:spPr>
          <a:ln w="12700">
            <a:solidFill>
              <a:srgbClr val="000000"/>
            </a:solidFill>
          </a:ln>
        </c:spPr>
        <c:txPr>
          <a:bodyPr/>
          <a:lstStyle/>
          <a:p>
            <a:pPr>
              <a:defRPr sz="1400"/>
            </a:pPr>
            <a:endParaRPr lang="en-US"/>
          </a:p>
        </c:txPr>
        <c:crossAx val="284752576"/>
        <c:crosses val="autoZero"/>
        <c:auto val="1"/>
        <c:lblAlgn val="ctr"/>
        <c:lblOffset val="100"/>
        <c:tickLblSkip val="5"/>
        <c:tickMarkSkip val="5"/>
        <c:noMultiLvlLbl val="0"/>
      </c:catAx>
      <c:valAx>
        <c:axId val="284752576"/>
        <c:scaling>
          <c:orientation val="minMax"/>
        </c:scaling>
        <c:delete val="0"/>
        <c:axPos val="l"/>
        <c:majorGridlines>
          <c:spPr>
            <a:ln>
              <a:solidFill>
                <a:srgbClr val="FFFFFF">
                  <a:lumMod val="85000"/>
                </a:srgbClr>
              </a:solidFill>
            </a:ln>
          </c:spPr>
        </c:majorGridlines>
        <c:numFmt formatCode="General" sourceLinked="1"/>
        <c:majorTickMark val="none"/>
        <c:minorTickMark val="none"/>
        <c:tickLblPos val="low"/>
        <c:spPr>
          <a:ln w="22225">
            <a:solidFill>
              <a:srgbClr val="FFFFFF">
                <a:lumMod val="65000"/>
              </a:srgbClr>
            </a:solidFill>
            <a:prstDash val="lgDash"/>
          </a:ln>
        </c:spPr>
        <c:txPr>
          <a:bodyPr/>
          <a:lstStyle/>
          <a:p>
            <a:pPr>
              <a:defRPr sz="1400"/>
            </a:pPr>
            <a:endParaRPr lang="en-US"/>
          </a:p>
        </c:txPr>
        <c:crossAx val="284752016"/>
        <c:crossesAt val="4"/>
        <c:crossBetween val="midCat"/>
      </c:valAx>
    </c:plotArea>
    <c:plotVisOnly val="1"/>
    <c:dispBlanksAs val="zero"/>
    <c:showDLblsOverMax val="0"/>
  </c:chart>
  <c:spPr>
    <a:ln>
      <a:noFill/>
    </a:ln>
  </c:spPr>
  <c:txPr>
    <a:bodyPr/>
    <a:lstStyle/>
    <a:p>
      <a:pPr>
        <a:defRPr sz="1400"/>
      </a:pPr>
      <a:endParaRPr lang="en-US"/>
    </a:p>
  </c:txPr>
  <c:externalData r:id="rId2">
    <c:autoUpdate val="0"/>
  </c:externalData>
  <c:userShapes r:id="rId3"/>
</c:chartSpace>
</file>

<file path=ppt/charts/chart1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141586468358122"/>
          <c:y val="0.1253830819330396"/>
          <c:w val="0.58938718100658338"/>
          <c:h val="0.78542358419964708"/>
        </c:manualLayout>
      </c:layout>
      <c:areaChart>
        <c:grouping val="stacked"/>
        <c:varyColors val="0"/>
        <c:ser>
          <c:idx val="4"/>
          <c:order val="0"/>
          <c:tx>
            <c:strRef>
              <c:f>'Consumption-details'!$B$38</c:f>
              <c:strCache>
                <c:ptCount val="1"/>
                <c:pt idx="0">
                  <c:v>Refining</c:v>
                </c:pt>
              </c:strCache>
            </c:strRef>
          </c:tx>
          <c:spPr>
            <a:solidFill>
              <a:srgbClr val="003953">
                <a:lumMod val="90000"/>
                <a:lumOff val="10000"/>
              </a:srgbClr>
            </a:solidFill>
          </c:spPr>
          <c:cat>
            <c:numRef>
              <c:f>'Consumption-details'!$C$32:$AL$32</c:f>
              <c:numCache>
                <c:formatCode>General</c:formatCode>
                <c:ptCount val="36"/>
                <c:pt idx="5">
                  <c:v>2020</c:v>
                </c:pt>
                <c:pt idx="15">
                  <c:v>2030</c:v>
                </c:pt>
                <c:pt idx="25">
                  <c:v>2040</c:v>
                </c:pt>
                <c:pt idx="35">
                  <c:v>2050</c:v>
                </c:pt>
              </c:numCache>
            </c:numRef>
          </c:cat>
          <c:val>
            <c:numRef>
              <c:f>'Consumption-details'!$C$38:$AL$38</c:f>
              <c:numCache>
                <c:formatCode>#,##0.00_);\(#,##0.00\)</c:formatCode>
                <c:ptCount val="36"/>
                <c:pt idx="0">
                  <c:v>4.5008169999999996</c:v>
                </c:pt>
                <c:pt idx="1">
                  <c:v>4.5622699999999998</c:v>
                </c:pt>
                <c:pt idx="2">
                  <c:v>4.5203189999999998</c:v>
                </c:pt>
                <c:pt idx="3">
                  <c:v>4.5539560000000003</c:v>
                </c:pt>
                <c:pt idx="4">
                  <c:v>4.5531059999999997</c:v>
                </c:pt>
                <c:pt idx="5">
                  <c:v>4.6657929999999999</c:v>
                </c:pt>
                <c:pt idx="6">
                  <c:v>4.6030230000000003</c:v>
                </c:pt>
                <c:pt idx="7">
                  <c:v>4.5530619999999997</c:v>
                </c:pt>
                <c:pt idx="8">
                  <c:v>4.5317990000000004</c:v>
                </c:pt>
                <c:pt idx="9">
                  <c:v>4.464696</c:v>
                </c:pt>
                <c:pt idx="10">
                  <c:v>4.4227720000000001</c:v>
                </c:pt>
                <c:pt idx="11">
                  <c:v>4.3877819999999996</c:v>
                </c:pt>
                <c:pt idx="12">
                  <c:v>4.3025359999999999</c:v>
                </c:pt>
                <c:pt idx="13">
                  <c:v>4.3645370000000003</c:v>
                </c:pt>
                <c:pt idx="14">
                  <c:v>4.2769380000000004</c:v>
                </c:pt>
                <c:pt idx="15">
                  <c:v>4.2915539999999996</c:v>
                </c:pt>
                <c:pt idx="16">
                  <c:v>4.2884630000000001</c:v>
                </c:pt>
                <c:pt idx="17">
                  <c:v>4.2710439999999998</c:v>
                </c:pt>
                <c:pt idx="18">
                  <c:v>4.2406639999999998</c:v>
                </c:pt>
                <c:pt idx="19">
                  <c:v>4.3168040000000003</c:v>
                </c:pt>
                <c:pt idx="20">
                  <c:v>4.3265890000000002</c:v>
                </c:pt>
                <c:pt idx="21">
                  <c:v>4.3080270000000001</c:v>
                </c:pt>
                <c:pt idx="22">
                  <c:v>4.3949670000000003</c:v>
                </c:pt>
                <c:pt idx="23">
                  <c:v>4.4116049999999998</c:v>
                </c:pt>
                <c:pt idx="24">
                  <c:v>4.4100140000000003</c:v>
                </c:pt>
                <c:pt idx="25">
                  <c:v>4.4502639999999998</c:v>
                </c:pt>
                <c:pt idx="26">
                  <c:v>4.4703460000000002</c:v>
                </c:pt>
                <c:pt idx="27">
                  <c:v>4.4347979999999998</c:v>
                </c:pt>
                <c:pt idx="28">
                  <c:v>4.4884449999999996</c:v>
                </c:pt>
                <c:pt idx="29">
                  <c:v>4.5164169999999997</c:v>
                </c:pt>
                <c:pt idx="30">
                  <c:v>4.6104729999999998</c:v>
                </c:pt>
                <c:pt idx="31">
                  <c:v>4.6135739999999998</c:v>
                </c:pt>
                <c:pt idx="32">
                  <c:v>4.6371549999999999</c:v>
                </c:pt>
                <c:pt idx="33">
                  <c:v>4.651681</c:v>
                </c:pt>
                <c:pt idx="34">
                  <c:v>4.6658790000000003</c:v>
                </c:pt>
                <c:pt idx="35">
                  <c:v>4.6767669999999999</c:v>
                </c:pt>
              </c:numCache>
            </c:numRef>
          </c:val>
        </c:ser>
        <c:ser>
          <c:idx val="2"/>
          <c:order val="1"/>
          <c:tx>
            <c:strRef>
              <c:f>'Consumption-details'!$B$34</c:f>
              <c:strCache>
                <c:ptCount val="1"/>
                <c:pt idx="0">
                  <c:v>Bulk Chemicals H&amp;P</c:v>
                </c:pt>
              </c:strCache>
            </c:strRef>
          </c:tx>
          <c:spPr>
            <a:solidFill>
              <a:srgbClr val="BD732A">
                <a:lumMod val="75000"/>
              </a:srgbClr>
            </a:solidFill>
          </c:spPr>
          <c:cat>
            <c:numRef>
              <c:f>'Consumption-details'!$C$32:$AL$32</c:f>
              <c:numCache>
                <c:formatCode>General</c:formatCode>
                <c:ptCount val="36"/>
                <c:pt idx="5">
                  <c:v>2020</c:v>
                </c:pt>
                <c:pt idx="15">
                  <c:v>2030</c:v>
                </c:pt>
                <c:pt idx="25">
                  <c:v>2040</c:v>
                </c:pt>
                <c:pt idx="35">
                  <c:v>2050</c:v>
                </c:pt>
              </c:numCache>
            </c:numRef>
          </c:cat>
          <c:val>
            <c:numRef>
              <c:f>'Consumption-details'!$C$34:$AL$34</c:f>
              <c:numCache>
                <c:formatCode>#,##0.00_);\(#,##0.00\)</c:formatCode>
                <c:ptCount val="36"/>
                <c:pt idx="0">
                  <c:v>2.9516613769999998</c:v>
                </c:pt>
                <c:pt idx="1">
                  <c:v>3.0682929690000003</c:v>
                </c:pt>
                <c:pt idx="2">
                  <c:v>3.0652475589999999</c:v>
                </c:pt>
                <c:pt idx="3">
                  <c:v>3.1517985840000002</c:v>
                </c:pt>
                <c:pt idx="4">
                  <c:v>3.1937673340000003</c:v>
                </c:pt>
                <c:pt idx="5">
                  <c:v>3.273427979</c:v>
                </c:pt>
                <c:pt idx="6">
                  <c:v>3.4062241210000002</c:v>
                </c:pt>
                <c:pt idx="7">
                  <c:v>3.4994758299999997</c:v>
                </c:pt>
                <c:pt idx="8">
                  <c:v>3.566181641</c:v>
                </c:pt>
                <c:pt idx="9">
                  <c:v>3.6444118649999999</c:v>
                </c:pt>
                <c:pt idx="10">
                  <c:v>3.6726057129999998</c:v>
                </c:pt>
                <c:pt idx="11">
                  <c:v>3.6970588379999998</c:v>
                </c:pt>
                <c:pt idx="12">
                  <c:v>3.7655439450000001</c:v>
                </c:pt>
                <c:pt idx="13">
                  <c:v>3.794234619</c:v>
                </c:pt>
                <c:pt idx="14">
                  <c:v>3.8436518550000001</c:v>
                </c:pt>
                <c:pt idx="15">
                  <c:v>3.8451198730000002</c:v>
                </c:pt>
                <c:pt idx="16">
                  <c:v>3.867206543</c:v>
                </c:pt>
                <c:pt idx="17">
                  <c:v>3.8813154300000003</c:v>
                </c:pt>
                <c:pt idx="18">
                  <c:v>3.8912399900000003</c:v>
                </c:pt>
                <c:pt idx="19">
                  <c:v>3.8746296390000001</c:v>
                </c:pt>
                <c:pt idx="20">
                  <c:v>3.8835847170000002</c:v>
                </c:pt>
                <c:pt idx="21">
                  <c:v>3.9027502439999999</c:v>
                </c:pt>
                <c:pt idx="22">
                  <c:v>3.8982351070000001</c:v>
                </c:pt>
                <c:pt idx="23">
                  <c:v>3.9278979490000001</c:v>
                </c:pt>
                <c:pt idx="24">
                  <c:v>3.9403017579999999</c:v>
                </c:pt>
                <c:pt idx="25">
                  <c:v>3.9422077640000004</c:v>
                </c:pt>
                <c:pt idx="26">
                  <c:v>3.959078125</c:v>
                </c:pt>
                <c:pt idx="27">
                  <c:v>3.9794958499999997</c:v>
                </c:pt>
                <c:pt idx="28">
                  <c:v>3.9680903320000005</c:v>
                </c:pt>
                <c:pt idx="29">
                  <c:v>3.9781945799999998</c:v>
                </c:pt>
                <c:pt idx="30">
                  <c:v>3.9816647950000004</c:v>
                </c:pt>
                <c:pt idx="31">
                  <c:v>3.9928698730000001</c:v>
                </c:pt>
                <c:pt idx="32">
                  <c:v>4.0041972660000003</c:v>
                </c:pt>
                <c:pt idx="33">
                  <c:v>4.0291633300000003</c:v>
                </c:pt>
                <c:pt idx="34">
                  <c:v>4.0289006350000003</c:v>
                </c:pt>
                <c:pt idx="35">
                  <c:v>4.0464814450000004</c:v>
                </c:pt>
              </c:numCache>
            </c:numRef>
          </c:val>
        </c:ser>
        <c:ser>
          <c:idx val="3"/>
          <c:order val="2"/>
          <c:tx>
            <c:strRef>
              <c:f>'Consumption-details'!$B$35</c:f>
              <c:strCache>
                <c:ptCount val="1"/>
                <c:pt idx="0">
                  <c:v>Bulk Chemicals Feedstocks</c:v>
                </c:pt>
              </c:strCache>
            </c:strRef>
          </c:tx>
          <c:spPr>
            <a:solidFill>
              <a:srgbClr val="BD732A">
                <a:lumMod val="60000"/>
                <a:lumOff val="40000"/>
              </a:srgbClr>
            </a:solidFill>
          </c:spPr>
          <c:cat>
            <c:numRef>
              <c:f>'Consumption-details'!$C$32:$AL$32</c:f>
              <c:numCache>
                <c:formatCode>General</c:formatCode>
                <c:ptCount val="36"/>
                <c:pt idx="5">
                  <c:v>2020</c:v>
                </c:pt>
                <c:pt idx="15">
                  <c:v>2030</c:v>
                </c:pt>
                <c:pt idx="25">
                  <c:v>2040</c:v>
                </c:pt>
                <c:pt idx="35">
                  <c:v>2050</c:v>
                </c:pt>
              </c:numCache>
            </c:numRef>
          </c:cat>
          <c:val>
            <c:numRef>
              <c:f>'Consumption-details'!$C$35:$AL$35</c:f>
              <c:numCache>
                <c:formatCode>#,##0.00_);\(#,##0.00\)</c:formatCode>
                <c:ptCount val="36"/>
                <c:pt idx="0">
                  <c:v>3.5628979490000003</c:v>
                </c:pt>
                <c:pt idx="1">
                  <c:v>3.6133798830000003</c:v>
                </c:pt>
                <c:pt idx="2">
                  <c:v>3.8756999510000001</c:v>
                </c:pt>
                <c:pt idx="3">
                  <c:v>4.126200195</c:v>
                </c:pt>
                <c:pt idx="4">
                  <c:v>4.4252001950000004</c:v>
                </c:pt>
                <c:pt idx="5">
                  <c:v>4.6205932620000008</c:v>
                </c:pt>
                <c:pt idx="6">
                  <c:v>4.8852773440000004</c:v>
                </c:pt>
                <c:pt idx="7">
                  <c:v>5.0431435549999994</c:v>
                </c:pt>
                <c:pt idx="8">
                  <c:v>5.1557841799999995</c:v>
                </c:pt>
                <c:pt idx="9">
                  <c:v>5.2888124999999997</c:v>
                </c:pt>
                <c:pt idx="10">
                  <c:v>5.3837158200000008</c:v>
                </c:pt>
                <c:pt idx="11">
                  <c:v>5.4517568359999995</c:v>
                </c:pt>
                <c:pt idx="12">
                  <c:v>5.5944599610000001</c:v>
                </c:pt>
                <c:pt idx="13">
                  <c:v>5.6794345700000006</c:v>
                </c:pt>
                <c:pt idx="14">
                  <c:v>5.788330566</c:v>
                </c:pt>
                <c:pt idx="15">
                  <c:v>5.8315898439999998</c:v>
                </c:pt>
                <c:pt idx="16">
                  <c:v>5.9065107420000009</c:v>
                </c:pt>
                <c:pt idx="17">
                  <c:v>5.9897792970000001</c:v>
                </c:pt>
                <c:pt idx="18">
                  <c:v>6.0442900390000007</c:v>
                </c:pt>
                <c:pt idx="19">
                  <c:v>6.0339355470000005</c:v>
                </c:pt>
                <c:pt idx="20">
                  <c:v>6.0743627930000006</c:v>
                </c:pt>
                <c:pt idx="21">
                  <c:v>6.1361674800000001</c:v>
                </c:pt>
                <c:pt idx="22">
                  <c:v>6.1555058589999998</c:v>
                </c:pt>
                <c:pt idx="23">
                  <c:v>6.2459853519999999</c:v>
                </c:pt>
                <c:pt idx="24">
                  <c:v>6.2923735349999994</c:v>
                </c:pt>
                <c:pt idx="25">
                  <c:v>6.3155937500000006</c:v>
                </c:pt>
                <c:pt idx="26">
                  <c:v>6.3598208009999997</c:v>
                </c:pt>
                <c:pt idx="27">
                  <c:v>6.4124179689999998</c:v>
                </c:pt>
                <c:pt idx="28">
                  <c:v>6.401350098</c:v>
                </c:pt>
                <c:pt idx="29">
                  <c:v>6.4423222660000006</c:v>
                </c:pt>
                <c:pt idx="30">
                  <c:v>6.4642998049999996</c:v>
                </c:pt>
                <c:pt idx="31">
                  <c:v>6.5034482420000002</c:v>
                </c:pt>
                <c:pt idx="32">
                  <c:v>6.5423037109999997</c:v>
                </c:pt>
                <c:pt idx="33">
                  <c:v>6.6218642579999996</c:v>
                </c:pt>
                <c:pt idx="34">
                  <c:v>6.6317587890000009</c:v>
                </c:pt>
                <c:pt idx="35">
                  <c:v>6.677169922</c:v>
                </c:pt>
              </c:numCache>
            </c:numRef>
          </c:val>
        </c:ser>
        <c:ser>
          <c:idx val="0"/>
          <c:order val="3"/>
          <c:tx>
            <c:strRef>
              <c:f>'Consumption-details'!$B$33</c:f>
              <c:strCache>
                <c:ptCount val="1"/>
                <c:pt idx="0">
                  <c:v>Other Energy Intensive</c:v>
                </c:pt>
              </c:strCache>
            </c:strRef>
          </c:tx>
          <c:spPr>
            <a:solidFill>
              <a:srgbClr val="675005">
                <a:lumMod val="60000"/>
                <a:lumOff val="40000"/>
              </a:srgbClr>
            </a:solidFill>
          </c:spPr>
          <c:cat>
            <c:numRef>
              <c:f>'Consumption-details'!$C$32:$AL$32</c:f>
              <c:numCache>
                <c:formatCode>General</c:formatCode>
                <c:ptCount val="36"/>
                <c:pt idx="5">
                  <c:v>2020</c:v>
                </c:pt>
                <c:pt idx="15">
                  <c:v>2030</c:v>
                </c:pt>
                <c:pt idx="25">
                  <c:v>2040</c:v>
                </c:pt>
                <c:pt idx="35">
                  <c:v>2050</c:v>
                </c:pt>
              </c:numCache>
            </c:numRef>
          </c:cat>
          <c:val>
            <c:numRef>
              <c:f>'Consumption-details'!$C$33:$AL$33</c:f>
              <c:numCache>
                <c:formatCode>#,##0.00_);\(#,##0.00\)</c:formatCode>
                <c:ptCount val="36"/>
                <c:pt idx="0">
                  <c:v>4.9341748949999999</c:v>
                </c:pt>
                <c:pt idx="1">
                  <c:v>4.7294322510000004</c:v>
                </c:pt>
                <c:pt idx="2">
                  <c:v>4.7380001820000004</c:v>
                </c:pt>
                <c:pt idx="3">
                  <c:v>4.8177562260000002</c:v>
                </c:pt>
                <c:pt idx="4">
                  <c:v>4.754163041</c:v>
                </c:pt>
                <c:pt idx="5">
                  <c:v>4.7525646359999998</c:v>
                </c:pt>
                <c:pt idx="6">
                  <c:v>4.791419921000001</c:v>
                </c:pt>
                <c:pt idx="7">
                  <c:v>4.853449769</c:v>
                </c:pt>
                <c:pt idx="8">
                  <c:v>4.9142259670000001</c:v>
                </c:pt>
                <c:pt idx="9">
                  <c:v>4.9809868310000001</c:v>
                </c:pt>
                <c:pt idx="10">
                  <c:v>5.0511824499999998</c:v>
                </c:pt>
                <c:pt idx="11">
                  <c:v>5.1074691919999999</c:v>
                </c:pt>
                <c:pt idx="12">
                  <c:v>5.1478344259999993</c:v>
                </c:pt>
                <c:pt idx="13">
                  <c:v>5.2072083899999999</c:v>
                </c:pt>
                <c:pt idx="14">
                  <c:v>5.2399069059999999</c:v>
                </c:pt>
                <c:pt idx="15">
                  <c:v>5.2696991880000006</c:v>
                </c:pt>
                <c:pt idx="16">
                  <c:v>5.2945441120000005</c:v>
                </c:pt>
                <c:pt idx="17">
                  <c:v>5.308384598</c:v>
                </c:pt>
                <c:pt idx="18">
                  <c:v>5.325708938</c:v>
                </c:pt>
                <c:pt idx="19">
                  <c:v>5.3537680810000001</c:v>
                </c:pt>
                <c:pt idx="20">
                  <c:v>5.3814400640000004</c:v>
                </c:pt>
                <c:pt idx="21">
                  <c:v>5.4267360220000009</c:v>
                </c:pt>
                <c:pt idx="22">
                  <c:v>5.4843780359999998</c:v>
                </c:pt>
                <c:pt idx="23">
                  <c:v>5.5354243780000001</c:v>
                </c:pt>
                <c:pt idx="24">
                  <c:v>5.5807187199999992</c:v>
                </c:pt>
                <c:pt idx="25">
                  <c:v>5.6215555419999994</c:v>
                </c:pt>
                <c:pt idx="26">
                  <c:v>5.6616296690000008</c:v>
                </c:pt>
                <c:pt idx="27">
                  <c:v>5.6992424780000004</c:v>
                </c:pt>
                <c:pt idx="28">
                  <c:v>5.744062241</c:v>
                </c:pt>
                <c:pt idx="29">
                  <c:v>5.7898654179999998</c:v>
                </c:pt>
                <c:pt idx="30">
                  <c:v>5.8465054630000015</c:v>
                </c:pt>
                <c:pt idx="31">
                  <c:v>5.8972515259999998</c:v>
                </c:pt>
                <c:pt idx="32">
                  <c:v>5.948402787</c:v>
                </c:pt>
                <c:pt idx="33">
                  <c:v>5.9966421199999997</c:v>
                </c:pt>
                <c:pt idx="34">
                  <c:v>6.0443379980000005</c:v>
                </c:pt>
                <c:pt idx="35">
                  <c:v>6.0890089870000006</c:v>
                </c:pt>
              </c:numCache>
            </c:numRef>
          </c:val>
        </c:ser>
        <c:ser>
          <c:idx val="1"/>
          <c:order val="4"/>
          <c:tx>
            <c:strRef>
              <c:f>'Consumption-details'!$B$36</c:f>
              <c:strCache>
                <c:ptCount val="1"/>
                <c:pt idx="0">
                  <c:v>Non-energy intensive</c:v>
                </c:pt>
              </c:strCache>
            </c:strRef>
          </c:tx>
          <c:spPr>
            <a:solidFill>
              <a:srgbClr val="5D9732">
                <a:lumMod val="75000"/>
              </a:srgbClr>
            </a:solidFill>
          </c:spPr>
          <c:cat>
            <c:numRef>
              <c:f>'Consumption-details'!$C$32:$AL$32</c:f>
              <c:numCache>
                <c:formatCode>General</c:formatCode>
                <c:ptCount val="36"/>
                <c:pt idx="5">
                  <c:v>2020</c:v>
                </c:pt>
                <c:pt idx="15">
                  <c:v>2030</c:v>
                </c:pt>
                <c:pt idx="25">
                  <c:v>2040</c:v>
                </c:pt>
                <c:pt idx="35">
                  <c:v>2050</c:v>
                </c:pt>
              </c:numCache>
            </c:numRef>
          </c:cat>
          <c:val>
            <c:numRef>
              <c:f>'Consumption-details'!$C$36:$AL$36</c:f>
              <c:numCache>
                <c:formatCode>#,##0.00_);\(#,##0.00\)</c:formatCode>
                <c:ptCount val="36"/>
                <c:pt idx="0">
                  <c:v>3.1334120239999996</c:v>
                </c:pt>
                <c:pt idx="1">
                  <c:v>3.203919709</c:v>
                </c:pt>
                <c:pt idx="2">
                  <c:v>3.1788155509999996</c:v>
                </c:pt>
                <c:pt idx="3">
                  <c:v>3.2361575610000002</c:v>
                </c:pt>
                <c:pt idx="4">
                  <c:v>3.1506806489999999</c:v>
                </c:pt>
                <c:pt idx="5">
                  <c:v>3.171231643</c:v>
                </c:pt>
                <c:pt idx="6">
                  <c:v>3.238654296</c:v>
                </c:pt>
                <c:pt idx="7">
                  <c:v>3.2788136890000001</c:v>
                </c:pt>
                <c:pt idx="8">
                  <c:v>3.3160354220000006</c:v>
                </c:pt>
                <c:pt idx="9">
                  <c:v>3.3537507019999997</c:v>
                </c:pt>
                <c:pt idx="10">
                  <c:v>3.3857634900000004</c:v>
                </c:pt>
                <c:pt idx="11">
                  <c:v>3.4261159739999996</c:v>
                </c:pt>
                <c:pt idx="12">
                  <c:v>3.4596211700000001</c:v>
                </c:pt>
                <c:pt idx="13">
                  <c:v>3.4938552789999995</c:v>
                </c:pt>
                <c:pt idx="14">
                  <c:v>3.5205219960000003</c:v>
                </c:pt>
                <c:pt idx="15">
                  <c:v>3.5426828910000001</c:v>
                </c:pt>
                <c:pt idx="16">
                  <c:v>3.5741030340000002</c:v>
                </c:pt>
                <c:pt idx="17">
                  <c:v>3.5976640860000004</c:v>
                </c:pt>
                <c:pt idx="18">
                  <c:v>3.6235965120000007</c:v>
                </c:pt>
                <c:pt idx="19">
                  <c:v>3.660835724</c:v>
                </c:pt>
                <c:pt idx="20">
                  <c:v>3.702808418</c:v>
                </c:pt>
                <c:pt idx="21">
                  <c:v>3.740255951</c:v>
                </c:pt>
                <c:pt idx="22">
                  <c:v>3.7809004820000012</c:v>
                </c:pt>
                <c:pt idx="23">
                  <c:v>3.8231864780000002</c:v>
                </c:pt>
                <c:pt idx="24">
                  <c:v>3.8569853820000004</c:v>
                </c:pt>
                <c:pt idx="25">
                  <c:v>3.8903851159999996</c:v>
                </c:pt>
                <c:pt idx="26">
                  <c:v>3.9280390089999999</c:v>
                </c:pt>
                <c:pt idx="27">
                  <c:v>3.9616874380000002</c:v>
                </c:pt>
                <c:pt idx="28">
                  <c:v>3.9916026229999999</c:v>
                </c:pt>
                <c:pt idx="29">
                  <c:v>4.0275373460000008</c:v>
                </c:pt>
                <c:pt idx="30">
                  <c:v>4.0688287189999999</c:v>
                </c:pt>
                <c:pt idx="31">
                  <c:v>4.1111655960000002</c:v>
                </c:pt>
                <c:pt idx="32">
                  <c:v>4.1548373719999994</c:v>
                </c:pt>
                <c:pt idx="33">
                  <c:v>4.1938855289999992</c:v>
                </c:pt>
                <c:pt idx="34">
                  <c:v>4.2331163620000005</c:v>
                </c:pt>
                <c:pt idx="35">
                  <c:v>4.2774721209999997</c:v>
                </c:pt>
              </c:numCache>
            </c:numRef>
          </c:val>
        </c:ser>
        <c:ser>
          <c:idx val="5"/>
          <c:order val="5"/>
          <c:tx>
            <c:strRef>
              <c:f>'Consumption-details'!$B$37</c:f>
              <c:strCache>
                <c:ptCount val="1"/>
                <c:pt idx="0">
                  <c:v>Nonmanufacturing</c:v>
                </c:pt>
              </c:strCache>
            </c:strRef>
          </c:tx>
          <c:spPr>
            <a:solidFill>
              <a:srgbClr val="A33340">
                <a:lumMod val="60000"/>
                <a:lumOff val="40000"/>
              </a:srgbClr>
            </a:solidFill>
          </c:spPr>
          <c:cat>
            <c:numRef>
              <c:f>'Consumption-details'!$C$32:$AL$32</c:f>
              <c:numCache>
                <c:formatCode>General</c:formatCode>
                <c:ptCount val="36"/>
                <c:pt idx="5">
                  <c:v>2020</c:v>
                </c:pt>
                <c:pt idx="15">
                  <c:v>2030</c:v>
                </c:pt>
                <c:pt idx="25">
                  <c:v>2040</c:v>
                </c:pt>
                <c:pt idx="35">
                  <c:v>2050</c:v>
                </c:pt>
              </c:numCache>
            </c:numRef>
          </c:cat>
          <c:val>
            <c:numRef>
              <c:f>'Consumption-details'!$C$37:$AL$37</c:f>
              <c:numCache>
                <c:formatCode>#,##0.00_);\(#,##0.00\)</c:formatCode>
                <c:ptCount val="36"/>
                <c:pt idx="0">
                  <c:v>5.7310857180000001</c:v>
                </c:pt>
                <c:pt idx="1">
                  <c:v>5.7035962190000005</c:v>
                </c:pt>
                <c:pt idx="2">
                  <c:v>5.7800961380000011</c:v>
                </c:pt>
                <c:pt idx="3">
                  <c:v>6.1764389719999997</c:v>
                </c:pt>
                <c:pt idx="4">
                  <c:v>6.407055283</c:v>
                </c:pt>
                <c:pt idx="5">
                  <c:v>6.4827639159999997</c:v>
                </c:pt>
                <c:pt idx="6">
                  <c:v>6.6081305850000005</c:v>
                </c:pt>
                <c:pt idx="7">
                  <c:v>6.6966563109999999</c:v>
                </c:pt>
                <c:pt idx="8">
                  <c:v>6.7979429619999996</c:v>
                </c:pt>
                <c:pt idx="9">
                  <c:v>6.9009640510000008</c:v>
                </c:pt>
                <c:pt idx="10">
                  <c:v>7.0088640140000003</c:v>
                </c:pt>
                <c:pt idx="11">
                  <c:v>7.1307627269999996</c:v>
                </c:pt>
                <c:pt idx="12">
                  <c:v>7.191688383999999</c:v>
                </c:pt>
                <c:pt idx="13">
                  <c:v>7.2522635499999994</c:v>
                </c:pt>
                <c:pt idx="14">
                  <c:v>7.3020928349999998</c:v>
                </c:pt>
                <c:pt idx="15">
                  <c:v>7.3491427599999994</c:v>
                </c:pt>
                <c:pt idx="16">
                  <c:v>7.4093187870000001</c:v>
                </c:pt>
                <c:pt idx="17">
                  <c:v>7.4601430670000006</c:v>
                </c:pt>
                <c:pt idx="18">
                  <c:v>7.5019524540000004</c:v>
                </c:pt>
                <c:pt idx="19">
                  <c:v>7.5583958130000006</c:v>
                </c:pt>
                <c:pt idx="20">
                  <c:v>7.6107633670000006</c:v>
                </c:pt>
                <c:pt idx="21">
                  <c:v>7.674212646</c:v>
                </c:pt>
                <c:pt idx="22">
                  <c:v>7.7301463009999996</c:v>
                </c:pt>
                <c:pt idx="23">
                  <c:v>7.7978345340000006</c:v>
                </c:pt>
                <c:pt idx="24">
                  <c:v>7.8531857289999998</c:v>
                </c:pt>
                <c:pt idx="25">
                  <c:v>7.9218774420000004</c:v>
                </c:pt>
                <c:pt idx="26">
                  <c:v>7.9642809449999996</c:v>
                </c:pt>
                <c:pt idx="27">
                  <c:v>8.0113936160000012</c:v>
                </c:pt>
                <c:pt idx="28">
                  <c:v>8.0489003290000003</c:v>
                </c:pt>
                <c:pt idx="29">
                  <c:v>8.1022736829999999</c:v>
                </c:pt>
                <c:pt idx="30">
                  <c:v>8.1474537970000007</c:v>
                </c:pt>
                <c:pt idx="31">
                  <c:v>8.1984675899999999</c:v>
                </c:pt>
                <c:pt idx="32">
                  <c:v>8.2442805779999997</c:v>
                </c:pt>
                <c:pt idx="33">
                  <c:v>8.3014217530000014</c:v>
                </c:pt>
                <c:pt idx="34">
                  <c:v>8.3417957149999999</c:v>
                </c:pt>
                <c:pt idx="35">
                  <c:v>8.3989070429999995</c:v>
                </c:pt>
              </c:numCache>
            </c:numRef>
          </c:val>
        </c:ser>
        <c:ser>
          <c:idx val="6"/>
          <c:order val="6"/>
          <c:spPr>
            <a:ln w="25400">
              <a:noFill/>
            </a:ln>
          </c:spPr>
          <c:cat>
            <c:numRef>
              <c:f>'Consumption-details'!$C$32:$AL$32</c:f>
              <c:numCache>
                <c:formatCode>General</c:formatCode>
                <c:ptCount val="36"/>
                <c:pt idx="5">
                  <c:v>2020</c:v>
                </c:pt>
                <c:pt idx="15">
                  <c:v>2030</c:v>
                </c:pt>
                <c:pt idx="25">
                  <c:v>2040</c:v>
                </c:pt>
                <c:pt idx="35">
                  <c:v>2050</c:v>
                </c:pt>
              </c:numCache>
            </c:numRef>
          </c:cat>
          <c:val>
            <c:numLit>
              <c:formatCode>General</c:formatCode>
              <c:ptCount val="1"/>
              <c:pt idx="0">
                <c:v>0</c:v>
              </c:pt>
            </c:numLit>
          </c:val>
        </c:ser>
        <c:dLbls>
          <c:showLegendKey val="0"/>
          <c:showVal val="0"/>
          <c:showCatName val="0"/>
          <c:showSerName val="0"/>
          <c:showPercent val="0"/>
          <c:showBubbleSize val="0"/>
        </c:dLbls>
        <c:axId val="284758176"/>
        <c:axId val="284758736"/>
      </c:areaChart>
      <c:catAx>
        <c:axId val="284758176"/>
        <c:scaling>
          <c:orientation val="minMax"/>
        </c:scaling>
        <c:delete val="0"/>
        <c:axPos val="b"/>
        <c:numFmt formatCode="General" sourceLinked="1"/>
        <c:majorTickMark val="out"/>
        <c:minorTickMark val="none"/>
        <c:tickLblPos val="nextTo"/>
        <c:spPr>
          <a:ln w="12700">
            <a:solidFill>
              <a:srgbClr val="000000"/>
            </a:solidFill>
          </a:ln>
        </c:spPr>
        <c:txPr>
          <a:bodyPr/>
          <a:lstStyle/>
          <a:p>
            <a:pPr>
              <a:defRPr sz="1400"/>
            </a:pPr>
            <a:endParaRPr lang="en-US"/>
          </a:p>
        </c:txPr>
        <c:crossAx val="284758736"/>
        <c:crossesAt val="0"/>
        <c:auto val="1"/>
        <c:lblAlgn val="ctr"/>
        <c:lblOffset val="100"/>
        <c:tickLblSkip val="5"/>
        <c:tickMarkSkip val="5"/>
        <c:noMultiLvlLbl val="0"/>
      </c:catAx>
      <c:valAx>
        <c:axId val="284758736"/>
        <c:scaling>
          <c:orientation val="minMax"/>
        </c:scaling>
        <c:delete val="0"/>
        <c:axPos val="l"/>
        <c:majorGridlines>
          <c:spPr>
            <a:ln>
              <a:solidFill>
                <a:srgbClr val="FFFFFF">
                  <a:lumMod val="85000"/>
                </a:srgbClr>
              </a:solidFill>
            </a:ln>
          </c:spPr>
        </c:majorGridlines>
        <c:numFmt formatCode="#,##0_);\(#,##0\)" sourceLinked="0"/>
        <c:majorTickMark val="none"/>
        <c:minorTickMark val="none"/>
        <c:tickLblPos val="low"/>
        <c:spPr>
          <a:ln w="22225">
            <a:solidFill>
              <a:srgbClr val="FFFFFF">
                <a:lumMod val="65000"/>
              </a:srgbClr>
            </a:solidFill>
            <a:prstDash val="lgDash"/>
          </a:ln>
        </c:spPr>
        <c:txPr>
          <a:bodyPr/>
          <a:lstStyle/>
          <a:p>
            <a:pPr>
              <a:defRPr sz="1400" b="0"/>
            </a:pPr>
            <a:endParaRPr lang="en-US"/>
          </a:p>
        </c:txPr>
        <c:crossAx val="284758176"/>
        <c:crossesAt val="4"/>
        <c:crossBetween val="midCat"/>
      </c:valAx>
    </c:plotArea>
    <c:plotVisOnly val="1"/>
    <c:dispBlanksAs val="zero"/>
    <c:showDLblsOverMax val="0"/>
  </c:chart>
  <c:spPr>
    <a:ln>
      <a:noFill/>
    </a:ln>
  </c:spPr>
  <c:txPr>
    <a:bodyPr/>
    <a:lstStyle/>
    <a:p>
      <a:pPr>
        <a:defRPr sz="1400"/>
      </a:pPr>
      <a:endParaRPr lang="en-US"/>
    </a:p>
  </c:txPr>
  <c:externalData r:id="rId2">
    <c:autoUpdate val="0"/>
  </c:externalData>
  <c:userShapes r:id="rId3"/>
</c:chartSpace>
</file>

<file path=ppt/charts/chart1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0193132108486438"/>
          <c:y val="2.2951506061742281E-2"/>
          <c:w val="0.40298275215598051"/>
          <c:h val="0.85469003874515681"/>
        </c:manualLayout>
      </c:layout>
      <c:barChart>
        <c:barDir val="bar"/>
        <c:grouping val="clustered"/>
        <c:varyColors val="0"/>
        <c:ser>
          <c:idx val="0"/>
          <c:order val="0"/>
          <c:tx>
            <c:strRef>
              <c:f>Intensity!$E$23</c:f>
              <c:strCache>
                <c:ptCount val="1"/>
                <c:pt idx="0">
                  <c:v>2050</c:v>
                </c:pt>
              </c:strCache>
            </c:strRef>
          </c:tx>
          <c:spPr>
            <a:solidFill>
              <a:schemeClr val="accent1"/>
            </a:solidFill>
            <a:ln>
              <a:noFill/>
            </a:ln>
            <a:effectLst/>
          </c:spPr>
          <c:invertIfNegative val="0"/>
          <c:cat>
            <c:strRef>
              <c:f>Intensity!$C$24:$C$28</c:f>
              <c:strCache>
                <c:ptCount val="5"/>
                <c:pt idx="0">
                  <c:v>non-energy intensive manufacturing</c:v>
                </c:pt>
                <c:pt idx="1">
                  <c:v>energy-intensive manufacturing</c:v>
                </c:pt>
                <c:pt idx="2">
                  <c:v>non-manufacturing</c:v>
                </c:pt>
                <c:pt idx="3">
                  <c:v>total manufacturing</c:v>
                </c:pt>
                <c:pt idx="4">
                  <c:v>total industrial sector</c:v>
                </c:pt>
              </c:strCache>
            </c:strRef>
          </c:cat>
          <c:val>
            <c:numRef>
              <c:f>Intensity!$E$24:$E$28</c:f>
              <c:numCache>
                <c:formatCode>0.00</c:formatCode>
                <c:ptCount val="5"/>
                <c:pt idx="0">
                  <c:v>0.61336835801762879</c:v>
                </c:pt>
                <c:pt idx="1">
                  <c:v>7.6542883602274028</c:v>
                </c:pt>
                <c:pt idx="2">
                  <c:v>2.5607418385046912</c:v>
                </c:pt>
                <c:pt idx="3">
                  <c:v>2.6343175514472472</c:v>
                </c:pt>
                <c:pt idx="4">
                  <c:v>2.615841413738115</c:v>
                </c:pt>
              </c:numCache>
            </c:numRef>
          </c:val>
        </c:ser>
        <c:ser>
          <c:idx val="3"/>
          <c:order val="1"/>
          <c:tx>
            <c:strRef>
              <c:f>Intensity!$D$23</c:f>
              <c:strCache>
                <c:ptCount val="1"/>
                <c:pt idx="0">
                  <c:v>2018</c:v>
                </c:pt>
              </c:strCache>
            </c:strRef>
          </c:tx>
          <c:spPr>
            <a:solidFill>
              <a:schemeClr val="tx2"/>
            </a:solidFill>
            <a:ln>
              <a:solidFill>
                <a:schemeClr val="tx2"/>
              </a:solidFill>
            </a:ln>
            <a:effectLst/>
          </c:spPr>
          <c:invertIfNegative val="0"/>
          <c:cat>
            <c:strRef>
              <c:f>Intensity!$C$24:$C$28</c:f>
              <c:strCache>
                <c:ptCount val="5"/>
                <c:pt idx="0">
                  <c:v>non-energy intensive manufacturing</c:v>
                </c:pt>
                <c:pt idx="1">
                  <c:v>energy-intensive manufacturing</c:v>
                </c:pt>
                <c:pt idx="2">
                  <c:v>non-manufacturing</c:v>
                </c:pt>
                <c:pt idx="3">
                  <c:v>total manufacturing</c:v>
                </c:pt>
                <c:pt idx="4">
                  <c:v>total industrial sector</c:v>
                </c:pt>
              </c:strCache>
            </c:strRef>
          </c:cat>
          <c:val>
            <c:numRef>
              <c:f>Intensity!$D$24:$D$28</c:f>
              <c:numCache>
                <c:formatCode>0.00</c:formatCode>
                <c:ptCount val="5"/>
                <c:pt idx="0">
                  <c:v>0.93880713573761421</c:v>
                </c:pt>
                <c:pt idx="1">
                  <c:v>8.5390268832577334</c:v>
                </c:pt>
                <c:pt idx="2">
                  <c:v>2.8780970568799873</c:v>
                </c:pt>
                <c:pt idx="3">
                  <c:v>3.6846615221382408</c:v>
                </c:pt>
                <c:pt idx="4">
                  <c:v>3.455188971335899</c:v>
                </c:pt>
              </c:numCache>
            </c:numRef>
          </c:val>
        </c:ser>
        <c:dLbls>
          <c:showLegendKey val="0"/>
          <c:showVal val="0"/>
          <c:showCatName val="0"/>
          <c:showSerName val="0"/>
          <c:showPercent val="0"/>
          <c:showBubbleSize val="0"/>
        </c:dLbls>
        <c:gapWidth val="161"/>
        <c:axId val="284658480"/>
        <c:axId val="284659040"/>
      </c:barChart>
      <c:catAx>
        <c:axId val="284658480"/>
        <c:scaling>
          <c:orientation val="minMax"/>
        </c:scaling>
        <c:delete val="0"/>
        <c:axPos val="l"/>
        <c:numFmt formatCode="General" sourceLinked="1"/>
        <c:majorTickMark val="none"/>
        <c:minorTickMark val="none"/>
        <c:tickLblPos val="low"/>
        <c:spPr>
          <a:noFill/>
          <a:ln w="9525" cap="flat" cmpd="sng" algn="ctr">
            <a:solidFill>
              <a:schemeClr val="tx1"/>
            </a:solidFill>
            <a:round/>
          </a:ln>
          <a:effectLst/>
        </c:spPr>
        <c:txPr>
          <a:bodyPr rot="0" spcFirstLastPara="1" vertOverflow="ellipsis" wrap="square" anchor="b" anchorCtr="0"/>
          <a:lstStyle/>
          <a:p>
            <a:pPr>
              <a:defRPr sz="1400" b="0" i="0" u="none" strike="noStrike" kern="1200" baseline="0">
                <a:solidFill>
                  <a:schemeClr val="tx1"/>
                </a:solidFill>
                <a:latin typeface="+mn-lt"/>
                <a:ea typeface="+mn-ea"/>
                <a:cs typeface="+mn-cs"/>
              </a:defRPr>
            </a:pPr>
            <a:endParaRPr lang="en-US"/>
          </a:p>
        </c:txPr>
        <c:crossAx val="284659040"/>
        <c:crosses val="autoZero"/>
        <c:auto val="0"/>
        <c:lblAlgn val="r"/>
        <c:lblOffset val="100"/>
        <c:noMultiLvlLbl val="0"/>
      </c:catAx>
      <c:valAx>
        <c:axId val="284659040"/>
        <c:scaling>
          <c:orientation val="minMax"/>
          <c:max val="10"/>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84658480"/>
        <c:crosses val="autoZero"/>
        <c:crossBetween val="between"/>
        <c:majorUnit val="2"/>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userShapes r:id="rId4"/>
</c:chartSpace>
</file>

<file path=ppt/charts/chart1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50444923269726416"/>
          <c:y val="0"/>
          <c:w val="0.49680783145350077"/>
          <c:h val="0.86518747656542927"/>
        </c:manualLayout>
      </c:layout>
      <c:barChart>
        <c:barDir val="bar"/>
        <c:grouping val="clustered"/>
        <c:varyColors val="0"/>
        <c:ser>
          <c:idx val="3"/>
          <c:order val="0"/>
          <c:tx>
            <c:strRef>
              <c:f>Intensity!$K$23</c:f>
              <c:strCache>
                <c:ptCount val="1"/>
                <c:pt idx="0">
                  <c:v>2050</c:v>
                </c:pt>
              </c:strCache>
            </c:strRef>
          </c:tx>
          <c:spPr>
            <a:solidFill>
              <a:srgbClr val="675005">
                <a:lumMod val="60000"/>
                <a:lumOff val="40000"/>
              </a:srgbClr>
            </a:solidFill>
            <a:ln>
              <a:noFill/>
            </a:ln>
            <a:effectLst/>
          </c:spPr>
          <c:invertIfNegative val="0"/>
          <c:cat>
            <c:strRef>
              <c:f>Intensity!$I$24:$I$32</c:f>
              <c:strCache>
                <c:ptCount val="9"/>
                <c:pt idx="0">
                  <c:v>food</c:v>
                </c:pt>
                <c:pt idx="1">
                  <c:v>aluminum</c:v>
                </c:pt>
                <c:pt idx="2">
                  <c:v>glass</c:v>
                </c:pt>
                <c:pt idx="3">
                  <c:v>bulk chem. heat and power</c:v>
                </c:pt>
                <c:pt idx="4">
                  <c:v>bulk chem. feedstocks</c:v>
                </c:pt>
                <c:pt idx="5">
                  <c:v>paper</c:v>
                </c:pt>
                <c:pt idx="6">
                  <c:v>refining</c:v>
                </c:pt>
                <c:pt idx="7">
                  <c:v>iron and steel</c:v>
                </c:pt>
                <c:pt idx="8">
                  <c:v>cement and lime</c:v>
                </c:pt>
              </c:strCache>
            </c:strRef>
          </c:cat>
          <c:val>
            <c:numRef>
              <c:f>Intensity!$K$24:$K$32</c:f>
              <c:numCache>
                <c:formatCode>0.00</c:formatCode>
                <c:ptCount val="9"/>
                <c:pt idx="0">
                  <c:v>1.5639966833353864</c:v>
                </c:pt>
                <c:pt idx="1">
                  <c:v>5.2997067901400099</c:v>
                </c:pt>
                <c:pt idx="2">
                  <c:v>4.5701525494998165</c:v>
                </c:pt>
                <c:pt idx="3">
                  <c:v>6.5832249691139744</c:v>
                </c:pt>
                <c:pt idx="4">
                  <c:v>10.863094851909597</c:v>
                </c:pt>
                <c:pt idx="5">
                  <c:v>8.8712645350452988</c:v>
                </c:pt>
                <c:pt idx="6">
                  <c:v>10.406823440548099</c:v>
                </c:pt>
                <c:pt idx="7">
                  <c:v>10.972058981353047</c:v>
                </c:pt>
                <c:pt idx="8">
                  <c:v>16.552215804884227</c:v>
                </c:pt>
              </c:numCache>
            </c:numRef>
          </c:val>
        </c:ser>
        <c:ser>
          <c:idx val="0"/>
          <c:order val="1"/>
          <c:tx>
            <c:strRef>
              <c:f>Intensity!$J$23</c:f>
              <c:strCache>
                <c:ptCount val="1"/>
                <c:pt idx="0">
                  <c:v>2018</c:v>
                </c:pt>
              </c:strCache>
            </c:strRef>
          </c:tx>
          <c:spPr>
            <a:solidFill>
              <a:srgbClr val="675005">
                <a:lumMod val="75000"/>
              </a:srgbClr>
            </a:solidFill>
            <a:ln>
              <a:noFill/>
            </a:ln>
            <a:effectLst/>
          </c:spPr>
          <c:invertIfNegative val="0"/>
          <c:cat>
            <c:strRef>
              <c:f>Intensity!$I$24:$I$32</c:f>
              <c:strCache>
                <c:ptCount val="9"/>
                <c:pt idx="0">
                  <c:v>food</c:v>
                </c:pt>
                <c:pt idx="1">
                  <c:v>aluminum</c:v>
                </c:pt>
                <c:pt idx="2">
                  <c:v>glass</c:v>
                </c:pt>
                <c:pt idx="3">
                  <c:v>bulk chem. heat and power</c:v>
                </c:pt>
                <c:pt idx="4">
                  <c:v>bulk chem. feedstocks</c:v>
                </c:pt>
                <c:pt idx="5">
                  <c:v>paper</c:v>
                </c:pt>
                <c:pt idx="6">
                  <c:v>refining</c:v>
                </c:pt>
                <c:pt idx="7">
                  <c:v>iron and steel</c:v>
                </c:pt>
                <c:pt idx="8">
                  <c:v>cement and lime</c:v>
                </c:pt>
              </c:strCache>
            </c:strRef>
          </c:cat>
          <c:val>
            <c:numRef>
              <c:f>Intensity!$J$24:$J$32</c:f>
              <c:numCache>
                <c:formatCode>0.00</c:formatCode>
                <c:ptCount val="9"/>
                <c:pt idx="0">
                  <c:v>1.6595758923538833</c:v>
                </c:pt>
                <c:pt idx="1">
                  <c:v>5.8586746985118676</c:v>
                </c:pt>
                <c:pt idx="2">
                  <c:v>6.8344262162747089</c:v>
                </c:pt>
                <c:pt idx="3">
                  <c:v>8.460075190019003</c:v>
                </c:pt>
                <c:pt idx="4">
                  <c:v>11.075569383138943</c:v>
                </c:pt>
                <c:pt idx="5">
                  <c:v>9.2175704225993655</c:v>
                </c:pt>
                <c:pt idx="6">
                  <c:v>9.3683250167902212</c:v>
                </c:pt>
                <c:pt idx="7">
                  <c:v>11.833029564302519</c:v>
                </c:pt>
                <c:pt idx="8">
                  <c:v>24.54299559254288</c:v>
                </c:pt>
              </c:numCache>
            </c:numRef>
          </c:val>
        </c:ser>
        <c:dLbls>
          <c:showLegendKey val="0"/>
          <c:showVal val="0"/>
          <c:showCatName val="0"/>
          <c:showSerName val="0"/>
          <c:showPercent val="0"/>
          <c:showBubbleSize val="0"/>
        </c:dLbls>
        <c:gapWidth val="219"/>
        <c:axId val="284663520"/>
        <c:axId val="284662960"/>
      </c:barChart>
      <c:catAx>
        <c:axId val="284663520"/>
        <c:scaling>
          <c:orientation val="minMax"/>
        </c:scaling>
        <c:delete val="0"/>
        <c:axPos val="l"/>
        <c:numFmt formatCode="General" sourceLinked="1"/>
        <c:majorTickMark val="none"/>
        <c:minorTickMark val="none"/>
        <c:tickLblPos val="low"/>
        <c:spPr>
          <a:noFill/>
          <a:ln w="9525" cap="flat" cmpd="sng" algn="ctr">
            <a:solidFill>
              <a:schemeClr val="tx1"/>
            </a:solidFill>
            <a:round/>
          </a:ln>
          <a:effectLst/>
        </c:spPr>
        <c:txPr>
          <a:bodyPr rot="-60000000" spcFirstLastPara="1" vertOverflow="ellipsis" vert="horz" wrap="square" anchor="ctr" anchorCtr="0"/>
          <a:lstStyle/>
          <a:p>
            <a:pPr>
              <a:defRPr sz="1400" b="0" i="0" u="none" strike="noStrike" kern="1200" baseline="0">
                <a:solidFill>
                  <a:schemeClr val="tx1"/>
                </a:solidFill>
                <a:latin typeface="+mn-lt"/>
                <a:ea typeface="+mn-ea"/>
                <a:cs typeface="+mn-cs"/>
              </a:defRPr>
            </a:pPr>
            <a:endParaRPr lang="en-US"/>
          </a:p>
        </c:txPr>
        <c:crossAx val="284662960"/>
        <c:crosses val="autoZero"/>
        <c:auto val="1"/>
        <c:lblAlgn val="ctr"/>
        <c:lblOffset val="100"/>
        <c:noMultiLvlLbl val="0"/>
      </c:catAx>
      <c:valAx>
        <c:axId val="284662960"/>
        <c:scaling>
          <c:orientation val="minMax"/>
          <c:max val="30"/>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84663520"/>
        <c:crosses val="autoZero"/>
        <c:crossBetween val="between"/>
        <c:majorUnit val="6"/>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userShapes r:id="rId4"/>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77984496873824"/>
          <c:y val="2.9644427012285854E-2"/>
          <c:w val="0.76331254589317066"/>
          <c:h val="0.80163741251093612"/>
        </c:manualLayout>
      </c:layout>
      <c:lineChart>
        <c:grouping val="standard"/>
        <c:varyColors val="0"/>
        <c:ser>
          <c:idx val="0"/>
          <c:order val="0"/>
          <c:tx>
            <c:strRef>
              <c:f>KT_eu_demand_drivers!$B$35</c:f>
              <c:strCache>
                <c:ptCount val="1"/>
                <c:pt idx="0">
                  <c:v>commercial square feet (billion)</c:v>
                </c:pt>
              </c:strCache>
            </c:strRef>
          </c:tx>
          <c:spPr>
            <a:ln>
              <a:solidFill>
                <a:srgbClr val="003953"/>
              </a:solidFill>
            </a:ln>
          </c:spPr>
          <c:marker>
            <c:symbol val="none"/>
          </c:marker>
          <c:cat>
            <c:numRef>
              <c:f>KT_eu_demand_drivers!$C$1:$AI$1</c:f>
              <c:numCache>
                <c:formatCode>0</c:formatCode>
                <c:ptCount val="33"/>
                <c:pt idx="0">
                  <c:v>2018</c:v>
                </c:pt>
                <c:pt idx="1">
                  <c:v>2019</c:v>
                </c:pt>
                <c:pt idx="2">
                  <c:v>2020</c:v>
                </c:pt>
                <c:pt idx="3">
                  <c:v>2021</c:v>
                </c:pt>
                <c:pt idx="4">
                  <c:v>2022</c:v>
                </c:pt>
                <c:pt idx="5">
                  <c:v>2023</c:v>
                </c:pt>
                <c:pt idx="6">
                  <c:v>2024</c:v>
                </c:pt>
                <c:pt idx="7">
                  <c:v>2025</c:v>
                </c:pt>
                <c:pt idx="8">
                  <c:v>2026</c:v>
                </c:pt>
                <c:pt idx="9">
                  <c:v>2027</c:v>
                </c:pt>
                <c:pt idx="10">
                  <c:v>2028</c:v>
                </c:pt>
                <c:pt idx="11">
                  <c:v>2029</c:v>
                </c:pt>
                <c:pt idx="12">
                  <c:v>2030</c:v>
                </c:pt>
                <c:pt idx="13">
                  <c:v>2031</c:v>
                </c:pt>
                <c:pt idx="14">
                  <c:v>2032</c:v>
                </c:pt>
                <c:pt idx="15">
                  <c:v>2033</c:v>
                </c:pt>
                <c:pt idx="16">
                  <c:v>2034</c:v>
                </c:pt>
                <c:pt idx="17">
                  <c:v>2035</c:v>
                </c:pt>
                <c:pt idx="18">
                  <c:v>2036</c:v>
                </c:pt>
                <c:pt idx="19">
                  <c:v>2037</c:v>
                </c:pt>
                <c:pt idx="20">
                  <c:v>2038</c:v>
                </c:pt>
                <c:pt idx="21">
                  <c:v>2039</c:v>
                </c:pt>
                <c:pt idx="22">
                  <c:v>2040</c:v>
                </c:pt>
                <c:pt idx="23">
                  <c:v>2041</c:v>
                </c:pt>
                <c:pt idx="24">
                  <c:v>2042</c:v>
                </c:pt>
                <c:pt idx="25">
                  <c:v>2043</c:v>
                </c:pt>
                <c:pt idx="26">
                  <c:v>2044</c:v>
                </c:pt>
                <c:pt idx="27">
                  <c:v>2045</c:v>
                </c:pt>
                <c:pt idx="28">
                  <c:v>2046</c:v>
                </c:pt>
                <c:pt idx="29">
                  <c:v>2047</c:v>
                </c:pt>
                <c:pt idx="30">
                  <c:v>2048</c:v>
                </c:pt>
                <c:pt idx="31">
                  <c:v>2049</c:v>
                </c:pt>
                <c:pt idx="32">
                  <c:v>2050</c:v>
                </c:pt>
              </c:numCache>
            </c:numRef>
          </c:cat>
          <c:val>
            <c:numRef>
              <c:f>KT_eu_demand_drivers!$C$35:$AI$35</c:f>
              <c:numCache>
                <c:formatCode>0.00</c:formatCode>
                <c:ptCount val="33"/>
                <c:pt idx="0">
                  <c:v>1</c:v>
                </c:pt>
                <c:pt idx="1">
                  <c:v>1.0120033388468392</c:v>
                </c:pt>
                <c:pt idx="2">
                  <c:v>1.0241212889337259</c:v>
                </c:pt>
                <c:pt idx="3">
                  <c:v>1.035974334757138</c:v>
                </c:pt>
                <c:pt idx="4">
                  <c:v>1.0474429483387737</c:v>
                </c:pt>
                <c:pt idx="5">
                  <c:v>1.0585794367964634</c:v>
                </c:pt>
                <c:pt idx="6">
                  <c:v>1.069436467009373</c:v>
                </c:pt>
                <c:pt idx="7">
                  <c:v>1.080244340741604</c:v>
                </c:pt>
                <c:pt idx="8">
                  <c:v>1.0912049168080256</c:v>
                </c:pt>
                <c:pt idx="9">
                  <c:v>1.102319285394503</c:v>
                </c:pt>
                <c:pt idx="10">
                  <c:v>1.1135664059138308</c:v>
                </c:pt>
                <c:pt idx="11">
                  <c:v>1.1248947016727091</c:v>
                </c:pt>
                <c:pt idx="12">
                  <c:v>1.1362924422712244</c:v>
                </c:pt>
                <c:pt idx="13">
                  <c:v>1.1478079665506555</c:v>
                </c:pt>
                <c:pt idx="14">
                  <c:v>1.1593192500070697</c:v>
                </c:pt>
                <c:pt idx="15">
                  <c:v>1.1708297812352366</c:v>
                </c:pt>
                <c:pt idx="16">
                  <c:v>1.1822692759524032</c:v>
                </c:pt>
                <c:pt idx="17">
                  <c:v>1.1935281159697861</c:v>
                </c:pt>
                <c:pt idx="18">
                  <c:v>1.2046496470774004</c:v>
                </c:pt>
                <c:pt idx="19">
                  <c:v>1.2156513122490951</c:v>
                </c:pt>
                <c:pt idx="20">
                  <c:v>1.2266441578171374</c:v>
                </c:pt>
                <c:pt idx="21">
                  <c:v>1.2376587198876219</c:v>
                </c:pt>
                <c:pt idx="22">
                  <c:v>1.2487661003827011</c:v>
                </c:pt>
                <c:pt idx="23">
                  <c:v>1.2598851349646831</c:v>
                </c:pt>
                <c:pt idx="24">
                  <c:v>1.2710405054415645</c:v>
                </c:pt>
                <c:pt idx="25">
                  <c:v>1.2822217460290359</c:v>
                </c:pt>
                <c:pt idx="26">
                  <c:v>1.2934271996445819</c:v>
                </c:pt>
                <c:pt idx="27">
                  <c:v>1.3047213834877265</c:v>
                </c:pt>
                <c:pt idx="28">
                  <c:v>1.3160806296233283</c:v>
                </c:pt>
                <c:pt idx="29">
                  <c:v>1.3275148042334708</c:v>
                </c:pt>
                <c:pt idx="30">
                  <c:v>1.338983406913248</c:v>
                </c:pt>
                <c:pt idx="31">
                  <c:v>1.3504585943156531</c:v>
                </c:pt>
                <c:pt idx="32">
                  <c:v>1.3618825320805179</c:v>
                </c:pt>
              </c:numCache>
            </c:numRef>
          </c:val>
          <c:smooth val="0"/>
        </c:ser>
        <c:ser>
          <c:idx val="1"/>
          <c:order val="1"/>
          <c:tx>
            <c:strRef>
              <c:f>KT_eu_demand_drivers!$B$45</c:f>
              <c:strCache>
                <c:ptCount val="1"/>
                <c:pt idx="0">
                  <c:v>Commercial thousand Btu per square foot</c:v>
                </c:pt>
              </c:strCache>
            </c:strRef>
          </c:tx>
          <c:spPr>
            <a:ln>
              <a:solidFill>
                <a:srgbClr val="003953">
                  <a:lumMod val="50000"/>
                  <a:lumOff val="50000"/>
                </a:srgbClr>
              </a:solidFill>
            </a:ln>
          </c:spPr>
          <c:marker>
            <c:symbol val="none"/>
          </c:marker>
          <c:cat>
            <c:numRef>
              <c:f>KT_eu_demand_drivers!$C$1:$AI$1</c:f>
              <c:numCache>
                <c:formatCode>0</c:formatCode>
                <c:ptCount val="33"/>
                <c:pt idx="0">
                  <c:v>2018</c:v>
                </c:pt>
                <c:pt idx="1">
                  <c:v>2019</c:v>
                </c:pt>
                <c:pt idx="2">
                  <c:v>2020</c:v>
                </c:pt>
                <c:pt idx="3">
                  <c:v>2021</c:v>
                </c:pt>
                <c:pt idx="4">
                  <c:v>2022</c:v>
                </c:pt>
                <c:pt idx="5">
                  <c:v>2023</c:v>
                </c:pt>
                <c:pt idx="6">
                  <c:v>2024</c:v>
                </c:pt>
                <c:pt idx="7">
                  <c:v>2025</c:v>
                </c:pt>
                <c:pt idx="8">
                  <c:v>2026</c:v>
                </c:pt>
                <c:pt idx="9">
                  <c:v>2027</c:v>
                </c:pt>
                <c:pt idx="10">
                  <c:v>2028</c:v>
                </c:pt>
                <c:pt idx="11">
                  <c:v>2029</c:v>
                </c:pt>
                <c:pt idx="12">
                  <c:v>2030</c:v>
                </c:pt>
                <c:pt idx="13">
                  <c:v>2031</c:v>
                </c:pt>
                <c:pt idx="14">
                  <c:v>2032</c:v>
                </c:pt>
                <c:pt idx="15">
                  <c:v>2033</c:v>
                </c:pt>
                <c:pt idx="16">
                  <c:v>2034</c:v>
                </c:pt>
                <c:pt idx="17">
                  <c:v>2035</c:v>
                </c:pt>
                <c:pt idx="18">
                  <c:v>2036</c:v>
                </c:pt>
                <c:pt idx="19">
                  <c:v>2037</c:v>
                </c:pt>
                <c:pt idx="20">
                  <c:v>2038</c:v>
                </c:pt>
                <c:pt idx="21">
                  <c:v>2039</c:v>
                </c:pt>
                <c:pt idx="22">
                  <c:v>2040</c:v>
                </c:pt>
                <c:pt idx="23">
                  <c:v>2041</c:v>
                </c:pt>
                <c:pt idx="24">
                  <c:v>2042</c:v>
                </c:pt>
                <c:pt idx="25">
                  <c:v>2043</c:v>
                </c:pt>
                <c:pt idx="26">
                  <c:v>2044</c:v>
                </c:pt>
                <c:pt idx="27">
                  <c:v>2045</c:v>
                </c:pt>
                <c:pt idx="28">
                  <c:v>2046</c:v>
                </c:pt>
                <c:pt idx="29">
                  <c:v>2047</c:v>
                </c:pt>
                <c:pt idx="30">
                  <c:v>2048</c:v>
                </c:pt>
                <c:pt idx="31">
                  <c:v>2049</c:v>
                </c:pt>
                <c:pt idx="32">
                  <c:v>2050</c:v>
                </c:pt>
              </c:numCache>
            </c:numRef>
          </c:cat>
          <c:val>
            <c:numRef>
              <c:f>KT_eu_demand_drivers!$C$45:$AI$45</c:f>
              <c:numCache>
                <c:formatCode>0.00</c:formatCode>
                <c:ptCount val="33"/>
                <c:pt idx="0">
                  <c:v>1</c:v>
                </c:pt>
                <c:pt idx="1">
                  <c:v>0.98626091910349367</c:v>
                </c:pt>
                <c:pt idx="2">
                  <c:v>0.97535953701059197</c:v>
                </c:pt>
                <c:pt idx="3">
                  <c:v>0.96724235382930668</c:v>
                </c:pt>
                <c:pt idx="4">
                  <c:v>0.95869085854490277</c:v>
                </c:pt>
                <c:pt idx="5">
                  <c:v>0.94920573553312915</c:v>
                </c:pt>
                <c:pt idx="6">
                  <c:v>0.93945204085904688</c:v>
                </c:pt>
                <c:pt idx="7">
                  <c:v>0.93094044753566507</c:v>
                </c:pt>
                <c:pt idx="8">
                  <c:v>0.922685962327779</c:v>
                </c:pt>
                <c:pt idx="9">
                  <c:v>0.91575759103744636</c:v>
                </c:pt>
                <c:pt idx="10">
                  <c:v>0.91002293170309412</c:v>
                </c:pt>
                <c:pt idx="11">
                  <c:v>0.90379103100514646</c:v>
                </c:pt>
                <c:pt idx="12">
                  <c:v>0.89711891608076488</c:v>
                </c:pt>
                <c:pt idx="13">
                  <c:v>0.89125894935751726</c:v>
                </c:pt>
                <c:pt idx="14">
                  <c:v>0.88580792262153996</c:v>
                </c:pt>
                <c:pt idx="15">
                  <c:v>0.88067851651362994</c:v>
                </c:pt>
                <c:pt idx="16">
                  <c:v>0.87612846042542147</c:v>
                </c:pt>
                <c:pt idx="17">
                  <c:v>0.87223382060154475</c:v>
                </c:pt>
                <c:pt idx="18">
                  <c:v>0.86862043849790094</c:v>
                </c:pt>
                <c:pt idx="19">
                  <c:v>0.86549795472889035</c:v>
                </c:pt>
                <c:pt idx="20">
                  <c:v>0.86290435732420534</c:v>
                </c:pt>
                <c:pt idx="21">
                  <c:v>0.86074721642737484</c:v>
                </c:pt>
                <c:pt idx="22">
                  <c:v>0.85813649384655044</c:v>
                </c:pt>
                <c:pt idx="23">
                  <c:v>0.85597116613350821</c:v>
                </c:pt>
                <c:pt idx="24">
                  <c:v>0.85414536583013712</c:v>
                </c:pt>
                <c:pt idx="25">
                  <c:v>0.85287291213389771</c:v>
                </c:pt>
                <c:pt idx="26">
                  <c:v>0.85201429848995625</c:v>
                </c:pt>
                <c:pt idx="27">
                  <c:v>0.85146805647608526</c:v>
                </c:pt>
                <c:pt idx="28">
                  <c:v>0.85149251671889159</c:v>
                </c:pt>
                <c:pt idx="29">
                  <c:v>0.85184441954841761</c:v>
                </c:pt>
                <c:pt idx="30">
                  <c:v>0.85234478733387109</c:v>
                </c:pt>
                <c:pt idx="31">
                  <c:v>0.85308621026104881</c:v>
                </c:pt>
                <c:pt idx="32">
                  <c:v>0.85427295791192859</c:v>
                </c:pt>
              </c:numCache>
            </c:numRef>
          </c:val>
          <c:smooth val="0"/>
        </c:ser>
        <c:dLbls>
          <c:showLegendKey val="0"/>
          <c:showVal val="0"/>
          <c:showCatName val="0"/>
          <c:showSerName val="0"/>
          <c:showPercent val="0"/>
          <c:showBubbleSize val="0"/>
        </c:dLbls>
        <c:smooth val="0"/>
        <c:axId val="449519472"/>
        <c:axId val="449513312"/>
      </c:lineChart>
      <c:catAx>
        <c:axId val="449519472"/>
        <c:scaling>
          <c:orientation val="minMax"/>
          <c:max val="33"/>
        </c:scaling>
        <c:delete val="1"/>
        <c:axPos val="b"/>
        <c:numFmt formatCode="0" sourceLinked="0"/>
        <c:majorTickMark val="out"/>
        <c:minorTickMark val="none"/>
        <c:tickLblPos val="nextTo"/>
        <c:crossAx val="449513312"/>
        <c:crosses val="autoZero"/>
        <c:auto val="1"/>
        <c:lblAlgn val="ctr"/>
        <c:lblOffset val="100"/>
        <c:tickLblSkip val="32"/>
        <c:tickMarkSkip val="32"/>
        <c:noMultiLvlLbl val="0"/>
      </c:catAx>
      <c:valAx>
        <c:axId val="449513312"/>
        <c:scaling>
          <c:orientation val="minMax"/>
          <c:max val="2"/>
        </c:scaling>
        <c:delete val="1"/>
        <c:axPos val="l"/>
        <c:majorGridlines>
          <c:spPr>
            <a:ln w="9525">
              <a:solidFill>
                <a:srgbClr val="FFFFFF">
                  <a:lumMod val="85000"/>
                </a:srgbClr>
              </a:solidFill>
            </a:ln>
          </c:spPr>
        </c:majorGridlines>
        <c:numFmt formatCode="#,##0.0" sourceLinked="0"/>
        <c:majorTickMark val="none"/>
        <c:minorTickMark val="none"/>
        <c:tickLblPos val="low"/>
        <c:crossAx val="449519472"/>
        <c:crosses val="autoZero"/>
        <c:crossBetween val="midCat"/>
      </c:valAx>
      <c:spPr>
        <a:ln w="3175">
          <a:solidFill>
            <a:srgbClr val="333333">
              <a:lumMod val="20000"/>
              <a:lumOff val="80000"/>
            </a:srgbClr>
          </a:solidFill>
        </a:ln>
      </c:spPr>
    </c:plotArea>
    <c:plotVisOnly val="1"/>
    <c:dispBlanksAs val="gap"/>
    <c:showDLblsOverMax val="0"/>
  </c:chart>
  <c:spPr>
    <a:ln>
      <a:noFill/>
    </a:ln>
  </c:spPr>
  <c:txPr>
    <a:bodyPr/>
    <a:lstStyle/>
    <a:p>
      <a:pPr>
        <a:defRPr sz="900"/>
      </a:pPr>
      <a:endParaRPr lang="en-US"/>
    </a:p>
  </c:txPr>
  <c:externalData r:id="rId2">
    <c:autoUpdate val="0"/>
  </c:externalData>
  <c:userShapes r:id="rId3"/>
</c:chartSpace>
</file>

<file path=ppt/charts/chart1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141586468358122"/>
          <c:y val="5.8214842879429456E-2"/>
          <c:w val="0.85114309740408667"/>
          <c:h val="0.85760108794197643"/>
        </c:manualLayout>
      </c:layout>
      <c:lineChart>
        <c:grouping val="standard"/>
        <c:varyColors val="0"/>
        <c:ser>
          <c:idx val="0"/>
          <c:order val="0"/>
          <c:tx>
            <c:strRef>
              <c:f>'Industrial v.electric sector'!$B$24</c:f>
              <c:strCache>
                <c:ptCount val="1"/>
                <c:pt idx="0">
                  <c:v>Natural gas -Industrial Sector</c:v>
                </c:pt>
              </c:strCache>
            </c:strRef>
          </c:tx>
          <c:spPr>
            <a:ln w="22225"/>
          </c:spPr>
          <c:marker>
            <c:symbol val="none"/>
          </c:marker>
          <c:cat>
            <c:numRef>
              <c:f>'Industrial v.electric sector'!$C$23:$BA$23</c:f>
              <c:numCache>
                <c:formatCode>General</c:formatCode>
                <c:ptCount val="51"/>
                <c:pt idx="0">
                  <c:v>2000</c:v>
                </c:pt>
                <c:pt idx="10">
                  <c:v>2010</c:v>
                </c:pt>
                <c:pt idx="20">
                  <c:v>2020</c:v>
                </c:pt>
                <c:pt idx="30">
                  <c:v>2030</c:v>
                </c:pt>
                <c:pt idx="40">
                  <c:v>2040</c:v>
                </c:pt>
                <c:pt idx="50">
                  <c:v>2050</c:v>
                </c:pt>
              </c:numCache>
            </c:numRef>
          </c:cat>
          <c:val>
            <c:numRef>
              <c:f>'Industrial v.electric sector'!$C$24:$BA$24</c:f>
              <c:numCache>
                <c:formatCode>0</c:formatCode>
                <c:ptCount val="51"/>
                <c:pt idx="0">
                  <c:v>9.4997930000000004</c:v>
                </c:pt>
                <c:pt idx="1">
                  <c:v>8.676342</c:v>
                </c:pt>
                <c:pt idx="2">
                  <c:v>8.8315699999999993</c:v>
                </c:pt>
                <c:pt idx="3">
                  <c:v>8.4883389999999999</c:v>
                </c:pt>
                <c:pt idx="4">
                  <c:v>8.5498320000000003</c:v>
                </c:pt>
                <c:pt idx="5">
                  <c:v>7.9073440000000002</c:v>
                </c:pt>
                <c:pt idx="6">
                  <c:v>7.8610249999999997</c:v>
                </c:pt>
                <c:pt idx="7">
                  <c:v>8.0735700000000001</c:v>
                </c:pt>
                <c:pt idx="8">
                  <c:v>8.0834049999999991</c:v>
                </c:pt>
                <c:pt idx="9">
                  <c:v>7.6089719999999996</c:v>
                </c:pt>
                <c:pt idx="10">
                  <c:v>8.277985000000001</c:v>
                </c:pt>
                <c:pt idx="11">
                  <c:v>8.4805329999999994</c:v>
                </c:pt>
                <c:pt idx="12">
                  <c:v>8.8186110000000006</c:v>
                </c:pt>
                <c:pt idx="13">
                  <c:v>9.1404549999999993</c:v>
                </c:pt>
                <c:pt idx="14">
                  <c:v>9.4410519999999991</c:v>
                </c:pt>
                <c:pt idx="15">
                  <c:v>9.4256810000000009</c:v>
                </c:pt>
                <c:pt idx="16">
                  <c:v>9.6570540000000005</c:v>
                </c:pt>
                <c:pt idx="17">
                  <c:v>9.9441260000000007</c:v>
                </c:pt>
                <c:pt idx="18">
                  <c:v>10.453421000000001</c:v>
                </c:pt>
                <c:pt idx="19">
                  <c:v>10.653753999999999</c:v>
                </c:pt>
                <c:pt idx="20">
                  <c:v>11.059879</c:v>
                </c:pt>
                <c:pt idx="21">
                  <c:v>11.328269000000001</c:v>
                </c:pt>
                <c:pt idx="22">
                  <c:v>11.548019999999999</c:v>
                </c:pt>
                <c:pt idx="23">
                  <c:v>11.759477</c:v>
                </c:pt>
                <c:pt idx="24">
                  <c:v>11.957311000000001</c:v>
                </c:pt>
                <c:pt idx="25">
                  <c:v>12.078033</c:v>
                </c:pt>
                <c:pt idx="26">
                  <c:v>12.249718</c:v>
                </c:pt>
                <c:pt idx="27">
                  <c:v>12.335369</c:v>
                </c:pt>
                <c:pt idx="28">
                  <c:v>12.470051</c:v>
                </c:pt>
                <c:pt idx="29">
                  <c:v>12.508914000000001</c:v>
                </c:pt>
                <c:pt idx="30">
                  <c:v>12.555695</c:v>
                </c:pt>
                <c:pt idx="31">
                  <c:v>12.601247000000001</c:v>
                </c:pt>
                <c:pt idx="32">
                  <c:v>12.636895000000001</c:v>
                </c:pt>
                <c:pt idx="33">
                  <c:v>12.644715</c:v>
                </c:pt>
                <c:pt idx="34">
                  <c:v>12.67991</c:v>
                </c:pt>
                <c:pt idx="35">
                  <c:v>12.741407000000001</c:v>
                </c:pt>
                <c:pt idx="36">
                  <c:v>12.817651</c:v>
                </c:pt>
                <c:pt idx="37">
                  <c:v>12.867686000000001</c:v>
                </c:pt>
                <c:pt idx="38">
                  <c:v>12.97753</c:v>
                </c:pt>
                <c:pt idx="39">
                  <c:v>13.043089999999999</c:v>
                </c:pt>
                <c:pt idx="40">
                  <c:v>13.11478</c:v>
                </c:pt>
                <c:pt idx="41">
                  <c:v>13.170768000000001</c:v>
                </c:pt>
                <c:pt idx="42">
                  <c:v>13.211202999999999</c:v>
                </c:pt>
                <c:pt idx="43">
                  <c:v>13.255915999999999</c:v>
                </c:pt>
                <c:pt idx="44">
                  <c:v>13.295538000000001</c:v>
                </c:pt>
                <c:pt idx="45">
                  <c:v>13.404049000000001</c:v>
                </c:pt>
                <c:pt idx="46">
                  <c:v>13.424993000000001</c:v>
                </c:pt>
                <c:pt idx="47">
                  <c:v>13.476837</c:v>
                </c:pt>
                <c:pt idx="48">
                  <c:v>13.546053000000001</c:v>
                </c:pt>
                <c:pt idx="49">
                  <c:v>13.600059999999999</c:v>
                </c:pt>
                <c:pt idx="50">
                  <c:v>13.66058</c:v>
                </c:pt>
              </c:numCache>
            </c:numRef>
          </c:val>
          <c:smooth val="0"/>
        </c:ser>
        <c:ser>
          <c:idx val="4"/>
          <c:order val="1"/>
          <c:tx>
            <c:strRef>
              <c:f>'Industrial v.electric sector'!$B$25</c:f>
              <c:strCache>
                <c:ptCount val="1"/>
                <c:pt idx="0">
                  <c:v>Natural gas-Electric Power Sector</c:v>
                </c:pt>
              </c:strCache>
            </c:strRef>
          </c:tx>
          <c:spPr>
            <a:ln w="22225">
              <a:solidFill>
                <a:srgbClr val="003953">
                  <a:lumMod val="90000"/>
                  <a:lumOff val="10000"/>
                </a:srgbClr>
              </a:solidFill>
            </a:ln>
          </c:spPr>
          <c:marker>
            <c:symbol val="none"/>
          </c:marker>
          <c:cat>
            <c:numRef>
              <c:f>'Industrial v.electric sector'!$C$23:$BA$23</c:f>
              <c:numCache>
                <c:formatCode>General</c:formatCode>
                <c:ptCount val="51"/>
                <c:pt idx="0">
                  <c:v>2000</c:v>
                </c:pt>
                <c:pt idx="10">
                  <c:v>2010</c:v>
                </c:pt>
                <c:pt idx="20">
                  <c:v>2020</c:v>
                </c:pt>
                <c:pt idx="30">
                  <c:v>2030</c:v>
                </c:pt>
                <c:pt idx="40">
                  <c:v>2040</c:v>
                </c:pt>
                <c:pt idx="50">
                  <c:v>2050</c:v>
                </c:pt>
              </c:numCache>
            </c:numRef>
          </c:cat>
          <c:val>
            <c:numRef>
              <c:f>'Industrial v.electric sector'!$C$25:$BA$25</c:f>
              <c:numCache>
                <c:formatCode>0</c:formatCode>
                <c:ptCount val="51"/>
                <c:pt idx="0">
                  <c:v>5.2933750000000002</c:v>
                </c:pt>
                <c:pt idx="1">
                  <c:v>5.4581010000000001</c:v>
                </c:pt>
                <c:pt idx="2">
                  <c:v>5.7668119999999998</c:v>
                </c:pt>
                <c:pt idx="3">
                  <c:v>5.2462489999999997</c:v>
                </c:pt>
                <c:pt idx="4">
                  <c:v>5.5949350000000004</c:v>
                </c:pt>
                <c:pt idx="5">
                  <c:v>6.0145479999999996</c:v>
                </c:pt>
                <c:pt idx="6">
                  <c:v>6.3751389999999999</c:v>
                </c:pt>
                <c:pt idx="7">
                  <c:v>7.0052340000000006</c:v>
                </c:pt>
                <c:pt idx="8">
                  <c:v>6.8289239999999998</c:v>
                </c:pt>
                <c:pt idx="9">
                  <c:v>7.0223900000000006</c:v>
                </c:pt>
                <c:pt idx="10">
                  <c:v>7.527641</c:v>
                </c:pt>
                <c:pt idx="11">
                  <c:v>7.712205</c:v>
                </c:pt>
                <c:pt idx="12">
                  <c:v>9.2867929999999994</c:v>
                </c:pt>
                <c:pt idx="13">
                  <c:v>8.3762540000000012</c:v>
                </c:pt>
                <c:pt idx="14">
                  <c:v>8.3616810000000008</c:v>
                </c:pt>
                <c:pt idx="15">
                  <c:v>9.9264590000000013</c:v>
                </c:pt>
                <c:pt idx="16">
                  <c:v>10.301299999999999</c:v>
                </c:pt>
                <c:pt idx="17">
                  <c:v>9.5312099999999997</c:v>
                </c:pt>
                <c:pt idx="18">
                  <c:v>10.744287</c:v>
                </c:pt>
                <c:pt idx="19">
                  <c:v>10.849997999999999</c:v>
                </c:pt>
                <c:pt idx="20">
                  <c:v>11.330297</c:v>
                </c:pt>
                <c:pt idx="21">
                  <c:v>11.257211</c:v>
                </c:pt>
                <c:pt idx="22">
                  <c:v>11.377617000000001</c:v>
                </c:pt>
                <c:pt idx="23">
                  <c:v>11.331556000000001</c:v>
                </c:pt>
                <c:pt idx="24">
                  <c:v>11.191428</c:v>
                </c:pt>
                <c:pt idx="25">
                  <c:v>11.380477000000001</c:v>
                </c:pt>
                <c:pt idx="26">
                  <c:v>11.532733</c:v>
                </c:pt>
                <c:pt idx="27">
                  <c:v>11.59355</c:v>
                </c:pt>
                <c:pt idx="28">
                  <c:v>11.664431</c:v>
                </c:pt>
                <c:pt idx="29">
                  <c:v>11.514453</c:v>
                </c:pt>
                <c:pt idx="30">
                  <c:v>11.433738</c:v>
                </c:pt>
                <c:pt idx="31">
                  <c:v>11.555517999999999</c:v>
                </c:pt>
                <c:pt idx="32">
                  <c:v>11.873616999999999</c:v>
                </c:pt>
                <c:pt idx="33">
                  <c:v>11.883766</c:v>
                </c:pt>
                <c:pt idx="34">
                  <c:v>11.938763</c:v>
                </c:pt>
                <c:pt idx="35">
                  <c:v>11.968181</c:v>
                </c:pt>
                <c:pt idx="36">
                  <c:v>11.958132000000001</c:v>
                </c:pt>
                <c:pt idx="37">
                  <c:v>12.001135</c:v>
                </c:pt>
                <c:pt idx="38">
                  <c:v>11.981607</c:v>
                </c:pt>
                <c:pt idx="39">
                  <c:v>11.958545000000001</c:v>
                </c:pt>
                <c:pt idx="40">
                  <c:v>12.05541</c:v>
                </c:pt>
                <c:pt idx="41">
                  <c:v>12.066518</c:v>
                </c:pt>
                <c:pt idx="42">
                  <c:v>12.183833</c:v>
                </c:pt>
                <c:pt idx="43">
                  <c:v>12.196906999999999</c:v>
                </c:pt>
                <c:pt idx="44">
                  <c:v>12.300341</c:v>
                </c:pt>
                <c:pt idx="45">
                  <c:v>12.394266999999999</c:v>
                </c:pt>
                <c:pt idx="46">
                  <c:v>12.409036</c:v>
                </c:pt>
                <c:pt idx="47">
                  <c:v>12.387608999999999</c:v>
                </c:pt>
                <c:pt idx="48">
                  <c:v>12.486259</c:v>
                </c:pt>
                <c:pt idx="49">
                  <c:v>12.493528</c:v>
                </c:pt>
                <c:pt idx="50">
                  <c:v>12.553240000000001</c:v>
                </c:pt>
              </c:numCache>
            </c:numRef>
          </c:val>
          <c:smooth val="0"/>
        </c:ser>
        <c:dLbls>
          <c:showLegendKey val="0"/>
          <c:showVal val="0"/>
          <c:showCatName val="0"/>
          <c:showSerName val="0"/>
          <c:showPercent val="0"/>
          <c:showBubbleSize val="0"/>
        </c:dLbls>
        <c:smooth val="0"/>
        <c:axId val="284660160"/>
        <c:axId val="284659600"/>
      </c:lineChart>
      <c:catAx>
        <c:axId val="284660160"/>
        <c:scaling>
          <c:orientation val="minMax"/>
        </c:scaling>
        <c:delete val="0"/>
        <c:axPos val="b"/>
        <c:numFmt formatCode="General" sourceLinked="1"/>
        <c:majorTickMark val="out"/>
        <c:minorTickMark val="none"/>
        <c:tickLblPos val="nextTo"/>
        <c:spPr>
          <a:ln w="12700">
            <a:solidFill>
              <a:srgbClr val="000000"/>
            </a:solidFill>
          </a:ln>
        </c:spPr>
        <c:txPr>
          <a:bodyPr/>
          <a:lstStyle/>
          <a:p>
            <a:pPr>
              <a:defRPr sz="1400"/>
            </a:pPr>
            <a:endParaRPr lang="en-US"/>
          </a:p>
        </c:txPr>
        <c:crossAx val="284659600"/>
        <c:crosses val="autoZero"/>
        <c:auto val="1"/>
        <c:lblAlgn val="ctr"/>
        <c:lblOffset val="100"/>
        <c:tickMarkSkip val="10"/>
        <c:noMultiLvlLbl val="0"/>
      </c:catAx>
      <c:valAx>
        <c:axId val="284659600"/>
        <c:scaling>
          <c:orientation val="minMax"/>
          <c:min val="0"/>
        </c:scaling>
        <c:delete val="0"/>
        <c:axPos val="l"/>
        <c:majorGridlines>
          <c:spPr>
            <a:ln>
              <a:solidFill>
                <a:srgbClr val="FFFFFF">
                  <a:lumMod val="85000"/>
                </a:srgbClr>
              </a:solidFill>
            </a:ln>
          </c:spPr>
        </c:majorGridlines>
        <c:numFmt formatCode="0" sourceLinked="0"/>
        <c:majorTickMark val="none"/>
        <c:minorTickMark val="none"/>
        <c:tickLblPos val="low"/>
        <c:spPr>
          <a:ln w="22225">
            <a:solidFill>
              <a:srgbClr val="FFFFFF">
                <a:lumMod val="65000"/>
              </a:srgbClr>
            </a:solidFill>
            <a:prstDash val="lgDash"/>
          </a:ln>
        </c:spPr>
        <c:txPr>
          <a:bodyPr/>
          <a:lstStyle/>
          <a:p>
            <a:pPr>
              <a:defRPr sz="1400"/>
            </a:pPr>
            <a:endParaRPr lang="en-US"/>
          </a:p>
        </c:txPr>
        <c:crossAx val="284660160"/>
        <c:crossesAt val="19"/>
        <c:crossBetween val="midCat"/>
      </c:valAx>
    </c:plotArea>
    <c:plotVisOnly val="1"/>
    <c:dispBlanksAs val="zero"/>
    <c:showDLblsOverMax val="0"/>
  </c:chart>
  <c:spPr>
    <a:ln>
      <a:noFill/>
    </a:ln>
  </c:spPr>
  <c:txPr>
    <a:bodyPr/>
    <a:lstStyle/>
    <a:p>
      <a:pPr>
        <a:defRPr sz="1000"/>
      </a:pPr>
      <a:endParaRPr lang="en-US"/>
    </a:p>
  </c:txPr>
  <c:externalData r:id="rId2">
    <c:autoUpdate val="0"/>
  </c:externalData>
  <c:userShapes r:id="rId3"/>
</c:chartSpace>
</file>

<file path=ppt/charts/chart1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1639128033943201E-2"/>
          <c:y val="8.4007647774471381E-2"/>
          <c:w val="0.88382690491176497"/>
          <c:h val="0.7828788804395117"/>
        </c:manualLayout>
      </c:layout>
      <c:lineChart>
        <c:grouping val="standard"/>
        <c:varyColors val="0"/>
        <c:ser>
          <c:idx val="0"/>
          <c:order val="0"/>
          <c:tx>
            <c:strRef>
              <c:f>'Industrial v.electric sector'!$B$26</c:f>
              <c:strCache>
                <c:ptCount val="1"/>
                <c:pt idx="0">
                  <c:v>Renewables, industrial sector</c:v>
                </c:pt>
              </c:strCache>
            </c:strRef>
          </c:tx>
          <c:spPr>
            <a:ln w="22225">
              <a:solidFill>
                <a:srgbClr val="5D9732"/>
              </a:solidFill>
            </a:ln>
          </c:spPr>
          <c:marker>
            <c:symbol val="none"/>
          </c:marker>
          <c:cat>
            <c:numRef>
              <c:f>'Industrial v.electric sector'!$C$23:$BA$23</c:f>
              <c:numCache>
                <c:formatCode>General</c:formatCode>
                <c:ptCount val="51"/>
                <c:pt idx="0">
                  <c:v>2000</c:v>
                </c:pt>
                <c:pt idx="10">
                  <c:v>2010</c:v>
                </c:pt>
                <c:pt idx="20">
                  <c:v>2020</c:v>
                </c:pt>
                <c:pt idx="30">
                  <c:v>2030</c:v>
                </c:pt>
                <c:pt idx="40">
                  <c:v>2040</c:v>
                </c:pt>
                <c:pt idx="50">
                  <c:v>2050</c:v>
                </c:pt>
              </c:numCache>
            </c:numRef>
          </c:cat>
          <c:val>
            <c:numRef>
              <c:f>'Industrial v.electric sector'!$C$26:$BA$26</c:f>
              <c:numCache>
                <c:formatCode>0</c:formatCode>
                <c:ptCount val="51"/>
                <c:pt idx="0">
                  <c:v>1.9281920000000001</c:v>
                </c:pt>
                <c:pt idx="1">
                  <c:v>1.718839</c:v>
                </c:pt>
                <c:pt idx="2">
                  <c:v>1.7198520000000002</c:v>
                </c:pt>
                <c:pt idx="3">
                  <c:v>1.7245680000000001</c:v>
                </c:pt>
                <c:pt idx="4">
                  <c:v>1.8515640000000002</c:v>
                </c:pt>
                <c:pt idx="5">
                  <c:v>1.8707290000000001</c:v>
                </c:pt>
                <c:pt idx="6">
                  <c:v>1.9257040000000001</c:v>
                </c:pt>
                <c:pt idx="7">
                  <c:v>1.9579230000000001</c:v>
                </c:pt>
                <c:pt idx="8">
                  <c:v>2.035053</c:v>
                </c:pt>
                <c:pt idx="9">
                  <c:v>1.972353</c:v>
                </c:pt>
                <c:pt idx="10">
                  <c:v>2.3433280000000001</c:v>
                </c:pt>
                <c:pt idx="11">
                  <c:v>2.4006539999999998</c:v>
                </c:pt>
                <c:pt idx="12">
                  <c:v>2.3822969999999999</c:v>
                </c:pt>
                <c:pt idx="13">
                  <c:v>2.4492849999999997</c:v>
                </c:pt>
                <c:pt idx="14">
                  <c:v>2.4841930000000003</c:v>
                </c:pt>
                <c:pt idx="15">
                  <c:v>2.491355</c:v>
                </c:pt>
                <c:pt idx="16">
                  <c:v>2.5027370000000002</c:v>
                </c:pt>
                <c:pt idx="17">
                  <c:v>2.4297200000000001</c:v>
                </c:pt>
                <c:pt idx="18">
                  <c:v>2.4196249999999999</c:v>
                </c:pt>
                <c:pt idx="19">
                  <c:v>2.3815750000000002</c:v>
                </c:pt>
                <c:pt idx="20">
                  <c:v>2.452521</c:v>
                </c:pt>
                <c:pt idx="21">
                  <c:v>2.4915479999999999</c:v>
                </c:pt>
                <c:pt idx="22">
                  <c:v>2.5232329999999998</c:v>
                </c:pt>
                <c:pt idx="23">
                  <c:v>2.5566269999999998</c:v>
                </c:pt>
                <c:pt idx="24">
                  <c:v>2.5929440000000001</c:v>
                </c:pt>
                <c:pt idx="25">
                  <c:v>2.6297869999999999</c:v>
                </c:pt>
                <c:pt idx="26">
                  <c:v>2.658995</c:v>
                </c:pt>
                <c:pt idx="27">
                  <c:v>2.6780819999999999</c:v>
                </c:pt>
                <c:pt idx="28">
                  <c:v>2.7071320000000001</c:v>
                </c:pt>
                <c:pt idx="29">
                  <c:v>2.7312050000000001</c:v>
                </c:pt>
                <c:pt idx="30">
                  <c:v>2.7504270000000002</c:v>
                </c:pt>
                <c:pt idx="31">
                  <c:v>2.7655409999999998</c:v>
                </c:pt>
                <c:pt idx="32">
                  <c:v>2.7900840000000002</c:v>
                </c:pt>
                <c:pt idx="33">
                  <c:v>2.818441</c:v>
                </c:pt>
                <c:pt idx="34">
                  <c:v>2.8538019999999999</c:v>
                </c:pt>
                <c:pt idx="35">
                  <c:v>2.8880060000000003</c:v>
                </c:pt>
                <c:pt idx="36">
                  <c:v>2.92428</c:v>
                </c:pt>
                <c:pt idx="37">
                  <c:v>2.9608779999999997</c:v>
                </c:pt>
                <c:pt idx="38">
                  <c:v>2.9964569999999999</c:v>
                </c:pt>
                <c:pt idx="39">
                  <c:v>3.0250950000000003</c:v>
                </c:pt>
                <c:pt idx="40">
                  <c:v>3.0551519999999996</c:v>
                </c:pt>
                <c:pt idx="41">
                  <c:v>3.08711</c:v>
                </c:pt>
                <c:pt idx="42">
                  <c:v>3.111275</c:v>
                </c:pt>
                <c:pt idx="43">
                  <c:v>3.1336870000000001</c:v>
                </c:pt>
                <c:pt idx="44">
                  <c:v>3.1650209999999999</c:v>
                </c:pt>
                <c:pt idx="45">
                  <c:v>3.1975579999999999</c:v>
                </c:pt>
                <c:pt idx="46">
                  <c:v>3.2325050000000002</c:v>
                </c:pt>
                <c:pt idx="47">
                  <c:v>3.2676560000000001</c:v>
                </c:pt>
                <c:pt idx="48">
                  <c:v>3.3011910000000002</c:v>
                </c:pt>
                <c:pt idx="49">
                  <c:v>3.3316120000000002</c:v>
                </c:pt>
                <c:pt idx="50">
                  <c:v>3.3626930000000002</c:v>
                </c:pt>
              </c:numCache>
            </c:numRef>
          </c:val>
          <c:smooth val="0"/>
        </c:ser>
        <c:ser>
          <c:idx val="4"/>
          <c:order val="1"/>
          <c:tx>
            <c:strRef>
              <c:f>'Industrial v.electric sector'!$B$27</c:f>
              <c:strCache>
                <c:ptCount val="1"/>
                <c:pt idx="0">
                  <c:v>Renewables, electric sector</c:v>
                </c:pt>
              </c:strCache>
            </c:strRef>
          </c:tx>
          <c:spPr>
            <a:ln w="22225">
              <a:solidFill>
                <a:srgbClr val="5D9732">
                  <a:lumMod val="50000"/>
                </a:srgbClr>
              </a:solidFill>
            </a:ln>
          </c:spPr>
          <c:marker>
            <c:symbol val="none"/>
          </c:marker>
          <c:cat>
            <c:numRef>
              <c:f>'Industrial v.electric sector'!$C$23:$BA$23</c:f>
              <c:numCache>
                <c:formatCode>General</c:formatCode>
                <c:ptCount val="51"/>
                <c:pt idx="0">
                  <c:v>2000</c:v>
                </c:pt>
                <c:pt idx="10">
                  <c:v>2010</c:v>
                </c:pt>
                <c:pt idx="20">
                  <c:v>2020</c:v>
                </c:pt>
                <c:pt idx="30">
                  <c:v>2030</c:v>
                </c:pt>
                <c:pt idx="40">
                  <c:v>2040</c:v>
                </c:pt>
                <c:pt idx="50">
                  <c:v>2050</c:v>
                </c:pt>
              </c:numCache>
            </c:numRef>
          </c:cat>
          <c:val>
            <c:numRef>
              <c:f>'Industrial v.electric sector'!$C$27:$BA$27</c:f>
              <c:numCache>
                <c:formatCode>0</c:formatCode>
                <c:ptCount val="51"/>
                <c:pt idx="0">
                  <c:v>3.4265240000000001</c:v>
                </c:pt>
                <c:pt idx="1">
                  <c:v>2.7630149999999998</c:v>
                </c:pt>
                <c:pt idx="2">
                  <c:v>3.288351</c:v>
                </c:pt>
                <c:pt idx="3">
                  <c:v>3.4109499999999997</c:v>
                </c:pt>
                <c:pt idx="4">
                  <c:v>3.3387170000000004</c:v>
                </c:pt>
                <c:pt idx="5">
                  <c:v>3.4063189999999999</c:v>
                </c:pt>
                <c:pt idx="6">
                  <c:v>3.6651090000000002</c:v>
                </c:pt>
                <c:pt idx="7">
                  <c:v>3.3445810000000002</c:v>
                </c:pt>
                <c:pt idx="8">
                  <c:v>3.629575</c:v>
                </c:pt>
                <c:pt idx="9">
                  <c:v>3.9672179999999999</c:v>
                </c:pt>
                <c:pt idx="10">
                  <c:v>4.0643690000000001</c:v>
                </c:pt>
                <c:pt idx="11">
                  <c:v>4.8545410000000002</c:v>
                </c:pt>
                <c:pt idx="12">
                  <c:v>4.5857730000000005</c:v>
                </c:pt>
                <c:pt idx="13">
                  <c:v>4.8327039999999997</c:v>
                </c:pt>
                <c:pt idx="14">
                  <c:v>5.0257399999999999</c:v>
                </c:pt>
                <c:pt idx="15">
                  <c:v>4.9845379999999997</c:v>
                </c:pt>
                <c:pt idx="16">
                  <c:v>5.5313340000000002</c:v>
                </c:pt>
                <c:pt idx="17">
                  <c:v>6.371461</c:v>
                </c:pt>
                <c:pt idx="18">
                  <c:v>6.5535220000000001</c:v>
                </c:pt>
                <c:pt idx="19">
                  <c:v>6.6864809999999997</c:v>
                </c:pt>
                <c:pt idx="20">
                  <c:v>7.207408</c:v>
                </c:pt>
                <c:pt idx="21">
                  <c:v>7.7323649999999997</c:v>
                </c:pt>
                <c:pt idx="22">
                  <c:v>7.9185270000000001</c:v>
                </c:pt>
                <c:pt idx="23">
                  <c:v>8.0956700000000001</c:v>
                </c:pt>
                <c:pt idx="24">
                  <c:v>8.1444969999999994</c:v>
                </c:pt>
                <c:pt idx="25">
                  <c:v>8.2044109999999986</c:v>
                </c:pt>
                <c:pt idx="26">
                  <c:v>8.2145859999999988</c:v>
                </c:pt>
                <c:pt idx="27">
                  <c:v>8.2528499999999987</c:v>
                </c:pt>
                <c:pt idx="28">
                  <c:v>8.3002319999999994</c:v>
                </c:pt>
                <c:pt idx="29">
                  <c:v>8.4268299999999989</c:v>
                </c:pt>
                <c:pt idx="30">
                  <c:v>8.4999599999999997</c:v>
                </c:pt>
                <c:pt idx="31">
                  <c:v>8.5914529999999996</c:v>
                </c:pt>
                <c:pt idx="32">
                  <c:v>8.5989599999999999</c:v>
                </c:pt>
                <c:pt idx="33">
                  <c:v>8.6229229999999983</c:v>
                </c:pt>
                <c:pt idx="34">
                  <c:v>8.7268349999999995</c:v>
                </c:pt>
                <c:pt idx="35">
                  <c:v>8.8418669999999988</c:v>
                </c:pt>
                <c:pt idx="36">
                  <c:v>9.026133999999999</c:v>
                </c:pt>
                <c:pt idx="37">
                  <c:v>9.1904689999999984</c:v>
                </c:pt>
                <c:pt idx="38">
                  <c:v>9.3966139999999996</c:v>
                </c:pt>
                <c:pt idx="39">
                  <c:v>9.6134059999999995</c:v>
                </c:pt>
                <c:pt idx="40">
                  <c:v>9.6644649999999999</c:v>
                </c:pt>
                <c:pt idx="41">
                  <c:v>9.8538889999999988</c:v>
                </c:pt>
                <c:pt idx="42">
                  <c:v>9.9061759999999985</c:v>
                </c:pt>
                <c:pt idx="43">
                  <c:v>10.092727999999999</c:v>
                </c:pt>
                <c:pt idx="44">
                  <c:v>10.168443</c:v>
                </c:pt>
                <c:pt idx="45">
                  <c:v>10.245852999999999</c:v>
                </c:pt>
                <c:pt idx="46">
                  <c:v>10.481701999999999</c:v>
                </c:pt>
                <c:pt idx="47">
                  <c:v>10.753794999999998</c:v>
                </c:pt>
                <c:pt idx="48">
                  <c:v>10.882966</c:v>
                </c:pt>
                <c:pt idx="49">
                  <c:v>11.133726999999999</c:v>
                </c:pt>
                <c:pt idx="50">
                  <c:v>11.330570999999999</c:v>
                </c:pt>
              </c:numCache>
            </c:numRef>
          </c:val>
          <c:smooth val="0"/>
        </c:ser>
        <c:dLbls>
          <c:showLegendKey val="0"/>
          <c:showVal val="0"/>
          <c:showCatName val="0"/>
          <c:showSerName val="0"/>
          <c:showPercent val="0"/>
          <c:showBubbleSize val="0"/>
        </c:dLbls>
        <c:smooth val="0"/>
        <c:axId val="216843600"/>
        <c:axId val="370194768"/>
      </c:lineChart>
      <c:catAx>
        <c:axId val="216843600"/>
        <c:scaling>
          <c:orientation val="minMax"/>
        </c:scaling>
        <c:delete val="0"/>
        <c:axPos val="b"/>
        <c:numFmt formatCode="General" sourceLinked="1"/>
        <c:majorTickMark val="out"/>
        <c:minorTickMark val="none"/>
        <c:tickLblPos val="nextTo"/>
        <c:spPr>
          <a:ln w="12700">
            <a:solidFill>
              <a:srgbClr val="000000"/>
            </a:solidFill>
          </a:ln>
        </c:spPr>
        <c:txPr>
          <a:bodyPr/>
          <a:lstStyle/>
          <a:p>
            <a:pPr>
              <a:defRPr sz="1400"/>
            </a:pPr>
            <a:endParaRPr lang="en-US"/>
          </a:p>
        </c:txPr>
        <c:crossAx val="370194768"/>
        <c:crosses val="autoZero"/>
        <c:auto val="1"/>
        <c:lblAlgn val="ctr"/>
        <c:lblOffset val="100"/>
        <c:tickMarkSkip val="10"/>
        <c:noMultiLvlLbl val="0"/>
      </c:catAx>
      <c:valAx>
        <c:axId val="370194768"/>
        <c:scaling>
          <c:orientation val="minMax"/>
          <c:max val="16"/>
        </c:scaling>
        <c:delete val="0"/>
        <c:axPos val="l"/>
        <c:majorGridlines>
          <c:spPr>
            <a:ln>
              <a:solidFill>
                <a:srgbClr val="FFFFFF">
                  <a:lumMod val="85000"/>
                </a:srgbClr>
              </a:solidFill>
            </a:ln>
          </c:spPr>
        </c:majorGridlines>
        <c:numFmt formatCode="0" sourceLinked="0"/>
        <c:majorTickMark val="none"/>
        <c:minorTickMark val="none"/>
        <c:tickLblPos val="low"/>
        <c:spPr>
          <a:ln w="22225">
            <a:solidFill>
              <a:srgbClr val="FFFFFF">
                <a:lumMod val="65000"/>
              </a:srgbClr>
            </a:solidFill>
            <a:prstDash val="lgDash"/>
          </a:ln>
        </c:spPr>
        <c:txPr>
          <a:bodyPr/>
          <a:lstStyle/>
          <a:p>
            <a:pPr>
              <a:defRPr sz="1400"/>
            </a:pPr>
            <a:endParaRPr lang="en-US"/>
          </a:p>
        </c:txPr>
        <c:crossAx val="216843600"/>
        <c:crossesAt val="19"/>
        <c:crossBetween val="midCat"/>
      </c:valAx>
    </c:plotArea>
    <c:plotVisOnly val="1"/>
    <c:dispBlanksAs val="zero"/>
    <c:showDLblsOverMax val="0"/>
  </c:chart>
  <c:spPr>
    <a:noFill/>
    <a:ln>
      <a:noFill/>
    </a:ln>
  </c:spPr>
  <c:txPr>
    <a:bodyPr/>
    <a:lstStyle/>
    <a:p>
      <a:pPr>
        <a:defRPr sz="1400"/>
      </a:pPr>
      <a:endParaRPr lang="en-US"/>
    </a:p>
  </c:txPr>
  <c:externalData r:id="rId2">
    <c:autoUpdate val="0"/>
  </c:externalData>
  <c:userShapes r:id="rId3"/>
</c:chartSpace>
</file>

<file path=ppt/charts/chart12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47547207640711575"/>
          <c:y val="0.18968121172353458"/>
          <c:w val="0.44957622484689413"/>
          <c:h val="0.67254675196850389"/>
        </c:manualLayout>
      </c:layout>
      <c:barChart>
        <c:barDir val="bar"/>
        <c:grouping val="clustered"/>
        <c:varyColors val="0"/>
        <c:ser>
          <c:idx val="0"/>
          <c:order val="0"/>
          <c:tx>
            <c:strRef>
              <c:f>'industries-natgs &amp; petr'!$C$25</c:f>
              <c:strCache>
                <c:ptCount val="1"/>
                <c:pt idx="0">
                  <c:v>2018</c:v>
                </c:pt>
              </c:strCache>
            </c:strRef>
          </c:tx>
          <c:spPr>
            <a:solidFill>
              <a:srgbClr val="0096D7">
                <a:lumMod val="50000"/>
              </a:srgbClr>
            </a:solidFill>
            <a:ln>
              <a:noFill/>
            </a:ln>
          </c:spPr>
          <c:invertIfNegative val="0"/>
          <c:cat>
            <c:strRef>
              <c:f>('industries-natgs &amp; petr'!$B$26:$B$30,'industries-natgs &amp; petr'!$B$33)</c:f>
              <c:strCache>
                <c:ptCount val="6"/>
                <c:pt idx="0">
                  <c:v>glass</c:v>
                </c:pt>
                <c:pt idx="1">
                  <c:v>bulk chemicals heat and power</c:v>
                </c:pt>
                <c:pt idx="2">
                  <c:v>food</c:v>
                </c:pt>
                <c:pt idx="3">
                  <c:v>aluminum</c:v>
                </c:pt>
                <c:pt idx="4">
                  <c:v>non-energy intensive manufacturing</c:v>
                </c:pt>
                <c:pt idx="5">
                  <c:v>mining</c:v>
                </c:pt>
              </c:strCache>
            </c:strRef>
          </c:cat>
          <c:val>
            <c:numRef>
              <c:f>('industries-natgs &amp; petr'!$C$26:$C$30,'industries-natgs &amp; petr'!$C$33)</c:f>
              <c:numCache>
                <c:formatCode>0%</c:formatCode>
                <c:ptCount val="6"/>
                <c:pt idx="0">
                  <c:v>0.87104784181135531</c:v>
                </c:pt>
                <c:pt idx="1">
                  <c:v>0.76792021110953068</c:v>
                </c:pt>
                <c:pt idx="2">
                  <c:v>0.57694275057706979</c:v>
                </c:pt>
                <c:pt idx="3">
                  <c:v>0.50013879483389567</c:v>
                </c:pt>
                <c:pt idx="4">
                  <c:v>0.47520085997444428</c:v>
                </c:pt>
                <c:pt idx="5">
                  <c:v>0.74982004382634337</c:v>
                </c:pt>
              </c:numCache>
            </c:numRef>
          </c:val>
        </c:ser>
        <c:ser>
          <c:idx val="1"/>
          <c:order val="1"/>
          <c:tx>
            <c:strRef>
              <c:f>'industries-natgs &amp; petr'!$D$25</c:f>
              <c:strCache>
                <c:ptCount val="1"/>
                <c:pt idx="0">
                  <c:v>2050</c:v>
                </c:pt>
              </c:strCache>
            </c:strRef>
          </c:tx>
          <c:spPr>
            <a:solidFill>
              <a:srgbClr val="0096D7"/>
            </a:solidFill>
          </c:spPr>
          <c:invertIfNegative val="0"/>
          <c:cat>
            <c:strRef>
              <c:f>('industries-natgs &amp; petr'!$B$26:$B$30,'industries-natgs &amp; petr'!$B$33)</c:f>
              <c:strCache>
                <c:ptCount val="6"/>
                <c:pt idx="0">
                  <c:v>glass</c:v>
                </c:pt>
                <c:pt idx="1">
                  <c:v>bulk chemicals heat and power</c:v>
                </c:pt>
                <c:pt idx="2">
                  <c:v>food</c:v>
                </c:pt>
                <c:pt idx="3">
                  <c:v>aluminum</c:v>
                </c:pt>
                <c:pt idx="4">
                  <c:v>non-energy intensive manufacturing</c:v>
                </c:pt>
                <c:pt idx="5">
                  <c:v>mining</c:v>
                </c:pt>
              </c:strCache>
            </c:strRef>
          </c:cat>
          <c:val>
            <c:numRef>
              <c:f>('industries-natgs &amp; petr'!$D$26:$D$30,'industries-natgs &amp; petr'!$D$33)</c:f>
              <c:numCache>
                <c:formatCode>0%</c:formatCode>
                <c:ptCount val="6"/>
                <c:pt idx="0">
                  <c:v>0.85096760632183899</c:v>
                </c:pt>
                <c:pt idx="1">
                  <c:v>0.80207607080723942</c:v>
                </c:pt>
                <c:pt idx="2">
                  <c:v>0.58627760407168095</c:v>
                </c:pt>
                <c:pt idx="3">
                  <c:v>0.47809155158511696</c:v>
                </c:pt>
                <c:pt idx="4">
                  <c:v>0.44207614275646617</c:v>
                </c:pt>
                <c:pt idx="5">
                  <c:v>0.86813478752125728</c:v>
                </c:pt>
              </c:numCache>
            </c:numRef>
          </c:val>
        </c:ser>
        <c:dLbls>
          <c:showLegendKey val="0"/>
          <c:showVal val="0"/>
          <c:showCatName val="0"/>
          <c:showSerName val="0"/>
          <c:showPercent val="0"/>
          <c:showBubbleSize val="0"/>
        </c:dLbls>
        <c:gapWidth val="150"/>
        <c:axId val="517218816"/>
        <c:axId val="517224976"/>
      </c:barChart>
      <c:catAx>
        <c:axId val="517218816"/>
        <c:scaling>
          <c:orientation val="maxMin"/>
        </c:scaling>
        <c:delete val="0"/>
        <c:axPos val="l"/>
        <c:numFmt formatCode="General" sourceLinked="1"/>
        <c:majorTickMark val="out"/>
        <c:minorTickMark val="none"/>
        <c:tickLblPos val="nextTo"/>
        <c:spPr>
          <a:ln w="12700">
            <a:solidFill>
              <a:schemeClr val="tx1"/>
            </a:solidFill>
          </a:ln>
        </c:spPr>
        <c:txPr>
          <a:bodyPr/>
          <a:lstStyle/>
          <a:p>
            <a:pPr>
              <a:defRPr sz="1400"/>
            </a:pPr>
            <a:endParaRPr lang="en-US"/>
          </a:p>
        </c:txPr>
        <c:crossAx val="517224976"/>
        <c:crosses val="autoZero"/>
        <c:auto val="1"/>
        <c:lblAlgn val="ctr"/>
        <c:lblOffset val="100"/>
        <c:noMultiLvlLbl val="0"/>
      </c:catAx>
      <c:valAx>
        <c:axId val="517224976"/>
        <c:scaling>
          <c:orientation val="minMax"/>
        </c:scaling>
        <c:delete val="0"/>
        <c:axPos val="b"/>
        <c:majorGridlines>
          <c:spPr>
            <a:ln>
              <a:solidFill>
                <a:schemeClr val="bg1">
                  <a:lumMod val="65000"/>
                </a:schemeClr>
              </a:solidFill>
            </a:ln>
          </c:spPr>
        </c:majorGridlines>
        <c:numFmt formatCode="0%" sourceLinked="1"/>
        <c:majorTickMark val="out"/>
        <c:minorTickMark val="none"/>
        <c:tickLblPos val="nextTo"/>
        <c:spPr>
          <a:ln>
            <a:noFill/>
          </a:ln>
        </c:spPr>
        <c:txPr>
          <a:bodyPr anchor="b" anchorCtr="0"/>
          <a:lstStyle/>
          <a:p>
            <a:pPr>
              <a:defRPr sz="1400"/>
            </a:pPr>
            <a:endParaRPr lang="en-US"/>
          </a:p>
        </c:txPr>
        <c:crossAx val="517218816"/>
        <c:crosses val="max"/>
        <c:crossBetween val="between"/>
        <c:majorUnit val="0.25"/>
      </c:valAx>
    </c:plotArea>
    <c:plotVisOnly val="1"/>
    <c:dispBlanksAs val="gap"/>
    <c:showDLblsOverMax val="0"/>
  </c:chart>
  <c:spPr>
    <a:ln>
      <a:noFill/>
    </a:ln>
  </c:spPr>
  <c:txPr>
    <a:bodyPr/>
    <a:lstStyle/>
    <a:p>
      <a:pPr>
        <a:defRPr sz="1400"/>
      </a:pPr>
      <a:endParaRPr lang="en-US"/>
    </a:p>
  </c:txPr>
  <c:externalData r:id="rId1">
    <c:autoUpdate val="0"/>
  </c:externalData>
  <c:userShapes r:id="rId2"/>
</c:chartSpace>
</file>

<file path=ppt/charts/chart12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9243793296329762"/>
          <c:y val="0.2059517169728784"/>
          <c:w val="0.85645603674540682"/>
          <c:h val="0.65627624671916018"/>
        </c:manualLayout>
      </c:layout>
      <c:barChart>
        <c:barDir val="bar"/>
        <c:grouping val="clustered"/>
        <c:varyColors val="0"/>
        <c:ser>
          <c:idx val="0"/>
          <c:order val="0"/>
          <c:tx>
            <c:strRef>
              <c:f>'industries-lotsa natgs &amp; petr'!$G$26</c:f>
              <c:strCache>
                <c:ptCount val="1"/>
                <c:pt idx="0">
                  <c:v>2018</c:v>
                </c:pt>
              </c:strCache>
            </c:strRef>
          </c:tx>
          <c:spPr>
            <a:solidFill>
              <a:srgbClr val="BD732A">
                <a:lumMod val="50000"/>
              </a:srgbClr>
            </a:solidFill>
          </c:spPr>
          <c:invertIfNegative val="0"/>
          <c:cat>
            <c:strRef>
              <c:f>'industries-lotsa natgs &amp; petr'!$F$27:$F$30</c:f>
              <c:strCache>
                <c:ptCount val="4"/>
                <c:pt idx="0">
                  <c:v>construction</c:v>
                </c:pt>
                <c:pt idx="1">
                  <c:v>bulk chemical feedstocks (inc. HGL)</c:v>
                </c:pt>
                <c:pt idx="2">
                  <c:v>agriculture</c:v>
                </c:pt>
                <c:pt idx="3">
                  <c:v>refining</c:v>
                </c:pt>
              </c:strCache>
            </c:strRef>
          </c:cat>
          <c:val>
            <c:numRef>
              <c:f>'industries-lotsa natgs &amp; petr'!$G$27:$G$30</c:f>
              <c:numCache>
                <c:formatCode>0%</c:formatCode>
                <c:ptCount val="4"/>
                <c:pt idx="0">
                  <c:v>0.89100423804685547</c:v>
                </c:pt>
                <c:pt idx="1">
                  <c:v>0.78333572275932661</c:v>
                </c:pt>
                <c:pt idx="2">
                  <c:v>0.70875663529841415</c:v>
                </c:pt>
                <c:pt idx="3">
                  <c:v>0.49470062949187282</c:v>
                </c:pt>
              </c:numCache>
            </c:numRef>
          </c:val>
        </c:ser>
        <c:ser>
          <c:idx val="1"/>
          <c:order val="1"/>
          <c:tx>
            <c:strRef>
              <c:f>'industries-lotsa natgs &amp; petr'!$H$26</c:f>
              <c:strCache>
                <c:ptCount val="1"/>
                <c:pt idx="0">
                  <c:v>2050</c:v>
                </c:pt>
              </c:strCache>
            </c:strRef>
          </c:tx>
          <c:spPr>
            <a:solidFill>
              <a:srgbClr val="BD732A">
                <a:lumMod val="60000"/>
                <a:lumOff val="40000"/>
              </a:srgbClr>
            </a:solidFill>
          </c:spPr>
          <c:invertIfNegative val="0"/>
          <c:cat>
            <c:strRef>
              <c:f>'industries-lotsa natgs &amp; petr'!$F$27:$F$30</c:f>
              <c:strCache>
                <c:ptCount val="4"/>
                <c:pt idx="0">
                  <c:v>construction</c:v>
                </c:pt>
                <c:pt idx="1">
                  <c:v>bulk chemical feedstocks (inc. HGL)</c:v>
                </c:pt>
                <c:pt idx="2">
                  <c:v>agriculture</c:v>
                </c:pt>
                <c:pt idx="3">
                  <c:v>refining</c:v>
                </c:pt>
              </c:strCache>
            </c:strRef>
          </c:cat>
          <c:val>
            <c:numRef>
              <c:f>'industries-lotsa natgs &amp; petr'!$H$27:$H$30</c:f>
              <c:numCache>
                <c:formatCode>0%</c:formatCode>
                <c:ptCount val="4"/>
                <c:pt idx="0">
                  <c:v>0.89579086928968055</c:v>
                </c:pt>
                <c:pt idx="1">
                  <c:v>0.82815672337176138</c:v>
                </c:pt>
                <c:pt idx="2">
                  <c:v>0.665282465233071</c:v>
                </c:pt>
                <c:pt idx="3">
                  <c:v>0.47320530786987658</c:v>
                </c:pt>
              </c:numCache>
            </c:numRef>
          </c:val>
        </c:ser>
        <c:dLbls>
          <c:showLegendKey val="0"/>
          <c:showVal val="0"/>
          <c:showCatName val="0"/>
          <c:showSerName val="0"/>
          <c:showPercent val="0"/>
          <c:showBubbleSize val="0"/>
        </c:dLbls>
        <c:gapWidth val="150"/>
        <c:axId val="326070656"/>
        <c:axId val="326068416"/>
      </c:barChart>
      <c:catAx>
        <c:axId val="326070656"/>
        <c:scaling>
          <c:orientation val="maxMin"/>
        </c:scaling>
        <c:delete val="0"/>
        <c:axPos val="l"/>
        <c:numFmt formatCode="General" sourceLinked="1"/>
        <c:majorTickMark val="out"/>
        <c:minorTickMark val="none"/>
        <c:tickLblPos val="nextTo"/>
        <c:spPr>
          <a:ln w="12700">
            <a:solidFill>
              <a:schemeClr val="tx1"/>
            </a:solidFill>
          </a:ln>
        </c:spPr>
        <c:txPr>
          <a:bodyPr/>
          <a:lstStyle/>
          <a:p>
            <a:pPr>
              <a:defRPr sz="1400"/>
            </a:pPr>
            <a:endParaRPr lang="en-US"/>
          </a:p>
        </c:txPr>
        <c:crossAx val="326068416"/>
        <c:crosses val="autoZero"/>
        <c:auto val="1"/>
        <c:lblAlgn val="ctr"/>
        <c:lblOffset val="100"/>
        <c:noMultiLvlLbl val="0"/>
      </c:catAx>
      <c:valAx>
        <c:axId val="326068416"/>
        <c:scaling>
          <c:orientation val="minMax"/>
        </c:scaling>
        <c:delete val="0"/>
        <c:axPos val="b"/>
        <c:majorGridlines>
          <c:spPr>
            <a:ln>
              <a:solidFill>
                <a:schemeClr val="bg1">
                  <a:lumMod val="65000"/>
                </a:schemeClr>
              </a:solidFill>
            </a:ln>
          </c:spPr>
        </c:majorGridlines>
        <c:numFmt formatCode="0%" sourceLinked="1"/>
        <c:majorTickMark val="out"/>
        <c:minorTickMark val="none"/>
        <c:tickLblPos val="nextTo"/>
        <c:spPr>
          <a:ln>
            <a:noFill/>
          </a:ln>
        </c:spPr>
        <c:txPr>
          <a:bodyPr anchor="b" anchorCtr="0"/>
          <a:lstStyle/>
          <a:p>
            <a:pPr>
              <a:defRPr sz="1400"/>
            </a:pPr>
            <a:endParaRPr lang="en-US"/>
          </a:p>
        </c:txPr>
        <c:crossAx val="326070656"/>
        <c:crosses val="max"/>
        <c:crossBetween val="between"/>
        <c:majorUnit val="0.25"/>
      </c:valAx>
    </c:plotArea>
    <c:plotVisOnly val="1"/>
    <c:dispBlanksAs val="gap"/>
    <c:showDLblsOverMax val="0"/>
  </c:chart>
  <c:spPr>
    <a:ln>
      <a:noFill/>
    </a:ln>
  </c:spPr>
  <c:txPr>
    <a:bodyPr/>
    <a:lstStyle/>
    <a:p>
      <a:pPr>
        <a:defRPr sz="1400"/>
      </a:pPr>
      <a:endParaRPr lang="en-US"/>
    </a:p>
  </c:txPr>
  <c:externalData r:id="rId1">
    <c:autoUpdate val="0"/>
  </c:externalData>
  <c:userShapes r:id="rId2"/>
</c:chartSpace>
</file>

<file path=ppt/charts/chart12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936951478440989E-2"/>
          <c:y val="0.17475467285111956"/>
          <c:w val="0.77744328823314035"/>
          <c:h val="0.7451311731134066"/>
        </c:manualLayout>
      </c:layout>
      <c:areaChart>
        <c:grouping val="stacked"/>
        <c:varyColors val="0"/>
        <c:ser>
          <c:idx val="0"/>
          <c:order val="0"/>
          <c:tx>
            <c:strRef>
              <c:f>'CHP (new)'!$B$24</c:f>
              <c:strCache>
                <c:ptCount val="1"/>
                <c:pt idx="0">
                  <c:v>Paper</c:v>
                </c:pt>
              </c:strCache>
            </c:strRef>
          </c:tx>
          <c:spPr>
            <a:solidFill>
              <a:schemeClr val="accent5">
                <a:lumMod val="50000"/>
              </a:schemeClr>
            </a:solidFill>
            <a:ln>
              <a:noFill/>
            </a:ln>
            <a:effectLst/>
          </c:spPr>
          <c:cat>
            <c:numRef>
              <c:f>'CHP (new)'!$C$2:$AL$2</c:f>
              <c:numCache>
                <c:formatCode>General</c:formatCode>
                <c:ptCount val="36"/>
                <c:pt idx="5">
                  <c:v>2020</c:v>
                </c:pt>
                <c:pt idx="15">
                  <c:v>2030</c:v>
                </c:pt>
                <c:pt idx="25">
                  <c:v>2040</c:v>
                </c:pt>
                <c:pt idx="35">
                  <c:v>2050</c:v>
                </c:pt>
              </c:numCache>
            </c:numRef>
          </c:cat>
          <c:val>
            <c:numRef>
              <c:f>'CHP (new)'!$C$24:$AL$24</c:f>
              <c:numCache>
                <c:formatCode>0</c:formatCode>
                <c:ptCount val="36"/>
                <c:pt idx="0">
                  <c:v>27.470628999999999</c:v>
                </c:pt>
                <c:pt idx="1">
                  <c:v>27.525644</c:v>
                </c:pt>
                <c:pt idx="2">
                  <c:v>27.483418</c:v>
                </c:pt>
                <c:pt idx="3">
                  <c:v>27.589157</c:v>
                </c:pt>
                <c:pt idx="4">
                  <c:v>27.663913999999998</c:v>
                </c:pt>
                <c:pt idx="5">
                  <c:v>27.657499000000001</c:v>
                </c:pt>
                <c:pt idx="6">
                  <c:v>27.783072000000001</c:v>
                </c:pt>
                <c:pt idx="7">
                  <c:v>28.032228</c:v>
                </c:pt>
                <c:pt idx="8">
                  <c:v>28.294021999999998</c:v>
                </c:pt>
                <c:pt idx="9">
                  <c:v>28.584038</c:v>
                </c:pt>
                <c:pt idx="10">
                  <c:v>28.908524</c:v>
                </c:pt>
                <c:pt idx="11">
                  <c:v>29.222740000000002</c:v>
                </c:pt>
                <c:pt idx="12">
                  <c:v>29.397480000000002</c:v>
                </c:pt>
                <c:pt idx="13">
                  <c:v>29.680766999999999</c:v>
                </c:pt>
                <c:pt idx="14">
                  <c:v>29.860685</c:v>
                </c:pt>
                <c:pt idx="15">
                  <c:v>30.030436999999999</c:v>
                </c:pt>
                <c:pt idx="16">
                  <c:v>30.258807999999998</c:v>
                </c:pt>
                <c:pt idx="17">
                  <c:v>30.503895</c:v>
                </c:pt>
                <c:pt idx="18">
                  <c:v>30.875672999999999</c:v>
                </c:pt>
                <c:pt idx="19">
                  <c:v>31.285463</c:v>
                </c:pt>
                <c:pt idx="20">
                  <c:v>31.725452000000001</c:v>
                </c:pt>
                <c:pt idx="21">
                  <c:v>32.173157000000003</c:v>
                </c:pt>
                <c:pt idx="22">
                  <c:v>32.640377000000001</c:v>
                </c:pt>
                <c:pt idx="23">
                  <c:v>33.065593999999997</c:v>
                </c:pt>
                <c:pt idx="24">
                  <c:v>33.463622999999998</c:v>
                </c:pt>
                <c:pt idx="25">
                  <c:v>33.804259999999999</c:v>
                </c:pt>
                <c:pt idx="26">
                  <c:v>34.126643999999999</c:v>
                </c:pt>
                <c:pt idx="27">
                  <c:v>34.438259000000002</c:v>
                </c:pt>
                <c:pt idx="28">
                  <c:v>34.799419</c:v>
                </c:pt>
                <c:pt idx="29">
                  <c:v>35.182816000000003</c:v>
                </c:pt>
                <c:pt idx="30">
                  <c:v>35.609535000000001</c:v>
                </c:pt>
                <c:pt idx="31">
                  <c:v>36.003051999999997</c:v>
                </c:pt>
                <c:pt idx="32">
                  <c:v>36.421042999999997</c:v>
                </c:pt>
                <c:pt idx="33">
                  <c:v>36.854278999999998</c:v>
                </c:pt>
                <c:pt idx="34">
                  <c:v>37.286873</c:v>
                </c:pt>
                <c:pt idx="35">
                  <c:v>37.685799000000003</c:v>
                </c:pt>
              </c:numCache>
            </c:numRef>
          </c:val>
        </c:ser>
        <c:ser>
          <c:idx val="1"/>
          <c:order val="1"/>
          <c:tx>
            <c:strRef>
              <c:f>'CHP (new)'!$B$25</c:f>
              <c:strCache>
                <c:ptCount val="1"/>
                <c:pt idx="0">
                  <c:v>Refining</c:v>
                </c:pt>
              </c:strCache>
            </c:strRef>
          </c:tx>
          <c:spPr>
            <a:solidFill>
              <a:schemeClr val="tx2">
                <a:lumMod val="90000"/>
                <a:lumOff val="10000"/>
              </a:schemeClr>
            </a:solidFill>
            <a:ln>
              <a:noFill/>
            </a:ln>
            <a:effectLst/>
          </c:spPr>
          <c:cat>
            <c:numRef>
              <c:f>'CHP (new)'!$C$2:$AL$2</c:f>
              <c:numCache>
                <c:formatCode>General</c:formatCode>
                <c:ptCount val="36"/>
                <c:pt idx="5">
                  <c:v>2020</c:v>
                </c:pt>
                <c:pt idx="15">
                  <c:v>2030</c:v>
                </c:pt>
                <c:pt idx="25">
                  <c:v>2040</c:v>
                </c:pt>
                <c:pt idx="35">
                  <c:v>2050</c:v>
                </c:pt>
              </c:numCache>
            </c:numRef>
          </c:cat>
          <c:val>
            <c:numRef>
              <c:f>'CHP (new)'!$C$25:$AL$25</c:f>
              <c:numCache>
                <c:formatCode>0</c:formatCode>
                <c:ptCount val="36"/>
                <c:pt idx="0">
                  <c:v>28.494133000000001</c:v>
                </c:pt>
                <c:pt idx="1">
                  <c:v>28.642171999999999</c:v>
                </c:pt>
                <c:pt idx="2">
                  <c:v>32.517811000000002</c:v>
                </c:pt>
                <c:pt idx="3">
                  <c:v>36.393371999999999</c:v>
                </c:pt>
                <c:pt idx="4">
                  <c:v>36.393371999999999</c:v>
                </c:pt>
                <c:pt idx="5">
                  <c:v>40.268990000000002</c:v>
                </c:pt>
                <c:pt idx="6">
                  <c:v>40.268990000000002</c:v>
                </c:pt>
                <c:pt idx="7">
                  <c:v>40.268990000000002</c:v>
                </c:pt>
                <c:pt idx="8">
                  <c:v>40.268990000000002</c:v>
                </c:pt>
                <c:pt idx="9">
                  <c:v>40.289574000000002</c:v>
                </c:pt>
                <c:pt idx="10">
                  <c:v>40.297676000000003</c:v>
                </c:pt>
                <c:pt idx="11">
                  <c:v>40.298465999999998</c:v>
                </c:pt>
                <c:pt idx="12">
                  <c:v>40.298465999999998</c:v>
                </c:pt>
                <c:pt idx="13">
                  <c:v>40.347358999999997</c:v>
                </c:pt>
                <c:pt idx="14">
                  <c:v>39.143749</c:v>
                </c:pt>
                <c:pt idx="15">
                  <c:v>39.385283999999999</c:v>
                </c:pt>
                <c:pt idx="16">
                  <c:v>38.975876</c:v>
                </c:pt>
                <c:pt idx="17">
                  <c:v>38.907947999999998</c:v>
                </c:pt>
                <c:pt idx="18">
                  <c:v>38.583419999999997</c:v>
                </c:pt>
                <c:pt idx="19">
                  <c:v>39.054546000000002</c:v>
                </c:pt>
                <c:pt idx="20">
                  <c:v>38.971198999999999</c:v>
                </c:pt>
                <c:pt idx="21">
                  <c:v>38.989082000000003</c:v>
                </c:pt>
                <c:pt idx="22">
                  <c:v>38.723801000000002</c:v>
                </c:pt>
                <c:pt idx="23">
                  <c:v>38.667338999999998</c:v>
                </c:pt>
                <c:pt idx="24">
                  <c:v>38.528385</c:v>
                </c:pt>
                <c:pt idx="25">
                  <c:v>38.777892999999999</c:v>
                </c:pt>
                <c:pt idx="26">
                  <c:v>38.934536000000001</c:v>
                </c:pt>
                <c:pt idx="27">
                  <c:v>38.588332999999999</c:v>
                </c:pt>
                <c:pt idx="28">
                  <c:v>38.701842999999997</c:v>
                </c:pt>
                <c:pt idx="29">
                  <c:v>38.851039999999998</c:v>
                </c:pt>
                <c:pt idx="30">
                  <c:v>39.655357000000002</c:v>
                </c:pt>
                <c:pt idx="31">
                  <c:v>39.603859</c:v>
                </c:pt>
                <c:pt idx="32">
                  <c:v>39.729584000000003</c:v>
                </c:pt>
                <c:pt idx="33">
                  <c:v>39.911591000000001</c:v>
                </c:pt>
                <c:pt idx="34">
                  <c:v>40.043995000000002</c:v>
                </c:pt>
                <c:pt idx="35">
                  <c:v>40.218249999999998</c:v>
                </c:pt>
              </c:numCache>
            </c:numRef>
          </c:val>
        </c:ser>
        <c:ser>
          <c:idx val="3"/>
          <c:order val="2"/>
          <c:tx>
            <c:strRef>
              <c:f>'CHP (new)'!$B$23</c:f>
              <c:strCache>
                <c:ptCount val="1"/>
                <c:pt idx="0">
                  <c:v>Bulk Chemicals </c:v>
                </c:pt>
              </c:strCache>
            </c:strRef>
          </c:tx>
          <c:spPr>
            <a:solidFill>
              <a:schemeClr val="accent2">
                <a:lumMod val="75000"/>
              </a:schemeClr>
            </a:solidFill>
            <a:ln>
              <a:noFill/>
            </a:ln>
            <a:effectLst/>
          </c:spPr>
          <c:cat>
            <c:numRef>
              <c:f>'CHP (new)'!$C$2:$AL$2</c:f>
              <c:numCache>
                <c:formatCode>General</c:formatCode>
                <c:ptCount val="36"/>
                <c:pt idx="5">
                  <c:v>2020</c:v>
                </c:pt>
                <c:pt idx="15">
                  <c:v>2030</c:v>
                </c:pt>
                <c:pt idx="25">
                  <c:v>2040</c:v>
                </c:pt>
                <c:pt idx="35">
                  <c:v>2050</c:v>
                </c:pt>
              </c:numCache>
            </c:numRef>
          </c:cat>
          <c:val>
            <c:numRef>
              <c:f>'CHP (new)'!$C$23:$AL$23</c:f>
              <c:numCache>
                <c:formatCode>0</c:formatCode>
                <c:ptCount val="36"/>
                <c:pt idx="0">
                  <c:v>55.761935999999999</c:v>
                </c:pt>
                <c:pt idx="1">
                  <c:v>57.167892000000002</c:v>
                </c:pt>
                <c:pt idx="2">
                  <c:v>54.615070000000003</c:v>
                </c:pt>
                <c:pt idx="3">
                  <c:v>55.560375000000001</c:v>
                </c:pt>
                <c:pt idx="4">
                  <c:v>58.962898000000003</c:v>
                </c:pt>
                <c:pt idx="5">
                  <c:v>61.189391999999998</c:v>
                </c:pt>
                <c:pt idx="6">
                  <c:v>62.136333</c:v>
                </c:pt>
                <c:pt idx="7">
                  <c:v>63.043883999999998</c:v>
                </c:pt>
                <c:pt idx="8">
                  <c:v>63.988017999999997</c:v>
                </c:pt>
                <c:pt idx="9">
                  <c:v>64.964363000000006</c:v>
                </c:pt>
                <c:pt idx="10">
                  <c:v>65.968422000000004</c:v>
                </c:pt>
                <c:pt idx="11">
                  <c:v>66.994690000000006</c:v>
                </c:pt>
                <c:pt idx="12">
                  <c:v>68.066237999999998</c:v>
                </c:pt>
                <c:pt idx="13">
                  <c:v>69.167877000000004</c:v>
                </c:pt>
                <c:pt idx="14">
                  <c:v>70.290817000000004</c:v>
                </c:pt>
                <c:pt idx="15">
                  <c:v>71.425903000000005</c:v>
                </c:pt>
                <c:pt idx="16">
                  <c:v>72.590294</c:v>
                </c:pt>
                <c:pt idx="17">
                  <c:v>73.784813</c:v>
                </c:pt>
                <c:pt idx="18">
                  <c:v>75.008353999999997</c:v>
                </c:pt>
                <c:pt idx="19">
                  <c:v>76.250670999999997</c:v>
                </c:pt>
                <c:pt idx="20">
                  <c:v>77.522400000000005</c:v>
                </c:pt>
                <c:pt idx="21">
                  <c:v>78.836760999999996</c:v>
                </c:pt>
                <c:pt idx="22">
                  <c:v>80.172400999999994</c:v>
                </c:pt>
                <c:pt idx="23">
                  <c:v>81.547241</c:v>
                </c:pt>
                <c:pt idx="24">
                  <c:v>82.948631000000006</c:v>
                </c:pt>
                <c:pt idx="25">
                  <c:v>84.368042000000003</c:v>
                </c:pt>
                <c:pt idx="26">
                  <c:v>85.861869999999996</c:v>
                </c:pt>
                <c:pt idx="27">
                  <c:v>87.431297000000001</c:v>
                </c:pt>
                <c:pt idx="28">
                  <c:v>89.05838</c:v>
                </c:pt>
                <c:pt idx="29">
                  <c:v>90.757750999999999</c:v>
                </c:pt>
                <c:pt idx="30">
                  <c:v>92.528792999999993</c:v>
                </c:pt>
                <c:pt idx="31">
                  <c:v>94.371039999999994</c:v>
                </c:pt>
                <c:pt idx="32">
                  <c:v>96.288878999999994</c:v>
                </c:pt>
                <c:pt idx="33">
                  <c:v>98.301665999999997</c:v>
                </c:pt>
                <c:pt idx="34">
                  <c:v>100.396889</c:v>
                </c:pt>
                <c:pt idx="35">
                  <c:v>102.604477</c:v>
                </c:pt>
              </c:numCache>
            </c:numRef>
          </c:val>
        </c:ser>
        <c:dLbls>
          <c:showLegendKey val="0"/>
          <c:showVal val="0"/>
          <c:showCatName val="0"/>
          <c:showSerName val="0"/>
          <c:showPercent val="0"/>
          <c:showBubbleSize val="0"/>
        </c:dLbls>
        <c:axId val="370198128"/>
        <c:axId val="370198688"/>
        <c:extLst/>
      </c:areaChart>
      <c:catAx>
        <c:axId val="370198128"/>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370198688"/>
        <c:crosses val="autoZero"/>
        <c:auto val="1"/>
        <c:lblAlgn val="ctr"/>
        <c:lblOffset val="100"/>
        <c:tickLblSkip val="1"/>
        <c:tickMarkSkip val="5"/>
        <c:noMultiLvlLbl val="0"/>
      </c:catAx>
      <c:valAx>
        <c:axId val="370198688"/>
        <c:scaling>
          <c:orientation val="minMax"/>
          <c:max val="300"/>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low"/>
        <c:spPr>
          <a:noFill/>
          <a:ln w="22225">
            <a:solidFill>
              <a:schemeClr val="bg1">
                <a:lumMod val="65000"/>
              </a:schemeClr>
            </a:solidFill>
            <a:prstDash val="lgDash"/>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370198128"/>
        <c:crossesAt val="4"/>
        <c:crossBetween val="midCat"/>
        <c:majorUnit val="50"/>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900">
          <a:solidFill>
            <a:sysClr val="windowText" lastClr="000000"/>
          </a:solidFill>
        </a:defRPr>
      </a:pPr>
      <a:endParaRPr lang="en-US"/>
    </a:p>
  </c:txPr>
  <c:externalData r:id="rId3">
    <c:autoUpdate val="0"/>
  </c:externalData>
  <c:userShapes r:id="rId4"/>
</c:chartSpace>
</file>

<file path=ppt/charts/chart12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544036162146397"/>
          <c:y val="0.17321546192104567"/>
          <c:w val="0.82840286411566977"/>
          <c:h val="0.74667038404348052"/>
        </c:manualLayout>
      </c:layout>
      <c:areaChart>
        <c:grouping val="stacked"/>
        <c:varyColors val="0"/>
        <c:ser>
          <c:idx val="4"/>
          <c:order val="0"/>
          <c:tx>
            <c:strRef>
              <c:f>'CHP (new)'!$B$28</c:f>
              <c:strCache>
                <c:ptCount val="1"/>
                <c:pt idx="0">
                  <c:v>Paper (purchased)</c:v>
                </c:pt>
              </c:strCache>
            </c:strRef>
          </c:tx>
          <c:spPr>
            <a:solidFill>
              <a:schemeClr val="accent5"/>
            </a:solidFill>
            <a:ln w="25400">
              <a:noFill/>
            </a:ln>
            <a:effectLst/>
          </c:spPr>
          <c:cat>
            <c:numRef>
              <c:f>'CHP (new)'!$C$2:$AL$2</c:f>
              <c:numCache>
                <c:formatCode>General</c:formatCode>
                <c:ptCount val="36"/>
                <c:pt idx="5">
                  <c:v>2020</c:v>
                </c:pt>
                <c:pt idx="15">
                  <c:v>2030</c:v>
                </c:pt>
                <c:pt idx="25">
                  <c:v>2040</c:v>
                </c:pt>
                <c:pt idx="35">
                  <c:v>2050</c:v>
                </c:pt>
              </c:numCache>
            </c:numRef>
          </c:cat>
          <c:val>
            <c:numRef>
              <c:f>'CHP (new)'!$C$28:$AL$28</c:f>
              <c:numCache>
                <c:formatCode>#,##0</c:formatCode>
                <c:ptCount val="36"/>
                <c:pt idx="0">
                  <c:v>65.255432297772572</c:v>
                </c:pt>
                <c:pt idx="1">
                  <c:v>68.47796160609613</c:v>
                </c:pt>
                <c:pt idx="2">
                  <c:v>65.495829718640096</c:v>
                </c:pt>
                <c:pt idx="3">
                  <c:v>64.236961899179363</c:v>
                </c:pt>
                <c:pt idx="4">
                  <c:v>62.506171453692858</c:v>
                </c:pt>
                <c:pt idx="5">
                  <c:v>63.692367819460728</c:v>
                </c:pt>
                <c:pt idx="6">
                  <c:v>65.031737983587348</c:v>
                </c:pt>
                <c:pt idx="7">
                  <c:v>66.036211019929667</c:v>
                </c:pt>
                <c:pt idx="8">
                  <c:v>66.961147713950766</c:v>
                </c:pt>
                <c:pt idx="9">
                  <c:v>67.858956623681124</c:v>
                </c:pt>
                <c:pt idx="10">
                  <c:v>68.671567409144203</c:v>
                </c:pt>
                <c:pt idx="11">
                  <c:v>69.118106096131299</c:v>
                </c:pt>
                <c:pt idx="12">
                  <c:v>69.21660404454866</c:v>
                </c:pt>
                <c:pt idx="13">
                  <c:v>69.366714536928484</c:v>
                </c:pt>
                <c:pt idx="14">
                  <c:v>69.150434935521687</c:v>
                </c:pt>
                <c:pt idx="15">
                  <c:v>68.452224501758508</c:v>
                </c:pt>
                <c:pt idx="16">
                  <c:v>67.758253810082067</c:v>
                </c:pt>
                <c:pt idx="17">
                  <c:v>66.996351992966012</c:v>
                </c:pt>
                <c:pt idx="18">
                  <c:v>66.484484759671759</c:v>
                </c:pt>
                <c:pt idx="19">
                  <c:v>66.017048065650656</c:v>
                </c:pt>
                <c:pt idx="20">
                  <c:v>65.662728311840567</c:v>
                </c:pt>
                <c:pt idx="21">
                  <c:v>65.391983294255567</c:v>
                </c:pt>
                <c:pt idx="22">
                  <c:v>65.251089976553345</c:v>
                </c:pt>
                <c:pt idx="23">
                  <c:v>65.123769343493564</c:v>
                </c:pt>
                <c:pt idx="24">
                  <c:v>65.03917966002345</c:v>
                </c:pt>
                <c:pt idx="25">
                  <c:v>64.972120457209854</c:v>
                </c:pt>
                <c:pt idx="26">
                  <c:v>64.936706037514654</c:v>
                </c:pt>
                <c:pt idx="27">
                  <c:v>65.012181711606104</c:v>
                </c:pt>
                <c:pt idx="28">
                  <c:v>65.197098182883934</c:v>
                </c:pt>
                <c:pt idx="29">
                  <c:v>65.469247655334115</c:v>
                </c:pt>
                <c:pt idx="30">
                  <c:v>65.844827667057444</c:v>
                </c:pt>
                <c:pt idx="31">
                  <c:v>66.205121922626034</c:v>
                </c:pt>
                <c:pt idx="32">
                  <c:v>66.636053048065648</c:v>
                </c:pt>
                <c:pt idx="33">
                  <c:v>67.120939917936695</c:v>
                </c:pt>
                <c:pt idx="34">
                  <c:v>67.636818581477144</c:v>
                </c:pt>
                <c:pt idx="35">
                  <c:v>68.06979337631887</c:v>
                </c:pt>
              </c:numCache>
            </c:numRef>
          </c:val>
        </c:ser>
        <c:ser>
          <c:idx val="0"/>
          <c:order val="1"/>
          <c:tx>
            <c:strRef>
              <c:f>'CHP (new)'!$B$30</c:f>
              <c:strCache>
                <c:ptCount val="1"/>
                <c:pt idx="0">
                  <c:v>Refining (purchased)</c:v>
                </c:pt>
              </c:strCache>
            </c:strRef>
          </c:tx>
          <c:spPr>
            <a:solidFill>
              <a:schemeClr val="accent1"/>
            </a:solidFill>
            <a:ln w="25400">
              <a:noFill/>
            </a:ln>
            <a:effectLst/>
          </c:spPr>
          <c:cat>
            <c:numRef>
              <c:f>'CHP (new)'!$C$2:$AL$2</c:f>
              <c:numCache>
                <c:formatCode>General</c:formatCode>
                <c:ptCount val="36"/>
                <c:pt idx="5">
                  <c:v>2020</c:v>
                </c:pt>
                <c:pt idx="15">
                  <c:v>2030</c:v>
                </c:pt>
                <c:pt idx="25">
                  <c:v>2040</c:v>
                </c:pt>
                <c:pt idx="35">
                  <c:v>2050</c:v>
                </c:pt>
              </c:numCache>
            </c:numRef>
          </c:cat>
          <c:val>
            <c:numRef>
              <c:f>'CHP (new)'!$C$30:$AL$30</c:f>
              <c:numCache>
                <c:formatCode>#,##0</c:formatCode>
                <c:ptCount val="36"/>
                <c:pt idx="0">
                  <c:v>57.705157971864011</c:v>
                </c:pt>
                <c:pt idx="1">
                  <c:v>58.23329454865182</c:v>
                </c:pt>
                <c:pt idx="2">
                  <c:v>59.408261723329424</c:v>
                </c:pt>
                <c:pt idx="3">
                  <c:v>59.408261723329424</c:v>
                </c:pt>
                <c:pt idx="4">
                  <c:v>59.408261723329424</c:v>
                </c:pt>
                <c:pt idx="5">
                  <c:v>61.141699589683469</c:v>
                </c:pt>
                <c:pt idx="6">
                  <c:v>60.012101992966002</c:v>
                </c:pt>
                <c:pt idx="7">
                  <c:v>59.007454572098482</c:v>
                </c:pt>
                <c:pt idx="8">
                  <c:v>57.911947831184058</c:v>
                </c:pt>
                <c:pt idx="9">
                  <c:v>56.316755861664717</c:v>
                </c:pt>
                <c:pt idx="10">
                  <c:v>55.392432004689333</c:v>
                </c:pt>
                <c:pt idx="11">
                  <c:v>53.875108147713952</c:v>
                </c:pt>
                <c:pt idx="12">
                  <c:v>52.579332063305976</c:v>
                </c:pt>
                <c:pt idx="13">
                  <c:v>53.058490035169996</c:v>
                </c:pt>
                <c:pt idx="14">
                  <c:v>52.145310668229783</c:v>
                </c:pt>
                <c:pt idx="15">
                  <c:v>52.280868698710442</c:v>
                </c:pt>
                <c:pt idx="16">
                  <c:v>52.936531652989451</c:v>
                </c:pt>
                <c:pt idx="17">
                  <c:v>52.716347889800709</c:v>
                </c:pt>
                <c:pt idx="18">
                  <c:v>52.225996189917936</c:v>
                </c:pt>
                <c:pt idx="19">
                  <c:v>53.506907092614298</c:v>
                </c:pt>
                <c:pt idx="20">
                  <c:v>53.363563012895668</c:v>
                </c:pt>
                <c:pt idx="21">
                  <c:v>53.320639800703404</c:v>
                </c:pt>
                <c:pt idx="22">
                  <c:v>54.374663540445489</c:v>
                </c:pt>
                <c:pt idx="23">
                  <c:v>54.534290445486519</c:v>
                </c:pt>
                <c:pt idx="24">
                  <c:v>54.400507620164127</c:v>
                </c:pt>
                <c:pt idx="25">
                  <c:v>55.211200175849946</c:v>
                </c:pt>
                <c:pt idx="26">
                  <c:v>55.414568874560381</c:v>
                </c:pt>
                <c:pt idx="27">
                  <c:v>55.418034583821807</c:v>
                </c:pt>
                <c:pt idx="28">
                  <c:v>56.245922332942563</c:v>
                </c:pt>
                <c:pt idx="29">
                  <c:v>56.916110492379836</c:v>
                </c:pt>
                <c:pt idx="30">
                  <c:v>57.914747362250885</c:v>
                </c:pt>
                <c:pt idx="31">
                  <c:v>58.365928194607271</c:v>
                </c:pt>
                <c:pt idx="32">
                  <c:v>58.789659144196953</c:v>
                </c:pt>
                <c:pt idx="33">
                  <c:v>58.935740035169985</c:v>
                </c:pt>
                <c:pt idx="34">
                  <c:v>58.976530187573275</c:v>
                </c:pt>
                <c:pt idx="35">
                  <c:v>59.083730656506454</c:v>
                </c:pt>
              </c:numCache>
            </c:numRef>
          </c:val>
        </c:ser>
        <c:ser>
          <c:idx val="3"/>
          <c:order val="2"/>
          <c:tx>
            <c:strRef>
              <c:f>'CHP (new)'!$B$29</c:f>
              <c:strCache>
                <c:ptCount val="1"/>
                <c:pt idx="0">
                  <c:v>Bulk Chemicals (purchased)</c:v>
                </c:pt>
              </c:strCache>
            </c:strRef>
          </c:tx>
          <c:spPr>
            <a:solidFill>
              <a:schemeClr val="accent4"/>
            </a:solidFill>
            <a:ln w="25400">
              <a:noFill/>
            </a:ln>
            <a:effectLst/>
          </c:spPr>
          <c:cat>
            <c:numRef>
              <c:f>'CHP (new)'!$C$2:$AL$2</c:f>
              <c:numCache>
                <c:formatCode>General</c:formatCode>
                <c:ptCount val="36"/>
                <c:pt idx="5">
                  <c:v>2020</c:v>
                </c:pt>
                <c:pt idx="15">
                  <c:v>2030</c:v>
                </c:pt>
                <c:pt idx="25">
                  <c:v>2040</c:v>
                </c:pt>
                <c:pt idx="35">
                  <c:v>2050</c:v>
                </c:pt>
              </c:numCache>
            </c:numRef>
          </c:cat>
          <c:val>
            <c:numRef>
              <c:f>'CHP (new)'!$C$29:$AL$29</c:f>
              <c:numCache>
                <c:formatCode>#,##0</c:formatCode>
                <c:ptCount val="36"/>
                <c:pt idx="0">
                  <c:v>125.90302344665886</c:v>
                </c:pt>
                <c:pt idx="1">
                  <c:v>133.97041500586167</c:v>
                </c:pt>
                <c:pt idx="2">
                  <c:v>122.20730158264948</c:v>
                </c:pt>
                <c:pt idx="3">
                  <c:v>121.7001570926143</c:v>
                </c:pt>
                <c:pt idx="4">
                  <c:v>126.94156916764362</c:v>
                </c:pt>
                <c:pt idx="5">
                  <c:v>131.36291500586168</c:v>
                </c:pt>
                <c:pt idx="6">
                  <c:v>138.38812954279015</c:v>
                </c:pt>
                <c:pt idx="7">
                  <c:v>143.03184583821806</c:v>
                </c:pt>
                <c:pt idx="8">
                  <c:v>146.26100293083238</c:v>
                </c:pt>
                <c:pt idx="9">
                  <c:v>150.08496629542793</c:v>
                </c:pt>
                <c:pt idx="10">
                  <c:v>152.80149589683469</c:v>
                </c:pt>
                <c:pt idx="11">
                  <c:v>154.15820427901525</c:v>
                </c:pt>
                <c:pt idx="12">
                  <c:v>157.67241236811253</c:v>
                </c:pt>
                <c:pt idx="13">
                  <c:v>159.51239361078549</c:v>
                </c:pt>
                <c:pt idx="14">
                  <c:v>161.98519372801877</c:v>
                </c:pt>
                <c:pt idx="15">
                  <c:v>161.76625791324736</c:v>
                </c:pt>
                <c:pt idx="16">
                  <c:v>162.39619724501759</c:v>
                </c:pt>
                <c:pt idx="17">
                  <c:v>162.96265064478311</c:v>
                </c:pt>
                <c:pt idx="18">
                  <c:v>163.00114654161783</c:v>
                </c:pt>
                <c:pt idx="19">
                  <c:v>161.37028077373975</c:v>
                </c:pt>
                <c:pt idx="20">
                  <c:v>161.01884554513484</c:v>
                </c:pt>
                <c:pt idx="21">
                  <c:v>161.15656828839391</c:v>
                </c:pt>
                <c:pt idx="22">
                  <c:v>159.99502198124267</c:v>
                </c:pt>
                <c:pt idx="23">
                  <c:v>160.76341735052756</c:v>
                </c:pt>
                <c:pt idx="24">
                  <c:v>160.21263423212193</c:v>
                </c:pt>
                <c:pt idx="25">
                  <c:v>159.07092614302462</c:v>
                </c:pt>
                <c:pt idx="26">
                  <c:v>158.43148798358735</c:v>
                </c:pt>
                <c:pt idx="27">
                  <c:v>157.93778663540448</c:v>
                </c:pt>
                <c:pt idx="28">
                  <c:v>155.71367057444314</c:v>
                </c:pt>
                <c:pt idx="29">
                  <c:v>154.83272157092617</c:v>
                </c:pt>
                <c:pt idx="30">
                  <c:v>153.37719753810083</c:v>
                </c:pt>
                <c:pt idx="31">
                  <c:v>152.32967174677609</c:v>
                </c:pt>
                <c:pt idx="32">
                  <c:v>151.22558294255569</c:v>
                </c:pt>
                <c:pt idx="33">
                  <c:v>151.04907854630716</c:v>
                </c:pt>
                <c:pt idx="34">
                  <c:v>149.08098974208676</c:v>
                </c:pt>
                <c:pt idx="35">
                  <c:v>147.83273856975381</c:v>
                </c:pt>
              </c:numCache>
            </c:numRef>
          </c:val>
        </c:ser>
        <c:dLbls>
          <c:showLegendKey val="0"/>
          <c:showVal val="0"/>
          <c:showCatName val="0"/>
          <c:showSerName val="0"/>
          <c:showPercent val="0"/>
          <c:showBubbleSize val="0"/>
        </c:dLbls>
        <c:axId val="370202048"/>
        <c:axId val="370202608"/>
        <c:extLst/>
      </c:areaChart>
      <c:catAx>
        <c:axId val="370202048"/>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370202608"/>
        <c:crosses val="autoZero"/>
        <c:auto val="1"/>
        <c:lblAlgn val="ctr"/>
        <c:lblOffset val="100"/>
        <c:tickLblSkip val="1"/>
        <c:tickMarkSkip val="5"/>
        <c:noMultiLvlLbl val="0"/>
      </c:catAx>
      <c:valAx>
        <c:axId val="370202608"/>
        <c:scaling>
          <c:orientation val="minMax"/>
          <c:max val="300"/>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low"/>
        <c:spPr>
          <a:noFill/>
          <a:ln w="22225">
            <a:solidFill>
              <a:schemeClr val="bg1">
                <a:lumMod val="65000"/>
              </a:schemeClr>
            </a:solidFill>
            <a:prstDash val="lgDash"/>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370202048"/>
        <c:crossesAt val="4"/>
        <c:crossBetween val="midCat"/>
        <c:majorUnit val="50"/>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a:pPr>
      <a:endParaRPr lang="en-US"/>
    </a:p>
  </c:txPr>
  <c:externalData r:id="rId3">
    <c:autoUpdate val="0"/>
  </c:externalData>
  <c:userShapes r:id="rId4"/>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3827223383795967"/>
          <c:y val="2.9644427012285875E-2"/>
          <c:w val="0.74283885757028134"/>
          <c:h val="0.80042350174978127"/>
        </c:manualLayout>
      </c:layout>
      <c:lineChart>
        <c:grouping val="standard"/>
        <c:varyColors val="0"/>
        <c:ser>
          <c:idx val="0"/>
          <c:order val="0"/>
          <c:tx>
            <c:strRef>
              <c:f>KT_eu_demand_drivers!$B$37</c:f>
              <c:strCache>
                <c:ptCount val="1"/>
                <c:pt idx="0">
                  <c:v>total industrial</c:v>
                </c:pt>
              </c:strCache>
            </c:strRef>
          </c:tx>
          <c:spPr>
            <a:ln>
              <a:solidFill>
                <a:srgbClr val="003953"/>
              </a:solidFill>
            </a:ln>
          </c:spPr>
          <c:marker>
            <c:symbol val="none"/>
          </c:marker>
          <c:cat>
            <c:numRef>
              <c:f>KT_eu_demand_drivers!$C$1:$AI$1</c:f>
              <c:numCache>
                <c:formatCode>0</c:formatCode>
                <c:ptCount val="33"/>
                <c:pt idx="0">
                  <c:v>2018</c:v>
                </c:pt>
                <c:pt idx="1">
                  <c:v>2019</c:v>
                </c:pt>
                <c:pt idx="2">
                  <c:v>2020</c:v>
                </c:pt>
                <c:pt idx="3">
                  <c:v>2021</c:v>
                </c:pt>
                <c:pt idx="4">
                  <c:v>2022</c:v>
                </c:pt>
                <c:pt idx="5">
                  <c:v>2023</c:v>
                </c:pt>
                <c:pt idx="6">
                  <c:v>2024</c:v>
                </c:pt>
                <c:pt idx="7">
                  <c:v>2025</c:v>
                </c:pt>
                <c:pt idx="8">
                  <c:v>2026</c:v>
                </c:pt>
                <c:pt idx="9">
                  <c:v>2027</c:v>
                </c:pt>
                <c:pt idx="10">
                  <c:v>2028</c:v>
                </c:pt>
                <c:pt idx="11">
                  <c:v>2029</c:v>
                </c:pt>
                <c:pt idx="12">
                  <c:v>2030</c:v>
                </c:pt>
                <c:pt idx="13">
                  <c:v>2031</c:v>
                </c:pt>
                <c:pt idx="14">
                  <c:v>2032</c:v>
                </c:pt>
                <c:pt idx="15">
                  <c:v>2033</c:v>
                </c:pt>
                <c:pt idx="16">
                  <c:v>2034</c:v>
                </c:pt>
                <c:pt idx="17">
                  <c:v>2035</c:v>
                </c:pt>
                <c:pt idx="18">
                  <c:v>2036</c:v>
                </c:pt>
                <c:pt idx="19">
                  <c:v>2037</c:v>
                </c:pt>
                <c:pt idx="20">
                  <c:v>2038</c:v>
                </c:pt>
                <c:pt idx="21">
                  <c:v>2039</c:v>
                </c:pt>
                <c:pt idx="22">
                  <c:v>2040</c:v>
                </c:pt>
                <c:pt idx="23">
                  <c:v>2041</c:v>
                </c:pt>
                <c:pt idx="24">
                  <c:v>2042</c:v>
                </c:pt>
                <c:pt idx="25">
                  <c:v>2043</c:v>
                </c:pt>
                <c:pt idx="26">
                  <c:v>2044</c:v>
                </c:pt>
                <c:pt idx="27">
                  <c:v>2045</c:v>
                </c:pt>
                <c:pt idx="28">
                  <c:v>2046</c:v>
                </c:pt>
                <c:pt idx="29">
                  <c:v>2047</c:v>
                </c:pt>
                <c:pt idx="30">
                  <c:v>2048</c:v>
                </c:pt>
                <c:pt idx="31">
                  <c:v>2049</c:v>
                </c:pt>
                <c:pt idx="32">
                  <c:v>2050</c:v>
                </c:pt>
              </c:numCache>
            </c:numRef>
          </c:cat>
          <c:val>
            <c:numRef>
              <c:f>KT_eu_demand_drivers!$C$37:$AI$37</c:f>
              <c:numCache>
                <c:formatCode>0.00</c:formatCode>
                <c:ptCount val="33"/>
                <c:pt idx="0">
                  <c:v>1</c:v>
                </c:pt>
                <c:pt idx="1">
                  <c:v>1.0391371404030407</c:v>
                </c:pt>
                <c:pt idx="2">
                  <c:v>1.0607031672218799</c:v>
                </c:pt>
                <c:pt idx="3">
                  <c:v>1.0767462198137547</c:v>
                </c:pt>
                <c:pt idx="4">
                  <c:v>1.0927220614197521</c:v>
                </c:pt>
                <c:pt idx="5">
                  <c:v>1.1089920299143989</c:v>
                </c:pt>
                <c:pt idx="6">
                  <c:v>1.1255707359912765</c:v>
                </c:pt>
                <c:pt idx="7">
                  <c:v>1.1452336426256613</c:v>
                </c:pt>
                <c:pt idx="8">
                  <c:v>1.1659676024014174</c:v>
                </c:pt>
                <c:pt idx="9">
                  <c:v>1.185399400472068</c:v>
                </c:pt>
                <c:pt idx="10">
                  <c:v>1.2072434183024456</c:v>
                </c:pt>
                <c:pt idx="11">
                  <c:v>1.2264339436053766</c:v>
                </c:pt>
                <c:pt idx="12">
                  <c:v>1.2450546383280592</c:v>
                </c:pt>
                <c:pt idx="13">
                  <c:v>1.2662146051651388</c:v>
                </c:pt>
                <c:pt idx="14">
                  <c:v>1.2867325756387216</c:v>
                </c:pt>
                <c:pt idx="15">
                  <c:v>1.3076191254536333</c:v>
                </c:pt>
                <c:pt idx="16">
                  <c:v>1.3296055691191797</c:v>
                </c:pt>
                <c:pt idx="17">
                  <c:v>1.3530288501601189</c:v>
                </c:pt>
                <c:pt idx="18">
                  <c:v>1.3762973812116364</c:v>
                </c:pt>
                <c:pt idx="19">
                  <c:v>1.4002539018285765</c:v>
                </c:pt>
                <c:pt idx="20">
                  <c:v>1.4247721216625762</c:v>
                </c:pt>
                <c:pt idx="21">
                  <c:v>1.447496740756433</c:v>
                </c:pt>
                <c:pt idx="22">
                  <c:v>1.4699865666731662</c:v>
                </c:pt>
                <c:pt idx="23">
                  <c:v>1.4928744483179395</c:v>
                </c:pt>
                <c:pt idx="24">
                  <c:v>1.5153721515090244</c:v>
                </c:pt>
                <c:pt idx="25">
                  <c:v>1.5390459801456888</c:v>
                </c:pt>
                <c:pt idx="26">
                  <c:v>1.5643375689886938</c:v>
                </c:pt>
                <c:pt idx="27">
                  <c:v>1.5914589685078844</c:v>
                </c:pt>
                <c:pt idx="28">
                  <c:v>1.6186308079787994</c:v>
                </c:pt>
                <c:pt idx="29">
                  <c:v>1.6467822226251125</c:v>
                </c:pt>
                <c:pt idx="30">
                  <c:v>1.6754775492290859</c:v>
                </c:pt>
                <c:pt idx="31">
                  <c:v>1.7031191019035141</c:v>
                </c:pt>
                <c:pt idx="32">
                  <c:v>1.7318700776056237</c:v>
                </c:pt>
              </c:numCache>
            </c:numRef>
          </c:val>
          <c:smooth val="0"/>
        </c:ser>
        <c:ser>
          <c:idx val="1"/>
          <c:order val="1"/>
          <c:tx>
            <c:strRef>
              <c:f>KT_eu_demand_drivers!$B$46</c:f>
              <c:strCache>
                <c:ptCount val="1"/>
                <c:pt idx="0">
                  <c:v>Industrial Thousand Btu per dollar output</c:v>
                </c:pt>
              </c:strCache>
            </c:strRef>
          </c:tx>
          <c:spPr>
            <a:ln>
              <a:solidFill>
                <a:srgbClr val="003953">
                  <a:lumMod val="50000"/>
                  <a:lumOff val="50000"/>
                </a:srgbClr>
              </a:solidFill>
            </a:ln>
          </c:spPr>
          <c:marker>
            <c:symbol val="none"/>
          </c:marker>
          <c:cat>
            <c:numRef>
              <c:f>KT_eu_demand_drivers!$C$1:$AI$1</c:f>
              <c:numCache>
                <c:formatCode>0</c:formatCode>
                <c:ptCount val="33"/>
                <c:pt idx="0">
                  <c:v>2018</c:v>
                </c:pt>
                <c:pt idx="1">
                  <c:v>2019</c:v>
                </c:pt>
                <c:pt idx="2">
                  <c:v>2020</c:v>
                </c:pt>
                <c:pt idx="3">
                  <c:v>2021</c:v>
                </c:pt>
                <c:pt idx="4">
                  <c:v>2022</c:v>
                </c:pt>
                <c:pt idx="5">
                  <c:v>2023</c:v>
                </c:pt>
                <c:pt idx="6">
                  <c:v>2024</c:v>
                </c:pt>
                <c:pt idx="7">
                  <c:v>2025</c:v>
                </c:pt>
                <c:pt idx="8">
                  <c:v>2026</c:v>
                </c:pt>
                <c:pt idx="9">
                  <c:v>2027</c:v>
                </c:pt>
                <c:pt idx="10">
                  <c:v>2028</c:v>
                </c:pt>
                <c:pt idx="11">
                  <c:v>2029</c:v>
                </c:pt>
                <c:pt idx="12">
                  <c:v>2030</c:v>
                </c:pt>
                <c:pt idx="13">
                  <c:v>2031</c:v>
                </c:pt>
                <c:pt idx="14">
                  <c:v>2032</c:v>
                </c:pt>
                <c:pt idx="15">
                  <c:v>2033</c:v>
                </c:pt>
                <c:pt idx="16">
                  <c:v>2034</c:v>
                </c:pt>
                <c:pt idx="17">
                  <c:v>2035</c:v>
                </c:pt>
                <c:pt idx="18">
                  <c:v>2036</c:v>
                </c:pt>
                <c:pt idx="19">
                  <c:v>2037</c:v>
                </c:pt>
                <c:pt idx="20">
                  <c:v>2038</c:v>
                </c:pt>
                <c:pt idx="21">
                  <c:v>2039</c:v>
                </c:pt>
                <c:pt idx="22">
                  <c:v>2040</c:v>
                </c:pt>
                <c:pt idx="23">
                  <c:v>2041</c:v>
                </c:pt>
                <c:pt idx="24">
                  <c:v>2042</c:v>
                </c:pt>
                <c:pt idx="25">
                  <c:v>2043</c:v>
                </c:pt>
                <c:pt idx="26">
                  <c:v>2044</c:v>
                </c:pt>
                <c:pt idx="27">
                  <c:v>2045</c:v>
                </c:pt>
                <c:pt idx="28">
                  <c:v>2046</c:v>
                </c:pt>
                <c:pt idx="29">
                  <c:v>2047</c:v>
                </c:pt>
                <c:pt idx="30">
                  <c:v>2048</c:v>
                </c:pt>
                <c:pt idx="31">
                  <c:v>2049</c:v>
                </c:pt>
                <c:pt idx="32">
                  <c:v>2050</c:v>
                </c:pt>
              </c:numCache>
            </c:numRef>
          </c:cat>
          <c:val>
            <c:numRef>
              <c:f>KT_eu_demand_drivers!$C$46:$AI$46</c:f>
              <c:numCache>
                <c:formatCode>0.00</c:formatCode>
                <c:ptCount val="33"/>
                <c:pt idx="0">
                  <c:v>1</c:v>
                </c:pt>
                <c:pt idx="1">
                  <c:v>0.97777123713584968</c:v>
                </c:pt>
                <c:pt idx="2">
                  <c:v>0.9755689213820935</c:v>
                </c:pt>
                <c:pt idx="3">
                  <c:v>0.98136425162676544</c:v>
                </c:pt>
                <c:pt idx="4">
                  <c:v>0.9809091781160918</c:v>
                </c:pt>
                <c:pt idx="5">
                  <c:v>0.97901066446409046</c:v>
                </c:pt>
                <c:pt idx="6">
                  <c:v>0.97670365422462357</c:v>
                </c:pt>
                <c:pt idx="7">
                  <c:v>0.96971573633833619</c:v>
                </c:pt>
                <c:pt idx="8">
                  <c:v>0.9615765866866135</c:v>
                </c:pt>
                <c:pt idx="9">
                  <c:v>0.95427278894240597</c:v>
                </c:pt>
                <c:pt idx="10">
                  <c:v>0.94751370196500584</c:v>
                </c:pt>
                <c:pt idx="11">
                  <c:v>0.93832907233806151</c:v>
                </c:pt>
                <c:pt idx="12">
                  <c:v>0.92918666170043873</c:v>
                </c:pt>
                <c:pt idx="13">
                  <c:v>0.92004777928899484</c:v>
                </c:pt>
                <c:pt idx="14">
                  <c:v>0.91040348072356136</c:v>
                </c:pt>
                <c:pt idx="15">
                  <c:v>0.89936517412831418</c:v>
                </c:pt>
                <c:pt idx="16">
                  <c:v>0.88943680129836722</c:v>
                </c:pt>
                <c:pt idx="17">
                  <c:v>0.87918875872895774</c:v>
                </c:pt>
                <c:pt idx="18">
                  <c:v>0.87015353795018746</c:v>
                </c:pt>
                <c:pt idx="19">
                  <c:v>0.86229676969708169</c:v>
                </c:pt>
                <c:pt idx="20">
                  <c:v>0.85549618474885158</c:v>
                </c:pt>
                <c:pt idx="21">
                  <c:v>0.84715714021779198</c:v>
                </c:pt>
                <c:pt idx="22">
                  <c:v>0.83964585985249762</c:v>
                </c:pt>
                <c:pt idx="23">
                  <c:v>0.83195881853294573</c:v>
                </c:pt>
                <c:pt idx="24">
                  <c:v>0.82356215195100468</c:v>
                </c:pt>
                <c:pt idx="25">
                  <c:v>0.81447765542808803</c:v>
                </c:pt>
                <c:pt idx="26">
                  <c:v>0.80657436839961083</c:v>
                </c:pt>
                <c:pt idx="27">
                  <c:v>0.79917477403162773</c:v>
                </c:pt>
                <c:pt idx="28">
                  <c:v>0.79045273654976966</c:v>
                </c:pt>
                <c:pt idx="29">
                  <c:v>0.78194708605258656</c:v>
                </c:pt>
                <c:pt idx="30">
                  <c:v>0.77460270796965147</c:v>
                </c:pt>
                <c:pt idx="31">
                  <c:v>0.76544345106052203</c:v>
                </c:pt>
                <c:pt idx="32">
                  <c:v>0.7576219057058502</c:v>
                </c:pt>
              </c:numCache>
            </c:numRef>
          </c:val>
          <c:smooth val="0"/>
        </c:ser>
        <c:dLbls>
          <c:showLegendKey val="0"/>
          <c:showVal val="0"/>
          <c:showCatName val="0"/>
          <c:showSerName val="0"/>
          <c:showPercent val="0"/>
          <c:showBubbleSize val="0"/>
        </c:dLbls>
        <c:smooth val="0"/>
        <c:axId val="301701360"/>
        <c:axId val="301699120"/>
      </c:lineChart>
      <c:catAx>
        <c:axId val="301701360"/>
        <c:scaling>
          <c:orientation val="minMax"/>
          <c:max val="33"/>
        </c:scaling>
        <c:delete val="1"/>
        <c:axPos val="b"/>
        <c:numFmt formatCode="0" sourceLinked="0"/>
        <c:majorTickMark val="out"/>
        <c:minorTickMark val="none"/>
        <c:tickLblPos val="nextTo"/>
        <c:crossAx val="301699120"/>
        <c:crosses val="autoZero"/>
        <c:auto val="1"/>
        <c:lblAlgn val="ctr"/>
        <c:lblOffset val="100"/>
        <c:tickLblSkip val="32"/>
        <c:tickMarkSkip val="32"/>
        <c:noMultiLvlLbl val="0"/>
      </c:catAx>
      <c:valAx>
        <c:axId val="301699120"/>
        <c:scaling>
          <c:orientation val="minMax"/>
          <c:max val="2"/>
        </c:scaling>
        <c:delete val="1"/>
        <c:axPos val="l"/>
        <c:majorGridlines>
          <c:spPr>
            <a:ln>
              <a:solidFill>
                <a:srgbClr val="FFFFFF">
                  <a:lumMod val="85000"/>
                </a:srgbClr>
              </a:solidFill>
            </a:ln>
          </c:spPr>
        </c:majorGridlines>
        <c:numFmt formatCode="#,##0.0" sourceLinked="0"/>
        <c:majorTickMark val="none"/>
        <c:minorTickMark val="none"/>
        <c:tickLblPos val="low"/>
        <c:crossAx val="301701360"/>
        <c:crosses val="autoZero"/>
        <c:crossBetween val="midCat"/>
      </c:valAx>
      <c:spPr>
        <a:ln>
          <a:solidFill>
            <a:srgbClr val="333333">
              <a:lumMod val="20000"/>
              <a:lumOff val="80000"/>
            </a:srgbClr>
          </a:solidFill>
        </a:ln>
      </c:spPr>
    </c:plotArea>
    <c:plotVisOnly val="1"/>
    <c:dispBlanksAs val="gap"/>
    <c:showDLblsOverMax val="0"/>
  </c:chart>
  <c:spPr>
    <a:ln>
      <a:noFill/>
    </a:ln>
  </c:spPr>
  <c:txPr>
    <a:bodyPr/>
    <a:lstStyle/>
    <a:p>
      <a:pPr>
        <a:defRPr sz="900"/>
      </a:pPr>
      <a:endParaRPr lang="en-US"/>
    </a:p>
  </c:txPr>
  <c:externalData r:id="rId2">
    <c:autoUpdate val="0"/>
  </c:externalData>
  <c:userShapes r:id="rId3"/>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822825482631059"/>
          <c:y val="2.7770122484689415E-2"/>
          <c:w val="0.77288280547378996"/>
          <c:h val="0.80366360454943131"/>
        </c:manualLayout>
      </c:layout>
      <c:lineChart>
        <c:grouping val="standard"/>
        <c:varyColors val="0"/>
        <c:ser>
          <c:idx val="1"/>
          <c:order val="0"/>
          <c:tx>
            <c:strRef>
              <c:f>KT_eu_demand_drivers!$B$39</c:f>
              <c:strCache>
                <c:ptCount val="1"/>
                <c:pt idx="0">
                  <c:v>Bus, Rail, &amp; Air passenger miles</c:v>
                </c:pt>
              </c:strCache>
            </c:strRef>
          </c:tx>
          <c:spPr>
            <a:ln>
              <a:solidFill>
                <a:srgbClr val="003953"/>
              </a:solidFill>
            </a:ln>
          </c:spPr>
          <c:marker>
            <c:symbol val="none"/>
          </c:marker>
          <c:cat>
            <c:numRef>
              <c:f>KT_eu_demand_drivers!$C$1:$AI$1</c:f>
              <c:numCache>
                <c:formatCode>0</c:formatCode>
                <c:ptCount val="33"/>
                <c:pt idx="0">
                  <c:v>2018</c:v>
                </c:pt>
                <c:pt idx="1">
                  <c:v>2019</c:v>
                </c:pt>
                <c:pt idx="2">
                  <c:v>2020</c:v>
                </c:pt>
                <c:pt idx="3">
                  <c:v>2021</c:v>
                </c:pt>
                <c:pt idx="4">
                  <c:v>2022</c:v>
                </c:pt>
                <c:pt idx="5">
                  <c:v>2023</c:v>
                </c:pt>
                <c:pt idx="6">
                  <c:v>2024</c:v>
                </c:pt>
                <c:pt idx="7">
                  <c:v>2025</c:v>
                </c:pt>
                <c:pt idx="8">
                  <c:v>2026</c:v>
                </c:pt>
                <c:pt idx="9">
                  <c:v>2027</c:v>
                </c:pt>
                <c:pt idx="10">
                  <c:v>2028</c:v>
                </c:pt>
                <c:pt idx="11">
                  <c:v>2029</c:v>
                </c:pt>
                <c:pt idx="12">
                  <c:v>2030</c:v>
                </c:pt>
                <c:pt idx="13">
                  <c:v>2031</c:v>
                </c:pt>
                <c:pt idx="14">
                  <c:v>2032</c:v>
                </c:pt>
                <c:pt idx="15">
                  <c:v>2033</c:v>
                </c:pt>
                <c:pt idx="16">
                  <c:v>2034</c:v>
                </c:pt>
                <c:pt idx="17">
                  <c:v>2035</c:v>
                </c:pt>
                <c:pt idx="18">
                  <c:v>2036</c:v>
                </c:pt>
                <c:pt idx="19">
                  <c:v>2037</c:v>
                </c:pt>
                <c:pt idx="20">
                  <c:v>2038</c:v>
                </c:pt>
                <c:pt idx="21">
                  <c:v>2039</c:v>
                </c:pt>
                <c:pt idx="22">
                  <c:v>2040</c:v>
                </c:pt>
                <c:pt idx="23">
                  <c:v>2041</c:v>
                </c:pt>
                <c:pt idx="24">
                  <c:v>2042</c:v>
                </c:pt>
                <c:pt idx="25">
                  <c:v>2043</c:v>
                </c:pt>
                <c:pt idx="26">
                  <c:v>2044</c:v>
                </c:pt>
                <c:pt idx="27">
                  <c:v>2045</c:v>
                </c:pt>
                <c:pt idx="28">
                  <c:v>2046</c:v>
                </c:pt>
                <c:pt idx="29">
                  <c:v>2047</c:v>
                </c:pt>
                <c:pt idx="30">
                  <c:v>2048</c:v>
                </c:pt>
                <c:pt idx="31">
                  <c:v>2049</c:v>
                </c:pt>
                <c:pt idx="32">
                  <c:v>2050</c:v>
                </c:pt>
              </c:numCache>
            </c:numRef>
          </c:cat>
          <c:val>
            <c:numRef>
              <c:f>KT_eu_demand_drivers!$C$39:$AI$39</c:f>
              <c:numCache>
                <c:formatCode>0.00</c:formatCode>
                <c:ptCount val="33"/>
                <c:pt idx="0">
                  <c:v>1</c:v>
                </c:pt>
                <c:pt idx="1">
                  <c:v>1.0193675884824505</c:v>
                </c:pt>
                <c:pt idx="2">
                  <c:v>1.0367880767672535</c:v>
                </c:pt>
                <c:pt idx="3">
                  <c:v>1.0524714527062689</c:v>
                </c:pt>
                <c:pt idx="4">
                  <c:v>1.0670285544441132</c:v>
                </c:pt>
                <c:pt idx="5">
                  <c:v>1.0820692068427777</c:v>
                </c:pt>
                <c:pt idx="6">
                  <c:v>1.0980032232589028</c:v>
                </c:pt>
                <c:pt idx="7">
                  <c:v>1.1153553248876302</c:v>
                </c:pt>
                <c:pt idx="8">
                  <c:v>1.1335565368220497</c:v>
                </c:pt>
                <c:pt idx="9">
                  <c:v>1.1512271679057133</c:v>
                </c:pt>
                <c:pt idx="10">
                  <c:v>1.172752861643459</c:v>
                </c:pt>
                <c:pt idx="11">
                  <c:v>1.1918094408725513</c:v>
                </c:pt>
                <c:pt idx="12">
                  <c:v>1.2107737335603439</c:v>
                </c:pt>
                <c:pt idx="13">
                  <c:v>1.2302169812751722</c:v>
                </c:pt>
                <c:pt idx="14">
                  <c:v>1.249717357597615</c:v>
                </c:pt>
                <c:pt idx="15">
                  <c:v>1.2694076665523228</c:v>
                </c:pt>
                <c:pt idx="16">
                  <c:v>1.2896022360568826</c:v>
                </c:pt>
                <c:pt idx="17">
                  <c:v>1.3097642436469825</c:v>
                </c:pt>
                <c:pt idx="18">
                  <c:v>1.3297625563639635</c:v>
                </c:pt>
                <c:pt idx="19">
                  <c:v>1.3500732880180588</c:v>
                </c:pt>
                <c:pt idx="20">
                  <c:v>1.3708638834677656</c:v>
                </c:pt>
                <c:pt idx="21">
                  <c:v>1.3917401435057415</c:v>
                </c:pt>
                <c:pt idx="22">
                  <c:v>1.4129579014567804</c:v>
                </c:pt>
                <c:pt idx="23">
                  <c:v>1.4342197383252759</c:v>
                </c:pt>
                <c:pt idx="24">
                  <c:v>1.4559930290150982</c:v>
                </c:pt>
                <c:pt idx="25">
                  <c:v>1.4782619246994</c:v>
                </c:pt>
                <c:pt idx="26">
                  <c:v>1.5009516012741833</c:v>
                </c:pt>
                <c:pt idx="27">
                  <c:v>1.5243514978891739</c:v>
                </c:pt>
                <c:pt idx="28">
                  <c:v>1.548293689810752</c:v>
                </c:pt>
                <c:pt idx="29">
                  <c:v>1.5728968575213171</c:v>
                </c:pt>
                <c:pt idx="30">
                  <c:v>1.5977130347594866</c:v>
                </c:pt>
                <c:pt idx="31">
                  <c:v>1.6223744510560352</c:v>
                </c:pt>
                <c:pt idx="32">
                  <c:v>1.6463580797495678</c:v>
                </c:pt>
              </c:numCache>
            </c:numRef>
          </c:val>
          <c:smooth val="0"/>
        </c:ser>
        <c:ser>
          <c:idx val="3"/>
          <c:order val="1"/>
          <c:tx>
            <c:strRef>
              <c:f>KT_eu_demand_drivers!$B$47</c:f>
              <c:strCache>
                <c:ptCount val="1"/>
                <c:pt idx="0">
                  <c:v>Passenger Travel (Bus, Rail, Air)- Thousand Btu per passenger mile</c:v>
                </c:pt>
              </c:strCache>
            </c:strRef>
          </c:tx>
          <c:spPr>
            <a:ln>
              <a:solidFill>
                <a:srgbClr val="003953">
                  <a:lumMod val="50000"/>
                  <a:lumOff val="50000"/>
                </a:srgbClr>
              </a:solidFill>
            </a:ln>
          </c:spPr>
          <c:marker>
            <c:symbol val="none"/>
          </c:marker>
          <c:cat>
            <c:numRef>
              <c:f>KT_eu_demand_drivers!$C$1:$AI$1</c:f>
              <c:numCache>
                <c:formatCode>0</c:formatCode>
                <c:ptCount val="33"/>
                <c:pt idx="0">
                  <c:v>2018</c:v>
                </c:pt>
                <c:pt idx="1">
                  <c:v>2019</c:v>
                </c:pt>
                <c:pt idx="2">
                  <c:v>2020</c:v>
                </c:pt>
                <c:pt idx="3">
                  <c:v>2021</c:v>
                </c:pt>
                <c:pt idx="4">
                  <c:v>2022</c:v>
                </c:pt>
                <c:pt idx="5">
                  <c:v>2023</c:v>
                </c:pt>
                <c:pt idx="6">
                  <c:v>2024</c:v>
                </c:pt>
                <c:pt idx="7">
                  <c:v>2025</c:v>
                </c:pt>
                <c:pt idx="8">
                  <c:v>2026</c:v>
                </c:pt>
                <c:pt idx="9">
                  <c:v>2027</c:v>
                </c:pt>
                <c:pt idx="10">
                  <c:v>2028</c:v>
                </c:pt>
                <c:pt idx="11">
                  <c:v>2029</c:v>
                </c:pt>
                <c:pt idx="12">
                  <c:v>2030</c:v>
                </c:pt>
                <c:pt idx="13">
                  <c:v>2031</c:v>
                </c:pt>
                <c:pt idx="14">
                  <c:v>2032</c:v>
                </c:pt>
                <c:pt idx="15">
                  <c:v>2033</c:v>
                </c:pt>
                <c:pt idx="16">
                  <c:v>2034</c:v>
                </c:pt>
                <c:pt idx="17">
                  <c:v>2035</c:v>
                </c:pt>
                <c:pt idx="18">
                  <c:v>2036</c:v>
                </c:pt>
                <c:pt idx="19">
                  <c:v>2037</c:v>
                </c:pt>
                <c:pt idx="20">
                  <c:v>2038</c:v>
                </c:pt>
                <c:pt idx="21">
                  <c:v>2039</c:v>
                </c:pt>
                <c:pt idx="22">
                  <c:v>2040</c:v>
                </c:pt>
                <c:pt idx="23">
                  <c:v>2041</c:v>
                </c:pt>
                <c:pt idx="24">
                  <c:v>2042</c:v>
                </c:pt>
                <c:pt idx="25">
                  <c:v>2043</c:v>
                </c:pt>
                <c:pt idx="26">
                  <c:v>2044</c:v>
                </c:pt>
                <c:pt idx="27">
                  <c:v>2045</c:v>
                </c:pt>
                <c:pt idx="28">
                  <c:v>2046</c:v>
                </c:pt>
                <c:pt idx="29">
                  <c:v>2047</c:v>
                </c:pt>
                <c:pt idx="30">
                  <c:v>2048</c:v>
                </c:pt>
                <c:pt idx="31">
                  <c:v>2049</c:v>
                </c:pt>
                <c:pt idx="32">
                  <c:v>2050</c:v>
                </c:pt>
              </c:numCache>
            </c:numRef>
          </c:cat>
          <c:val>
            <c:numRef>
              <c:f>KT_eu_demand_drivers!$C$47:$AI$47</c:f>
              <c:numCache>
                <c:formatCode>0.00</c:formatCode>
                <c:ptCount val="33"/>
                <c:pt idx="0">
                  <c:v>1</c:v>
                </c:pt>
                <c:pt idx="1">
                  <c:v>0.99508449202571059</c:v>
                </c:pt>
                <c:pt idx="2">
                  <c:v>0.99034801253974925</c:v>
                </c:pt>
                <c:pt idx="3">
                  <c:v>0.98559941284906194</c:v>
                </c:pt>
                <c:pt idx="4">
                  <c:v>0.98086545354948906</c:v>
                </c:pt>
                <c:pt idx="5">
                  <c:v>0.97629737652196646</c:v>
                </c:pt>
                <c:pt idx="6">
                  <c:v>0.97171073035792599</c:v>
                </c:pt>
                <c:pt idx="7">
                  <c:v>0.96740693688932977</c:v>
                </c:pt>
                <c:pt idx="8">
                  <c:v>0.96272486765856047</c:v>
                </c:pt>
                <c:pt idx="9">
                  <c:v>0.95784868865280537</c:v>
                </c:pt>
                <c:pt idx="10">
                  <c:v>0.95283315903130017</c:v>
                </c:pt>
                <c:pt idx="11">
                  <c:v>0.94747861258939048</c:v>
                </c:pt>
                <c:pt idx="12">
                  <c:v>0.94236480045008864</c:v>
                </c:pt>
                <c:pt idx="13">
                  <c:v>0.93745115031333559</c:v>
                </c:pt>
                <c:pt idx="14">
                  <c:v>0.93248021130102965</c:v>
                </c:pt>
                <c:pt idx="15">
                  <c:v>0.92747603849011595</c:v>
                </c:pt>
                <c:pt idx="16">
                  <c:v>0.92268418165280364</c:v>
                </c:pt>
                <c:pt idx="17">
                  <c:v>0.91783632052180264</c:v>
                </c:pt>
                <c:pt idx="18">
                  <c:v>0.91297380193659505</c:v>
                </c:pt>
                <c:pt idx="19">
                  <c:v>0.90815076072304968</c:v>
                </c:pt>
                <c:pt idx="20">
                  <c:v>0.90335817596248291</c:v>
                </c:pt>
                <c:pt idx="21">
                  <c:v>0.89844712608186961</c:v>
                </c:pt>
                <c:pt idx="22">
                  <c:v>0.89352470392496697</c:v>
                </c:pt>
                <c:pt idx="23">
                  <c:v>0.88872311844637442</c:v>
                </c:pt>
                <c:pt idx="24">
                  <c:v>0.88398460006626622</c:v>
                </c:pt>
                <c:pt idx="25">
                  <c:v>0.87950957318137279</c:v>
                </c:pt>
                <c:pt idx="26">
                  <c:v>0.87524116712658662</c:v>
                </c:pt>
                <c:pt idx="27">
                  <c:v>0.87106237899806838</c:v>
                </c:pt>
                <c:pt idx="28">
                  <c:v>0.86693400462280445</c:v>
                </c:pt>
                <c:pt idx="29">
                  <c:v>0.86288198033311492</c:v>
                </c:pt>
                <c:pt idx="30">
                  <c:v>0.85880724557575983</c:v>
                </c:pt>
                <c:pt idx="31">
                  <c:v>0.85492501336534554</c:v>
                </c:pt>
                <c:pt idx="32">
                  <c:v>0.85133031657346703</c:v>
                </c:pt>
              </c:numCache>
            </c:numRef>
          </c:val>
          <c:smooth val="0"/>
        </c:ser>
        <c:ser>
          <c:idx val="2"/>
          <c:order val="2"/>
          <c:tx>
            <c:strRef>
              <c:f>KT_eu_demand_drivers!$B$40</c:f>
              <c:strCache>
                <c:ptCount val="1"/>
                <c:pt idx="0">
                  <c:v>LDV + HDV vehicle miles</c:v>
                </c:pt>
              </c:strCache>
            </c:strRef>
          </c:tx>
          <c:marker>
            <c:symbol val="none"/>
          </c:marker>
          <c:cat>
            <c:numRef>
              <c:f>KT_eu_demand_drivers!$C$1:$AI$1</c:f>
              <c:numCache>
                <c:formatCode>0</c:formatCode>
                <c:ptCount val="33"/>
                <c:pt idx="0">
                  <c:v>2018</c:v>
                </c:pt>
                <c:pt idx="1">
                  <c:v>2019</c:v>
                </c:pt>
                <c:pt idx="2">
                  <c:v>2020</c:v>
                </c:pt>
                <c:pt idx="3">
                  <c:v>2021</c:v>
                </c:pt>
                <c:pt idx="4">
                  <c:v>2022</c:v>
                </c:pt>
                <c:pt idx="5">
                  <c:v>2023</c:v>
                </c:pt>
                <c:pt idx="6">
                  <c:v>2024</c:v>
                </c:pt>
                <c:pt idx="7">
                  <c:v>2025</c:v>
                </c:pt>
                <c:pt idx="8">
                  <c:v>2026</c:v>
                </c:pt>
                <c:pt idx="9">
                  <c:v>2027</c:v>
                </c:pt>
                <c:pt idx="10">
                  <c:v>2028</c:v>
                </c:pt>
                <c:pt idx="11">
                  <c:v>2029</c:v>
                </c:pt>
                <c:pt idx="12">
                  <c:v>2030</c:v>
                </c:pt>
                <c:pt idx="13">
                  <c:v>2031</c:v>
                </c:pt>
                <c:pt idx="14">
                  <c:v>2032</c:v>
                </c:pt>
                <c:pt idx="15">
                  <c:v>2033</c:v>
                </c:pt>
                <c:pt idx="16">
                  <c:v>2034</c:v>
                </c:pt>
                <c:pt idx="17">
                  <c:v>2035</c:v>
                </c:pt>
                <c:pt idx="18">
                  <c:v>2036</c:v>
                </c:pt>
                <c:pt idx="19">
                  <c:v>2037</c:v>
                </c:pt>
                <c:pt idx="20">
                  <c:v>2038</c:v>
                </c:pt>
                <c:pt idx="21">
                  <c:v>2039</c:v>
                </c:pt>
                <c:pt idx="22">
                  <c:v>2040</c:v>
                </c:pt>
                <c:pt idx="23">
                  <c:v>2041</c:v>
                </c:pt>
                <c:pt idx="24">
                  <c:v>2042</c:v>
                </c:pt>
                <c:pt idx="25">
                  <c:v>2043</c:v>
                </c:pt>
                <c:pt idx="26">
                  <c:v>2044</c:v>
                </c:pt>
                <c:pt idx="27">
                  <c:v>2045</c:v>
                </c:pt>
                <c:pt idx="28">
                  <c:v>2046</c:v>
                </c:pt>
                <c:pt idx="29">
                  <c:v>2047</c:v>
                </c:pt>
                <c:pt idx="30">
                  <c:v>2048</c:v>
                </c:pt>
                <c:pt idx="31">
                  <c:v>2049</c:v>
                </c:pt>
                <c:pt idx="32">
                  <c:v>2050</c:v>
                </c:pt>
              </c:numCache>
            </c:numRef>
          </c:cat>
          <c:val>
            <c:numRef>
              <c:f>KT_eu_demand_drivers!$C$40:$AI$40</c:f>
              <c:numCache>
                <c:formatCode>0.00</c:formatCode>
                <c:ptCount val="33"/>
                <c:pt idx="0">
                  <c:v>1</c:v>
                </c:pt>
                <c:pt idx="1">
                  <c:v>1.0151790070315598</c:v>
                </c:pt>
                <c:pt idx="2">
                  <c:v>1.0259404693159944</c:v>
                </c:pt>
                <c:pt idx="3">
                  <c:v>1.0338695062059458</c:v>
                </c:pt>
                <c:pt idx="4">
                  <c:v>1.0407545786707153</c:v>
                </c:pt>
                <c:pt idx="5">
                  <c:v>1.0458178323408671</c:v>
                </c:pt>
                <c:pt idx="6">
                  <c:v>1.0498350911121654</c:v>
                </c:pt>
                <c:pt idx="7">
                  <c:v>1.0539198607699172</c:v>
                </c:pt>
                <c:pt idx="8">
                  <c:v>1.0617084754185413</c:v>
                </c:pt>
                <c:pt idx="9">
                  <c:v>1.069570080396762</c:v>
                </c:pt>
                <c:pt idx="10">
                  <c:v>1.0775005641402309</c:v>
                </c:pt>
                <c:pt idx="11">
                  <c:v>1.0836631294900534</c:v>
                </c:pt>
                <c:pt idx="12">
                  <c:v>1.0898581708316042</c:v>
                </c:pt>
                <c:pt idx="13">
                  <c:v>1.0959973630175301</c:v>
                </c:pt>
                <c:pt idx="14">
                  <c:v>1.1018143392480053</c:v>
                </c:pt>
                <c:pt idx="15">
                  <c:v>1.1075726561643688</c:v>
                </c:pt>
                <c:pt idx="16">
                  <c:v>1.1133572911785119</c:v>
                </c:pt>
                <c:pt idx="17">
                  <c:v>1.1188308072530242</c:v>
                </c:pt>
                <c:pt idx="18">
                  <c:v>1.1260069826815633</c:v>
                </c:pt>
                <c:pt idx="19">
                  <c:v>1.1338767995063772</c:v>
                </c:pt>
                <c:pt idx="20">
                  <c:v>1.1421656674940213</c:v>
                </c:pt>
                <c:pt idx="21">
                  <c:v>1.1504158759825638</c:v>
                </c:pt>
                <c:pt idx="22">
                  <c:v>1.1586864486675608</c:v>
                </c:pt>
                <c:pt idx="23">
                  <c:v>1.1670134837057433</c:v>
                </c:pt>
                <c:pt idx="24">
                  <c:v>1.1753650887255369</c:v>
                </c:pt>
                <c:pt idx="25">
                  <c:v>1.1838881847646907</c:v>
                </c:pt>
                <c:pt idx="26">
                  <c:v>1.1925975297290847</c:v>
                </c:pt>
                <c:pt idx="27">
                  <c:v>1.2012946564805276</c:v>
                </c:pt>
                <c:pt idx="28">
                  <c:v>1.2100639566763038</c:v>
                </c:pt>
                <c:pt idx="29">
                  <c:v>1.2186525166624667</c:v>
                </c:pt>
                <c:pt idx="30">
                  <c:v>1.2267799950771854</c:v>
                </c:pt>
                <c:pt idx="31">
                  <c:v>1.2346716263061099</c:v>
                </c:pt>
                <c:pt idx="32">
                  <c:v>1.2422294051572567</c:v>
                </c:pt>
              </c:numCache>
            </c:numRef>
          </c:val>
          <c:smooth val="0"/>
        </c:ser>
        <c:ser>
          <c:idx val="4"/>
          <c:order val="3"/>
          <c:tx>
            <c:strRef>
              <c:f>KT_eu_demand_drivers!$B$48</c:f>
              <c:strCache>
                <c:ptCount val="1"/>
                <c:pt idx="0">
                  <c:v>Vehicle Travel (LDV, HDV)- thousand Btu per vehicle mile</c:v>
                </c:pt>
              </c:strCache>
            </c:strRef>
          </c:tx>
          <c:spPr>
            <a:ln>
              <a:solidFill>
                <a:srgbClr val="5D9732">
                  <a:lumMod val="60000"/>
                  <a:lumOff val="40000"/>
                </a:srgbClr>
              </a:solidFill>
            </a:ln>
          </c:spPr>
          <c:marker>
            <c:symbol val="none"/>
          </c:marker>
          <c:cat>
            <c:numRef>
              <c:f>KT_eu_demand_drivers!$C$1:$AI$1</c:f>
              <c:numCache>
                <c:formatCode>0</c:formatCode>
                <c:ptCount val="33"/>
                <c:pt idx="0">
                  <c:v>2018</c:v>
                </c:pt>
                <c:pt idx="1">
                  <c:v>2019</c:v>
                </c:pt>
                <c:pt idx="2">
                  <c:v>2020</c:v>
                </c:pt>
                <c:pt idx="3">
                  <c:v>2021</c:v>
                </c:pt>
                <c:pt idx="4">
                  <c:v>2022</c:v>
                </c:pt>
                <c:pt idx="5">
                  <c:v>2023</c:v>
                </c:pt>
                <c:pt idx="6">
                  <c:v>2024</c:v>
                </c:pt>
                <c:pt idx="7">
                  <c:v>2025</c:v>
                </c:pt>
                <c:pt idx="8">
                  <c:v>2026</c:v>
                </c:pt>
                <c:pt idx="9">
                  <c:v>2027</c:v>
                </c:pt>
                <c:pt idx="10">
                  <c:v>2028</c:v>
                </c:pt>
                <c:pt idx="11">
                  <c:v>2029</c:v>
                </c:pt>
                <c:pt idx="12">
                  <c:v>2030</c:v>
                </c:pt>
                <c:pt idx="13">
                  <c:v>2031</c:v>
                </c:pt>
                <c:pt idx="14">
                  <c:v>2032</c:v>
                </c:pt>
                <c:pt idx="15">
                  <c:v>2033</c:v>
                </c:pt>
                <c:pt idx="16">
                  <c:v>2034</c:v>
                </c:pt>
                <c:pt idx="17">
                  <c:v>2035</c:v>
                </c:pt>
                <c:pt idx="18">
                  <c:v>2036</c:v>
                </c:pt>
                <c:pt idx="19">
                  <c:v>2037</c:v>
                </c:pt>
                <c:pt idx="20">
                  <c:v>2038</c:v>
                </c:pt>
                <c:pt idx="21">
                  <c:v>2039</c:v>
                </c:pt>
                <c:pt idx="22">
                  <c:v>2040</c:v>
                </c:pt>
                <c:pt idx="23">
                  <c:v>2041</c:v>
                </c:pt>
                <c:pt idx="24">
                  <c:v>2042</c:v>
                </c:pt>
                <c:pt idx="25">
                  <c:v>2043</c:v>
                </c:pt>
                <c:pt idx="26">
                  <c:v>2044</c:v>
                </c:pt>
                <c:pt idx="27">
                  <c:v>2045</c:v>
                </c:pt>
                <c:pt idx="28">
                  <c:v>2046</c:v>
                </c:pt>
                <c:pt idx="29">
                  <c:v>2047</c:v>
                </c:pt>
                <c:pt idx="30">
                  <c:v>2048</c:v>
                </c:pt>
                <c:pt idx="31">
                  <c:v>2049</c:v>
                </c:pt>
                <c:pt idx="32">
                  <c:v>2050</c:v>
                </c:pt>
              </c:numCache>
            </c:numRef>
          </c:cat>
          <c:val>
            <c:numRef>
              <c:f>KT_eu_demand_drivers!$C$48:$AI$48</c:f>
              <c:numCache>
                <c:formatCode>0.00</c:formatCode>
                <c:ptCount val="33"/>
                <c:pt idx="0">
                  <c:v>1</c:v>
                </c:pt>
                <c:pt idx="1">
                  <c:v>0.9860528706059587</c:v>
                </c:pt>
                <c:pt idx="2">
                  <c:v>0.96910824672979923</c:v>
                </c:pt>
                <c:pt idx="3">
                  <c:v>0.95028896784612182</c:v>
                </c:pt>
                <c:pt idx="4">
                  <c:v>0.93125450853053715</c:v>
                </c:pt>
                <c:pt idx="5">
                  <c:v>0.91192854477955432</c:v>
                </c:pt>
                <c:pt idx="6">
                  <c:v>0.89241757852733661</c:v>
                </c:pt>
                <c:pt idx="7">
                  <c:v>0.87239717397043792</c:v>
                </c:pt>
                <c:pt idx="8">
                  <c:v>0.85292596651558772</c:v>
                </c:pt>
                <c:pt idx="9">
                  <c:v>0.83405286110889443</c:v>
                </c:pt>
                <c:pt idx="10">
                  <c:v>0.81668742043063869</c:v>
                </c:pt>
                <c:pt idx="11">
                  <c:v>0.80035146172691007</c:v>
                </c:pt>
                <c:pt idx="12">
                  <c:v>0.78499615517987653</c:v>
                </c:pt>
                <c:pt idx="13">
                  <c:v>0.77103683202303364</c:v>
                </c:pt>
                <c:pt idx="14">
                  <c:v>0.75808757257162707</c:v>
                </c:pt>
                <c:pt idx="15">
                  <c:v>0.74620234442222844</c:v>
                </c:pt>
                <c:pt idx="16">
                  <c:v>0.73571846658077777</c:v>
                </c:pt>
                <c:pt idx="17">
                  <c:v>0.72683125470843613</c:v>
                </c:pt>
                <c:pt idx="18">
                  <c:v>0.7186746468158971</c:v>
                </c:pt>
                <c:pt idx="19">
                  <c:v>0.71160142727618936</c:v>
                </c:pt>
                <c:pt idx="20">
                  <c:v>0.70535187675524802</c:v>
                </c:pt>
                <c:pt idx="21">
                  <c:v>0.69979236341917783</c:v>
                </c:pt>
                <c:pt idx="22">
                  <c:v>0.69467176340018444</c:v>
                </c:pt>
                <c:pt idx="23">
                  <c:v>0.69054044392690583</c:v>
                </c:pt>
                <c:pt idx="24">
                  <c:v>0.68697535063913162</c:v>
                </c:pt>
                <c:pt idx="25">
                  <c:v>0.68411503499394355</c:v>
                </c:pt>
                <c:pt idx="26">
                  <c:v>0.68192172802819273</c:v>
                </c:pt>
                <c:pt idx="27">
                  <c:v>0.68015426683891</c:v>
                </c:pt>
                <c:pt idx="28">
                  <c:v>0.67886565083112338</c:v>
                </c:pt>
                <c:pt idx="29">
                  <c:v>0.67811784264326724</c:v>
                </c:pt>
                <c:pt idx="30">
                  <c:v>0.67759853445551899</c:v>
                </c:pt>
                <c:pt idx="31">
                  <c:v>0.67687108850368527</c:v>
                </c:pt>
                <c:pt idx="32">
                  <c:v>0.67653430247407287</c:v>
                </c:pt>
              </c:numCache>
            </c:numRef>
          </c:val>
          <c:smooth val="0"/>
        </c:ser>
        <c:dLbls>
          <c:showLegendKey val="0"/>
          <c:showVal val="0"/>
          <c:showCatName val="0"/>
          <c:showSerName val="0"/>
          <c:showPercent val="0"/>
          <c:showBubbleSize val="0"/>
        </c:dLbls>
        <c:smooth val="0"/>
        <c:axId val="431608288"/>
        <c:axId val="511117168"/>
        <c:extLst/>
      </c:lineChart>
      <c:catAx>
        <c:axId val="431608288"/>
        <c:scaling>
          <c:orientation val="minMax"/>
          <c:max val="33"/>
        </c:scaling>
        <c:delete val="1"/>
        <c:axPos val="b"/>
        <c:numFmt formatCode="0" sourceLinked="0"/>
        <c:majorTickMark val="out"/>
        <c:minorTickMark val="none"/>
        <c:tickLblPos val="nextTo"/>
        <c:crossAx val="511117168"/>
        <c:crosses val="autoZero"/>
        <c:auto val="1"/>
        <c:lblAlgn val="ctr"/>
        <c:lblOffset val="100"/>
        <c:tickLblSkip val="32"/>
        <c:tickMarkSkip val="32"/>
        <c:noMultiLvlLbl val="0"/>
      </c:catAx>
      <c:valAx>
        <c:axId val="511117168"/>
        <c:scaling>
          <c:orientation val="minMax"/>
          <c:max val="2"/>
        </c:scaling>
        <c:delete val="1"/>
        <c:axPos val="l"/>
        <c:majorGridlines>
          <c:spPr>
            <a:ln>
              <a:solidFill>
                <a:srgbClr val="FFFFFF">
                  <a:lumMod val="85000"/>
                </a:srgbClr>
              </a:solidFill>
            </a:ln>
          </c:spPr>
        </c:majorGridlines>
        <c:numFmt formatCode="#,##0.0" sourceLinked="0"/>
        <c:majorTickMark val="none"/>
        <c:minorTickMark val="none"/>
        <c:tickLblPos val="low"/>
        <c:crossAx val="431608288"/>
        <c:crosses val="autoZero"/>
        <c:crossBetween val="midCat"/>
      </c:valAx>
      <c:spPr>
        <a:ln>
          <a:solidFill>
            <a:srgbClr val="333333">
              <a:lumMod val="20000"/>
              <a:lumOff val="80000"/>
            </a:srgbClr>
          </a:solidFill>
        </a:ln>
      </c:spPr>
    </c:plotArea>
    <c:plotVisOnly val="1"/>
    <c:dispBlanksAs val="gap"/>
    <c:showDLblsOverMax val="0"/>
  </c:chart>
  <c:spPr>
    <a:ln>
      <a:noFill/>
    </a:ln>
  </c:spPr>
  <c:txPr>
    <a:bodyPr/>
    <a:lstStyle/>
    <a:p>
      <a:pPr>
        <a:defRPr sz="900"/>
      </a:pPr>
      <a:endParaRPr lang="en-US"/>
    </a:p>
  </c:txPr>
  <c:externalData r:id="rId2">
    <c:autoUpdate val="0"/>
  </c:externalData>
  <c:userShapes r:id="rId3"/>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822825482631059"/>
          <c:y val="2.7770122484689415E-2"/>
          <c:w val="0.77288280547378996"/>
          <c:h val="0.80366360454943131"/>
        </c:manualLayout>
      </c:layout>
      <c:lineChart>
        <c:grouping val="standard"/>
        <c:varyColors val="0"/>
        <c:ser>
          <c:idx val="0"/>
          <c:order val="0"/>
          <c:tx>
            <c:strRef>
              <c:f>KT_eu_demand_drivers!$B$41</c:f>
              <c:strCache>
                <c:ptCount val="1"/>
                <c:pt idx="0">
                  <c:v>Off-highway Freight ton miles</c:v>
                </c:pt>
              </c:strCache>
            </c:strRef>
          </c:tx>
          <c:spPr>
            <a:ln>
              <a:solidFill>
                <a:srgbClr val="003953"/>
              </a:solidFill>
            </a:ln>
          </c:spPr>
          <c:marker>
            <c:symbol val="none"/>
          </c:marker>
          <c:cat>
            <c:numRef>
              <c:f>KT_eu_demand_drivers!$C$1:$AI$1</c:f>
              <c:numCache>
                <c:formatCode>0</c:formatCode>
                <c:ptCount val="33"/>
                <c:pt idx="0">
                  <c:v>2018</c:v>
                </c:pt>
                <c:pt idx="1">
                  <c:v>2019</c:v>
                </c:pt>
                <c:pt idx="2">
                  <c:v>2020</c:v>
                </c:pt>
                <c:pt idx="3">
                  <c:v>2021</c:v>
                </c:pt>
                <c:pt idx="4">
                  <c:v>2022</c:v>
                </c:pt>
                <c:pt idx="5">
                  <c:v>2023</c:v>
                </c:pt>
                <c:pt idx="6">
                  <c:v>2024</c:v>
                </c:pt>
                <c:pt idx="7">
                  <c:v>2025</c:v>
                </c:pt>
                <c:pt idx="8">
                  <c:v>2026</c:v>
                </c:pt>
                <c:pt idx="9">
                  <c:v>2027</c:v>
                </c:pt>
                <c:pt idx="10">
                  <c:v>2028</c:v>
                </c:pt>
                <c:pt idx="11">
                  <c:v>2029</c:v>
                </c:pt>
                <c:pt idx="12">
                  <c:v>2030</c:v>
                </c:pt>
                <c:pt idx="13">
                  <c:v>2031</c:v>
                </c:pt>
                <c:pt idx="14">
                  <c:v>2032</c:v>
                </c:pt>
                <c:pt idx="15">
                  <c:v>2033</c:v>
                </c:pt>
                <c:pt idx="16">
                  <c:v>2034</c:v>
                </c:pt>
                <c:pt idx="17">
                  <c:v>2035</c:v>
                </c:pt>
                <c:pt idx="18">
                  <c:v>2036</c:v>
                </c:pt>
                <c:pt idx="19">
                  <c:v>2037</c:v>
                </c:pt>
                <c:pt idx="20">
                  <c:v>2038</c:v>
                </c:pt>
                <c:pt idx="21">
                  <c:v>2039</c:v>
                </c:pt>
                <c:pt idx="22">
                  <c:v>2040</c:v>
                </c:pt>
                <c:pt idx="23">
                  <c:v>2041</c:v>
                </c:pt>
                <c:pt idx="24">
                  <c:v>2042</c:v>
                </c:pt>
                <c:pt idx="25">
                  <c:v>2043</c:v>
                </c:pt>
                <c:pt idx="26">
                  <c:v>2044</c:v>
                </c:pt>
                <c:pt idx="27">
                  <c:v>2045</c:v>
                </c:pt>
                <c:pt idx="28">
                  <c:v>2046</c:v>
                </c:pt>
                <c:pt idx="29">
                  <c:v>2047</c:v>
                </c:pt>
                <c:pt idx="30">
                  <c:v>2048</c:v>
                </c:pt>
                <c:pt idx="31">
                  <c:v>2049</c:v>
                </c:pt>
                <c:pt idx="32">
                  <c:v>2050</c:v>
                </c:pt>
              </c:numCache>
            </c:numRef>
          </c:cat>
          <c:val>
            <c:numRef>
              <c:f>KT_eu_demand_drivers!$C$41:$AI$41</c:f>
              <c:numCache>
                <c:formatCode>0.00</c:formatCode>
                <c:ptCount val="33"/>
                <c:pt idx="0">
                  <c:v>1</c:v>
                </c:pt>
                <c:pt idx="1">
                  <c:v>1.0066300963842318</c:v>
                </c:pt>
                <c:pt idx="2">
                  <c:v>0.98712028301324162</c:v>
                </c:pt>
                <c:pt idx="3">
                  <c:v>0.97905669681015173</c:v>
                </c:pt>
                <c:pt idx="4">
                  <c:v>0.97171752007851797</c:v>
                </c:pt>
                <c:pt idx="5">
                  <c:v>0.96748145234413419</c:v>
                </c:pt>
                <c:pt idx="6">
                  <c:v>0.97134956774802361</c:v>
                </c:pt>
                <c:pt idx="7">
                  <c:v>0.97348357979638445</c:v>
                </c:pt>
                <c:pt idx="8">
                  <c:v>0.97646713264940299</c:v>
                </c:pt>
                <c:pt idx="9">
                  <c:v>0.97535394943031084</c:v>
                </c:pt>
                <c:pt idx="10">
                  <c:v>0.9762907407959146</c:v>
                </c:pt>
                <c:pt idx="11">
                  <c:v>0.98799240324504023</c:v>
                </c:pt>
                <c:pt idx="12">
                  <c:v>0.99606264713385118</c:v>
                </c:pt>
                <c:pt idx="13">
                  <c:v>0.99620200392944991</c:v>
                </c:pt>
                <c:pt idx="14">
                  <c:v>0.99551162718579056</c:v>
                </c:pt>
                <c:pt idx="15">
                  <c:v>0.99921225851597406</c:v>
                </c:pt>
                <c:pt idx="16">
                  <c:v>0.99779644448011484</c:v>
                </c:pt>
                <c:pt idx="17">
                  <c:v>1.002059297725757</c:v>
                </c:pt>
                <c:pt idx="18">
                  <c:v>1.0073419894594444</c:v>
                </c:pt>
                <c:pt idx="19">
                  <c:v>1.0110570186578212</c:v>
                </c:pt>
                <c:pt idx="20">
                  <c:v>1.0163727122120125</c:v>
                </c:pt>
                <c:pt idx="21">
                  <c:v>1.0214853320213089</c:v>
                </c:pt>
                <c:pt idx="22">
                  <c:v>1.0258543806233804</c:v>
                </c:pt>
                <c:pt idx="23">
                  <c:v>1.0312099801667634</c:v>
                </c:pt>
                <c:pt idx="24">
                  <c:v>1.0354116831488884</c:v>
                </c:pt>
                <c:pt idx="25">
                  <c:v>1.0389937566129031</c:v>
                </c:pt>
                <c:pt idx="26">
                  <c:v>1.0449798723728834</c:v>
                </c:pt>
                <c:pt idx="27">
                  <c:v>1.0518812860955618</c:v>
                </c:pt>
                <c:pt idx="28">
                  <c:v>1.0566664349844359</c:v>
                </c:pt>
                <c:pt idx="29">
                  <c:v>1.0626818284233475</c:v>
                </c:pt>
                <c:pt idx="30">
                  <c:v>1.0699388112428103</c:v>
                </c:pt>
                <c:pt idx="31">
                  <c:v>1.0766443869728077</c:v>
                </c:pt>
                <c:pt idx="32">
                  <c:v>1.0844036178602334</c:v>
                </c:pt>
              </c:numCache>
            </c:numRef>
          </c:val>
          <c:smooth val="0"/>
        </c:ser>
        <c:ser>
          <c:idx val="5"/>
          <c:order val="1"/>
          <c:tx>
            <c:strRef>
              <c:f>KT_eu_demand_drivers!$B$49</c:f>
              <c:strCache>
                <c:ptCount val="1"/>
                <c:pt idx="0">
                  <c:v>Off-highway Freight Travel (Rail, Air, Domestic Marine)- throusand Btu per ton-mile</c:v>
                </c:pt>
              </c:strCache>
            </c:strRef>
          </c:tx>
          <c:spPr>
            <a:ln>
              <a:solidFill>
                <a:srgbClr val="003953">
                  <a:lumMod val="50000"/>
                  <a:lumOff val="50000"/>
                </a:srgbClr>
              </a:solidFill>
              <a:prstDash val="solid"/>
            </a:ln>
          </c:spPr>
          <c:marker>
            <c:symbol val="none"/>
          </c:marker>
          <c:cat>
            <c:numRef>
              <c:f>KT_eu_demand_drivers!$C$1:$AI$1</c:f>
              <c:numCache>
                <c:formatCode>0</c:formatCode>
                <c:ptCount val="33"/>
                <c:pt idx="0">
                  <c:v>2018</c:v>
                </c:pt>
                <c:pt idx="1">
                  <c:v>2019</c:v>
                </c:pt>
                <c:pt idx="2">
                  <c:v>2020</c:v>
                </c:pt>
                <c:pt idx="3">
                  <c:v>2021</c:v>
                </c:pt>
                <c:pt idx="4">
                  <c:v>2022</c:v>
                </c:pt>
                <c:pt idx="5">
                  <c:v>2023</c:v>
                </c:pt>
                <c:pt idx="6">
                  <c:v>2024</c:v>
                </c:pt>
                <c:pt idx="7">
                  <c:v>2025</c:v>
                </c:pt>
                <c:pt idx="8">
                  <c:v>2026</c:v>
                </c:pt>
                <c:pt idx="9">
                  <c:v>2027</c:v>
                </c:pt>
                <c:pt idx="10">
                  <c:v>2028</c:v>
                </c:pt>
                <c:pt idx="11">
                  <c:v>2029</c:v>
                </c:pt>
                <c:pt idx="12">
                  <c:v>2030</c:v>
                </c:pt>
                <c:pt idx="13">
                  <c:v>2031</c:v>
                </c:pt>
                <c:pt idx="14">
                  <c:v>2032</c:v>
                </c:pt>
                <c:pt idx="15">
                  <c:v>2033</c:v>
                </c:pt>
                <c:pt idx="16">
                  <c:v>2034</c:v>
                </c:pt>
                <c:pt idx="17">
                  <c:v>2035</c:v>
                </c:pt>
                <c:pt idx="18">
                  <c:v>2036</c:v>
                </c:pt>
                <c:pt idx="19">
                  <c:v>2037</c:v>
                </c:pt>
                <c:pt idx="20">
                  <c:v>2038</c:v>
                </c:pt>
                <c:pt idx="21">
                  <c:v>2039</c:v>
                </c:pt>
                <c:pt idx="22">
                  <c:v>2040</c:v>
                </c:pt>
                <c:pt idx="23">
                  <c:v>2041</c:v>
                </c:pt>
                <c:pt idx="24">
                  <c:v>2042</c:v>
                </c:pt>
                <c:pt idx="25">
                  <c:v>2043</c:v>
                </c:pt>
                <c:pt idx="26">
                  <c:v>2044</c:v>
                </c:pt>
                <c:pt idx="27">
                  <c:v>2045</c:v>
                </c:pt>
                <c:pt idx="28">
                  <c:v>2046</c:v>
                </c:pt>
                <c:pt idx="29">
                  <c:v>2047</c:v>
                </c:pt>
                <c:pt idx="30">
                  <c:v>2048</c:v>
                </c:pt>
                <c:pt idx="31">
                  <c:v>2049</c:v>
                </c:pt>
                <c:pt idx="32">
                  <c:v>2050</c:v>
                </c:pt>
              </c:numCache>
            </c:numRef>
          </c:cat>
          <c:val>
            <c:numRef>
              <c:f>KT_eu_demand_drivers!$C$49:$AI$49</c:f>
              <c:numCache>
                <c:formatCode>0.00</c:formatCode>
                <c:ptCount val="33"/>
                <c:pt idx="0">
                  <c:v>1</c:v>
                </c:pt>
                <c:pt idx="1">
                  <c:v>0.99647006827766804</c:v>
                </c:pt>
                <c:pt idx="2">
                  <c:v>0.99533809714031096</c:v>
                </c:pt>
                <c:pt idx="3">
                  <c:v>0.98956436464409292</c:v>
                </c:pt>
                <c:pt idx="4">
                  <c:v>0.98552654596817546</c:v>
                </c:pt>
                <c:pt idx="5">
                  <c:v>0.98282915464996967</c:v>
                </c:pt>
                <c:pt idx="6">
                  <c:v>0.97885125728410949</c:v>
                </c:pt>
                <c:pt idx="7">
                  <c:v>0.97479065606868764</c:v>
                </c:pt>
                <c:pt idx="8">
                  <c:v>0.96945577461383059</c:v>
                </c:pt>
                <c:pt idx="9">
                  <c:v>0.9641934989754497</c:v>
                </c:pt>
                <c:pt idx="10">
                  <c:v>0.95937460220417969</c:v>
                </c:pt>
                <c:pt idx="11">
                  <c:v>0.95315558828131297</c:v>
                </c:pt>
                <c:pt idx="12">
                  <c:v>0.94829067428153102</c:v>
                </c:pt>
                <c:pt idx="13">
                  <c:v>0.94382147213457845</c:v>
                </c:pt>
                <c:pt idx="14">
                  <c:v>0.93932352776128869</c:v>
                </c:pt>
                <c:pt idx="15">
                  <c:v>0.93446521193028242</c:v>
                </c:pt>
                <c:pt idx="16">
                  <c:v>0.93017794760029249</c:v>
                </c:pt>
                <c:pt idx="17">
                  <c:v>0.92492340947485052</c:v>
                </c:pt>
                <c:pt idx="18">
                  <c:v>0.91968578128705103</c:v>
                </c:pt>
                <c:pt idx="19">
                  <c:v>0.91466233801616958</c:v>
                </c:pt>
                <c:pt idx="20">
                  <c:v>0.90936030630194087</c:v>
                </c:pt>
                <c:pt idx="21">
                  <c:v>0.90394481404231086</c:v>
                </c:pt>
                <c:pt idx="22">
                  <c:v>0.89879141665581597</c:v>
                </c:pt>
                <c:pt idx="23">
                  <c:v>0.89312066845059557</c:v>
                </c:pt>
                <c:pt idx="24">
                  <c:v>0.88683024600787175</c:v>
                </c:pt>
                <c:pt idx="25">
                  <c:v>0.88200510015323241</c:v>
                </c:pt>
                <c:pt idx="26">
                  <c:v>0.87577943282845205</c:v>
                </c:pt>
                <c:pt idx="27">
                  <c:v>0.87046222056195399</c:v>
                </c:pt>
                <c:pt idx="28">
                  <c:v>0.86417341854098872</c:v>
                </c:pt>
                <c:pt idx="29">
                  <c:v>0.85823432581449666</c:v>
                </c:pt>
                <c:pt idx="30">
                  <c:v>0.85211671833202451</c:v>
                </c:pt>
                <c:pt idx="31">
                  <c:v>0.84602056534340953</c:v>
                </c:pt>
                <c:pt idx="32">
                  <c:v>0.83985550228519334</c:v>
                </c:pt>
              </c:numCache>
            </c:numRef>
          </c:val>
          <c:smooth val="0"/>
        </c:ser>
        <c:dLbls>
          <c:showLegendKey val="0"/>
          <c:showVal val="0"/>
          <c:showCatName val="0"/>
          <c:showSerName val="0"/>
          <c:showPercent val="0"/>
          <c:showBubbleSize val="0"/>
        </c:dLbls>
        <c:smooth val="0"/>
        <c:axId val="326388896"/>
        <c:axId val="326389456"/>
        <c:extLst/>
      </c:lineChart>
      <c:catAx>
        <c:axId val="326388896"/>
        <c:scaling>
          <c:orientation val="minMax"/>
          <c:max val="33"/>
        </c:scaling>
        <c:delete val="1"/>
        <c:axPos val="b"/>
        <c:numFmt formatCode="0" sourceLinked="0"/>
        <c:majorTickMark val="out"/>
        <c:minorTickMark val="none"/>
        <c:tickLblPos val="nextTo"/>
        <c:crossAx val="326389456"/>
        <c:crosses val="autoZero"/>
        <c:auto val="1"/>
        <c:lblAlgn val="ctr"/>
        <c:lblOffset val="100"/>
        <c:tickLblSkip val="32"/>
        <c:tickMarkSkip val="32"/>
        <c:noMultiLvlLbl val="0"/>
      </c:catAx>
      <c:valAx>
        <c:axId val="326389456"/>
        <c:scaling>
          <c:orientation val="minMax"/>
          <c:max val="2"/>
        </c:scaling>
        <c:delete val="1"/>
        <c:axPos val="l"/>
        <c:majorGridlines>
          <c:spPr>
            <a:ln>
              <a:solidFill>
                <a:srgbClr val="FFFFFF">
                  <a:lumMod val="85000"/>
                </a:srgbClr>
              </a:solidFill>
            </a:ln>
          </c:spPr>
        </c:majorGridlines>
        <c:numFmt formatCode="#,##0.0" sourceLinked="0"/>
        <c:majorTickMark val="none"/>
        <c:minorTickMark val="none"/>
        <c:tickLblPos val="low"/>
        <c:crossAx val="326388896"/>
        <c:crosses val="autoZero"/>
        <c:crossBetween val="midCat"/>
      </c:valAx>
      <c:spPr>
        <a:ln>
          <a:solidFill>
            <a:srgbClr val="333333">
              <a:lumMod val="20000"/>
              <a:lumOff val="80000"/>
            </a:srgbClr>
          </a:solidFill>
        </a:ln>
      </c:spPr>
    </c:plotArea>
    <c:plotVisOnly val="1"/>
    <c:dispBlanksAs val="gap"/>
    <c:showDLblsOverMax val="0"/>
  </c:chart>
  <c:spPr>
    <a:ln>
      <a:noFill/>
    </a:ln>
  </c:spPr>
  <c:txPr>
    <a:bodyPr/>
    <a:lstStyle/>
    <a:p>
      <a:pPr>
        <a:defRPr sz="900"/>
      </a:pPr>
      <a:endParaRPr lang="en-US"/>
    </a:p>
  </c:txPr>
  <c:externalData r:id="rId2">
    <c:autoUpdate val="0"/>
  </c:externalData>
  <c:userShapes r:id="rId3"/>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3090551181102378E-2"/>
          <c:y val="0.22077705576013271"/>
          <c:w val="0.72952938025603942"/>
          <c:h val="0.6895463166141873"/>
        </c:manualLayout>
      </c:layout>
      <c:lineChart>
        <c:grouping val="standard"/>
        <c:varyColors val="0"/>
        <c:ser>
          <c:idx val="5"/>
          <c:order val="0"/>
          <c:tx>
            <c:strRef>
              <c:f>CO2_intensity_sector!$E$4</c:f>
              <c:strCache>
                <c:ptCount val="1"/>
                <c:pt idx="0">
                  <c:v>industrial</c:v>
                </c:pt>
              </c:strCache>
            </c:strRef>
          </c:tx>
          <c:spPr>
            <a:ln w="22225" cap="rnd">
              <a:solidFill>
                <a:srgbClr val="5D9732"/>
              </a:solidFill>
              <a:round/>
            </a:ln>
            <a:effectLst/>
          </c:spPr>
          <c:marker>
            <c:symbol val="none"/>
          </c:marker>
          <c:cat>
            <c:numRef>
              <c:f>CO2_intensity_sector!$F$1:$BN$1</c:f>
              <c:numCache>
                <c:formatCode>General</c:formatCode>
                <c:ptCount val="6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pt idx="32">
                  <c:v>2022</c:v>
                </c:pt>
                <c:pt idx="33">
                  <c:v>2023</c:v>
                </c:pt>
                <c:pt idx="34">
                  <c:v>2024</c:v>
                </c:pt>
                <c:pt idx="35">
                  <c:v>2025</c:v>
                </c:pt>
                <c:pt idx="36">
                  <c:v>2026</c:v>
                </c:pt>
                <c:pt idx="37">
                  <c:v>2027</c:v>
                </c:pt>
                <c:pt idx="38">
                  <c:v>2028</c:v>
                </c:pt>
                <c:pt idx="39">
                  <c:v>2029</c:v>
                </c:pt>
                <c:pt idx="40">
                  <c:v>2030</c:v>
                </c:pt>
                <c:pt idx="41">
                  <c:v>2031</c:v>
                </c:pt>
                <c:pt idx="42">
                  <c:v>2032</c:v>
                </c:pt>
                <c:pt idx="43">
                  <c:v>2033</c:v>
                </c:pt>
                <c:pt idx="44">
                  <c:v>2034</c:v>
                </c:pt>
                <c:pt idx="45">
                  <c:v>2035</c:v>
                </c:pt>
                <c:pt idx="46">
                  <c:v>2036</c:v>
                </c:pt>
                <c:pt idx="47">
                  <c:v>2037</c:v>
                </c:pt>
                <c:pt idx="48">
                  <c:v>2038</c:v>
                </c:pt>
                <c:pt idx="49">
                  <c:v>2039</c:v>
                </c:pt>
                <c:pt idx="50">
                  <c:v>2040</c:v>
                </c:pt>
                <c:pt idx="51">
                  <c:v>2041</c:v>
                </c:pt>
                <c:pt idx="52">
                  <c:v>2042</c:v>
                </c:pt>
                <c:pt idx="53">
                  <c:v>2043</c:v>
                </c:pt>
                <c:pt idx="54">
                  <c:v>2044</c:v>
                </c:pt>
                <c:pt idx="55">
                  <c:v>2045</c:v>
                </c:pt>
                <c:pt idx="56">
                  <c:v>2046</c:v>
                </c:pt>
                <c:pt idx="57">
                  <c:v>2047</c:v>
                </c:pt>
                <c:pt idx="58">
                  <c:v>2048</c:v>
                </c:pt>
                <c:pt idx="59">
                  <c:v>2049</c:v>
                </c:pt>
                <c:pt idx="60">
                  <c:v>2050</c:v>
                </c:pt>
              </c:numCache>
            </c:numRef>
          </c:cat>
          <c:val>
            <c:numRef>
              <c:f>CO2_intensity_sector!$F$4:$BN$4</c:f>
              <c:numCache>
                <c:formatCode>0.000</c:formatCode>
                <c:ptCount val="61"/>
                <c:pt idx="0">
                  <c:v>49.914306089033431</c:v>
                </c:pt>
                <c:pt idx="1">
                  <c:v>49.151721875010658</c:v>
                </c:pt>
                <c:pt idx="2">
                  <c:v>49.264652145555537</c:v>
                </c:pt>
                <c:pt idx="3">
                  <c:v>48.866144786495632</c:v>
                </c:pt>
                <c:pt idx="4">
                  <c:v>48.25496896007683</c:v>
                </c:pt>
                <c:pt idx="5">
                  <c:v>48.142088594264379</c:v>
                </c:pt>
                <c:pt idx="6">
                  <c:v>48.123343477022402</c:v>
                </c:pt>
                <c:pt idx="7">
                  <c:v>47.713259146399778</c:v>
                </c:pt>
                <c:pt idx="8">
                  <c:v>47.686340907850386</c:v>
                </c:pt>
                <c:pt idx="9">
                  <c:v>46.865995694557135</c:v>
                </c:pt>
                <c:pt idx="10">
                  <c:v>46.815899879127869</c:v>
                </c:pt>
                <c:pt idx="11">
                  <c:v>47.922097528138757</c:v>
                </c:pt>
                <c:pt idx="12">
                  <c:v>47.267882160528849</c:v>
                </c:pt>
                <c:pt idx="13">
                  <c:v>47.45299771469697</c:v>
                </c:pt>
                <c:pt idx="14">
                  <c:v>47.178490344351779</c:v>
                </c:pt>
                <c:pt idx="15">
                  <c:v>46.899169790502071</c:v>
                </c:pt>
                <c:pt idx="16">
                  <c:v>47.127152257035625</c:v>
                </c:pt>
                <c:pt idx="17">
                  <c:v>47.003789183087171</c:v>
                </c:pt>
                <c:pt idx="18">
                  <c:v>47.084007326918794</c:v>
                </c:pt>
                <c:pt idx="19">
                  <c:v>45.291544685095737</c:v>
                </c:pt>
                <c:pt idx="20">
                  <c:v>45.108505528109468</c:v>
                </c:pt>
                <c:pt idx="21">
                  <c:v>44.909609812164234</c:v>
                </c:pt>
                <c:pt idx="22">
                  <c:v>45.330965695653653</c:v>
                </c:pt>
                <c:pt idx="23">
                  <c:v>44.974658554287736</c:v>
                </c:pt>
                <c:pt idx="24">
                  <c:v>44.880706569873652</c:v>
                </c:pt>
                <c:pt idx="25">
                  <c:v>44.345739060498261</c:v>
                </c:pt>
                <c:pt idx="26">
                  <c:v>44.00964032676449</c:v>
                </c:pt>
                <c:pt idx="27">
                  <c:v>43.812209095948077</c:v>
                </c:pt>
                <c:pt idx="28">
                  <c:v>45.205134572342558</c:v>
                </c:pt>
                <c:pt idx="29">
                  <c:v>44.917665726359949</c:v>
                </c:pt>
                <c:pt idx="30">
                  <c:v>44.162304603892487</c:v>
                </c:pt>
                <c:pt idx="31">
                  <c:v>43.702590030202202</c:v>
                </c:pt>
                <c:pt idx="32">
                  <c:v>43.431016753781464</c:v>
                </c:pt>
                <c:pt idx="33">
                  <c:v>43.262285056591196</c:v>
                </c:pt>
                <c:pt idx="34">
                  <c:v>43.055931354145088</c:v>
                </c:pt>
                <c:pt idx="35">
                  <c:v>42.936647222834132</c:v>
                </c:pt>
                <c:pt idx="36">
                  <c:v>42.852084627719535</c:v>
                </c:pt>
                <c:pt idx="37">
                  <c:v>42.676985057064847</c:v>
                </c:pt>
                <c:pt idx="38">
                  <c:v>42.633951018036704</c:v>
                </c:pt>
                <c:pt idx="39">
                  <c:v>42.445213733142708</c:v>
                </c:pt>
                <c:pt idx="40">
                  <c:v>42.347719307981556</c:v>
                </c:pt>
                <c:pt idx="41">
                  <c:v>42.259038074033242</c:v>
                </c:pt>
                <c:pt idx="42">
                  <c:v>42.116675924910609</c:v>
                </c:pt>
                <c:pt idx="43">
                  <c:v>41.977088650630655</c:v>
                </c:pt>
                <c:pt idx="44">
                  <c:v>41.972158835802666</c:v>
                </c:pt>
                <c:pt idx="45">
                  <c:v>41.867657955071479</c:v>
                </c:pt>
                <c:pt idx="46">
                  <c:v>41.753927523928851</c:v>
                </c:pt>
                <c:pt idx="47">
                  <c:v>41.766408162516072</c:v>
                </c:pt>
                <c:pt idx="48">
                  <c:v>41.661184444366938</c:v>
                </c:pt>
                <c:pt idx="49">
                  <c:v>41.581539799400538</c:v>
                </c:pt>
                <c:pt idx="50">
                  <c:v>41.539733009363182</c:v>
                </c:pt>
                <c:pt idx="51">
                  <c:v>41.46346040681869</c:v>
                </c:pt>
                <c:pt idx="52">
                  <c:v>41.357880464407849</c:v>
                </c:pt>
                <c:pt idx="53">
                  <c:v>41.352428581750495</c:v>
                </c:pt>
                <c:pt idx="54">
                  <c:v>41.29957387045139</c:v>
                </c:pt>
                <c:pt idx="55">
                  <c:v>41.279676069330385</c:v>
                </c:pt>
                <c:pt idx="56">
                  <c:v>41.210107018358627</c:v>
                </c:pt>
                <c:pt idx="57">
                  <c:v>41.144072177213573</c:v>
                </c:pt>
                <c:pt idx="58">
                  <c:v>41.047418613833123</c:v>
                </c:pt>
                <c:pt idx="59">
                  <c:v>40.981191705119251</c:v>
                </c:pt>
                <c:pt idx="60">
                  <c:v>40.914149717717564</c:v>
                </c:pt>
              </c:numCache>
            </c:numRef>
          </c:val>
          <c:smooth val="0"/>
        </c:ser>
        <c:ser>
          <c:idx val="1"/>
          <c:order val="1"/>
          <c:tx>
            <c:strRef>
              <c:f>CO2_intensity_sector!$E$5</c:f>
              <c:strCache>
                <c:ptCount val="1"/>
                <c:pt idx="0">
                  <c:v>residential</c:v>
                </c:pt>
              </c:strCache>
            </c:strRef>
          </c:tx>
          <c:spPr>
            <a:ln w="22225" cap="rnd">
              <a:solidFill>
                <a:srgbClr val="A33340"/>
              </a:solidFill>
              <a:round/>
            </a:ln>
            <a:effectLst/>
          </c:spPr>
          <c:marker>
            <c:symbol val="none"/>
          </c:marker>
          <c:cat>
            <c:numRef>
              <c:f>CO2_intensity_sector!$F$1:$BN$1</c:f>
              <c:numCache>
                <c:formatCode>General</c:formatCode>
                <c:ptCount val="6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pt idx="32">
                  <c:v>2022</c:v>
                </c:pt>
                <c:pt idx="33">
                  <c:v>2023</c:v>
                </c:pt>
                <c:pt idx="34">
                  <c:v>2024</c:v>
                </c:pt>
                <c:pt idx="35">
                  <c:v>2025</c:v>
                </c:pt>
                <c:pt idx="36">
                  <c:v>2026</c:v>
                </c:pt>
                <c:pt idx="37">
                  <c:v>2027</c:v>
                </c:pt>
                <c:pt idx="38">
                  <c:v>2028</c:v>
                </c:pt>
                <c:pt idx="39">
                  <c:v>2029</c:v>
                </c:pt>
                <c:pt idx="40">
                  <c:v>2030</c:v>
                </c:pt>
                <c:pt idx="41">
                  <c:v>2031</c:v>
                </c:pt>
                <c:pt idx="42">
                  <c:v>2032</c:v>
                </c:pt>
                <c:pt idx="43">
                  <c:v>2033</c:v>
                </c:pt>
                <c:pt idx="44">
                  <c:v>2034</c:v>
                </c:pt>
                <c:pt idx="45">
                  <c:v>2035</c:v>
                </c:pt>
                <c:pt idx="46">
                  <c:v>2036</c:v>
                </c:pt>
                <c:pt idx="47">
                  <c:v>2037</c:v>
                </c:pt>
                <c:pt idx="48">
                  <c:v>2038</c:v>
                </c:pt>
                <c:pt idx="49">
                  <c:v>2039</c:v>
                </c:pt>
                <c:pt idx="50">
                  <c:v>2040</c:v>
                </c:pt>
                <c:pt idx="51">
                  <c:v>2041</c:v>
                </c:pt>
                <c:pt idx="52">
                  <c:v>2042</c:v>
                </c:pt>
                <c:pt idx="53">
                  <c:v>2043</c:v>
                </c:pt>
                <c:pt idx="54">
                  <c:v>2044</c:v>
                </c:pt>
                <c:pt idx="55">
                  <c:v>2045</c:v>
                </c:pt>
                <c:pt idx="56">
                  <c:v>2046</c:v>
                </c:pt>
                <c:pt idx="57">
                  <c:v>2047</c:v>
                </c:pt>
                <c:pt idx="58">
                  <c:v>2048</c:v>
                </c:pt>
                <c:pt idx="59">
                  <c:v>2049</c:v>
                </c:pt>
                <c:pt idx="60">
                  <c:v>2050</c:v>
                </c:pt>
              </c:numCache>
            </c:numRef>
          </c:cat>
          <c:val>
            <c:numRef>
              <c:f>CO2_intensity_sector!$F$5:$BN$5</c:f>
              <c:numCache>
                <c:formatCode>0.000</c:formatCode>
                <c:ptCount val="61"/>
                <c:pt idx="0">
                  <c:v>51.802125955061193</c:v>
                </c:pt>
                <c:pt idx="1">
                  <c:v>51.470275403411648</c:v>
                </c:pt>
                <c:pt idx="2">
                  <c:v>51.381052962404723</c:v>
                </c:pt>
                <c:pt idx="3">
                  <c:v>52.117826346180756</c:v>
                </c:pt>
                <c:pt idx="4">
                  <c:v>52.204399165624089</c:v>
                </c:pt>
                <c:pt idx="5">
                  <c:v>52.050973392313779</c:v>
                </c:pt>
                <c:pt idx="6">
                  <c:v>52.161293633093891</c:v>
                </c:pt>
                <c:pt idx="7">
                  <c:v>52.778268514796515</c:v>
                </c:pt>
                <c:pt idx="8">
                  <c:v>52.817731372797091</c:v>
                </c:pt>
                <c:pt idx="9">
                  <c:v>53.096021316674431</c:v>
                </c:pt>
                <c:pt idx="10">
                  <c:v>53.087181654393746</c:v>
                </c:pt>
                <c:pt idx="11">
                  <c:v>53.460876512853652</c:v>
                </c:pt>
                <c:pt idx="12">
                  <c:v>53.169403424725274</c:v>
                </c:pt>
                <c:pt idx="13">
                  <c:v>53.246477250054497</c:v>
                </c:pt>
                <c:pt idx="14">
                  <c:v>53.1377525789811</c:v>
                </c:pt>
                <c:pt idx="15">
                  <c:v>52.757066417338152</c:v>
                </c:pt>
                <c:pt idx="16">
                  <c:v>52.464141879769151</c:v>
                </c:pt>
                <c:pt idx="17">
                  <c:v>52.165892854351313</c:v>
                </c:pt>
                <c:pt idx="18">
                  <c:v>51.833390020478504</c:v>
                </c:pt>
                <c:pt idx="19">
                  <c:v>50.986192907299277</c:v>
                </c:pt>
                <c:pt idx="20">
                  <c:v>51.284556813983457</c:v>
                </c:pt>
                <c:pt idx="21">
                  <c:v>50.876947023700403</c:v>
                </c:pt>
                <c:pt idx="22">
                  <c:v>50.449525323074546</c:v>
                </c:pt>
                <c:pt idx="23">
                  <c:v>49.613658868463943</c:v>
                </c:pt>
                <c:pt idx="24">
                  <c:v>49.755524736037579</c:v>
                </c:pt>
                <c:pt idx="25">
                  <c:v>50.515445997692701</c:v>
                </c:pt>
                <c:pt idx="26">
                  <c:v>50.388911154991355</c:v>
                </c:pt>
                <c:pt idx="27">
                  <c:v>50.314293549976945</c:v>
                </c:pt>
                <c:pt idx="28">
                  <c:v>51.736369479754352</c:v>
                </c:pt>
                <c:pt idx="29">
                  <c:v>51.567805043088711</c:v>
                </c:pt>
                <c:pt idx="30">
                  <c:v>51.440552129118345</c:v>
                </c:pt>
                <c:pt idx="31">
                  <c:v>51.413812394723855</c:v>
                </c:pt>
                <c:pt idx="32">
                  <c:v>51.401641637613679</c:v>
                </c:pt>
                <c:pt idx="33">
                  <c:v>51.381387531642233</c:v>
                </c:pt>
                <c:pt idx="34">
                  <c:v>51.336456089214494</c:v>
                </c:pt>
                <c:pt idx="35">
                  <c:v>51.287939520427763</c:v>
                </c:pt>
                <c:pt idx="36">
                  <c:v>51.243620023509571</c:v>
                </c:pt>
                <c:pt idx="37">
                  <c:v>51.195136761299281</c:v>
                </c:pt>
                <c:pt idx="38">
                  <c:v>51.164873675575741</c:v>
                </c:pt>
                <c:pt idx="39">
                  <c:v>51.136574337263127</c:v>
                </c:pt>
                <c:pt idx="40">
                  <c:v>51.125477554340719</c:v>
                </c:pt>
                <c:pt idx="41">
                  <c:v>51.119730522228117</c:v>
                </c:pt>
                <c:pt idx="42">
                  <c:v>51.114548635867386</c:v>
                </c:pt>
                <c:pt idx="43">
                  <c:v>51.105823125611479</c:v>
                </c:pt>
                <c:pt idx="44">
                  <c:v>51.107295673479051</c:v>
                </c:pt>
                <c:pt idx="45">
                  <c:v>51.111149752466986</c:v>
                </c:pt>
                <c:pt idx="46">
                  <c:v>51.108525475948291</c:v>
                </c:pt>
                <c:pt idx="47">
                  <c:v>51.117263449144744</c:v>
                </c:pt>
                <c:pt idx="48">
                  <c:v>51.12664167310912</c:v>
                </c:pt>
                <c:pt idx="49">
                  <c:v>51.134947653263175</c:v>
                </c:pt>
                <c:pt idx="50">
                  <c:v>51.140765174645296</c:v>
                </c:pt>
                <c:pt idx="51">
                  <c:v>51.149960957681543</c:v>
                </c:pt>
                <c:pt idx="52">
                  <c:v>51.155118404024741</c:v>
                </c:pt>
                <c:pt idx="53">
                  <c:v>51.163024289878138</c:v>
                </c:pt>
                <c:pt idx="54">
                  <c:v>51.174788175609557</c:v>
                </c:pt>
                <c:pt idx="55">
                  <c:v>51.185084872458148</c:v>
                </c:pt>
                <c:pt idx="56">
                  <c:v>51.196120308725632</c:v>
                </c:pt>
                <c:pt idx="57">
                  <c:v>51.20827643401131</c:v>
                </c:pt>
                <c:pt idx="58">
                  <c:v>51.218228309561049</c:v>
                </c:pt>
                <c:pt idx="59">
                  <c:v>51.230129716044402</c:v>
                </c:pt>
                <c:pt idx="60">
                  <c:v>51.243231795802217</c:v>
                </c:pt>
              </c:numCache>
            </c:numRef>
          </c:val>
          <c:smooth val="0"/>
        </c:ser>
        <c:ser>
          <c:idx val="4"/>
          <c:order val="2"/>
          <c:tx>
            <c:strRef>
              <c:f>CO2_intensity_sector!$E$6</c:f>
              <c:strCache>
                <c:ptCount val="1"/>
                <c:pt idx="0">
                  <c:v>commercial</c:v>
                </c:pt>
              </c:strCache>
            </c:strRef>
          </c:tx>
          <c:spPr>
            <a:ln w="22225" cap="rnd">
              <a:solidFill>
                <a:srgbClr val="E3A5AC"/>
              </a:solidFill>
              <a:round/>
            </a:ln>
            <a:effectLst/>
          </c:spPr>
          <c:marker>
            <c:symbol val="none"/>
          </c:marker>
          <c:cat>
            <c:numRef>
              <c:f>CO2_intensity_sector!$F$1:$BN$1</c:f>
              <c:numCache>
                <c:formatCode>General</c:formatCode>
                <c:ptCount val="6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pt idx="32">
                  <c:v>2022</c:v>
                </c:pt>
                <c:pt idx="33">
                  <c:v>2023</c:v>
                </c:pt>
                <c:pt idx="34">
                  <c:v>2024</c:v>
                </c:pt>
                <c:pt idx="35">
                  <c:v>2025</c:v>
                </c:pt>
                <c:pt idx="36">
                  <c:v>2026</c:v>
                </c:pt>
                <c:pt idx="37">
                  <c:v>2027</c:v>
                </c:pt>
                <c:pt idx="38">
                  <c:v>2028</c:v>
                </c:pt>
                <c:pt idx="39">
                  <c:v>2029</c:v>
                </c:pt>
                <c:pt idx="40">
                  <c:v>2030</c:v>
                </c:pt>
                <c:pt idx="41">
                  <c:v>2031</c:v>
                </c:pt>
                <c:pt idx="42">
                  <c:v>2032</c:v>
                </c:pt>
                <c:pt idx="43">
                  <c:v>2033</c:v>
                </c:pt>
                <c:pt idx="44">
                  <c:v>2034</c:v>
                </c:pt>
                <c:pt idx="45">
                  <c:v>2035</c:v>
                </c:pt>
                <c:pt idx="46">
                  <c:v>2036</c:v>
                </c:pt>
                <c:pt idx="47">
                  <c:v>2037</c:v>
                </c:pt>
                <c:pt idx="48">
                  <c:v>2038</c:v>
                </c:pt>
                <c:pt idx="49">
                  <c:v>2039</c:v>
                </c:pt>
                <c:pt idx="50">
                  <c:v>2040</c:v>
                </c:pt>
                <c:pt idx="51">
                  <c:v>2041</c:v>
                </c:pt>
                <c:pt idx="52">
                  <c:v>2042</c:v>
                </c:pt>
                <c:pt idx="53">
                  <c:v>2043</c:v>
                </c:pt>
                <c:pt idx="54">
                  <c:v>2044</c:v>
                </c:pt>
                <c:pt idx="55">
                  <c:v>2045</c:v>
                </c:pt>
                <c:pt idx="56">
                  <c:v>2046</c:v>
                </c:pt>
                <c:pt idx="57">
                  <c:v>2047</c:v>
                </c:pt>
                <c:pt idx="58">
                  <c:v>2048</c:v>
                </c:pt>
                <c:pt idx="59">
                  <c:v>2049</c:v>
                </c:pt>
                <c:pt idx="60">
                  <c:v>2050</c:v>
                </c:pt>
              </c:numCache>
            </c:numRef>
          </c:cat>
          <c:val>
            <c:numRef>
              <c:f>CO2_intensity_sector!$F$6:$BN$6</c:f>
              <c:numCache>
                <c:formatCode>0.000</c:formatCode>
                <c:ptCount val="61"/>
                <c:pt idx="0">
                  <c:v>58.215097614618287</c:v>
                </c:pt>
                <c:pt idx="1">
                  <c:v>57.723740640326731</c:v>
                </c:pt>
                <c:pt idx="2">
                  <c:v>57.336716772605847</c:v>
                </c:pt>
                <c:pt idx="3">
                  <c:v>56.897483271558059</c:v>
                </c:pt>
                <c:pt idx="4">
                  <c:v>56.91346989385724</c:v>
                </c:pt>
                <c:pt idx="5">
                  <c:v>56.420740672816152</c:v>
                </c:pt>
                <c:pt idx="6">
                  <c:v>56.166526183463738</c:v>
                </c:pt>
                <c:pt idx="7">
                  <c:v>55.917385955910476</c:v>
                </c:pt>
                <c:pt idx="8">
                  <c:v>55.679185533694458</c:v>
                </c:pt>
                <c:pt idx="9">
                  <c:v>55.670041034676814</c:v>
                </c:pt>
                <c:pt idx="10">
                  <c:v>55.900448348944089</c:v>
                </c:pt>
                <c:pt idx="11">
                  <c:v>56.344141936734829</c:v>
                </c:pt>
                <c:pt idx="12">
                  <c:v>55.897033042242519</c:v>
                </c:pt>
                <c:pt idx="13">
                  <c:v>56.139623539626456</c:v>
                </c:pt>
                <c:pt idx="14">
                  <c:v>56.196097519481654</c:v>
                </c:pt>
                <c:pt idx="15">
                  <c:v>56.068758342647179</c:v>
                </c:pt>
                <c:pt idx="16">
                  <c:v>55.406500962554048</c:v>
                </c:pt>
                <c:pt idx="17">
                  <c:v>55.250018865884961</c:v>
                </c:pt>
                <c:pt idx="18">
                  <c:v>55.110262722635895</c:v>
                </c:pt>
                <c:pt idx="19">
                  <c:v>55.01129347247155</c:v>
                </c:pt>
                <c:pt idx="20">
                  <c:v>54.844644667886605</c:v>
                </c:pt>
                <c:pt idx="21">
                  <c:v>54.494885722243502</c:v>
                </c:pt>
                <c:pt idx="22">
                  <c:v>53.936555814150253</c:v>
                </c:pt>
                <c:pt idx="23">
                  <c:v>53.495102955338147</c:v>
                </c:pt>
                <c:pt idx="24">
                  <c:v>53.279180509539174</c:v>
                </c:pt>
                <c:pt idx="25">
                  <c:v>54.032899635912131</c:v>
                </c:pt>
                <c:pt idx="26">
                  <c:v>53.682695695215976</c:v>
                </c:pt>
                <c:pt idx="27">
                  <c:v>53.516454539141733</c:v>
                </c:pt>
                <c:pt idx="28">
                  <c:v>55.077919385363828</c:v>
                </c:pt>
                <c:pt idx="29">
                  <c:v>55.207475364836142</c:v>
                </c:pt>
                <c:pt idx="30">
                  <c:v>55.116571841233196</c:v>
                </c:pt>
                <c:pt idx="31">
                  <c:v>55.083283680721678</c:v>
                </c:pt>
                <c:pt idx="32">
                  <c:v>55.05976461235003</c:v>
                </c:pt>
                <c:pt idx="33">
                  <c:v>55.031214791604647</c:v>
                </c:pt>
                <c:pt idx="34">
                  <c:v>54.994552462899321</c:v>
                </c:pt>
                <c:pt idx="35">
                  <c:v>54.983509801968317</c:v>
                </c:pt>
                <c:pt idx="36">
                  <c:v>54.959823062047377</c:v>
                </c:pt>
                <c:pt idx="37">
                  <c:v>54.92563482507807</c:v>
                </c:pt>
                <c:pt idx="38">
                  <c:v>54.907905839038492</c:v>
                </c:pt>
                <c:pt idx="39">
                  <c:v>54.883813412811321</c:v>
                </c:pt>
                <c:pt idx="40">
                  <c:v>54.873573725890203</c:v>
                </c:pt>
                <c:pt idx="41">
                  <c:v>54.859665928156005</c:v>
                </c:pt>
                <c:pt idx="42">
                  <c:v>54.844335672326636</c:v>
                </c:pt>
                <c:pt idx="43">
                  <c:v>54.833928224483373</c:v>
                </c:pt>
                <c:pt idx="44">
                  <c:v>54.821886369565874</c:v>
                </c:pt>
                <c:pt idx="45">
                  <c:v>54.810608970050062</c:v>
                </c:pt>
                <c:pt idx="46">
                  <c:v>54.79445871714659</c:v>
                </c:pt>
                <c:pt idx="47">
                  <c:v>54.786087079994196</c:v>
                </c:pt>
                <c:pt idx="48">
                  <c:v>54.775702271112436</c:v>
                </c:pt>
                <c:pt idx="49">
                  <c:v>54.763806571189889</c:v>
                </c:pt>
                <c:pt idx="50">
                  <c:v>54.752879072382598</c:v>
                </c:pt>
                <c:pt idx="51">
                  <c:v>54.74350452930377</c:v>
                </c:pt>
                <c:pt idx="52">
                  <c:v>54.729525419680755</c:v>
                </c:pt>
                <c:pt idx="53">
                  <c:v>54.721772252634189</c:v>
                </c:pt>
                <c:pt idx="54">
                  <c:v>54.716291062921563</c:v>
                </c:pt>
                <c:pt idx="55">
                  <c:v>54.708001740530257</c:v>
                </c:pt>
                <c:pt idx="56">
                  <c:v>54.701687603584269</c:v>
                </c:pt>
                <c:pt idx="57">
                  <c:v>54.695582619392837</c:v>
                </c:pt>
                <c:pt idx="58">
                  <c:v>54.689029853256692</c:v>
                </c:pt>
                <c:pt idx="59">
                  <c:v>54.685755713169918</c:v>
                </c:pt>
                <c:pt idx="60">
                  <c:v>54.682205989570441</c:v>
                </c:pt>
              </c:numCache>
            </c:numRef>
          </c:val>
          <c:smooth val="0"/>
        </c:ser>
        <c:ser>
          <c:idx val="7"/>
          <c:order val="3"/>
          <c:tx>
            <c:strRef>
              <c:f>CO2_intensity_sector!$E$2</c:f>
              <c:strCache>
                <c:ptCount val="1"/>
                <c:pt idx="0">
                  <c:v>transportation</c:v>
                </c:pt>
              </c:strCache>
            </c:strRef>
          </c:tx>
          <c:spPr>
            <a:ln w="22225" cap="rnd">
              <a:solidFill>
                <a:srgbClr val="003953"/>
              </a:solidFill>
              <a:round/>
            </a:ln>
            <a:effectLst/>
          </c:spPr>
          <c:marker>
            <c:symbol val="none"/>
          </c:marker>
          <c:cat>
            <c:numRef>
              <c:f>CO2_intensity_sector!$F$1:$BN$1</c:f>
              <c:numCache>
                <c:formatCode>General</c:formatCode>
                <c:ptCount val="6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pt idx="32">
                  <c:v>2022</c:v>
                </c:pt>
                <c:pt idx="33">
                  <c:v>2023</c:v>
                </c:pt>
                <c:pt idx="34">
                  <c:v>2024</c:v>
                </c:pt>
                <c:pt idx="35">
                  <c:v>2025</c:v>
                </c:pt>
                <c:pt idx="36">
                  <c:v>2026</c:v>
                </c:pt>
                <c:pt idx="37">
                  <c:v>2027</c:v>
                </c:pt>
                <c:pt idx="38">
                  <c:v>2028</c:v>
                </c:pt>
                <c:pt idx="39">
                  <c:v>2029</c:v>
                </c:pt>
                <c:pt idx="40">
                  <c:v>2030</c:v>
                </c:pt>
                <c:pt idx="41">
                  <c:v>2031</c:v>
                </c:pt>
                <c:pt idx="42">
                  <c:v>2032</c:v>
                </c:pt>
                <c:pt idx="43">
                  <c:v>2033</c:v>
                </c:pt>
                <c:pt idx="44">
                  <c:v>2034</c:v>
                </c:pt>
                <c:pt idx="45">
                  <c:v>2035</c:v>
                </c:pt>
                <c:pt idx="46">
                  <c:v>2036</c:v>
                </c:pt>
                <c:pt idx="47">
                  <c:v>2037</c:v>
                </c:pt>
                <c:pt idx="48">
                  <c:v>2038</c:v>
                </c:pt>
                <c:pt idx="49">
                  <c:v>2039</c:v>
                </c:pt>
                <c:pt idx="50">
                  <c:v>2040</c:v>
                </c:pt>
                <c:pt idx="51">
                  <c:v>2041</c:v>
                </c:pt>
                <c:pt idx="52">
                  <c:v>2042</c:v>
                </c:pt>
                <c:pt idx="53">
                  <c:v>2043</c:v>
                </c:pt>
                <c:pt idx="54">
                  <c:v>2044</c:v>
                </c:pt>
                <c:pt idx="55">
                  <c:v>2045</c:v>
                </c:pt>
                <c:pt idx="56">
                  <c:v>2046</c:v>
                </c:pt>
                <c:pt idx="57">
                  <c:v>2047</c:v>
                </c:pt>
                <c:pt idx="58">
                  <c:v>2048</c:v>
                </c:pt>
                <c:pt idx="59">
                  <c:v>2049</c:v>
                </c:pt>
                <c:pt idx="60">
                  <c:v>2050</c:v>
                </c:pt>
              </c:numCache>
            </c:numRef>
          </c:cat>
          <c:val>
            <c:numRef>
              <c:f>CO2_intensity_sector!$F$2:$BN$2</c:f>
              <c:numCache>
                <c:formatCode>0.000</c:formatCode>
                <c:ptCount val="61"/>
                <c:pt idx="0">
                  <c:v>70.841536611371652</c:v>
                </c:pt>
                <c:pt idx="1">
                  <c:v>70.918027138848615</c:v>
                </c:pt>
                <c:pt idx="2">
                  <c:v>71.033108398316756</c:v>
                </c:pt>
                <c:pt idx="3">
                  <c:v>70.788406604571165</c:v>
                </c:pt>
                <c:pt idx="4">
                  <c:v>70.531718260771825</c:v>
                </c:pt>
                <c:pt idx="5">
                  <c:v>70.520175003573101</c:v>
                </c:pt>
                <c:pt idx="6">
                  <c:v>70.618321952111714</c:v>
                </c:pt>
                <c:pt idx="7">
                  <c:v>70.492491491042159</c:v>
                </c:pt>
                <c:pt idx="8">
                  <c:v>70.567003789557759</c:v>
                </c:pt>
                <c:pt idx="9">
                  <c:v>70.469161790499413</c:v>
                </c:pt>
                <c:pt idx="10">
                  <c:v>70.536310749086823</c:v>
                </c:pt>
                <c:pt idx="11">
                  <c:v>70.487822868827564</c:v>
                </c:pt>
                <c:pt idx="12">
                  <c:v>70.517608121641686</c:v>
                </c:pt>
                <c:pt idx="13">
                  <c:v>70.362717914558658</c:v>
                </c:pt>
                <c:pt idx="14">
                  <c:v>70.370890095456815</c:v>
                </c:pt>
                <c:pt idx="15">
                  <c:v>70.237059321959975</c:v>
                </c:pt>
                <c:pt idx="16">
                  <c:v>70.152984393574229</c:v>
                </c:pt>
                <c:pt idx="17">
                  <c:v>70.060753820353568</c:v>
                </c:pt>
                <c:pt idx="18">
                  <c:v>69.07820267248259</c:v>
                </c:pt>
                <c:pt idx="19">
                  <c:v>68.671165921670905</c:v>
                </c:pt>
                <c:pt idx="20">
                  <c:v>68.352175252652032</c:v>
                </c:pt>
                <c:pt idx="21">
                  <c:v>68.067198892101231</c:v>
                </c:pt>
                <c:pt idx="22">
                  <c:v>67.930439005116355</c:v>
                </c:pt>
                <c:pt idx="23">
                  <c:v>67.584609799807254</c:v>
                </c:pt>
                <c:pt idx="24">
                  <c:v>67.638299794115397</c:v>
                </c:pt>
                <c:pt idx="25">
                  <c:v>67.603503927103034</c:v>
                </c:pt>
                <c:pt idx="26">
                  <c:v>67.441512404653309</c:v>
                </c:pt>
                <c:pt idx="27">
                  <c:v>67.495264238211774</c:v>
                </c:pt>
                <c:pt idx="28">
                  <c:v>67.920735933159463</c:v>
                </c:pt>
                <c:pt idx="29">
                  <c:v>67.808932334363305</c:v>
                </c:pt>
                <c:pt idx="30">
                  <c:v>66.989295310955967</c:v>
                </c:pt>
                <c:pt idx="31">
                  <c:v>66.700940423279548</c:v>
                </c:pt>
                <c:pt idx="32">
                  <c:v>66.84883927396983</c:v>
                </c:pt>
                <c:pt idx="33">
                  <c:v>66.735388376798412</c:v>
                </c:pt>
                <c:pt idx="34">
                  <c:v>66.63957222298238</c:v>
                </c:pt>
                <c:pt idx="35">
                  <c:v>66.532767920357827</c:v>
                </c:pt>
                <c:pt idx="36">
                  <c:v>66.537931479887916</c:v>
                </c:pt>
                <c:pt idx="37">
                  <c:v>66.520944994564715</c:v>
                </c:pt>
                <c:pt idx="38">
                  <c:v>66.502073090004885</c:v>
                </c:pt>
                <c:pt idx="39">
                  <c:v>66.476258620192553</c:v>
                </c:pt>
                <c:pt idx="40">
                  <c:v>66.384257453667004</c:v>
                </c:pt>
                <c:pt idx="41">
                  <c:v>66.388907418841598</c:v>
                </c:pt>
                <c:pt idx="42">
                  <c:v>66.414136380580473</c:v>
                </c:pt>
                <c:pt idx="43">
                  <c:v>66.41546221197423</c:v>
                </c:pt>
                <c:pt idx="44">
                  <c:v>66.408378321294506</c:v>
                </c:pt>
                <c:pt idx="45">
                  <c:v>66.271914943074123</c:v>
                </c:pt>
                <c:pt idx="46">
                  <c:v>66.277683125958418</c:v>
                </c:pt>
                <c:pt idx="47">
                  <c:v>66.257345309049882</c:v>
                </c:pt>
                <c:pt idx="48">
                  <c:v>66.262032225310563</c:v>
                </c:pt>
                <c:pt idx="49">
                  <c:v>66.274970792260874</c:v>
                </c:pt>
                <c:pt idx="50">
                  <c:v>66.282096813996461</c:v>
                </c:pt>
                <c:pt idx="51">
                  <c:v>66.297704147080523</c:v>
                </c:pt>
                <c:pt idx="52">
                  <c:v>66.326549061237344</c:v>
                </c:pt>
                <c:pt idx="53">
                  <c:v>66.39015474066386</c:v>
                </c:pt>
                <c:pt idx="54">
                  <c:v>66.3163011897296</c:v>
                </c:pt>
                <c:pt idx="55">
                  <c:v>66.293270322514417</c:v>
                </c:pt>
                <c:pt idx="56">
                  <c:v>66.293427013357714</c:v>
                </c:pt>
                <c:pt idx="57">
                  <c:v>66.322662226010365</c:v>
                </c:pt>
                <c:pt idx="58">
                  <c:v>66.320130590054532</c:v>
                </c:pt>
                <c:pt idx="59">
                  <c:v>66.282488985405848</c:v>
                </c:pt>
                <c:pt idx="60">
                  <c:v>66.28075600945283</c:v>
                </c:pt>
              </c:numCache>
            </c:numRef>
          </c:val>
          <c:smooth val="0"/>
        </c:ser>
        <c:ser>
          <c:idx val="0"/>
          <c:order val="4"/>
          <c:tx>
            <c:strRef>
              <c:f>CO2_intensity_sector!$E$3</c:f>
              <c:strCache>
                <c:ptCount val="1"/>
                <c:pt idx="0">
                  <c:v>electric power</c:v>
                </c:pt>
              </c:strCache>
            </c:strRef>
          </c:tx>
          <c:spPr>
            <a:ln w="22225" cap="rnd">
              <a:solidFill>
                <a:srgbClr val="BD732A">
                  <a:lumMod val="60000"/>
                  <a:lumOff val="40000"/>
                </a:srgbClr>
              </a:solidFill>
              <a:round/>
            </a:ln>
            <a:effectLst/>
          </c:spPr>
          <c:marker>
            <c:symbol val="none"/>
          </c:marker>
          <c:cat>
            <c:numRef>
              <c:f>CO2_intensity_sector!$F$1:$BN$1</c:f>
              <c:numCache>
                <c:formatCode>General</c:formatCode>
                <c:ptCount val="6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pt idx="32">
                  <c:v>2022</c:v>
                </c:pt>
                <c:pt idx="33">
                  <c:v>2023</c:v>
                </c:pt>
                <c:pt idx="34">
                  <c:v>2024</c:v>
                </c:pt>
                <c:pt idx="35">
                  <c:v>2025</c:v>
                </c:pt>
                <c:pt idx="36">
                  <c:v>2026</c:v>
                </c:pt>
                <c:pt idx="37">
                  <c:v>2027</c:v>
                </c:pt>
                <c:pt idx="38">
                  <c:v>2028</c:v>
                </c:pt>
                <c:pt idx="39">
                  <c:v>2029</c:v>
                </c:pt>
                <c:pt idx="40">
                  <c:v>2030</c:v>
                </c:pt>
                <c:pt idx="41">
                  <c:v>2031</c:v>
                </c:pt>
                <c:pt idx="42">
                  <c:v>2032</c:v>
                </c:pt>
                <c:pt idx="43">
                  <c:v>2033</c:v>
                </c:pt>
                <c:pt idx="44">
                  <c:v>2034</c:v>
                </c:pt>
                <c:pt idx="45">
                  <c:v>2035</c:v>
                </c:pt>
                <c:pt idx="46">
                  <c:v>2036</c:v>
                </c:pt>
                <c:pt idx="47">
                  <c:v>2037</c:v>
                </c:pt>
                <c:pt idx="48">
                  <c:v>2038</c:v>
                </c:pt>
                <c:pt idx="49">
                  <c:v>2039</c:v>
                </c:pt>
                <c:pt idx="50">
                  <c:v>2040</c:v>
                </c:pt>
                <c:pt idx="51">
                  <c:v>2041</c:v>
                </c:pt>
                <c:pt idx="52">
                  <c:v>2042</c:v>
                </c:pt>
                <c:pt idx="53">
                  <c:v>2043</c:v>
                </c:pt>
                <c:pt idx="54">
                  <c:v>2044</c:v>
                </c:pt>
                <c:pt idx="55">
                  <c:v>2045</c:v>
                </c:pt>
                <c:pt idx="56">
                  <c:v>2046</c:v>
                </c:pt>
                <c:pt idx="57">
                  <c:v>2047</c:v>
                </c:pt>
                <c:pt idx="58">
                  <c:v>2048</c:v>
                </c:pt>
                <c:pt idx="59">
                  <c:v>2049</c:v>
                </c:pt>
                <c:pt idx="60">
                  <c:v>2050</c:v>
                </c:pt>
              </c:numCache>
            </c:numRef>
          </c:cat>
          <c:val>
            <c:numRef>
              <c:f>CO2_intensity_sector!$F$3:$BN$3</c:f>
              <c:numCache>
                <c:formatCode>0.000</c:formatCode>
                <c:ptCount val="61"/>
                <c:pt idx="0">
                  <c:v>60.044132404032879</c:v>
                </c:pt>
                <c:pt idx="1">
                  <c:v>59.294975201112287</c:v>
                </c:pt>
                <c:pt idx="2">
                  <c:v>60.002753008136608</c:v>
                </c:pt>
                <c:pt idx="3">
                  <c:v>60.260246901873067</c:v>
                </c:pt>
                <c:pt idx="4">
                  <c:v>59.998646859872274</c:v>
                </c:pt>
                <c:pt idx="5">
                  <c:v>58.545973755704281</c:v>
                </c:pt>
                <c:pt idx="6">
                  <c:v>58.960052659966237</c:v>
                </c:pt>
                <c:pt idx="7">
                  <c:v>60.235724112947409</c:v>
                </c:pt>
                <c:pt idx="8">
                  <c:v>60.504704512065487</c:v>
                </c:pt>
                <c:pt idx="9">
                  <c:v>59.618450205239576</c:v>
                </c:pt>
                <c:pt idx="10">
                  <c:v>60.696091318322935</c:v>
                </c:pt>
                <c:pt idx="11">
                  <c:v>61.068745775580688</c:v>
                </c:pt>
                <c:pt idx="12">
                  <c:v>60.186861616774799</c:v>
                </c:pt>
                <c:pt idx="13">
                  <c:v>60.987075226396605</c:v>
                </c:pt>
                <c:pt idx="14">
                  <c:v>60.731832762698588</c:v>
                </c:pt>
                <c:pt idx="15">
                  <c:v>60.960831157168741</c:v>
                </c:pt>
                <c:pt idx="16">
                  <c:v>59.831623070950577</c:v>
                </c:pt>
                <c:pt idx="17">
                  <c:v>60.067689376540926</c:v>
                </c:pt>
                <c:pt idx="18">
                  <c:v>59.368115491537921</c:v>
                </c:pt>
                <c:pt idx="19">
                  <c:v>56.684362210463718</c:v>
                </c:pt>
                <c:pt idx="20">
                  <c:v>57.304203836678177</c:v>
                </c:pt>
                <c:pt idx="21">
                  <c:v>55.219611571709109</c:v>
                </c:pt>
                <c:pt idx="22">
                  <c:v>53.351915192786485</c:v>
                </c:pt>
                <c:pt idx="23">
                  <c:v>53.443105010521663</c:v>
                </c:pt>
                <c:pt idx="24">
                  <c:v>53.065839034710578</c:v>
                </c:pt>
                <c:pt idx="25">
                  <c:v>50.477838523300527</c:v>
                </c:pt>
                <c:pt idx="26">
                  <c:v>48.27569023349475</c:v>
                </c:pt>
                <c:pt idx="27">
                  <c:v>46.810089337434896</c:v>
                </c:pt>
                <c:pt idx="28">
                  <c:v>45.62955660080182</c:v>
                </c:pt>
                <c:pt idx="29">
                  <c:v>44.846610305044699</c:v>
                </c:pt>
                <c:pt idx="30">
                  <c:v>43.601636954531614</c:v>
                </c:pt>
                <c:pt idx="31">
                  <c:v>42.668629092183913</c:v>
                </c:pt>
                <c:pt idx="32">
                  <c:v>42.791638514340683</c:v>
                </c:pt>
                <c:pt idx="33">
                  <c:v>42.890405311440055</c:v>
                </c:pt>
                <c:pt idx="34">
                  <c:v>42.916208195485765</c:v>
                </c:pt>
                <c:pt idx="35">
                  <c:v>43.130680142230659</c:v>
                </c:pt>
                <c:pt idx="36">
                  <c:v>43.083352000521053</c:v>
                </c:pt>
                <c:pt idx="37">
                  <c:v>42.884878419647052</c:v>
                </c:pt>
                <c:pt idx="38">
                  <c:v>42.748549437044289</c:v>
                </c:pt>
                <c:pt idx="39">
                  <c:v>42.825445311445328</c:v>
                </c:pt>
                <c:pt idx="40">
                  <c:v>42.759347711141885</c:v>
                </c:pt>
                <c:pt idx="41">
                  <c:v>42.454640807719251</c:v>
                </c:pt>
                <c:pt idx="42">
                  <c:v>42.204317853274652</c:v>
                </c:pt>
                <c:pt idx="43">
                  <c:v>42.170029881458269</c:v>
                </c:pt>
                <c:pt idx="44">
                  <c:v>41.86129622786676</c:v>
                </c:pt>
                <c:pt idx="45">
                  <c:v>41.709756536202931</c:v>
                </c:pt>
                <c:pt idx="46">
                  <c:v>41.508912743181135</c:v>
                </c:pt>
                <c:pt idx="47">
                  <c:v>41.203604015680355</c:v>
                </c:pt>
                <c:pt idx="48">
                  <c:v>40.952493340065928</c:v>
                </c:pt>
                <c:pt idx="49">
                  <c:v>40.673239207215111</c:v>
                </c:pt>
                <c:pt idx="50">
                  <c:v>40.652185225239151</c:v>
                </c:pt>
                <c:pt idx="51">
                  <c:v>40.368151003981886</c:v>
                </c:pt>
                <c:pt idx="52">
                  <c:v>40.309881229052849</c:v>
                </c:pt>
                <c:pt idx="53">
                  <c:v>40.05626846234761</c:v>
                </c:pt>
                <c:pt idx="54">
                  <c:v>40.021257431378721</c:v>
                </c:pt>
                <c:pt idx="55">
                  <c:v>40.01236618987862</c:v>
                </c:pt>
                <c:pt idx="56">
                  <c:v>39.741325095521184</c:v>
                </c:pt>
                <c:pt idx="57">
                  <c:v>39.466465013333966</c:v>
                </c:pt>
                <c:pt idx="58">
                  <c:v>39.393648312789033</c:v>
                </c:pt>
                <c:pt idx="59">
                  <c:v>39.152207045613402</c:v>
                </c:pt>
                <c:pt idx="60">
                  <c:v>38.991435726401896</c:v>
                </c:pt>
              </c:numCache>
            </c:numRef>
          </c:val>
          <c:smooth val="0"/>
        </c:ser>
        <c:dLbls>
          <c:showLegendKey val="0"/>
          <c:showVal val="0"/>
          <c:showCatName val="0"/>
          <c:showSerName val="0"/>
          <c:showPercent val="0"/>
          <c:showBubbleSize val="0"/>
        </c:dLbls>
        <c:smooth val="0"/>
        <c:axId val="326393936"/>
        <c:axId val="326394496"/>
      </c:lineChart>
      <c:catAx>
        <c:axId val="326393936"/>
        <c:scaling>
          <c:orientation val="minMax"/>
        </c:scaling>
        <c:delete val="0"/>
        <c:axPos val="b"/>
        <c:numFmt formatCode="General" sourceLinked="1"/>
        <c:majorTickMark val="out"/>
        <c:minorTickMark val="none"/>
        <c:tickLblPos val="low"/>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326394496"/>
        <c:crosses val="autoZero"/>
        <c:auto val="1"/>
        <c:lblAlgn val="ctr"/>
        <c:lblOffset val="100"/>
        <c:tickLblSkip val="10"/>
        <c:tickMarkSkip val="10"/>
        <c:noMultiLvlLbl val="0"/>
      </c:catAx>
      <c:valAx>
        <c:axId val="326394496"/>
        <c:scaling>
          <c:orientation val="minMax"/>
          <c:max val="75"/>
          <c:min val="35"/>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low"/>
        <c:spPr>
          <a:noFill/>
          <a:ln w="22225">
            <a:solidFill>
              <a:srgbClr val="FFFFFF">
                <a:lumMod val="65000"/>
              </a:srgbClr>
            </a:solidFill>
            <a:prstDash val="lgDash"/>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326393936"/>
        <c:crossesAt val="29"/>
        <c:crossBetween val="midCat"/>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000">
          <a:solidFill>
            <a:sysClr val="windowText" lastClr="000000"/>
          </a:solidFill>
        </a:defRPr>
      </a:pPr>
      <a:endParaRPr lang="en-US"/>
    </a:p>
  </c:txPr>
  <c:externalData r:id="rId4">
    <c:autoUpdate val="0"/>
  </c:externalData>
  <c:userShapes r:id="rId5"/>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3090551181102378E-2"/>
          <c:y val="0.1993376338529812"/>
          <c:w val="0.82178286589892013"/>
          <c:h val="0.71098585160158867"/>
        </c:manualLayout>
      </c:layout>
      <c:lineChart>
        <c:grouping val="standard"/>
        <c:varyColors val="0"/>
        <c:ser>
          <c:idx val="5"/>
          <c:order val="0"/>
          <c:tx>
            <c:strRef>
              <c:f>CO2_intensity_sector!$E$4</c:f>
              <c:strCache>
                <c:ptCount val="1"/>
                <c:pt idx="0">
                  <c:v>industrial</c:v>
                </c:pt>
              </c:strCache>
            </c:strRef>
          </c:tx>
          <c:spPr>
            <a:ln w="28575" cap="rnd">
              <a:solidFill>
                <a:srgbClr val="5D9732"/>
              </a:solidFill>
              <a:round/>
            </a:ln>
            <a:effectLst/>
          </c:spPr>
          <c:marker>
            <c:symbol val="none"/>
          </c:marker>
          <c:cat>
            <c:numRef>
              <c:f>CO2_intensity_sector!$F$1:$BN$1</c:f>
              <c:numCache>
                <c:formatCode>General</c:formatCode>
                <c:ptCount val="6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pt idx="32">
                  <c:v>2022</c:v>
                </c:pt>
                <c:pt idx="33">
                  <c:v>2023</c:v>
                </c:pt>
                <c:pt idx="34">
                  <c:v>2024</c:v>
                </c:pt>
                <c:pt idx="35">
                  <c:v>2025</c:v>
                </c:pt>
                <c:pt idx="36">
                  <c:v>2026</c:v>
                </c:pt>
                <c:pt idx="37">
                  <c:v>2027</c:v>
                </c:pt>
                <c:pt idx="38">
                  <c:v>2028</c:v>
                </c:pt>
                <c:pt idx="39">
                  <c:v>2029</c:v>
                </c:pt>
                <c:pt idx="40">
                  <c:v>2030</c:v>
                </c:pt>
                <c:pt idx="41">
                  <c:v>2031</c:v>
                </c:pt>
                <c:pt idx="42">
                  <c:v>2032</c:v>
                </c:pt>
                <c:pt idx="43">
                  <c:v>2033</c:v>
                </c:pt>
                <c:pt idx="44">
                  <c:v>2034</c:v>
                </c:pt>
                <c:pt idx="45">
                  <c:v>2035</c:v>
                </c:pt>
                <c:pt idx="46">
                  <c:v>2036</c:v>
                </c:pt>
                <c:pt idx="47">
                  <c:v>2037</c:v>
                </c:pt>
                <c:pt idx="48">
                  <c:v>2038</c:v>
                </c:pt>
                <c:pt idx="49">
                  <c:v>2039</c:v>
                </c:pt>
                <c:pt idx="50">
                  <c:v>2040</c:v>
                </c:pt>
                <c:pt idx="51">
                  <c:v>2041</c:v>
                </c:pt>
                <c:pt idx="52">
                  <c:v>2042</c:v>
                </c:pt>
                <c:pt idx="53">
                  <c:v>2043</c:v>
                </c:pt>
                <c:pt idx="54">
                  <c:v>2044</c:v>
                </c:pt>
                <c:pt idx="55">
                  <c:v>2045</c:v>
                </c:pt>
                <c:pt idx="56">
                  <c:v>2046</c:v>
                </c:pt>
                <c:pt idx="57">
                  <c:v>2047</c:v>
                </c:pt>
                <c:pt idx="58">
                  <c:v>2048</c:v>
                </c:pt>
                <c:pt idx="59">
                  <c:v>2049</c:v>
                </c:pt>
                <c:pt idx="60">
                  <c:v>2050</c:v>
                </c:pt>
              </c:numCache>
            </c:numRef>
          </c:cat>
          <c:val>
            <c:numRef>
              <c:f>CO2_intensity_sector!$F$11:$BN$11</c:f>
              <c:numCache>
                <c:formatCode>General</c:formatCode>
                <c:ptCount val="61"/>
                <c:pt idx="0">
                  <c:v>53.300211310122762</c:v>
                </c:pt>
                <c:pt idx="1">
                  <c:v>52.567824674021807</c:v>
                </c:pt>
                <c:pt idx="2">
                  <c:v>52.830036789913343</c:v>
                </c:pt>
                <c:pt idx="3">
                  <c:v>52.665046631947085</c:v>
                </c:pt>
                <c:pt idx="4">
                  <c:v>52.153779112981425</c:v>
                </c:pt>
                <c:pt idx="5">
                  <c:v>51.588059497623767</c:v>
                </c:pt>
                <c:pt idx="6">
                  <c:v>51.692074908113121</c:v>
                </c:pt>
                <c:pt idx="7">
                  <c:v>51.809474436376632</c:v>
                </c:pt>
                <c:pt idx="8">
                  <c:v>51.978234960979364</c:v>
                </c:pt>
                <c:pt idx="9">
                  <c:v>51.199761078195046</c:v>
                </c:pt>
                <c:pt idx="10">
                  <c:v>51.556757392384128</c:v>
                </c:pt>
                <c:pt idx="11">
                  <c:v>52.312331593663004</c:v>
                </c:pt>
                <c:pt idx="12">
                  <c:v>51.564664082631957</c:v>
                </c:pt>
                <c:pt idx="13">
                  <c:v>52.034343788760737</c:v>
                </c:pt>
                <c:pt idx="14">
                  <c:v>51.668890405793448</c:v>
                </c:pt>
                <c:pt idx="15">
                  <c:v>51.680560289717782</c:v>
                </c:pt>
                <c:pt idx="16">
                  <c:v>51.38740818522421</c:v>
                </c:pt>
                <c:pt idx="17">
                  <c:v>51.450085290416155</c:v>
                </c:pt>
                <c:pt idx="18">
                  <c:v>51.320370135625424</c:v>
                </c:pt>
                <c:pt idx="19">
                  <c:v>49.177746120411278</c:v>
                </c:pt>
                <c:pt idx="20">
                  <c:v>49.183550518130623</c:v>
                </c:pt>
                <c:pt idx="21">
                  <c:v>48.366660868084828</c:v>
                </c:pt>
                <c:pt idx="22">
                  <c:v>47.958352975973959</c:v>
                </c:pt>
                <c:pt idx="23">
                  <c:v>47.691690460042935</c:v>
                </c:pt>
                <c:pt idx="24">
                  <c:v>47.515745897065607</c:v>
                </c:pt>
                <c:pt idx="25">
                  <c:v>46.283417591311775</c:v>
                </c:pt>
                <c:pt idx="26">
                  <c:v>45.336401061264837</c:v>
                </c:pt>
                <c:pt idx="27">
                  <c:v>44.719118178240386</c:v>
                </c:pt>
                <c:pt idx="28">
                  <c:v>45.33046957678755</c:v>
                </c:pt>
                <c:pt idx="29">
                  <c:v>44.89689365666338</c:v>
                </c:pt>
                <c:pt idx="30">
                  <c:v>43.997770478358461</c:v>
                </c:pt>
                <c:pt idx="31">
                  <c:v>43.401183061109563</c:v>
                </c:pt>
                <c:pt idx="32">
                  <c:v>43.245862450143335</c:v>
                </c:pt>
                <c:pt idx="33">
                  <c:v>43.155235949595422</c:v>
                </c:pt>
                <c:pt idx="34">
                  <c:v>43.015794963645924</c:v>
                </c:pt>
                <c:pt idx="35">
                  <c:v>42.99225961267522</c:v>
                </c:pt>
                <c:pt idx="36">
                  <c:v>42.918090263093674</c:v>
                </c:pt>
                <c:pt idx="37">
                  <c:v>42.736132492267657</c:v>
                </c:pt>
                <c:pt idx="38">
                  <c:v>42.666456036810601</c:v>
                </c:pt>
                <c:pt idx="39">
                  <c:v>42.553160018333898</c:v>
                </c:pt>
                <c:pt idx="40">
                  <c:v>42.464164912181054</c:v>
                </c:pt>
                <c:pt idx="41">
                  <c:v>42.314170574702025</c:v>
                </c:pt>
                <c:pt idx="42">
                  <c:v>42.141225450295437</c:v>
                </c:pt>
                <c:pt idx="43">
                  <c:v>42.030977434346788</c:v>
                </c:pt>
                <c:pt idx="44">
                  <c:v>41.941320781681824</c:v>
                </c:pt>
                <c:pt idx="45">
                  <c:v>41.823838450866802</c:v>
                </c:pt>
                <c:pt idx="46">
                  <c:v>41.686061639908175</c:v>
                </c:pt>
                <c:pt idx="47">
                  <c:v>41.611093358062064</c:v>
                </c:pt>
                <c:pt idx="48">
                  <c:v>41.46632984823885</c:v>
                </c:pt>
                <c:pt idx="49">
                  <c:v>41.332334504249395</c:v>
                </c:pt>
                <c:pt idx="50">
                  <c:v>41.296854589713298</c:v>
                </c:pt>
                <c:pt idx="51">
                  <c:v>41.164738309795986</c:v>
                </c:pt>
                <c:pt idx="52">
                  <c:v>41.07264238521595</c:v>
                </c:pt>
                <c:pt idx="53">
                  <c:v>41.000413496678974</c:v>
                </c:pt>
                <c:pt idx="54">
                  <c:v>40.953256795043714</c:v>
                </c:pt>
                <c:pt idx="55">
                  <c:v>40.937391555334123</c:v>
                </c:pt>
                <c:pt idx="56">
                  <c:v>40.813644379472066</c:v>
                </c:pt>
                <c:pt idx="57">
                  <c:v>40.691821323436578</c:v>
                </c:pt>
                <c:pt idx="58">
                  <c:v>40.602693113578447</c:v>
                </c:pt>
                <c:pt idx="59">
                  <c:v>40.489680318499047</c:v>
                </c:pt>
                <c:pt idx="60">
                  <c:v>40.398511463282155</c:v>
                </c:pt>
              </c:numCache>
            </c:numRef>
          </c:val>
          <c:smooth val="0"/>
        </c:ser>
        <c:ser>
          <c:idx val="1"/>
          <c:order val="1"/>
          <c:tx>
            <c:strRef>
              <c:f>CO2_intensity_sector!$E$5</c:f>
              <c:strCache>
                <c:ptCount val="1"/>
                <c:pt idx="0">
                  <c:v>residential</c:v>
                </c:pt>
              </c:strCache>
            </c:strRef>
          </c:tx>
          <c:spPr>
            <a:ln w="28575" cap="rnd">
              <a:solidFill>
                <a:srgbClr val="A33340"/>
              </a:solidFill>
              <a:round/>
            </a:ln>
            <a:effectLst/>
          </c:spPr>
          <c:marker>
            <c:symbol val="none"/>
          </c:marker>
          <c:cat>
            <c:numRef>
              <c:f>CO2_intensity_sector!$F$1:$BN$1</c:f>
              <c:numCache>
                <c:formatCode>General</c:formatCode>
                <c:ptCount val="6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pt idx="32">
                  <c:v>2022</c:v>
                </c:pt>
                <c:pt idx="33">
                  <c:v>2023</c:v>
                </c:pt>
                <c:pt idx="34">
                  <c:v>2024</c:v>
                </c:pt>
                <c:pt idx="35">
                  <c:v>2025</c:v>
                </c:pt>
                <c:pt idx="36">
                  <c:v>2026</c:v>
                </c:pt>
                <c:pt idx="37">
                  <c:v>2027</c:v>
                </c:pt>
                <c:pt idx="38">
                  <c:v>2028</c:v>
                </c:pt>
                <c:pt idx="39">
                  <c:v>2029</c:v>
                </c:pt>
                <c:pt idx="40">
                  <c:v>2030</c:v>
                </c:pt>
                <c:pt idx="41">
                  <c:v>2031</c:v>
                </c:pt>
                <c:pt idx="42">
                  <c:v>2032</c:v>
                </c:pt>
                <c:pt idx="43">
                  <c:v>2033</c:v>
                </c:pt>
                <c:pt idx="44">
                  <c:v>2034</c:v>
                </c:pt>
                <c:pt idx="45">
                  <c:v>2035</c:v>
                </c:pt>
                <c:pt idx="46">
                  <c:v>2036</c:v>
                </c:pt>
                <c:pt idx="47">
                  <c:v>2037</c:v>
                </c:pt>
                <c:pt idx="48">
                  <c:v>2038</c:v>
                </c:pt>
                <c:pt idx="49">
                  <c:v>2039</c:v>
                </c:pt>
                <c:pt idx="50">
                  <c:v>2040</c:v>
                </c:pt>
                <c:pt idx="51">
                  <c:v>2041</c:v>
                </c:pt>
                <c:pt idx="52">
                  <c:v>2042</c:v>
                </c:pt>
                <c:pt idx="53">
                  <c:v>2043</c:v>
                </c:pt>
                <c:pt idx="54">
                  <c:v>2044</c:v>
                </c:pt>
                <c:pt idx="55">
                  <c:v>2045</c:v>
                </c:pt>
                <c:pt idx="56">
                  <c:v>2046</c:v>
                </c:pt>
                <c:pt idx="57">
                  <c:v>2047</c:v>
                </c:pt>
                <c:pt idx="58">
                  <c:v>2048</c:v>
                </c:pt>
                <c:pt idx="59">
                  <c:v>2049</c:v>
                </c:pt>
                <c:pt idx="60">
                  <c:v>2050</c:v>
                </c:pt>
              </c:numCache>
            </c:numRef>
          </c:cat>
          <c:val>
            <c:numRef>
              <c:f>CO2_intensity_sector!$F$12:$BN$12</c:f>
              <c:numCache>
                <c:formatCode>General</c:formatCode>
                <c:ptCount val="61"/>
                <c:pt idx="0">
                  <c:v>56.856292126474166</c:v>
                </c:pt>
                <c:pt idx="1">
                  <c:v>56.264802882453495</c:v>
                </c:pt>
                <c:pt idx="2">
                  <c:v>56.550504558689056</c:v>
                </c:pt>
                <c:pt idx="3">
                  <c:v>57.067937827730823</c:v>
                </c:pt>
                <c:pt idx="4">
                  <c:v>56.996252014258665</c:v>
                </c:pt>
                <c:pt idx="5">
                  <c:v>56.113749696489478</c:v>
                </c:pt>
                <c:pt idx="6">
                  <c:v>56.357924453882191</c:v>
                </c:pt>
                <c:pt idx="7">
                  <c:v>57.470854600362664</c:v>
                </c:pt>
                <c:pt idx="8">
                  <c:v>57.904584754715337</c:v>
                </c:pt>
                <c:pt idx="9">
                  <c:v>57.359622013662921</c:v>
                </c:pt>
                <c:pt idx="10">
                  <c:v>58.029901609815091</c:v>
                </c:pt>
                <c:pt idx="11">
                  <c:v>58.462713483735968</c:v>
                </c:pt>
                <c:pt idx="12">
                  <c:v>57.855090837521047</c:v>
                </c:pt>
                <c:pt idx="13">
                  <c:v>58.336300600587521</c:v>
                </c:pt>
                <c:pt idx="14">
                  <c:v>58.215094755620463</c:v>
                </c:pt>
                <c:pt idx="15">
                  <c:v>58.341445096542088</c:v>
                </c:pt>
                <c:pt idx="16">
                  <c:v>57.638001848157074</c:v>
                </c:pt>
                <c:pt idx="17">
                  <c:v>57.648285756135785</c:v>
                </c:pt>
                <c:pt idx="18">
                  <c:v>56.972644027885465</c:v>
                </c:pt>
                <c:pt idx="19">
                  <c:v>54.891246383324521</c:v>
                </c:pt>
                <c:pt idx="20">
                  <c:v>55.497952085363643</c:v>
                </c:pt>
                <c:pt idx="21">
                  <c:v>53.915561207536463</c:v>
                </c:pt>
                <c:pt idx="22">
                  <c:v>52.523550493300384</c:v>
                </c:pt>
                <c:pt idx="23">
                  <c:v>52.2254270524828</c:v>
                </c:pt>
                <c:pt idx="24">
                  <c:v>51.9836255161892</c:v>
                </c:pt>
                <c:pt idx="25">
                  <c:v>50.489553294547413</c:v>
                </c:pt>
                <c:pt idx="26">
                  <c:v>48.899885789540491</c:v>
                </c:pt>
                <c:pt idx="27">
                  <c:v>47.868771882039113</c:v>
                </c:pt>
                <c:pt idx="28">
                  <c:v>47.490830892555799</c:v>
                </c:pt>
                <c:pt idx="29">
                  <c:v>46.909106098828978</c:v>
                </c:pt>
                <c:pt idx="30">
                  <c:v>45.954525458657429</c:v>
                </c:pt>
                <c:pt idx="31">
                  <c:v>45.314007494388257</c:v>
                </c:pt>
                <c:pt idx="32">
                  <c:v>45.409002577154432</c:v>
                </c:pt>
                <c:pt idx="33">
                  <c:v>45.478185541870147</c:v>
                </c:pt>
                <c:pt idx="34">
                  <c:v>45.48158538057276</c:v>
                </c:pt>
                <c:pt idx="35">
                  <c:v>45.620944373404569</c:v>
                </c:pt>
                <c:pt idx="36">
                  <c:v>45.575371854489688</c:v>
                </c:pt>
                <c:pt idx="37">
                  <c:v>45.421947630091971</c:v>
                </c:pt>
                <c:pt idx="38">
                  <c:v>45.313771124191263</c:v>
                </c:pt>
                <c:pt idx="39">
                  <c:v>45.348046552820549</c:v>
                </c:pt>
                <c:pt idx="40">
                  <c:v>45.29124555714418</c:v>
                </c:pt>
                <c:pt idx="41">
                  <c:v>45.071142237065423</c:v>
                </c:pt>
                <c:pt idx="42">
                  <c:v>44.895079067306874</c:v>
                </c:pt>
                <c:pt idx="43">
                  <c:v>44.86161917008021</c:v>
                </c:pt>
                <c:pt idx="44">
                  <c:v>44.638684015117136</c:v>
                </c:pt>
                <c:pt idx="45">
                  <c:v>44.522419961775597</c:v>
                </c:pt>
                <c:pt idx="46">
                  <c:v>44.367403244085388</c:v>
                </c:pt>
                <c:pt idx="47">
                  <c:v>44.144234176213558</c:v>
                </c:pt>
                <c:pt idx="48">
                  <c:v>43.9578204936955</c:v>
                </c:pt>
                <c:pt idx="49">
                  <c:v>43.749311445008203</c:v>
                </c:pt>
                <c:pt idx="50">
                  <c:v>43.722661927463307</c:v>
                </c:pt>
                <c:pt idx="51">
                  <c:v>43.513079568452298</c:v>
                </c:pt>
                <c:pt idx="52">
                  <c:v>43.461873643313169</c:v>
                </c:pt>
                <c:pt idx="53">
                  <c:v>43.271398012077015</c:v>
                </c:pt>
                <c:pt idx="54">
                  <c:v>43.236322387699843</c:v>
                </c:pt>
                <c:pt idx="55">
                  <c:v>43.219946298289059</c:v>
                </c:pt>
                <c:pt idx="56">
                  <c:v>43.016485282710761</c:v>
                </c:pt>
                <c:pt idx="57">
                  <c:v>42.80872520182875</c:v>
                </c:pt>
                <c:pt idx="58">
                  <c:v>42.745592651807044</c:v>
                </c:pt>
                <c:pt idx="59">
                  <c:v>42.560067650091</c:v>
                </c:pt>
                <c:pt idx="60">
                  <c:v>42.433321107584746</c:v>
                </c:pt>
              </c:numCache>
            </c:numRef>
          </c:val>
          <c:smooth val="0"/>
        </c:ser>
        <c:ser>
          <c:idx val="4"/>
          <c:order val="2"/>
          <c:tx>
            <c:strRef>
              <c:f>CO2_intensity_sector!$E$6</c:f>
              <c:strCache>
                <c:ptCount val="1"/>
                <c:pt idx="0">
                  <c:v>commercial</c:v>
                </c:pt>
              </c:strCache>
            </c:strRef>
          </c:tx>
          <c:spPr>
            <a:ln w="28575" cap="rnd">
              <a:solidFill>
                <a:srgbClr val="E3A5AC"/>
              </a:solidFill>
              <a:round/>
            </a:ln>
            <a:effectLst/>
          </c:spPr>
          <c:marker>
            <c:symbol val="none"/>
          </c:marker>
          <c:cat>
            <c:numRef>
              <c:f>CO2_intensity_sector!$F$1:$BN$1</c:f>
              <c:numCache>
                <c:formatCode>General</c:formatCode>
                <c:ptCount val="6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pt idx="32">
                  <c:v>2022</c:v>
                </c:pt>
                <c:pt idx="33">
                  <c:v>2023</c:v>
                </c:pt>
                <c:pt idx="34">
                  <c:v>2024</c:v>
                </c:pt>
                <c:pt idx="35">
                  <c:v>2025</c:v>
                </c:pt>
                <c:pt idx="36">
                  <c:v>2026</c:v>
                </c:pt>
                <c:pt idx="37">
                  <c:v>2027</c:v>
                </c:pt>
                <c:pt idx="38">
                  <c:v>2028</c:v>
                </c:pt>
                <c:pt idx="39">
                  <c:v>2029</c:v>
                </c:pt>
                <c:pt idx="40">
                  <c:v>2030</c:v>
                </c:pt>
                <c:pt idx="41">
                  <c:v>2031</c:v>
                </c:pt>
                <c:pt idx="42">
                  <c:v>2032</c:v>
                </c:pt>
                <c:pt idx="43">
                  <c:v>2033</c:v>
                </c:pt>
                <c:pt idx="44">
                  <c:v>2034</c:v>
                </c:pt>
                <c:pt idx="45">
                  <c:v>2035</c:v>
                </c:pt>
                <c:pt idx="46">
                  <c:v>2036</c:v>
                </c:pt>
                <c:pt idx="47">
                  <c:v>2037</c:v>
                </c:pt>
                <c:pt idx="48">
                  <c:v>2038</c:v>
                </c:pt>
                <c:pt idx="49">
                  <c:v>2039</c:v>
                </c:pt>
                <c:pt idx="50">
                  <c:v>2040</c:v>
                </c:pt>
                <c:pt idx="51">
                  <c:v>2041</c:v>
                </c:pt>
                <c:pt idx="52">
                  <c:v>2042</c:v>
                </c:pt>
                <c:pt idx="53">
                  <c:v>2043</c:v>
                </c:pt>
                <c:pt idx="54">
                  <c:v>2044</c:v>
                </c:pt>
                <c:pt idx="55">
                  <c:v>2045</c:v>
                </c:pt>
                <c:pt idx="56">
                  <c:v>2046</c:v>
                </c:pt>
                <c:pt idx="57">
                  <c:v>2047</c:v>
                </c:pt>
                <c:pt idx="58">
                  <c:v>2048</c:v>
                </c:pt>
                <c:pt idx="59">
                  <c:v>2049</c:v>
                </c:pt>
                <c:pt idx="60">
                  <c:v>2050</c:v>
                </c:pt>
              </c:numCache>
            </c:numRef>
          </c:cat>
          <c:val>
            <c:numRef>
              <c:f>CO2_intensity_sector!$F$13:$BN$13</c:f>
              <c:numCache>
                <c:formatCode>General</c:formatCode>
                <c:ptCount val="61"/>
                <c:pt idx="0">
                  <c:v>59.509424407404005</c:v>
                </c:pt>
                <c:pt idx="1">
                  <c:v>58.835769092193395</c:v>
                </c:pt>
                <c:pt idx="2">
                  <c:v>59.211146958087603</c:v>
                </c:pt>
                <c:pt idx="3">
                  <c:v>59.293987406336953</c:v>
                </c:pt>
                <c:pt idx="4">
                  <c:v>59.119697259027454</c:v>
                </c:pt>
                <c:pt idx="5">
                  <c:v>57.952732213653988</c:v>
                </c:pt>
                <c:pt idx="6">
                  <c:v>58.173205608605755</c:v>
                </c:pt>
                <c:pt idx="7">
                  <c:v>59.052848479530397</c:v>
                </c:pt>
                <c:pt idx="8">
                  <c:v>59.294393560224435</c:v>
                </c:pt>
                <c:pt idx="9">
                  <c:v>58.64113134431711</c:v>
                </c:pt>
                <c:pt idx="10">
                  <c:v>59.501589863579674</c:v>
                </c:pt>
                <c:pt idx="11">
                  <c:v>59.942656665097722</c:v>
                </c:pt>
                <c:pt idx="12">
                  <c:v>59.164982776760873</c:v>
                </c:pt>
                <c:pt idx="13">
                  <c:v>59.785874684021259</c:v>
                </c:pt>
                <c:pt idx="14">
                  <c:v>59.644566187224235</c:v>
                </c:pt>
                <c:pt idx="15">
                  <c:v>59.850452006365849</c:v>
                </c:pt>
                <c:pt idx="16">
                  <c:v>58.895142232955862</c:v>
                </c:pt>
                <c:pt idx="17">
                  <c:v>59.032418410497549</c:v>
                </c:pt>
                <c:pt idx="18">
                  <c:v>58.419537729857623</c:v>
                </c:pt>
                <c:pt idx="19">
                  <c:v>56.30500914226409</c:v>
                </c:pt>
                <c:pt idx="20">
                  <c:v>56.756334695419064</c:v>
                </c:pt>
                <c:pt idx="21">
                  <c:v>55.055803397007082</c:v>
                </c:pt>
                <c:pt idx="22">
                  <c:v>53.476853411926655</c:v>
                </c:pt>
                <c:pt idx="23">
                  <c:v>53.45514848438556</c:v>
                </c:pt>
                <c:pt idx="24">
                  <c:v>53.117100101858931</c:v>
                </c:pt>
                <c:pt idx="25">
                  <c:v>51.347387565236033</c:v>
                </c:pt>
                <c:pt idx="26">
                  <c:v>49.570668133415325</c:v>
                </c:pt>
                <c:pt idx="27">
                  <c:v>48.446808749849978</c:v>
                </c:pt>
                <c:pt idx="28">
                  <c:v>47.942167650427869</c:v>
                </c:pt>
                <c:pt idx="29">
                  <c:v>47.433127294869742</c:v>
                </c:pt>
                <c:pt idx="30">
                  <c:v>46.434467653737137</c:v>
                </c:pt>
                <c:pt idx="31">
                  <c:v>45.741803877924845</c:v>
                </c:pt>
                <c:pt idx="32">
                  <c:v>45.844657214448823</c:v>
                </c:pt>
                <c:pt idx="33">
                  <c:v>45.921802974969438</c:v>
                </c:pt>
                <c:pt idx="34">
                  <c:v>45.928153996909273</c:v>
                </c:pt>
                <c:pt idx="35">
                  <c:v>46.093155104489043</c:v>
                </c:pt>
                <c:pt idx="36">
                  <c:v>46.064030606580758</c:v>
                </c:pt>
                <c:pt idx="37">
                  <c:v>45.918297522704705</c:v>
                </c:pt>
                <c:pt idx="38">
                  <c:v>45.823487721881648</c:v>
                </c:pt>
                <c:pt idx="39">
                  <c:v>45.873221000600765</c:v>
                </c:pt>
                <c:pt idx="40">
                  <c:v>45.832161035290596</c:v>
                </c:pt>
                <c:pt idx="41">
                  <c:v>45.615208011002721</c:v>
                </c:pt>
                <c:pt idx="42">
                  <c:v>45.446105574233556</c:v>
                </c:pt>
                <c:pt idx="43">
                  <c:v>45.430254958081612</c:v>
                </c:pt>
                <c:pt idx="44">
                  <c:v>45.212504902962621</c:v>
                </c:pt>
                <c:pt idx="45">
                  <c:v>45.107262459629673</c:v>
                </c:pt>
                <c:pt idx="46">
                  <c:v>44.961281364142316</c:v>
                </c:pt>
                <c:pt idx="47">
                  <c:v>44.744405615772884</c:v>
                </c:pt>
                <c:pt idx="48">
                  <c:v>44.566004872609781</c:v>
                </c:pt>
                <c:pt idx="49">
                  <c:v>44.364352281901979</c:v>
                </c:pt>
                <c:pt idx="50">
                  <c:v>44.357204993563762</c:v>
                </c:pt>
                <c:pt idx="51">
                  <c:v>44.158005871467033</c:v>
                </c:pt>
                <c:pt idx="52">
                  <c:v>44.122649689534008</c:v>
                </c:pt>
                <c:pt idx="53">
                  <c:v>43.943378631777634</c:v>
                </c:pt>
                <c:pt idx="54">
                  <c:v>43.92466604984201</c:v>
                </c:pt>
                <c:pt idx="55">
                  <c:v>43.923122647752628</c:v>
                </c:pt>
                <c:pt idx="56">
                  <c:v>43.729258029935927</c:v>
                </c:pt>
                <c:pt idx="57">
                  <c:v>43.528326232513258</c:v>
                </c:pt>
                <c:pt idx="58">
                  <c:v>43.474668022741696</c:v>
                </c:pt>
                <c:pt idx="59">
                  <c:v>43.293753684800087</c:v>
                </c:pt>
                <c:pt idx="60">
                  <c:v>43.170900282287406</c:v>
                </c:pt>
              </c:numCache>
            </c:numRef>
          </c:val>
          <c:smooth val="0"/>
        </c:ser>
        <c:ser>
          <c:idx val="7"/>
          <c:order val="3"/>
          <c:tx>
            <c:strRef>
              <c:f>CO2_intensity_sector!$E$2</c:f>
              <c:strCache>
                <c:ptCount val="1"/>
                <c:pt idx="0">
                  <c:v>transportation</c:v>
                </c:pt>
              </c:strCache>
            </c:strRef>
          </c:tx>
          <c:spPr>
            <a:ln w="28575" cap="rnd">
              <a:solidFill>
                <a:srgbClr val="003953"/>
              </a:solidFill>
              <a:round/>
            </a:ln>
            <a:effectLst/>
          </c:spPr>
          <c:marker>
            <c:symbol val="none"/>
          </c:marker>
          <c:cat>
            <c:numRef>
              <c:f>CO2_intensity_sector!$F$1:$BN$1</c:f>
              <c:numCache>
                <c:formatCode>General</c:formatCode>
                <c:ptCount val="6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pt idx="32">
                  <c:v>2022</c:v>
                </c:pt>
                <c:pt idx="33">
                  <c:v>2023</c:v>
                </c:pt>
                <c:pt idx="34">
                  <c:v>2024</c:v>
                </c:pt>
                <c:pt idx="35">
                  <c:v>2025</c:v>
                </c:pt>
                <c:pt idx="36">
                  <c:v>2026</c:v>
                </c:pt>
                <c:pt idx="37">
                  <c:v>2027</c:v>
                </c:pt>
                <c:pt idx="38">
                  <c:v>2028</c:v>
                </c:pt>
                <c:pt idx="39">
                  <c:v>2029</c:v>
                </c:pt>
                <c:pt idx="40">
                  <c:v>2030</c:v>
                </c:pt>
                <c:pt idx="41">
                  <c:v>2031</c:v>
                </c:pt>
                <c:pt idx="42">
                  <c:v>2032</c:v>
                </c:pt>
                <c:pt idx="43">
                  <c:v>2033</c:v>
                </c:pt>
                <c:pt idx="44">
                  <c:v>2034</c:v>
                </c:pt>
                <c:pt idx="45">
                  <c:v>2035</c:v>
                </c:pt>
                <c:pt idx="46">
                  <c:v>2036</c:v>
                </c:pt>
                <c:pt idx="47">
                  <c:v>2037</c:v>
                </c:pt>
                <c:pt idx="48">
                  <c:v>2038</c:v>
                </c:pt>
                <c:pt idx="49">
                  <c:v>2039</c:v>
                </c:pt>
                <c:pt idx="50">
                  <c:v>2040</c:v>
                </c:pt>
                <c:pt idx="51">
                  <c:v>2041</c:v>
                </c:pt>
                <c:pt idx="52">
                  <c:v>2042</c:v>
                </c:pt>
                <c:pt idx="53">
                  <c:v>2043</c:v>
                </c:pt>
                <c:pt idx="54">
                  <c:v>2044</c:v>
                </c:pt>
                <c:pt idx="55">
                  <c:v>2045</c:v>
                </c:pt>
                <c:pt idx="56">
                  <c:v>2046</c:v>
                </c:pt>
                <c:pt idx="57">
                  <c:v>2047</c:v>
                </c:pt>
                <c:pt idx="58">
                  <c:v>2048</c:v>
                </c:pt>
                <c:pt idx="59">
                  <c:v>2049</c:v>
                </c:pt>
                <c:pt idx="60">
                  <c:v>2050</c:v>
                </c:pt>
              </c:numCache>
            </c:numRef>
          </c:cat>
          <c:val>
            <c:numRef>
              <c:f>CO2_intensity_sector!$F$9:$BN$9</c:f>
              <c:numCache>
                <c:formatCode>General</c:formatCode>
                <c:ptCount val="61"/>
                <c:pt idx="0">
                  <c:v>70.815805761586489</c:v>
                </c:pt>
                <c:pt idx="1">
                  <c:v>70.890085973917962</c:v>
                </c:pt>
                <c:pt idx="2">
                  <c:v>71.007352953969857</c:v>
                </c:pt>
                <c:pt idx="3">
                  <c:v>70.763802180809975</c:v>
                </c:pt>
                <c:pt idx="4">
                  <c:v>70.506853096021331</c:v>
                </c:pt>
                <c:pt idx="5">
                  <c:v>70.492437128544793</c:v>
                </c:pt>
                <c:pt idx="6">
                  <c:v>70.59222213747681</c:v>
                </c:pt>
                <c:pt idx="7">
                  <c:v>70.469927726735406</c:v>
                </c:pt>
                <c:pt idx="8">
                  <c:v>70.54504979668738</c:v>
                </c:pt>
                <c:pt idx="9">
                  <c:v>70.445240752139668</c:v>
                </c:pt>
                <c:pt idx="10">
                  <c:v>70.514132963669923</c:v>
                </c:pt>
                <c:pt idx="11">
                  <c:v>70.465345818510386</c:v>
                </c:pt>
                <c:pt idx="12">
                  <c:v>70.494326680920693</c:v>
                </c:pt>
                <c:pt idx="13">
                  <c:v>70.336865838233393</c:v>
                </c:pt>
                <c:pt idx="14">
                  <c:v>70.343606592044779</c:v>
                </c:pt>
                <c:pt idx="15">
                  <c:v>70.210413598502626</c:v>
                </c:pt>
                <c:pt idx="16">
                  <c:v>70.124579294590418</c:v>
                </c:pt>
                <c:pt idx="17">
                  <c:v>70.030391905397749</c:v>
                </c:pt>
                <c:pt idx="18">
                  <c:v>69.049280744086872</c:v>
                </c:pt>
                <c:pt idx="19">
                  <c:v>68.63422153638021</c:v>
                </c:pt>
                <c:pt idx="20">
                  <c:v>68.318932383744396</c:v>
                </c:pt>
                <c:pt idx="21">
                  <c:v>68.028510931953136</c:v>
                </c:pt>
                <c:pt idx="22">
                  <c:v>67.888425854426814</c:v>
                </c:pt>
                <c:pt idx="23">
                  <c:v>67.543057144832602</c:v>
                </c:pt>
                <c:pt idx="24">
                  <c:v>67.595291668732102</c:v>
                </c:pt>
                <c:pt idx="25">
                  <c:v>67.555339800076695</c:v>
                </c:pt>
                <c:pt idx="26">
                  <c:v>67.390041193735158</c:v>
                </c:pt>
                <c:pt idx="27">
                  <c:v>67.439373029020956</c:v>
                </c:pt>
                <c:pt idx="28">
                  <c:v>67.820363030583636</c:v>
                </c:pt>
                <c:pt idx="29">
                  <c:v>67.677246372682063</c:v>
                </c:pt>
                <c:pt idx="30">
                  <c:v>66.81884237332423</c:v>
                </c:pt>
                <c:pt idx="31">
                  <c:v>66.483846548761676</c:v>
                </c:pt>
                <c:pt idx="32">
                  <c:v>66.58837463118266</c:v>
                </c:pt>
                <c:pt idx="33">
                  <c:v>66.433731840209262</c:v>
                </c:pt>
                <c:pt idx="34">
                  <c:v>66.293627523482158</c:v>
                </c:pt>
                <c:pt idx="35">
                  <c:v>66.145759628209674</c:v>
                </c:pt>
                <c:pt idx="36">
                  <c:v>66.105911694819312</c:v>
                </c:pt>
                <c:pt idx="37">
                  <c:v>66.041888549740833</c:v>
                </c:pt>
                <c:pt idx="38">
                  <c:v>65.977567456997278</c:v>
                </c:pt>
                <c:pt idx="39">
                  <c:v>65.908899088523697</c:v>
                </c:pt>
                <c:pt idx="40">
                  <c:v>65.771753521899143</c:v>
                </c:pt>
                <c:pt idx="41">
                  <c:v>65.721814105732022</c:v>
                </c:pt>
                <c:pt idx="42">
                  <c:v>65.693440828222464</c:v>
                </c:pt>
                <c:pt idx="43">
                  <c:v>65.642772259558967</c:v>
                </c:pt>
                <c:pt idx="44">
                  <c:v>65.579105132730717</c:v>
                </c:pt>
                <c:pt idx="45">
                  <c:v>65.397019111766056</c:v>
                </c:pt>
                <c:pt idx="46">
                  <c:v>65.348939291173224</c:v>
                </c:pt>
                <c:pt idx="47">
                  <c:v>65.272908436170979</c:v>
                </c:pt>
                <c:pt idx="48">
                  <c:v>65.222700599978069</c:v>
                </c:pt>
                <c:pt idx="49">
                  <c:v>65.17800159916392</c:v>
                </c:pt>
                <c:pt idx="50">
                  <c:v>65.138800392853639</c:v>
                </c:pt>
                <c:pt idx="51">
                  <c:v>65.098018430105498</c:v>
                </c:pt>
                <c:pt idx="52">
                  <c:v>65.081306641024341</c:v>
                </c:pt>
                <c:pt idx="53">
                  <c:v>65.089671597238635</c:v>
                </c:pt>
                <c:pt idx="54">
                  <c:v>64.978651461855961</c:v>
                </c:pt>
                <c:pt idx="55">
                  <c:v>64.919121206575383</c:v>
                </c:pt>
                <c:pt idx="56">
                  <c:v>64.868430759258885</c:v>
                </c:pt>
                <c:pt idx="57">
                  <c:v>64.845366964378613</c:v>
                </c:pt>
                <c:pt idx="58">
                  <c:v>64.80401766756259</c:v>
                </c:pt>
                <c:pt idx="59">
                  <c:v>64.718267644510831</c:v>
                </c:pt>
                <c:pt idx="60">
                  <c:v>64.672429511030046</c:v>
                </c:pt>
              </c:numCache>
            </c:numRef>
          </c:val>
          <c:smooth val="0"/>
        </c:ser>
        <c:dLbls>
          <c:showLegendKey val="0"/>
          <c:showVal val="0"/>
          <c:showCatName val="0"/>
          <c:showSerName val="0"/>
          <c:showPercent val="0"/>
          <c:showBubbleSize val="0"/>
        </c:dLbls>
        <c:smooth val="0"/>
        <c:axId val="326398976"/>
        <c:axId val="326399536"/>
        <c:extLst>
          <c:ext xmlns:c15="http://schemas.microsoft.com/office/drawing/2012/chart" uri="{02D57815-91ED-43cb-92C2-25804820EDAC}">
            <c15:filteredLineSeries>
              <c15:ser>
                <c:idx val="0"/>
                <c:order val="4"/>
                <c:tx>
                  <c:strRef>
                    <c:extLst>
                      <c:ext uri="{02D57815-91ED-43cb-92C2-25804820EDAC}">
                        <c15:formulaRef>
                          <c15:sqref>CO2_intensity_sector!$E$3</c15:sqref>
                        </c15:formulaRef>
                      </c:ext>
                    </c:extLst>
                    <c:strCache>
                      <c:ptCount val="1"/>
                      <c:pt idx="0">
                        <c:v>electric power</c:v>
                      </c:pt>
                    </c:strCache>
                  </c:strRef>
                </c:tx>
                <c:spPr>
                  <a:ln w="22225" cap="rnd">
                    <a:solidFill>
                      <a:srgbClr val="BD732A">
                        <a:lumMod val="60000"/>
                        <a:lumOff val="40000"/>
                      </a:srgbClr>
                    </a:solidFill>
                    <a:round/>
                  </a:ln>
                  <a:effectLst/>
                </c:spPr>
                <c:marker>
                  <c:symbol val="none"/>
                </c:marker>
                <c:cat>
                  <c:numRef>
                    <c:extLst>
                      <c:ext uri="{02D57815-91ED-43cb-92C2-25804820EDAC}">
                        <c15:formulaRef>
                          <c15:sqref>CO2_intensity_sector!$F$1:$BN$1</c15:sqref>
                        </c15:formulaRef>
                      </c:ext>
                    </c:extLst>
                    <c:numCache>
                      <c:formatCode>General</c:formatCode>
                      <c:ptCount val="6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pt idx="32">
                        <c:v>2022</c:v>
                      </c:pt>
                      <c:pt idx="33">
                        <c:v>2023</c:v>
                      </c:pt>
                      <c:pt idx="34">
                        <c:v>2024</c:v>
                      </c:pt>
                      <c:pt idx="35">
                        <c:v>2025</c:v>
                      </c:pt>
                      <c:pt idx="36">
                        <c:v>2026</c:v>
                      </c:pt>
                      <c:pt idx="37">
                        <c:v>2027</c:v>
                      </c:pt>
                      <c:pt idx="38">
                        <c:v>2028</c:v>
                      </c:pt>
                      <c:pt idx="39">
                        <c:v>2029</c:v>
                      </c:pt>
                      <c:pt idx="40">
                        <c:v>2030</c:v>
                      </c:pt>
                      <c:pt idx="41">
                        <c:v>2031</c:v>
                      </c:pt>
                      <c:pt idx="42">
                        <c:v>2032</c:v>
                      </c:pt>
                      <c:pt idx="43">
                        <c:v>2033</c:v>
                      </c:pt>
                      <c:pt idx="44">
                        <c:v>2034</c:v>
                      </c:pt>
                      <c:pt idx="45">
                        <c:v>2035</c:v>
                      </c:pt>
                      <c:pt idx="46">
                        <c:v>2036</c:v>
                      </c:pt>
                      <c:pt idx="47">
                        <c:v>2037</c:v>
                      </c:pt>
                      <c:pt idx="48">
                        <c:v>2038</c:v>
                      </c:pt>
                      <c:pt idx="49">
                        <c:v>2039</c:v>
                      </c:pt>
                      <c:pt idx="50">
                        <c:v>2040</c:v>
                      </c:pt>
                      <c:pt idx="51">
                        <c:v>2041</c:v>
                      </c:pt>
                      <c:pt idx="52">
                        <c:v>2042</c:v>
                      </c:pt>
                      <c:pt idx="53">
                        <c:v>2043</c:v>
                      </c:pt>
                      <c:pt idx="54">
                        <c:v>2044</c:v>
                      </c:pt>
                      <c:pt idx="55">
                        <c:v>2045</c:v>
                      </c:pt>
                      <c:pt idx="56">
                        <c:v>2046</c:v>
                      </c:pt>
                      <c:pt idx="57">
                        <c:v>2047</c:v>
                      </c:pt>
                      <c:pt idx="58">
                        <c:v>2048</c:v>
                      </c:pt>
                      <c:pt idx="59">
                        <c:v>2049</c:v>
                      </c:pt>
                      <c:pt idx="60">
                        <c:v>2050</c:v>
                      </c:pt>
                    </c:numCache>
                  </c:numRef>
                </c:cat>
                <c:val>
                  <c:numRef>
                    <c:extLst>
                      <c:ext uri="{02D57815-91ED-43cb-92C2-25804820EDAC}">
                        <c15:formulaRef>
                          <c15:sqref>CO2_intensity_sector!$F$3:$BN$3</c15:sqref>
                        </c15:formulaRef>
                      </c:ext>
                    </c:extLst>
                    <c:numCache>
                      <c:formatCode>0.000</c:formatCode>
                      <c:ptCount val="61"/>
                      <c:pt idx="0">
                        <c:v>60.044132404032879</c:v>
                      </c:pt>
                      <c:pt idx="1">
                        <c:v>59.294975201112287</c:v>
                      </c:pt>
                      <c:pt idx="2">
                        <c:v>60.002753008136608</c:v>
                      </c:pt>
                      <c:pt idx="3">
                        <c:v>60.260246901873067</c:v>
                      </c:pt>
                      <c:pt idx="4">
                        <c:v>59.998646859872274</c:v>
                      </c:pt>
                      <c:pt idx="5">
                        <c:v>58.545973755704281</c:v>
                      </c:pt>
                      <c:pt idx="6">
                        <c:v>58.960052659966237</c:v>
                      </c:pt>
                      <c:pt idx="7">
                        <c:v>60.235724112947409</c:v>
                      </c:pt>
                      <c:pt idx="8">
                        <c:v>60.504704512065487</c:v>
                      </c:pt>
                      <c:pt idx="9">
                        <c:v>59.618450205239576</c:v>
                      </c:pt>
                      <c:pt idx="10">
                        <c:v>60.696091318322935</c:v>
                      </c:pt>
                      <c:pt idx="11">
                        <c:v>61.068745775580688</c:v>
                      </c:pt>
                      <c:pt idx="12">
                        <c:v>60.186861616774799</c:v>
                      </c:pt>
                      <c:pt idx="13">
                        <c:v>60.987075226396605</c:v>
                      </c:pt>
                      <c:pt idx="14">
                        <c:v>60.731832762698588</c:v>
                      </c:pt>
                      <c:pt idx="15">
                        <c:v>60.960831157168741</c:v>
                      </c:pt>
                      <c:pt idx="16">
                        <c:v>59.831623070950577</c:v>
                      </c:pt>
                      <c:pt idx="17">
                        <c:v>60.067689376540926</c:v>
                      </c:pt>
                      <c:pt idx="18">
                        <c:v>59.368115491537921</c:v>
                      </c:pt>
                      <c:pt idx="19">
                        <c:v>56.684362210463718</c:v>
                      </c:pt>
                      <c:pt idx="20">
                        <c:v>57.304203836678177</c:v>
                      </c:pt>
                      <c:pt idx="21">
                        <c:v>55.219611571709109</c:v>
                      </c:pt>
                      <c:pt idx="22">
                        <c:v>53.351915192786485</c:v>
                      </c:pt>
                      <c:pt idx="23">
                        <c:v>53.443105010521663</c:v>
                      </c:pt>
                      <c:pt idx="24">
                        <c:v>53.065839034710578</c:v>
                      </c:pt>
                      <c:pt idx="25">
                        <c:v>50.477838523300527</c:v>
                      </c:pt>
                      <c:pt idx="26">
                        <c:v>48.27569023349475</c:v>
                      </c:pt>
                      <c:pt idx="27">
                        <c:v>46.810089337434896</c:v>
                      </c:pt>
                      <c:pt idx="28">
                        <c:v>45.62955660080182</c:v>
                      </c:pt>
                      <c:pt idx="29">
                        <c:v>44.846610305044699</c:v>
                      </c:pt>
                      <c:pt idx="30">
                        <c:v>43.601636954531614</c:v>
                      </c:pt>
                      <c:pt idx="31">
                        <c:v>42.668629092183913</c:v>
                      </c:pt>
                      <c:pt idx="32">
                        <c:v>42.791638514340683</c:v>
                      </c:pt>
                      <c:pt idx="33">
                        <c:v>42.890405311440055</c:v>
                      </c:pt>
                      <c:pt idx="34">
                        <c:v>42.916208195485765</c:v>
                      </c:pt>
                      <c:pt idx="35">
                        <c:v>43.130680142230659</c:v>
                      </c:pt>
                      <c:pt idx="36">
                        <c:v>43.083352000521053</c:v>
                      </c:pt>
                      <c:pt idx="37">
                        <c:v>42.884878419647052</c:v>
                      </c:pt>
                      <c:pt idx="38">
                        <c:v>42.748549437044289</c:v>
                      </c:pt>
                      <c:pt idx="39">
                        <c:v>42.825445311445328</c:v>
                      </c:pt>
                      <c:pt idx="40">
                        <c:v>42.759347711141885</c:v>
                      </c:pt>
                      <c:pt idx="41">
                        <c:v>42.454640807719251</c:v>
                      </c:pt>
                      <c:pt idx="42">
                        <c:v>42.204317853274652</c:v>
                      </c:pt>
                      <c:pt idx="43">
                        <c:v>42.170029881458269</c:v>
                      </c:pt>
                      <c:pt idx="44">
                        <c:v>41.86129622786676</c:v>
                      </c:pt>
                      <c:pt idx="45">
                        <c:v>41.709756536202931</c:v>
                      </c:pt>
                      <c:pt idx="46">
                        <c:v>41.508912743181135</c:v>
                      </c:pt>
                      <c:pt idx="47">
                        <c:v>41.203604015680355</c:v>
                      </c:pt>
                      <c:pt idx="48">
                        <c:v>40.952493340065928</c:v>
                      </c:pt>
                      <c:pt idx="49">
                        <c:v>40.673239207215111</c:v>
                      </c:pt>
                      <c:pt idx="50">
                        <c:v>40.652185225239151</c:v>
                      </c:pt>
                      <c:pt idx="51">
                        <c:v>40.368151003981886</c:v>
                      </c:pt>
                      <c:pt idx="52">
                        <c:v>40.309881229052849</c:v>
                      </c:pt>
                      <c:pt idx="53">
                        <c:v>40.05626846234761</c:v>
                      </c:pt>
                      <c:pt idx="54">
                        <c:v>40.021257431378721</c:v>
                      </c:pt>
                      <c:pt idx="55">
                        <c:v>40.01236618987862</c:v>
                      </c:pt>
                      <c:pt idx="56">
                        <c:v>39.741325095521184</c:v>
                      </c:pt>
                      <c:pt idx="57">
                        <c:v>39.466465013333966</c:v>
                      </c:pt>
                      <c:pt idx="58">
                        <c:v>39.393648312789033</c:v>
                      </c:pt>
                      <c:pt idx="59">
                        <c:v>39.152207045613402</c:v>
                      </c:pt>
                      <c:pt idx="60">
                        <c:v>38.991435726401896</c:v>
                      </c:pt>
                    </c:numCache>
                  </c:numRef>
                </c:val>
                <c:smooth val="0"/>
              </c15:ser>
            </c15:filteredLineSeries>
          </c:ext>
        </c:extLst>
      </c:lineChart>
      <c:catAx>
        <c:axId val="326398976"/>
        <c:scaling>
          <c:orientation val="minMax"/>
        </c:scaling>
        <c:delete val="0"/>
        <c:axPos val="b"/>
        <c:numFmt formatCode="General" sourceLinked="1"/>
        <c:majorTickMark val="out"/>
        <c:minorTickMark val="none"/>
        <c:tickLblPos val="low"/>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326399536"/>
        <c:crosses val="autoZero"/>
        <c:auto val="1"/>
        <c:lblAlgn val="ctr"/>
        <c:lblOffset val="100"/>
        <c:tickLblSkip val="10"/>
        <c:tickMarkSkip val="10"/>
        <c:noMultiLvlLbl val="0"/>
      </c:catAx>
      <c:valAx>
        <c:axId val="326399536"/>
        <c:scaling>
          <c:orientation val="minMax"/>
          <c:max val="75"/>
          <c:min val="35"/>
        </c:scaling>
        <c:delete val="0"/>
        <c:axPos val="l"/>
        <c:majorGridlines>
          <c:spPr>
            <a:ln w="9525" cap="flat" cmpd="sng" algn="ctr">
              <a:solidFill>
                <a:schemeClr val="tx1">
                  <a:lumMod val="15000"/>
                  <a:lumOff val="85000"/>
                </a:schemeClr>
              </a:solidFill>
              <a:round/>
            </a:ln>
            <a:effectLst/>
          </c:spPr>
        </c:majorGridlines>
        <c:numFmt formatCode="#,##0.0" sourceLinked="0"/>
        <c:majorTickMark val="none"/>
        <c:minorTickMark val="none"/>
        <c:tickLblPos val="none"/>
        <c:spPr>
          <a:noFill/>
          <a:ln w="22225">
            <a:solidFill>
              <a:srgbClr val="FFFFFF">
                <a:lumMod val="65000"/>
              </a:srgbClr>
            </a:solidFill>
            <a:prstDash val="lgDash"/>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326398976"/>
        <c:crossesAt val="29"/>
        <c:crossBetween val="midCat"/>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000">
          <a:solidFill>
            <a:sysClr val="windowText" lastClr="000000"/>
          </a:solidFill>
        </a:defRPr>
      </a:pPr>
      <a:endParaRPr lang="en-US"/>
    </a:p>
  </c:txPr>
  <c:externalData r:id="rId4">
    <c:autoUpdate val="0"/>
  </c:externalData>
  <c:userShapes r:id="rId5"/>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3090551181102378E-2"/>
          <c:y val="0.16919585182757305"/>
          <c:w val="0.80934800637772231"/>
          <c:h val="0.74112755224961346"/>
        </c:manualLayout>
      </c:layout>
      <c:lineChart>
        <c:grouping val="standard"/>
        <c:varyColors val="0"/>
        <c:ser>
          <c:idx val="5"/>
          <c:order val="0"/>
          <c:tx>
            <c:strRef>
              <c:f>Consumption_sector_fuels!$M$4</c:f>
              <c:strCache>
                <c:ptCount val="1"/>
                <c:pt idx="0">
                  <c:v>industrial</c:v>
                </c:pt>
              </c:strCache>
            </c:strRef>
          </c:tx>
          <c:spPr>
            <a:ln w="22225" cap="rnd">
              <a:solidFill>
                <a:srgbClr val="5D9732"/>
              </a:solidFill>
              <a:round/>
            </a:ln>
            <a:effectLst/>
          </c:spPr>
          <c:marker>
            <c:symbol val="none"/>
          </c:marker>
          <c:cat>
            <c:numRef>
              <c:f>Consumption_sector_fuels!$N$1:$BV$1</c:f>
              <c:numCache>
                <c:formatCode>General</c:formatCode>
                <c:ptCount val="6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pt idx="32">
                  <c:v>2022</c:v>
                </c:pt>
                <c:pt idx="33">
                  <c:v>2023</c:v>
                </c:pt>
                <c:pt idx="34">
                  <c:v>2024</c:v>
                </c:pt>
                <c:pt idx="35">
                  <c:v>2025</c:v>
                </c:pt>
                <c:pt idx="36">
                  <c:v>2026</c:v>
                </c:pt>
                <c:pt idx="37">
                  <c:v>2027</c:v>
                </c:pt>
                <c:pt idx="38">
                  <c:v>2028</c:v>
                </c:pt>
                <c:pt idx="39">
                  <c:v>2029</c:v>
                </c:pt>
                <c:pt idx="40">
                  <c:v>2030</c:v>
                </c:pt>
                <c:pt idx="41">
                  <c:v>2031</c:v>
                </c:pt>
                <c:pt idx="42">
                  <c:v>2032</c:v>
                </c:pt>
                <c:pt idx="43">
                  <c:v>2033</c:v>
                </c:pt>
                <c:pt idx="44">
                  <c:v>2034</c:v>
                </c:pt>
                <c:pt idx="45">
                  <c:v>2035</c:v>
                </c:pt>
                <c:pt idx="46">
                  <c:v>2036</c:v>
                </c:pt>
                <c:pt idx="47">
                  <c:v>2037</c:v>
                </c:pt>
                <c:pt idx="48">
                  <c:v>2038</c:v>
                </c:pt>
                <c:pt idx="49">
                  <c:v>2039</c:v>
                </c:pt>
                <c:pt idx="50">
                  <c:v>2040</c:v>
                </c:pt>
                <c:pt idx="51">
                  <c:v>2041</c:v>
                </c:pt>
                <c:pt idx="52">
                  <c:v>2042</c:v>
                </c:pt>
                <c:pt idx="53">
                  <c:v>2043</c:v>
                </c:pt>
                <c:pt idx="54">
                  <c:v>2044</c:v>
                </c:pt>
                <c:pt idx="55">
                  <c:v>2045</c:v>
                </c:pt>
                <c:pt idx="56">
                  <c:v>2046</c:v>
                </c:pt>
                <c:pt idx="57">
                  <c:v>2047</c:v>
                </c:pt>
                <c:pt idx="58">
                  <c:v>2048</c:v>
                </c:pt>
                <c:pt idx="59">
                  <c:v>2049</c:v>
                </c:pt>
                <c:pt idx="60">
                  <c:v>2050</c:v>
                </c:pt>
              </c:numCache>
            </c:numRef>
          </c:cat>
          <c:val>
            <c:numRef>
              <c:f>Consumption_sector_fuels!$N$4:$BV$4</c:f>
              <c:numCache>
                <c:formatCode>0.000</c:formatCode>
                <c:ptCount val="61"/>
                <c:pt idx="0">
                  <c:v>21.171866000000001</c:v>
                </c:pt>
                <c:pt idx="1">
                  <c:v>20.824479</c:v>
                </c:pt>
                <c:pt idx="2">
                  <c:v>21.75637</c:v>
                </c:pt>
                <c:pt idx="3">
                  <c:v>21.743561000000003</c:v>
                </c:pt>
                <c:pt idx="4">
                  <c:v>22.391808000000001</c:v>
                </c:pt>
                <c:pt idx="5">
                  <c:v>22.718332999999998</c:v>
                </c:pt>
                <c:pt idx="6">
                  <c:v>23.408972000000002</c:v>
                </c:pt>
                <c:pt idx="7">
                  <c:v>23.685303000000001</c:v>
                </c:pt>
                <c:pt idx="8">
                  <c:v>23.175735</c:v>
                </c:pt>
                <c:pt idx="9">
                  <c:v>22.949090999999999</c:v>
                </c:pt>
                <c:pt idx="10">
                  <c:v>22.823293000000003</c:v>
                </c:pt>
                <c:pt idx="11">
                  <c:v>21.79289</c:v>
                </c:pt>
                <c:pt idx="12">
                  <c:v>21.798162999999999</c:v>
                </c:pt>
                <c:pt idx="13">
                  <c:v>21.533687</c:v>
                </c:pt>
                <c:pt idx="14">
                  <c:v>22.411441999999997</c:v>
                </c:pt>
                <c:pt idx="15">
                  <c:v>21.410379000000002</c:v>
                </c:pt>
                <c:pt idx="16">
                  <c:v>21.528969</c:v>
                </c:pt>
                <c:pt idx="17">
                  <c:v>21.362916000000002</c:v>
                </c:pt>
                <c:pt idx="18">
                  <c:v>20.528137999999998</c:v>
                </c:pt>
                <c:pt idx="19">
                  <c:v>18.755907000000001</c:v>
                </c:pt>
                <c:pt idx="20">
                  <c:v>20.421448000000002</c:v>
                </c:pt>
                <c:pt idx="21">
                  <c:v>20.591339000000001</c:v>
                </c:pt>
                <c:pt idx="22">
                  <c:v>20.883826000000003</c:v>
                </c:pt>
                <c:pt idx="23">
                  <c:v>21.478451</c:v>
                </c:pt>
                <c:pt idx="24">
                  <c:v>21.559820999999999</c:v>
                </c:pt>
                <c:pt idx="25">
                  <c:v>21.525112</c:v>
                </c:pt>
                <c:pt idx="26">
                  <c:v>21.696360000000002</c:v>
                </c:pt>
                <c:pt idx="27">
                  <c:v>21.872873000000002</c:v>
                </c:pt>
                <c:pt idx="28">
                  <c:v>22.764856000000002</c:v>
                </c:pt>
                <c:pt idx="29">
                  <c:v>23.150601999999999</c:v>
                </c:pt>
                <c:pt idx="30">
                  <c:v>23.535845000000002</c:v>
                </c:pt>
                <c:pt idx="31">
                  <c:v>24.020105999999998</c:v>
                </c:pt>
                <c:pt idx="32">
                  <c:v>24.355218000000001</c:v>
                </c:pt>
                <c:pt idx="33">
                  <c:v>24.663643</c:v>
                </c:pt>
                <c:pt idx="34">
                  <c:v>24.965353</c:v>
                </c:pt>
                <c:pt idx="35">
                  <c:v>25.203536</c:v>
                </c:pt>
                <c:pt idx="36">
                  <c:v>25.439985999999998</c:v>
                </c:pt>
                <c:pt idx="37">
                  <c:v>25.662561999999998</c:v>
                </c:pt>
                <c:pt idx="38">
                  <c:v>25.948081999999999</c:v>
                </c:pt>
                <c:pt idx="39">
                  <c:v>26.092935000000001</c:v>
                </c:pt>
                <c:pt idx="40">
                  <c:v>26.236642</c:v>
                </c:pt>
                <c:pt idx="41">
                  <c:v>26.422969000000002</c:v>
                </c:pt>
                <c:pt idx="42">
                  <c:v>26.574514000000001</c:v>
                </c:pt>
                <c:pt idx="43">
                  <c:v>26.677869999999999</c:v>
                </c:pt>
                <c:pt idx="44">
                  <c:v>26.829266000000001</c:v>
                </c:pt>
                <c:pt idx="45">
                  <c:v>26.988513000000001</c:v>
                </c:pt>
                <c:pt idx="46">
                  <c:v>27.172526999999999</c:v>
                </c:pt>
                <c:pt idx="47">
                  <c:v>27.402139000000002</c:v>
                </c:pt>
                <c:pt idx="48">
                  <c:v>27.670105</c:v>
                </c:pt>
                <c:pt idx="49">
                  <c:v>27.840055</c:v>
                </c:pt>
                <c:pt idx="50">
                  <c:v>28.025627</c:v>
                </c:pt>
                <c:pt idx="51">
                  <c:v>28.207798999999998</c:v>
                </c:pt>
                <c:pt idx="52">
                  <c:v>28.34319</c:v>
                </c:pt>
                <c:pt idx="53">
                  <c:v>28.469228999999999</c:v>
                </c:pt>
                <c:pt idx="54">
                  <c:v>28.659124999999996</c:v>
                </c:pt>
                <c:pt idx="55">
                  <c:v>28.894577999999996</c:v>
                </c:pt>
                <c:pt idx="56">
                  <c:v>29.062023</c:v>
                </c:pt>
                <c:pt idx="57">
                  <c:v>29.250671999999998</c:v>
                </c:pt>
                <c:pt idx="58">
                  <c:v>29.486522000000001</c:v>
                </c:pt>
                <c:pt idx="59">
                  <c:v>29.616773000000002</c:v>
                </c:pt>
                <c:pt idx="60">
                  <c:v>29.812517</c:v>
                </c:pt>
              </c:numCache>
            </c:numRef>
          </c:val>
          <c:smooth val="0"/>
        </c:ser>
        <c:ser>
          <c:idx val="1"/>
          <c:order val="1"/>
          <c:tx>
            <c:strRef>
              <c:f>Consumption_sector_fuels!$M$5</c:f>
              <c:strCache>
                <c:ptCount val="1"/>
                <c:pt idx="0">
                  <c:v>residential</c:v>
                </c:pt>
              </c:strCache>
            </c:strRef>
          </c:tx>
          <c:spPr>
            <a:ln w="22225" cap="rnd">
              <a:solidFill>
                <a:srgbClr val="C00000"/>
              </a:solidFill>
              <a:round/>
            </a:ln>
            <a:effectLst/>
          </c:spPr>
          <c:marker>
            <c:symbol val="none"/>
          </c:marker>
          <c:dPt>
            <c:idx val="30"/>
            <c:marker>
              <c:symbol val="none"/>
            </c:marker>
            <c:bubble3D val="0"/>
            <c:spPr>
              <a:ln w="22225" cap="rnd">
                <a:solidFill>
                  <a:srgbClr val="7A2630"/>
                </a:solidFill>
                <a:round/>
              </a:ln>
              <a:effectLst/>
            </c:spPr>
          </c:dPt>
          <c:cat>
            <c:numRef>
              <c:f>Consumption_sector_fuels!$N$1:$BV$1</c:f>
              <c:numCache>
                <c:formatCode>General</c:formatCode>
                <c:ptCount val="6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pt idx="32">
                  <c:v>2022</c:v>
                </c:pt>
                <c:pt idx="33">
                  <c:v>2023</c:v>
                </c:pt>
                <c:pt idx="34">
                  <c:v>2024</c:v>
                </c:pt>
                <c:pt idx="35">
                  <c:v>2025</c:v>
                </c:pt>
                <c:pt idx="36">
                  <c:v>2026</c:v>
                </c:pt>
                <c:pt idx="37">
                  <c:v>2027</c:v>
                </c:pt>
                <c:pt idx="38">
                  <c:v>2028</c:v>
                </c:pt>
                <c:pt idx="39">
                  <c:v>2029</c:v>
                </c:pt>
                <c:pt idx="40">
                  <c:v>2030</c:v>
                </c:pt>
                <c:pt idx="41">
                  <c:v>2031</c:v>
                </c:pt>
                <c:pt idx="42">
                  <c:v>2032</c:v>
                </c:pt>
                <c:pt idx="43">
                  <c:v>2033</c:v>
                </c:pt>
                <c:pt idx="44">
                  <c:v>2034</c:v>
                </c:pt>
                <c:pt idx="45">
                  <c:v>2035</c:v>
                </c:pt>
                <c:pt idx="46">
                  <c:v>2036</c:v>
                </c:pt>
                <c:pt idx="47">
                  <c:v>2037</c:v>
                </c:pt>
                <c:pt idx="48">
                  <c:v>2038</c:v>
                </c:pt>
                <c:pt idx="49">
                  <c:v>2039</c:v>
                </c:pt>
                <c:pt idx="50">
                  <c:v>2040</c:v>
                </c:pt>
                <c:pt idx="51">
                  <c:v>2041</c:v>
                </c:pt>
                <c:pt idx="52">
                  <c:v>2042</c:v>
                </c:pt>
                <c:pt idx="53">
                  <c:v>2043</c:v>
                </c:pt>
                <c:pt idx="54">
                  <c:v>2044</c:v>
                </c:pt>
                <c:pt idx="55">
                  <c:v>2045</c:v>
                </c:pt>
                <c:pt idx="56">
                  <c:v>2046</c:v>
                </c:pt>
                <c:pt idx="57">
                  <c:v>2047</c:v>
                </c:pt>
                <c:pt idx="58">
                  <c:v>2048</c:v>
                </c:pt>
                <c:pt idx="59">
                  <c:v>2049</c:v>
                </c:pt>
                <c:pt idx="60">
                  <c:v>2050</c:v>
                </c:pt>
              </c:numCache>
            </c:numRef>
          </c:cat>
          <c:val>
            <c:numRef>
              <c:f>Consumption_sector_fuels!$N$5:$BV$5</c:f>
              <c:numCache>
                <c:formatCode>0.000</c:formatCode>
                <c:ptCount val="61"/>
                <c:pt idx="0">
                  <c:v>6.5520670000000001</c:v>
                </c:pt>
                <c:pt idx="1">
                  <c:v>6.7457770000000004</c:v>
                </c:pt>
                <c:pt idx="2">
                  <c:v>6.9491180000000004</c:v>
                </c:pt>
                <c:pt idx="3">
                  <c:v>7.1400330000000007</c:v>
                </c:pt>
                <c:pt idx="4">
                  <c:v>6.9762319999999995</c:v>
                </c:pt>
                <c:pt idx="5">
                  <c:v>6.9340489999999999</c:v>
                </c:pt>
                <c:pt idx="6">
                  <c:v>7.4640020000000007</c:v>
                </c:pt>
                <c:pt idx="7">
                  <c:v>7.0302420000000003</c:v>
                </c:pt>
                <c:pt idx="8">
                  <c:v>6.4104229999999998</c:v>
                </c:pt>
                <c:pt idx="9">
                  <c:v>6.7717879999999999</c:v>
                </c:pt>
                <c:pt idx="10">
                  <c:v>7.1555879999999998</c:v>
                </c:pt>
                <c:pt idx="11">
                  <c:v>6.8637670000000002</c:v>
                </c:pt>
                <c:pt idx="12">
                  <c:v>6.9067730000000003</c:v>
                </c:pt>
                <c:pt idx="13">
                  <c:v>7.2323469999999999</c:v>
                </c:pt>
                <c:pt idx="14">
                  <c:v>6.9865770000000005</c:v>
                </c:pt>
                <c:pt idx="15">
                  <c:v>6.9006679999999996</c:v>
                </c:pt>
                <c:pt idx="16">
                  <c:v>6.1543939999999999</c:v>
                </c:pt>
                <c:pt idx="17">
                  <c:v>6.5888070000000001</c:v>
                </c:pt>
                <c:pt idx="18">
                  <c:v>6.888687</c:v>
                </c:pt>
                <c:pt idx="19">
                  <c:v>6.6326780000000003</c:v>
                </c:pt>
                <c:pt idx="20">
                  <c:v>6.5393759999999999</c:v>
                </c:pt>
                <c:pt idx="21">
                  <c:v>6.3981629999999994</c:v>
                </c:pt>
                <c:pt idx="22">
                  <c:v>5.6656430000000002</c:v>
                </c:pt>
                <c:pt idx="23">
                  <c:v>6.6965429999999992</c:v>
                </c:pt>
                <c:pt idx="24">
                  <c:v>7.0135930000000002</c:v>
                </c:pt>
                <c:pt idx="25">
                  <c:v>6.3858289999999993</c:v>
                </c:pt>
                <c:pt idx="26">
                  <c:v>5.9307889999999999</c:v>
                </c:pt>
                <c:pt idx="27">
                  <c:v>5.9121169999999994</c:v>
                </c:pt>
                <c:pt idx="28">
                  <c:v>6.4423990000000009</c:v>
                </c:pt>
                <c:pt idx="29">
                  <c:v>6.3783530000000006</c:v>
                </c:pt>
                <c:pt idx="30">
                  <c:v>6.134652</c:v>
                </c:pt>
                <c:pt idx="31">
                  <c:v>6.0881550000000004</c:v>
                </c:pt>
                <c:pt idx="32">
                  <c:v>6.0438430000000007</c:v>
                </c:pt>
                <c:pt idx="33">
                  <c:v>5.9998920000000009</c:v>
                </c:pt>
                <c:pt idx="34">
                  <c:v>5.9572380000000003</c:v>
                </c:pt>
                <c:pt idx="35">
                  <c:v>5.9178990000000011</c:v>
                </c:pt>
                <c:pt idx="36">
                  <c:v>5.8835639999999998</c:v>
                </c:pt>
                <c:pt idx="37">
                  <c:v>5.8562619999999992</c:v>
                </c:pt>
                <c:pt idx="38">
                  <c:v>5.8319679999999989</c:v>
                </c:pt>
                <c:pt idx="39">
                  <c:v>5.8048680000000008</c:v>
                </c:pt>
                <c:pt idx="40">
                  <c:v>5.7825879999999996</c:v>
                </c:pt>
                <c:pt idx="41">
                  <c:v>5.7641859999999996</c:v>
                </c:pt>
                <c:pt idx="42">
                  <c:v>5.7448960000000007</c:v>
                </c:pt>
                <c:pt idx="43">
                  <c:v>5.7258940000000003</c:v>
                </c:pt>
                <c:pt idx="44">
                  <c:v>5.7087669999999999</c:v>
                </c:pt>
                <c:pt idx="45">
                  <c:v>5.6933820000000006</c:v>
                </c:pt>
                <c:pt idx="46">
                  <c:v>5.6787679999999998</c:v>
                </c:pt>
                <c:pt idx="47">
                  <c:v>5.6641519999999996</c:v>
                </c:pt>
                <c:pt idx="48">
                  <c:v>5.6513229999999997</c:v>
                </c:pt>
                <c:pt idx="49">
                  <c:v>5.6393199999999997</c:v>
                </c:pt>
                <c:pt idx="50">
                  <c:v>5.6275779999999989</c:v>
                </c:pt>
                <c:pt idx="51">
                  <c:v>5.6169820000000001</c:v>
                </c:pt>
                <c:pt idx="52">
                  <c:v>5.6069040000000001</c:v>
                </c:pt>
                <c:pt idx="53">
                  <c:v>5.5961169999999996</c:v>
                </c:pt>
                <c:pt idx="54">
                  <c:v>5.5856409999999999</c:v>
                </c:pt>
                <c:pt idx="55">
                  <c:v>5.5758960000000011</c:v>
                </c:pt>
                <c:pt idx="56">
                  <c:v>5.5671440000000008</c:v>
                </c:pt>
                <c:pt idx="57">
                  <c:v>5.5587950000000008</c:v>
                </c:pt>
                <c:pt idx="58">
                  <c:v>5.5498069999999995</c:v>
                </c:pt>
                <c:pt idx="59">
                  <c:v>5.5391760000000003</c:v>
                </c:pt>
                <c:pt idx="60">
                  <c:v>5.5293840000000003</c:v>
                </c:pt>
              </c:numCache>
            </c:numRef>
          </c:val>
          <c:smooth val="0"/>
        </c:ser>
        <c:ser>
          <c:idx val="4"/>
          <c:order val="2"/>
          <c:tx>
            <c:strRef>
              <c:f>Consumption_sector_fuels!$M$6</c:f>
              <c:strCache>
                <c:ptCount val="1"/>
                <c:pt idx="0">
                  <c:v>commercial</c:v>
                </c:pt>
              </c:strCache>
            </c:strRef>
          </c:tx>
          <c:spPr>
            <a:ln w="22225" cap="rnd">
              <a:solidFill>
                <a:srgbClr val="E3A5AC"/>
              </a:solidFill>
              <a:round/>
            </a:ln>
            <a:effectLst/>
          </c:spPr>
          <c:marker>
            <c:symbol val="none"/>
          </c:marker>
          <c:cat>
            <c:numRef>
              <c:f>Consumption_sector_fuels!$N$1:$BV$1</c:f>
              <c:numCache>
                <c:formatCode>General</c:formatCode>
                <c:ptCount val="6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pt idx="32">
                  <c:v>2022</c:v>
                </c:pt>
                <c:pt idx="33">
                  <c:v>2023</c:v>
                </c:pt>
                <c:pt idx="34">
                  <c:v>2024</c:v>
                </c:pt>
                <c:pt idx="35">
                  <c:v>2025</c:v>
                </c:pt>
                <c:pt idx="36">
                  <c:v>2026</c:v>
                </c:pt>
                <c:pt idx="37">
                  <c:v>2027</c:v>
                </c:pt>
                <c:pt idx="38">
                  <c:v>2028</c:v>
                </c:pt>
                <c:pt idx="39">
                  <c:v>2029</c:v>
                </c:pt>
                <c:pt idx="40">
                  <c:v>2030</c:v>
                </c:pt>
                <c:pt idx="41">
                  <c:v>2031</c:v>
                </c:pt>
                <c:pt idx="42">
                  <c:v>2032</c:v>
                </c:pt>
                <c:pt idx="43">
                  <c:v>2033</c:v>
                </c:pt>
                <c:pt idx="44">
                  <c:v>2034</c:v>
                </c:pt>
                <c:pt idx="45">
                  <c:v>2035</c:v>
                </c:pt>
                <c:pt idx="46">
                  <c:v>2036</c:v>
                </c:pt>
                <c:pt idx="47">
                  <c:v>2037</c:v>
                </c:pt>
                <c:pt idx="48">
                  <c:v>2038</c:v>
                </c:pt>
                <c:pt idx="49">
                  <c:v>2039</c:v>
                </c:pt>
                <c:pt idx="50">
                  <c:v>2040</c:v>
                </c:pt>
                <c:pt idx="51">
                  <c:v>2041</c:v>
                </c:pt>
                <c:pt idx="52">
                  <c:v>2042</c:v>
                </c:pt>
                <c:pt idx="53">
                  <c:v>2043</c:v>
                </c:pt>
                <c:pt idx="54">
                  <c:v>2044</c:v>
                </c:pt>
                <c:pt idx="55">
                  <c:v>2045</c:v>
                </c:pt>
                <c:pt idx="56">
                  <c:v>2046</c:v>
                </c:pt>
                <c:pt idx="57">
                  <c:v>2047</c:v>
                </c:pt>
                <c:pt idx="58">
                  <c:v>2048</c:v>
                </c:pt>
                <c:pt idx="59">
                  <c:v>2049</c:v>
                </c:pt>
                <c:pt idx="60">
                  <c:v>2050</c:v>
                </c:pt>
              </c:numCache>
            </c:numRef>
          </c:cat>
          <c:val>
            <c:numRef>
              <c:f>Consumption_sector_fuels!$N$6:$BV$6</c:f>
              <c:numCache>
                <c:formatCode>0.000</c:formatCode>
                <c:ptCount val="61"/>
                <c:pt idx="0">
                  <c:v>3.8934229999999999</c:v>
                </c:pt>
                <c:pt idx="1">
                  <c:v>3.9455169999999997</c:v>
                </c:pt>
                <c:pt idx="2">
                  <c:v>3.9908110000000003</c:v>
                </c:pt>
                <c:pt idx="3">
                  <c:v>3.9700349999999998</c:v>
                </c:pt>
                <c:pt idx="4">
                  <c:v>4.0162899999999997</c:v>
                </c:pt>
                <c:pt idx="5">
                  <c:v>4.1004070000000006</c:v>
                </c:pt>
                <c:pt idx="6">
                  <c:v>4.2733459999999992</c:v>
                </c:pt>
                <c:pt idx="7">
                  <c:v>4.2954440000000007</c:v>
                </c:pt>
                <c:pt idx="8">
                  <c:v>4.0047820000000005</c:v>
                </c:pt>
                <c:pt idx="9">
                  <c:v>4.053401</c:v>
                </c:pt>
                <c:pt idx="10">
                  <c:v>4.2781409999999997</c:v>
                </c:pt>
                <c:pt idx="11">
                  <c:v>4.084524</c:v>
                </c:pt>
                <c:pt idx="12">
                  <c:v>4.1320439999999996</c:v>
                </c:pt>
                <c:pt idx="13">
                  <c:v>4.2983010000000004</c:v>
                </c:pt>
                <c:pt idx="14">
                  <c:v>4.2321800000000005</c:v>
                </c:pt>
                <c:pt idx="15">
                  <c:v>4.0522210000000003</c:v>
                </c:pt>
                <c:pt idx="16">
                  <c:v>3.747322</c:v>
                </c:pt>
                <c:pt idx="17">
                  <c:v>3.9224239999999999</c:v>
                </c:pt>
                <c:pt idx="18">
                  <c:v>4.099799</c:v>
                </c:pt>
                <c:pt idx="19">
                  <c:v>4.0554399999999999</c:v>
                </c:pt>
                <c:pt idx="20">
                  <c:v>4.0226170000000003</c:v>
                </c:pt>
                <c:pt idx="21">
                  <c:v>4.0643079999999996</c:v>
                </c:pt>
                <c:pt idx="22">
                  <c:v>3.723115</c:v>
                </c:pt>
                <c:pt idx="23">
                  <c:v>4.1609790000000002</c:v>
                </c:pt>
                <c:pt idx="24">
                  <c:v>4.3900449999999998</c:v>
                </c:pt>
                <c:pt idx="25">
                  <c:v>4.4409610000000006</c:v>
                </c:pt>
                <c:pt idx="26">
                  <c:v>4.3173130000000004</c:v>
                </c:pt>
                <c:pt idx="27">
                  <c:v>4.3042189999999998</c:v>
                </c:pt>
                <c:pt idx="28">
                  <c:v>4.4711980000000002</c:v>
                </c:pt>
                <c:pt idx="29">
                  <c:v>4.5056529999999988</c:v>
                </c:pt>
                <c:pt idx="30">
                  <c:v>4.4450099999999999</c:v>
                </c:pt>
                <c:pt idx="31">
                  <c:v>4.4458890000000002</c:v>
                </c:pt>
                <c:pt idx="32">
                  <c:v>4.4426289999999993</c:v>
                </c:pt>
                <c:pt idx="33">
                  <c:v>4.4316490000000002</c:v>
                </c:pt>
                <c:pt idx="34">
                  <c:v>4.4144719999999991</c:v>
                </c:pt>
                <c:pt idx="35">
                  <c:v>4.4069210000000005</c:v>
                </c:pt>
                <c:pt idx="36">
                  <c:v>4.4083249999999996</c:v>
                </c:pt>
                <c:pt idx="37">
                  <c:v>4.4177129999999991</c:v>
                </c:pt>
                <c:pt idx="38">
                  <c:v>4.4348739999999998</c:v>
                </c:pt>
                <c:pt idx="39">
                  <c:v>4.4423200000000005</c:v>
                </c:pt>
                <c:pt idx="40">
                  <c:v>4.457681</c:v>
                </c:pt>
                <c:pt idx="41">
                  <c:v>4.4774800000000008</c:v>
                </c:pt>
                <c:pt idx="42">
                  <c:v>4.4980889999999993</c:v>
                </c:pt>
                <c:pt idx="43">
                  <c:v>4.5190339999999996</c:v>
                </c:pt>
                <c:pt idx="44">
                  <c:v>4.5420050000000005</c:v>
                </c:pt>
                <c:pt idx="45">
                  <c:v>4.5671539999999995</c:v>
                </c:pt>
                <c:pt idx="46">
                  <c:v>4.5922939999999999</c:v>
                </c:pt>
                <c:pt idx="47">
                  <c:v>4.619936</c:v>
                </c:pt>
                <c:pt idx="48">
                  <c:v>4.6500560000000011</c:v>
                </c:pt>
                <c:pt idx="49">
                  <c:v>4.6815570000000006</c:v>
                </c:pt>
                <c:pt idx="50">
                  <c:v>4.7131499999999997</c:v>
                </c:pt>
                <c:pt idx="51">
                  <c:v>4.7473079999999994</c:v>
                </c:pt>
                <c:pt idx="52">
                  <c:v>4.7815510000000003</c:v>
                </c:pt>
                <c:pt idx="53">
                  <c:v>4.8177329999999996</c:v>
                </c:pt>
                <c:pt idx="54">
                  <c:v>4.8558709999999996</c:v>
                </c:pt>
                <c:pt idx="55">
                  <c:v>4.8950599999999991</c:v>
                </c:pt>
                <c:pt idx="56">
                  <c:v>4.938008</c:v>
                </c:pt>
                <c:pt idx="57">
                  <c:v>4.9813910000000003</c:v>
                </c:pt>
                <c:pt idx="58">
                  <c:v>5.0238070000000006</c:v>
                </c:pt>
                <c:pt idx="59">
                  <c:v>5.0649639999999998</c:v>
                </c:pt>
                <c:pt idx="60">
                  <c:v>5.1064429999999996</c:v>
                </c:pt>
              </c:numCache>
            </c:numRef>
          </c:val>
          <c:smooth val="0"/>
        </c:ser>
        <c:ser>
          <c:idx val="7"/>
          <c:order val="3"/>
          <c:tx>
            <c:strRef>
              <c:f>Consumption_sector_fuels!$M$2</c:f>
              <c:strCache>
                <c:ptCount val="1"/>
                <c:pt idx="0">
                  <c:v>transportation</c:v>
                </c:pt>
              </c:strCache>
            </c:strRef>
          </c:tx>
          <c:spPr>
            <a:ln w="22225" cap="rnd">
              <a:solidFill>
                <a:srgbClr val="003953"/>
              </a:solidFill>
              <a:round/>
            </a:ln>
            <a:effectLst/>
          </c:spPr>
          <c:marker>
            <c:symbol val="none"/>
          </c:marker>
          <c:cat>
            <c:numRef>
              <c:f>Consumption_sector_fuels!$N$1:$BV$1</c:f>
              <c:numCache>
                <c:formatCode>General</c:formatCode>
                <c:ptCount val="6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pt idx="32">
                  <c:v>2022</c:v>
                </c:pt>
                <c:pt idx="33">
                  <c:v>2023</c:v>
                </c:pt>
                <c:pt idx="34">
                  <c:v>2024</c:v>
                </c:pt>
                <c:pt idx="35">
                  <c:v>2025</c:v>
                </c:pt>
                <c:pt idx="36">
                  <c:v>2026</c:v>
                </c:pt>
                <c:pt idx="37">
                  <c:v>2027</c:v>
                </c:pt>
                <c:pt idx="38">
                  <c:v>2028</c:v>
                </c:pt>
                <c:pt idx="39">
                  <c:v>2029</c:v>
                </c:pt>
                <c:pt idx="40">
                  <c:v>2030</c:v>
                </c:pt>
                <c:pt idx="41">
                  <c:v>2031</c:v>
                </c:pt>
                <c:pt idx="42">
                  <c:v>2032</c:v>
                </c:pt>
                <c:pt idx="43">
                  <c:v>2033</c:v>
                </c:pt>
                <c:pt idx="44">
                  <c:v>2034</c:v>
                </c:pt>
                <c:pt idx="45">
                  <c:v>2035</c:v>
                </c:pt>
                <c:pt idx="46">
                  <c:v>2036</c:v>
                </c:pt>
                <c:pt idx="47">
                  <c:v>2037</c:v>
                </c:pt>
                <c:pt idx="48">
                  <c:v>2038</c:v>
                </c:pt>
                <c:pt idx="49">
                  <c:v>2039</c:v>
                </c:pt>
                <c:pt idx="50">
                  <c:v>2040</c:v>
                </c:pt>
                <c:pt idx="51">
                  <c:v>2041</c:v>
                </c:pt>
                <c:pt idx="52">
                  <c:v>2042</c:v>
                </c:pt>
                <c:pt idx="53">
                  <c:v>2043</c:v>
                </c:pt>
                <c:pt idx="54">
                  <c:v>2044</c:v>
                </c:pt>
                <c:pt idx="55">
                  <c:v>2045</c:v>
                </c:pt>
                <c:pt idx="56">
                  <c:v>2046</c:v>
                </c:pt>
                <c:pt idx="57">
                  <c:v>2047</c:v>
                </c:pt>
                <c:pt idx="58">
                  <c:v>2048</c:v>
                </c:pt>
                <c:pt idx="59">
                  <c:v>2049</c:v>
                </c:pt>
                <c:pt idx="60">
                  <c:v>2050</c:v>
                </c:pt>
              </c:numCache>
            </c:numRef>
          </c:cat>
          <c:val>
            <c:numRef>
              <c:f>Consumption_sector_fuels!$N$2:$BV$2</c:f>
              <c:numCache>
                <c:formatCode>0.000</c:formatCode>
                <c:ptCount val="61"/>
                <c:pt idx="0">
                  <c:v>22.365551</c:v>
                </c:pt>
                <c:pt idx="1">
                  <c:v>22.064827000000001</c:v>
                </c:pt>
                <c:pt idx="2">
                  <c:v>22.362755</c:v>
                </c:pt>
                <c:pt idx="3">
                  <c:v>22.658004000000002</c:v>
                </c:pt>
                <c:pt idx="4">
                  <c:v>23.309995000000001</c:v>
                </c:pt>
                <c:pt idx="5">
                  <c:v>23.795857000000002</c:v>
                </c:pt>
                <c:pt idx="6">
                  <c:v>24.384464999999999</c:v>
                </c:pt>
                <c:pt idx="7">
                  <c:v>24.696914</c:v>
                </c:pt>
                <c:pt idx="8">
                  <c:v>25.205051999999998</c:v>
                </c:pt>
                <c:pt idx="9">
                  <c:v>25.892261999999999</c:v>
                </c:pt>
                <c:pt idx="10">
                  <c:v>26.495459999999998</c:v>
                </c:pt>
                <c:pt idx="11">
                  <c:v>26.219394000000001</c:v>
                </c:pt>
                <c:pt idx="12">
                  <c:v>26.785224999999997</c:v>
                </c:pt>
                <c:pt idx="13">
                  <c:v>26.826052999999998</c:v>
                </c:pt>
                <c:pt idx="14">
                  <c:v>27.763966</c:v>
                </c:pt>
                <c:pt idx="15">
                  <c:v>28.199102</c:v>
                </c:pt>
                <c:pt idx="16">
                  <c:v>28.637627000000002</c:v>
                </c:pt>
                <c:pt idx="17">
                  <c:v>28.770701000000003</c:v>
                </c:pt>
                <c:pt idx="18">
                  <c:v>27.404332</c:v>
                </c:pt>
                <c:pt idx="19">
                  <c:v>26.604848999999998</c:v>
                </c:pt>
                <c:pt idx="20">
                  <c:v>26.970890000000001</c:v>
                </c:pt>
                <c:pt idx="21">
                  <c:v>26.621926999999999</c:v>
                </c:pt>
                <c:pt idx="22">
                  <c:v>26.129125999999999</c:v>
                </c:pt>
                <c:pt idx="23">
                  <c:v>26.649218000000001</c:v>
                </c:pt>
                <c:pt idx="24">
                  <c:v>26.892249</c:v>
                </c:pt>
                <c:pt idx="25">
                  <c:v>27.283215999999999</c:v>
                </c:pt>
                <c:pt idx="26">
                  <c:v>27.915491999999997</c:v>
                </c:pt>
                <c:pt idx="27">
                  <c:v>27.902730999999999</c:v>
                </c:pt>
                <c:pt idx="28">
                  <c:v>27.972486</c:v>
                </c:pt>
                <c:pt idx="29">
                  <c:v>28.159537</c:v>
                </c:pt>
                <c:pt idx="30">
                  <c:v>27.809869000000003</c:v>
                </c:pt>
                <c:pt idx="31">
                  <c:v>27.503997999999999</c:v>
                </c:pt>
                <c:pt idx="32">
                  <c:v>27.246911999999998</c:v>
                </c:pt>
                <c:pt idx="33">
                  <c:v>26.899869000000002</c:v>
                </c:pt>
                <c:pt idx="34">
                  <c:v>26.537002999999999</c:v>
                </c:pt>
                <c:pt idx="35">
                  <c:v>26.179095</c:v>
                </c:pt>
                <c:pt idx="36">
                  <c:v>25.888866</c:v>
                </c:pt>
                <c:pt idx="37">
                  <c:v>25.602179</c:v>
                </c:pt>
                <c:pt idx="38">
                  <c:v>25.364069999999998</c:v>
                </c:pt>
                <c:pt idx="39">
                  <c:v>25.111388000000002</c:v>
                </c:pt>
                <c:pt idx="40">
                  <c:v>24.858468999999999</c:v>
                </c:pt>
                <c:pt idx="41">
                  <c:v>24.641785000000002</c:v>
                </c:pt>
                <c:pt idx="42">
                  <c:v>24.444008</c:v>
                </c:pt>
                <c:pt idx="43">
                  <c:v>24.260978999999999</c:v>
                </c:pt>
                <c:pt idx="44">
                  <c:v>24.108672000000002</c:v>
                </c:pt>
                <c:pt idx="45">
                  <c:v>23.979516999999998</c:v>
                </c:pt>
                <c:pt idx="46">
                  <c:v>23.901636</c:v>
                </c:pt>
                <c:pt idx="47">
                  <c:v>23.854272000000002</c:v>
                </c:pt>
                <c:pt idx="48">
                  <c:v>23.839521999999999</c:v>
                </c:pt>
                <c:pt idx="49">
                  <c:v>23.839572</c:v>
                </c:pt>
                <c:pt idx="50">
                  <c:v>23.851386000000002</c:v>
                </c:pt>
                <c:pt idx="51">
                  <c:v>23.889552999999999</c:v>
                </c:pt>
                <c:pt idx="52">
                  <c:v>23.941355000000001</c:v>
                </c:pt>
                <c:pt idx="53">
                  <c:v>24.024842</c:v>
                </c:pt>
                <c:pt idx="54">
                  <c:v>24.116067999999999</c:v>
                </c:pt>
                <c:pt idx="55">
                  <c:v>24.224622999999998</c:v>
                </c:pt>
                <c:pt idx="56">
                  <c:v>24.352826</c:v>
                </c:pt>
                <c:pt idx="57">
                  <c:v>24.504486</c:v>
                </c:pt>
                <c:pt idx="58">
                  <c:v>24.649044</c:v>
                </c:pt>
                <c:pt idx="59">
                  <c:v>24.770318</c:v>
                </c:pt>
                <c:pt idx="60">
                  <c:v>24.895403000000002</c:v>
                </c:pt>
              </c:numCache>
            </c:numRef>
          </c:val>
          <c:smooth val="0"/>
        </c:ser>
        <c:ser>
          <c:idx val="0"/>
          <c:order val="4"/>
          <c:tx>
            <c:strRef>
              <c:f>Consumption_sector_fuels!$M$3</c:f>
              <c:strCache>
                <c:ptCount val="1"/>
                <c:pt idx="0">
                  <c:v>electric power</c:v>
                </c:pt>
              </c:strCache>
            </c:strRef>
          </c:tx>
          <c:spPr>
            <a:ln w="22225" cap="rnd">
              <a:solidFill>
                <a:srgbClr val="E1AB76"/>
              </a:solidFill>
              <a:round/>
            </a:ln>
            <a:effectLst/>
          </c:spPr>
          <c:marker>
            <c:symbol val="none"/>
          </c:marker>
          <c:cat>
            <c:numRef>
              <c:f>Consumption_sector_fuels!$N$1:$BV$1</c:f>
              <c:numCache>
                <c:formatCode>General</c:formatCode>
                <c:ptCount val="6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pt idx="32">
                  <c:v>2022</c:v>
                </c:pt>
                <c:pt idx="33">
                  <c:v>2023</c:v>
                </c:pt>
                <c:pt idx="34">
                  <c:v>2024</c:v>
                </c:pt>
                <c:pt idx="35">
                  <c:v>2025</c:v>
                </c:pt>
                <c:pt idx="36">
                  <c:v>2026</c:v>
                </c:pt>
                <c:pt idx="37">
                  <c:v>2027</c:v>
                </c:pt>
                <c:pt idx="38">
                  <c:v>2028</c:v>
                </c:pt>
                <c:pt idx="39">
                  <c:v>2029</c:v>
                </c:pt>
                <c:pt idx="40">
                  <c:v>2030</c:v>
                </c:pt>
                <c:pt idx="41">
                  <c:v>2031</c:v>
                </c:pt>
                <c:pt idx="42">
                  <c:v>2032</c:v>
                </c:pt>
                <c:pt idx="43">
                  <c:v>2033</c:v>
                </c:pt>
                <c:pt idx="44">
                  <c:v>2034</c:v>
                </c:pt>
                <c:pt idx="45">
                  <c:v>2035</c:v>
                </c:pt>
                <c:pt idx="46">
                  <c:v>2036</c:v>
                </c:pt>
                <c:pt idx="47">
                  <c:v>2037</c:v>
                </c:pt>
                <c:pt idx="48">
                  <c:v>2038</c:v>
                </c:pt>
                <c:pt idx="49">
                  <c:v>2039</c:v>
                </c:pt>
                <c:pt idx="50">
                  <c:v>2040</c:v>
                </c:pt>
                <c:pt idx="51">
                  <c:v>2041</c:v>
                </c:pt>
                <c:pt idx="52">
                  <c:v>2042</c:v>
                </c:pt>
                <c:pt idx="53">
                  <c:v>2043</c:v>
                </c:pt>
                <c:pt idx="54">
                  <c:v>2044</c:v>
                </c:pt>
                <c:pt idx="55">
                  <c:v>2045</c:v>
                </c:pt>
                <c:pt idx="56">
                  <c:v>2046</c:v>
                </c:pt>
                <c:pt idx="57">
                  <c:v>2047</c:v>
                </c:pt>
                <c:pt idx="58">
                  <c:v>2048</c:v>
                </c:pt>
                <c:pt idx="59">
                  <c:v>2049</c:v>
                </c:pt>
                <c:pt idx="60">
                  <c:v>2050</c:v>
                </c:pt>
              </c:numCache>
            </c:numRef>
          </c:cat>
          <c:val>
            <c:numRef>
              <c:f>Consumption_sector_fuels!$N$3:$BV$3</c:f>
              <c:numCache>
                <c:formatCode>0.000</c:formatCode>
                <c:ptCount val="61"/>
                <c:pt idx="0">
                  <c:v>30.495052999999999</c:v>
                </c:pt>
                <c:pt idx="1">
                  <c:v>30.856021000000002</c:v>
                </c:pt>
                <c:pt idx="2">
                  <c:v>30.722757000000001</c:v>
                </c:pt>
                <c:pt idx="3">
                  <c:v>31.847064999999997</c:v>
                </c:pt>
                <c:pt idx="4">
                  <c:v>32.398713999999998</c:v>
                </c:pt>
                <c:pt idx="5">
                  <c:v>33.478817999999997</c:v>
                </c:pt>
                <c:pt idx="6">
                  <c:v>34.485399999999998</c:v>
                </c:pt>
                <c:pt idx="7">
                  <c:v>34.886291</c:v>
                </c:pt>
                <c:pt idx="8">
                  <c:v>36.225116999999997</c:v>
                </c:pt>
                <c:pt idx="9">
                  <c:v>36.975567000000005</c:v>
                </c:pt>
                <c:pt idx="10">
                  <c:v>38.061758999999995</c:v>
                </c:pt>
                <c:pt idx="11">
                  <c:v>37.215173999999998</c:v>
                </c:pt>
                <c:pt idx="12">
                  <c:v>38.016154</c:v>
                </c:pt>
                <c:pt idx="13">
                  <c:v>38.028286999999999</c:v>
                </c:pt>
                <c:pt idx="14">
                  <c:v>38.701055000000004</c:v>
                </c:pt>
                <c:pt idx="15">
                  <c:v>39.625526000000001</c:v>
                </c:pt>
                <c:pt idx="16">
                  <c:v>39.416564000000001</c:v>
                </c:pt>
                <c:pt idx="17">
                  <c:v>40.370589000000002</c:v>
                </c:pt>
                <c:pt idx="18">
                  <c:v>39.969266000000005</c:v>
                </c:pt>
                <c:pt idx="19">
                  <c:v>38.068718000000004</c:v>
                </c:pt>
                <c:pt idx="20">
                  <c:v>39.618856000000001</c:v>
                </c:pt>
                <c:pt idx="21">
                  <c:v>39.292760999999999</c:v>
                </c:pt>
                <c:pt idx="22">
                  <c:v>38.131095999999999</c:v>
                </c:pt>
                <c:pt idx="23">
                  <c:v>38.356585000000003</c:v>
                </c:pt>
                <c:pt idx="24">
                  <c:v>38.629409000000003</c:v>
                </c:pt>
                <c:pt idx="25">
                  <c:v>37.889578</c:v>
                </c:pt>
                <c:pt idx="26">
                  <c:v>37.726545000000002</c:v>
                </c:pt>
                <c:pt idx="27">
                  <c:v>37.358215000000001</c:v>
                </c:pt>
                <c:pt idx="28">
                  <c:v>38.157940000000004</c:v>
                </c:pt>
                <c:pt idx="29">
                  <c:v>37.673625999999999</c:v>
                </c:pt>
                <c:pt idx="30">
                  <c:v>37.906734</c:v>
                </c:pt>
                <c:pt idx="31">
                  <c:v>37.686356000000004</c:v>
                </c:pt>
                <c:pt idx="32">
                  <c:v>37.473221000000002</c:v>
                </c:pt>
                <c:pt idx="33">
                  <c:v>37.318241</c:v>
                </c:pt>
                <c:pt idx="34">
                  <c:v>37.338042999999999</c:v>
                </c:pt>
                <c:pt idx="35">
                  <c:v>37.258353999999997</c:v>
                </c:pt>
                <c:pt idx="36">
                  <c:v>37.186461999999999</c:v>
                </c:pt>
                <c:pt idx="37">
                  <c:v>37.178581000000001</c:v>
                </c:pt>
                <c:pt idx="38">
                  <c:v>37.250709999999998</c:v>
                </c:pt>
                <c:pt idx="39">
                  <c:v>37.415443000000003</c:v>
                </c:pt>
                <c:pt idx="40">
                  <c:v>37.452671000000002</c:v>
                </c:pt>
                <c:pt idx="41">
                  <c:v>37.498871000000001</c:v>
                </c:pt>
                <c:pt idx="42">
                  <c:v>37.407524000000002</c:v>
                </c:pt>
                <c:pt idx="43">
                  <c:v>37.455334000000001</c:v>
                </c:pt>
                <c:pt idx="44">
                  <c:v>37.502758</c:v>
                </c:pt>
                <c:pt idx="45">
                  <c:v>37.632781999999999</c:v>
                </c:pt>
                <c:pt idx="46">
                  <c:v>37.813274</c:v>
                </c:pt>
                <c:pt idx="47">
                  <c:v>37.953220000000002</c:v>
                </c:pt>
                <c:pt idx="48">
                  <c:v>38.132885000000002</c:v>
                </c:pt>
                <c:pt idx="49">
                  <c:v>38.323334000000003</c:v>
                </c:pt>
                <c:pt idx="50">
                  <c:v>38.492508000000001</c:v>
                </c:pt>
                <c:pt idx="51">
                  <c:v>38.636702999999997</c:v>
                </c:pt>
                <c:pt idx="52">
                  <c:v>38.789284000000002</c:v>
                </c:pt>
                <c:pt idx="53">
                  <c:v>38.957329000000001</c:v>
                </c:pt>
                <c:pt idx="54">
                  <c:v>39.158447000000002</c:v>
                </c:pt>
                <c:pt idx="55">
                  <c:v>39.373890000000003</c:v>
                </c:pt>
                <c:pt idx="56">
                  <c:v>39.616343999999998</c:v>
                </c:pt>
                <c:pt idx="57">
                  <c:v>39.887596000000002</c:v>
                </c:pt>
                <c:pt idx="58">
                  <c:v>40.149898999999998</c:v>
                </c:pt>
                <c:pt idx="59">
                  <c:v>40.423904</c:v>
                </c:pt>
                <c:pt idx="60">
                  <c:v>40.701759000000003</c:v>
                </c:pt>
              </c:numCache>
            </c:numRef>
          </c:val>
          <c:smooth val="0"/>
        </c:ser>
        <c:dLbls>
          <c:showLegendKey val="0"/>
          <c:showVal val="0"/>
          <c:showCatName val="0"/>
          <c:showSerName val="0"/>
          <c:showPercent val="0"/>
          <c:showBubbleSize val="0"/>
        </c:dLbls>
        <c:smooth val="0"/>
        <c:axId val="511128928"/>
        <c:axId val="222468576"/>
      </c:lineChart>
      <c:catAx>
        <c:axId val="511128928"/>
        <c:scaling>
          <c:orientation val="minMax"/>
        </c:scaling>
        <c:delete val="0"/>
        <c:axPos val="b"/>
        <c:numFmt formatCode="General" sourceLinked="1"/>
        <c:majorTickMark val="out"/>
        <c:minorTickMark val="none"/>
        <c:tickLblPos val="low"/>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222468576"/>
        <c:crosses val="autoZero"/>
        <c:auto val="1"/>
        <c:lblAlgn val="ctr"/>
        <c:lblOffset val="100"/>
        <c:tickLblSkip val="10"/>
        <c:tickMarkSkip val="10"/>
        <c:noMultiLvlLbl val="0"/>
      </c:catAx>
      <c:valAx>
        <c:axId val="222468576"/>
        <c:scaling>
          <c:orientation val="minMax"/>
          <c:max val="45"/>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low"/>
        <c:spPr>
          <a:noFill/>
          <a:ln w="22225">
            <a:solidFill>
              <a:srgbClr val="FFFFFF">
                <a:lumMod val="65000"/>
              </a:srgbClr>
            </a:solidFill>
            <a:prstDash val="lgDash"/>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511128928"/>
        <c:crossesAt val="29"/>
        <c:crossBetween val="midCat"/>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000">
          <a:solidFill>
            <a:sysClr val="windowText" lastClr="000000"/>
          </a:solidFill>
        </a:defRPr>
      </a:pPr>
      <a:endParaRPr lang="en-US"/>
    </a:p>
  </c:txPr>
  <c:externalData r:id="rId4">
    <c:autoUpdate val="0"/>
  </c:externalData>
  <c:userShapes r:id="rId5"/>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8915864683581218E-2"/>
          <c:y val="0.16949037620297466"/>
          <c:w val="0.66473013379128076"/>
          <c:h val="0.74083333333333345"/>
        </c:manualLayout>
      </c:layout>
      <c:lineChart>
        <c:grouping val="standard"/>
        <c:varyColors val="0"/>
        <c:ser>
          <c:idx val="5"/>
          <c:order val="0"/>
          <c:tx>
            <c:strRef>
              <c:f>Consumption_sector_fuels!$M$14</c:f>
              <c:strCache>
                <c:ptCount val="1"/>
                <c:pt idx="0">
                  <c:v>liquid biofuels</c:v>
                </c:pt>
              </c:strCache>
            </c:strRef>
          </c:tx>
          <c:spPr>
            <a:ln w="28575" cap="rnd">
              <a:solidFill>
                <a:srgbClr val="FFC702"/>
              </a:solidFill>
              <a:round/>
            </a:ln>
            <a:effectLst/>
          </c:spPr>
          <c:marker>
            <c:symbol val="none"/>
          </c:marker>
          <c:cat>
            <c:numRef>
              <c:f>Consumption_sector_fuels!$N$1:$BV$1</c:f>
              <c:numCache>
                <c:formatCode>General</c:formatCode>
                <c:ptCount val="6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pt idx="32">
                  <c:v>2022</c:v>
                </c:pt>
                <c:pt idx="33">
                  <c:v>2023</c:v>
                </c:pt>
                <c:pt idx="34">
                  <c:v>2024</c:v>
                </c:pt>
                <c:pt idx="35">
                  <c:v>2025</c:v>
                </c:pt>
                <c:pt idx="36">
                  <c:v>2026</c:v>
                </c:pt>
                <c:pt idx="37">
                  <c:v>2027</c:v>
                </c:pt>
                <c:pt idx="38">
                  <c:v>2028</c:v>
                </c:pt>
                <c:pt idx="39">
                  <c:v>2029</c:v>
                </c:pt>
                <c:pt idx="40">
                  <c:v>2030</c:v>
                </c:pt>
                <c:pt idx="41">
                  <c:v>2031</c:v>
                </c:pt>
                <c:pt idx="42">
                  <c:v>2032</c:v>
                </c:pt>
                <c:pt idx="43">
                  <c:v>2033</c:v>
                </c:pt>
                <c:pt idx="44">
                  <c:v>2034</c:v>
                </c:pt>
                <c:pt idx="45">
                  <c:v>2035</c:v>
                </c:pt>
                <c:pt idx="46">
                  <c:v>2036</c:v>
                </c:pt>
                <c:pt idx="47">
                  <c:v>2037</c:v>
                </c:pt>
                <c:pt idx="48">
                  <c:v>2038</c:v>
                </c:pt>
                <c:pt idx="49">
                  <c:v>2039</c:v>
                </c:pt>
                <c:pt idx="50">
                  <c:v>2040</c:v>
                </c:pt>
                <c:pt idx="51">
                  <c:v>2041</c:v>
                </c:pt>
                <c:pt idx="52">
                  <c:v>2042</c:v>
                </c:pt>
                <c:pt idx="53">
                  <c:v>2043</c:v>
                </c:pt>
                <c:pt idx="54">
                  <c:v>2044</c:v>
                </c:pt>
                <c:pt idx="55">
                  <c:v>2045</c:v>
                </c:pt>
                <c:pt idx="56">
                  <c:v>2046</c:v>
                </c:pt>
                <c:pt idx="57">
                  <c:v>2047</c:v>
                </c:pt>
                <c:pt idx="58">
                  <c:v>2048</c:v>
                </c:pt>
                <c:pt idx="59">
                  <c:v>2049</c:v>
                </c:pt>
                <c:pt idx="60">
                  <c:v>2050</c:v>
                </c:pt>
              </c:numCache>
            </c:numRef>
          </c:cat>
          <c:val>
            <c:numRef>
              <c:f>Consumption_sector_fuels!$N$14:$BV$14</c:f>
              <c:numCache>
                <c:formatCode>General</c:formatCode>
                <c:ptCount val="61"/>
                <c:pt idx="0">
                  <c:v>6.0421000000000002E-2</c:v>
                </c:pt>
                <c:pt idx="1">
                  <c:v>7.0095000000000005E-2</c:v>
                </c:pt>
                <c:pt idx="2">
                  <c:v>7.9745999999999997E-2</c:v>
                </c:pt>
                <c:pt idx="3">
                  <c:v>9.3659999999999993E-2</c:v>
                </c:pt>
                <c:pt idx="4">
                  <c:v>0.10484</c:v>
                </c:pt>
                <c:pt idx="5">
                  <c:v>0.11248999999999999</c:v>
                </c:pt>
                <c:pt idx="6">
                  <c:v>8.0660999999999997E-2</c:v>
                </c:pt>
                <c:pt idx="7">
                  <c:v>0.10196599999999999</c:v>
                </c:pt>
                <c:pt idx="8">
                  <c:v>0.112843</c:v>
                </c:pt>
                <c:pt idx="9">
                  <c:v>0.117795</c:v>
                </c:pt>
                <c:pt idx="10">
                  <c:v>0.13488700000000001</c:v>
                </c:pt>
                <c:pt idx="11">
                  <c:v>0.14213200000000001</c:v>
                </c:pt>
                <c:pt idx="12">
                  <c:v>0.16967500000000002</c:v>
                </c:pt>
                <c:pt idx="13">
                  <c:v>0.22981000000000001</c:v>
                </c:pt>
                <c:pt idx="14">
                  <c:v>0.289715</c:v>
                </c:pt>
                <c:pt idx="15">
                  <c:v>0.33901600000000004</c:v>
                </c:pt>
                <c:pt idx="16">
                  <c:v>0.474995</c:v>
                </c:pt>
                <c:pt idx="17">
                  <c:v>0.60192200000000007</c:v>
                </c:pt>
                <c:pt idx="18">
                  <c:v>0.82457599999999998</c:v>
                </c:pt>
                <c:pt idx="19">
                  <c:v>0.93498599999999998</c:v>
                </c:pt>
                <c:pt idx="20">
                  <c:v>1.0746800000000001</c:v>
                </c:pt>
                <c:pt idx="21">
                  <c:v>1.15808</c:v>
                </c:pt>
                <c:pt idx="22">
                  <c:v>1.1621379999999999</c:v>
                </c:pt>
                <c:pt idx="23">
                  <c:v>1.277676</c:v>
                </c:pt>
                <c:pt idx="24">
                  <c:v>1.2919200000000002</c:v>
                </c:pt>
                <c:pt idx="25">
                  <c:v>1.3257970000000001</c:v>
                </c:pt>
                <c:pt idx="26">
                  <c:v>1.4343189999999999</c:v>
                </c:pt>
                <c:pt idx="27" formatCode="0.000">
                  <c:v>1.519158</c:v>
                </c:pt>
                <c:pt idx="28" formatCode="0.000">
                  <c:v>1.5506930000000001</c:v>
                </c:pt>
                <c:pt idx="29" formatCode="0.000">
                  <c:v>1.626606</c:v>
                </c:pt>
                <c:pt idx="30" formatCode="0.000">
                  <c:v>1.5415140000000001</c:v>
                </c:pt>
                <c:pt idx="31" formatCode="0.000">
                  <c:v>1.5371680000000001</c:v>
                </c:pt>
                <c:pt idx="32" formatCode="0.000">
                  <c:v>1.5337259999999999</c:v>
                </c:pt>
                <c:pt idx="33" formatCode="0.000">
                  <c:v>1.5297689999999999</c:v>
                </c:pt>
                <c:pt idx="34" formatCode="0.000">
                  <c:v>1.524526</c:v>
                </c:pt>
                <c:pt idx="35" formatCode="0.000">
                  <c:v>1.5214829999999999</c:v>
                </c:pt>
                <c:pt idx="36" formatCode="0.000">
                  <c:v>1.504621</c:v>
                </c:pt>
                <c:pt idx="37" formatCode="0.000">
                  <c:v>1.4975179999999999</c:v>
                </c:pt>
                <c:pt idx="38" formatCode="0.000">
                  <c:v>1.4916849999999999</c:v>
                </c:pt>
                <c:pt idx="39" formatCode="0.000">
                  <c:v>1.4844729999999999</c:v>
                </c:pt>
                <c:pt idx="40" formatCode="0.000">
                  <c:v>1.4793149999999999</c:v>
                </c:pt>
                <c:pt idx="41" formatCode="0.000">
                  <c:v>1.47163</c:v>
                </c:pt>
                <c:pt idx="42" formatCode="0.000">
                  <c:v>1.46448</c:v>
                </c:pt>
                <c:pt idx="43" formatCode="0.000">
                  <c:v>1.459767</c:v>
                </c:pt>
                <c:pt idx="44" formatCode="0.000">
                  <c:v>1.459095</c:v>
                </c:pt>
                <c:pt idx="45" formatCode="0.000">
                  <c:v>1.460348</c:v>
                </c:pt>
                <c:pt idx="46" formatCode="0.000">
                  <c:v>1.460645</c:v>
                </c:pt>
                <c:pt idx="47" formatCode="0.000">
                  <c:v>1.461049</c:v>
                </c:pt>
                <c:pt idx="48" formatCode="0.000">
                  <c:v>1.4614069999999999</c:v>
                </c:pt>
                <c:pt idx="49" formatCode="0.000">
                  <c:v>1.4617530000000001</c:v>
                </c:pt>
                <c:pt idx="50" formatCode="0.000">
                  <c:v>1.4620299999999999</c:v>
                </c:pt>
                <c:pt idx="51" formatCode="0.000">
                  <c:v>1.462593</c:v>
                </c:pt>
                <c:pt idx="52" formatCode="0.000">
                  <c:v>1.463095</c:v>
                </c:pt>
                <c:pt idx="53" formatCode="0.000">
                  <c:v>1.463819</c:v>
                </c:pt>
                <c:pt idx="54" formatCode="0.000">
                  <c:v>1.4656229999999999</c:v>
                </c:pt>
                <c:pt idx="55" formatCode="0.000">
                  <c:v>1.4677100000000001</c:v>
                </c:pt>
                <c:pt idx="56" formatCode="0.000">
                  <c:v>1.468162</c:v>
                </c:pt>
                <c:pt idx="57" formatCode="0.000">
                  <c:v>1.468583</c:v>
                </c:pt>
                <c:pt idx="58" formatCode="0.000">
                  <c:v>1.4771080000000001</c:v>
                </c:pt>
                <c:pt idx="59" formatCode="0.000">
                  <c:v>1.496218</c:v>
                </c:pt>
                <c:pt idx="60" formatCode="0.000">
                  <c:v>1.500353</c:v>
                </c:pt>
              </c:numCache>
            </c:numRef>
          </c:val>
          <c:smooth val="0"/>
          <c:extLst/>
        </c:ser>
        <c:ser>
          <c:idx val="1"/>
          <c:order val="1"/>
          <c:tx>
            <c:strRef>
              <c:f>Consumption_sector_fuels!$M$11</c:f>
              <c:strCache>
                <c:ptCount val="1"/>
                <c:pt idx="0">
                  <c:v>nuclear</c:v>
                </c:pt>
              </c:strCache>
            </c:strRef>
          </c:tx>
          <c:spPr>
            <a:ln w="22225" cap="rnd">
              <a:solidFill>
                <a:srgbClr val="A33340"/>
              </a:solidFill>
              <a:round/>
            </a:ln>
            <a:effectLst/>
          </c:spPr>
          <c:marker>
            <c:symbol val="none"/>
          </c:marker>
          <c:cat>
            <c:numRef>
              <c:f>Consumption_sector_fuels!$N$1:$BV$1</c:f>
              <c:numCache>
                <c:formatCode>General</c:formatCode>
                <c:ptCount val="6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pt idx="32">
                  <c:v>2022</c:v>
                </c:pt>
                <c:pt idx="33">
                  <c:v>2023</c:v>
                </c:pt>
                <c:pt idx="34">
                  <c:v>2024</c:v>
                </c:pt>
                <c:pt idx="35">
                  <c:v>2025</c:v>
                </c:pt>
                <c:pt idx="36">
                  <c:v>2026</c:v>
                </c:pt>
                <c:pt idx="37">
                  <c:v>2027</c:v>
                </c:pt>
                <c:pt idx="38">
                  <c:v>2028</c:v>
                </c:pt>
                <c:pt idx="39">
                  <c:v>2029</c:v>
                </c:pt>
                <c:pt idx="40">
                  <c:v>2030</c:v>
                </c:pt>
                <c:pt idx="41">
                  <c:v>2031</c:v>
                </c:pt>
                <c:pt idx="42">
                  <c:v>2032</c:v>
                </c:pt>
                <c:pt idx="43">
                  <c:v>2033</c:v>
                </c:pt>
                <c:pt idx="44">
                  <c:v>2034</c:v>
                </c:pt>
                <c:pt idx="45">
                  <c:v>2035</c:v>
                </c:pt>
                <c:pt idx="46">
                  <c:v>2036</c:v>
                </c:pt>
                <c:pt idx="47">
                  <c:v>2037</c:v>
                </c:pt>
                <c:pt idx="48">
                  <c:v>2038</c:v>
                </c:pt>
                <c:pt idx="49">
                  <c:v>2039</c:v>
                </c:pt>
                <c:pt idx="50">
                  <c:v>2040</c:v>
                </c:pt>
                <c:pt idx="51">
                  <c:v>2041</c:v>
                </c:pt>
                <c:pt idx="52">
                  <c:v>2042</c:v>
                </c:pt>
                <c:pt idx="53">
                  <c:v>2043</c:v>
                </c:pt>
                <c:pt idx="54">
                  <c:v>2044</c:v>
                </c:pt>
                <c:pt idx="55">
                  <c:v>2045</c:v>
                </c:pt>
                <c:pt idx="56">
                  <c:v>2046</c:v>
                </c:pt>
                <c:pt idx="57">
                  <c:v>2047</c:v>
                </c:pt>
                <c:pt idx="58">
                  <c:v>2048</c:v>
                </c:pt>
                <c:pt idx="59">
                  <c:v>2049</c:v>
                </c:pt>
                <c:pt idx="60">
                  <c:v>2050</c:v>
                </c:pt>
              </c:numCache>
            </c:numRef>
          </c:cat>
          <c:val>
            <c:numRef>
              <c:f>Consumption_sector_fuels!$N$11:$BV$11</c:f>
              <c:numCache>
                <c:formatCode>0.000</c:formatCode>
                <c:ptCount val="61"/>
                <c:pt idx="0">
                  <c:v>6.1043500000000002</c:v>
                </c:pt>
                <c:pt idx="1">
                  <c:v>6.4221320000000004</c:v>
                </c:pt>
                <c:pt idx="2">
                  <c:v>6.4792059999999996</c:v>
                </c:pt>
                <c:pt idx="3">
                  <c:v>6.4104989999999997</c:v>
                </c:pt>
                <c:pt idx="4">
                  <c:v>6.6938769999999996</c:v>
                </c:pt>
                <c:pt idx="5">
                  <c:v>7.0754359999999998</c:v>
                </c:pt>
                <c:pt idx="6">
                  <c:v>7.0866740000000004</c:v>
                </c:pt>
                <c:pt idx="7">
                  <c:v>6.5969920000000002</c:v>
                </c:pt>
                <c:pt idx="8">
                  <c:v>7.0678089999999996</c:v>
                </c:pt>
                <c:pt idx="9">
                  <c:v>7.6102559999999997</c:v>
                </c:pt>
                <c:pt idx="10">
                  <c:v>7.862349</c:v>
                </c:pt>
                <c:pt idx="11">
                  <c:v>8.0288529999999998</c:v>
                </c:pt>
                <c:pt idx="12">
                  <c:v>8.145429</c:v>
                </c:pt>
                <c:pt idx="13">
                  <c:v>7.9596220000000004</c:v>
                </c:pt>
                <c:pt idx="14">
                  <c:v>8.2227739999999994</c:v>
                </c:pt>
                <c:pt idx="15">
                  <c:v>8.1608099999999997</c:v>
                </c:pt>
                <c:pt idx="16">
                  <c:v>8.2146260000000009</c:v>
                </c:pt>
                <c:pt idx="17">
                  <c:v>8.4585889999999999</c:v>
                </c:pt>
                <c:pt idx="18">
                  <c:v>8.4264910000000004</c:v>
                </c:pt>
                <c:pt idx="19">
                  <c:v>8.3552199999999992</c:v>
                </c:pt>
                <c:pt idx="20">
                  <c:v>8.4344330000000003</c:v>
                </c:pt>
                <c:pt idx="21">
                  <c:v>8.2686980000000005</c:v>
                </c:pt>
                <c:pt idx="22">
                  <c:v>8.0618219999999994</c:v>
                </c:pt>
                <c:pt idx="23">
                  <c:v>8.2444330000000008</c:v>
                </c:pt>
                <c:pt idx="24">
                  <c:v>8.3375590000000006</c:v>
                </c:pt>
                <c:pt idx="25">
                  <c:v>8.3368859999999998</c:v>
                </c:pt>
                <c:pt idx="26">
                  <c:v>8.4267529999999997</c:v>
                </c:pt>
                <c:pt idx="27">
                  <c:v>8.4205839999999998</c:v>
                </c:pt>
                <c:pt idx="28">
                  <c:v>8.4588239999999999</c:v>
                </c:pt>
                <c:pt idx="29">
                  <c:v>8.3409700000000004</c:v>
                </c:pt>
                <c:pt idx="30">
                  <c:v>8.2132140000000007</c:v>
                </c:pt>
                <c:pt idx="31">
                  <c:v>7.9730749999999997</c:v>
                </c:pt>
                <c:pt idx="32">
                  <c:v>7.5687300000000004</c:v>
                </c:pt>
                <c:pt idx="33">
                  <c:v>7.2866119999999999</c:v>
                </c:pt>
                <c:pt idx="34">
                  <c:v>7.3045549999999997</c:v>
                </c:pt>
                <c:pt idx="35">
                  <c:v>7.033811</c:v>
                </c:pt>
                <c:pt idx="36">
                  <c:v>6.9392820000000004</c:v>
                </c:pt>
                <c:pt idx="37">
                  <c:v>6.9392820000000004</c:v>
                </c:pt>
                <c:pt idx="38">
                  <c:v>6.9392820000000004</c:v>
                </c:pt>
                <c:pt idx="39">
                  <c:v>6.9414049999999996</c:v>
                </c:pt>
                <c:pt idx="40">
                  <c:v>6.945532</c:v>
                </c:pt>
                <c:pt idx="41">
                  <c:v>6.9517179999999996</c:v>
                </c:pt>
                <c:pt idx="42">
                  <c:v>6.8420629999999996</c:v>
                </c:pt>
                <c:pt idx="43">
                  <c:v>6.8523709999999998</c:v>
                </c:pt>
                <c:pt idx="44">
                  <c:v>6.8626800000000001</c:v>
                </c:pt>
                <c:pt idx="45">
                  <c:v>6.8729889999999996</c:v>
                </c:pt>
                <c:pt idx="46">
                  <c:v>6.8832979999999999</c:v>
                </c:pt>
                <c:pt idx="47">
                  <c:v>6.8936060000000001</c:v>
                </c:pt>
                <c:pt idx="48">
                  <c:v>6.9039140000000003</c:v>
                </c:pt>
                <c:pt idx="49">
                  <c:v>6.9142229999999998</c:v>
                </c:pt>
                <c:pt idx="50">
                  <c:v>6.924531</c:v>
                </c:pt>
                <c:pt idx="51">
                  <c:v>6.9348400000000003</c:v>
                </c:pt>
                <c:pt idx="52">
                  <c:v>6.9451510000000001</c:v>
                </c:pt>
                <c:pt idx="53">
                  <c:v>6.9554559999999999</c:v>
                </c:pt>
                <c:pt idx="54">
                  <c:v>6.9657650000000002</c:v>
                </c:pt>
                <c:pt idx="55">
                  <c:v>6.9760759999999999</c:v>
                </c:pt>
                <c:pt idx="56">
                  <c:v>6.986383</c:v>
                </c:pt>
                <c:pt idx="57">
                  <c:v>6.9966920000000004</c:v>
                </c:pt>
                <c:pt idx="58">
                  <c:v>7.0070009999999998</c:v>
                </c:pt>
                <c:pt idx="59">
                  <c:v>7.0173110000000003</c:v>
                </c:pt>
                <c:pt idx="60">
                  <c:v>7.0273320000000004</c:v>
                </c:pt>
              </c:numCache>
            </c:numRef>
          </c:val>
          <c:smooth val="0"/>
          <c:extLst/>
        </c:ser>
        <c:ser>
          <c:idx val="4"/>
          <c:order val="2"/>
          <c:tx>
            <c:strRef>
              <c:f>Consumption_sector_fuels!$M$12</c:f>
              <c:strCache>
                <c:ptCount val="1"/>
                <c:pt idx="0">
                  <c:v>hydropower</c:v>
                </c:pt>
              </c:strCache>
            </c:strRef>
          </c:tx>
          <c:spPr>
            <a:ln w="22225" cap="rnd">
              <a:solidFill>
                <a:srgbClr val="0096D7">
                  <a:lumMod val="75000"/>
                </a:srgbClr>
              </a:solidFill>
              <a:round/>
            </a:ln>
            <a:effectLst/>
          </c:spPr>
          <c:marker>
            <c:symbol val="none"/>
          </c:marker>
          <c:cat>
            <c:numRef>
              <c:f>Consumption_sector_fuels!$N$1:$BV$1</c:f>
              <c:numCache>
                <c:formatCode>General</c:formatCode>
                <c:ptCount val="6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pt idx="32">
                  <c:v>2022</c:v>
                </c:pt>
                <c:pt idx="33">
                  <c:v>2023</c:v>
                </c:pt>
                <c:pt idx="34">
                  <c:v>2024</c:v>
                </c:pt>
                <c:pt idx="35">
                  <c:v>2025</c:v>
                </c:pt>
                <c:pt idx="36">
                  <c:v>2026</c:v>
                </c:pt>
                <c:pt idx="37">
                  <c:v>2027</c:v>
                </c:pt>
                <c:pt idx="38">
                  <c:v>2028</c:v>
                </c:pt>
                <c:pt idx="39">
                  <c:v>2029</c:v>
                </c:pt>
                <c:pt idx="40">
                  <c:v>2030</c:v>
                </c:pt>
                <c:pt idx="41">
                  <c:v>2031</c:v>
                </c:pt>
                <c:pt idx="42">
                  <c:v>2032</c:v>
                </c:pt>
                <c:pt idx="43">
                  <c:v>2033</c:v>
                </c:pt>
                <c:pt idx="44">
                  <c:v>2034</c:v>
                </c:pt>
                <c:pt idx="45">
                  <c:v>2035</c:v>
                </c:pt>
                <c:pt idx="46">
                  <c:v>2036</c:v>
                </c:pt>
                <c:pt idx="47">
                  <c:v>2037</c:v>
                </c:pt>
                <c:pt idx="48">
                  <c:v>2038</c:v>
                </c:pt>
                <c:pt idx="49">
                  <c:v>2039</c:v>
                </c:pt>
                <c:pt idx="50">
                  <c:v>2040</c:v>
                </c:pt>
                <c:pt idx="51">
                  <c:v>2041</c:v>
                </c:pt>
                <c:pt idx="52">
                  <c:v>2042</c:v>
                </c:pt>
                <c:pt idx="53">
                  <c:v>2043</c:v>
                </c:pt>
                <c:pt idx="54">
                  <c:v>2044</c:v>
                </c:pt>
                <c:pt idx="55">
                  <c:v>2045</c:v>
                </c:pt>
                <c:pt idx="56">
                  <c:v>2046</c:v>
                </c:pt>
                <c:pt idx="57">
                  <c:v>2047</c:v>
                </c:pt>
                <c:pt idx="58">
                  <c:v>2048</c:v>
                </c:pt>
                <c:pt idx="59">
                  <c:v>2049</c:v>
                </c:pt>
                <c:pt idx="60">
                  <c:v>2050</c:v>
                </c:pt>
              </c:numCache>
            </c:numRef>
          </c:cat>
          <c:val>
            <c:numRef>
              <c:f>Consumption_sector_fuels!$N$12:$BV$12</c:f>
              <c:numCache>
                <c:formatCode>0.000</c:formatCode>
                <c:ptCount val="61"/>
                <c:pt idx="0">
                  <c:v>3.0463909999999998</c:v>
                </c:pt>
                <c:pt idx="1">
                  <c:v>3.015943</c:v>
                </c:pt>
                <c:pt idx="2">
                  <c:v>2.6174360000000001</c:v>
                </c:pt>
                <c:pt idx="3">
                  <c:v>2.891613</c:v>
                </c:pt>
                <c:pt idx="4">
                  <c:v>2.6834570000000002</c:v>
                </c:pt>
                <c:pt idx="5">
                  <c:v>3.2053069999999999</c:v>
                </c:pt>
                <c:pt idx="6">
                  <c:v>3.5896560000000002</c:v>
                </c:pt>
                <c:pt idx="7">
                  <c:v>3.6404580000000002</c:v>
                </c:pt>
                <c:pt idx="8">
                  <c:v>3.2970540000000002</c:v>
                </c:pt>
                <c:pt idx="9">
                  <c:v>3.2675749999999999</c:v>
                </c:pt>
                <c:pt idx="10">
                  <c:v>2.8111160000000002</c:v>
                </c:pt>
                <c:pt idx="11">
                  <c:v>2.2418580000000001</c:v>
                </c:pt>
                <c:pt idx="12">
                  <c:v>2.6890170000000002</c:v>
                </c:pt>
                <c:pt idx="13">
                  <c:v>2.7925390000000001</c:v>
                </c:pt>
                <c:pt idx="14">
                  <c:v>2.6884679999999999</c:v>
                </c:pt>
                <c:pt idx="15">
                  <c:v>2.7029420000000002</c:v>
                </c:pt>
                <c:pt idx="16">
                  <c:v>2.8690349999999998</c:v>
                </c:pt>
                <c:pt idx="17">
                  <c:v>2.4463889999999999</c:v>
                </c:pt>
                <c:pt idx="18">
                  <c:v>2.5111080000000001</c:v>
                </c:pt>
                <c:pt idx="19">
                  <c:v>2.6688239999999999</c:v>
                </c:pt>
                <c:pt idx="20">
                  <c:v>2.5385409999999999</c:v>
                </c:pt>
                <c:pt idx="21">
                  <c:v>3.1028519999999999</c:v>
                </c:pt>
                <c:pt idx="22">
                  <c:v>2.6287020000000001</c:v>
                </c:pt>
                <c:pt idx="23">
                  <c:v>2.5623819999999999</c:v>
                </c:pt>
                <c:pt idx="24">
                  <c:v>2.466577</c:v>
                </c:pt>
                <c:pt idx="25">
                  <c:v>2.321177</c:v>
                </c:pt>
                <c:pt idx="26">
                  <c:v>2.472442</c:v>
                </c:pt>
                <c:pt idx="27">
                  <c:v>2.7576529999999999</c:v>
                </c:pt>
                <c:pt idx="28">
                  <c:v>2.6110009999999999</c:v>
                </c:pt>
                <c:pt idx="29">
                  <c:v>2.532883</c:v>
                </c:pt>
                <c:pt idx="30">
                  <c:v>2.6623250000000001</c:v>
                </c:pt>
                <c:pt idx="31">
                  <c:v>2.776697</c:v>
                </c:pt>
                <c:pt idx="32">
                  <c:v>2.7322570000000002</c:v>
                </c:pt>
                <c:pt idx="33">
                  <c:v>2.6978270000000002</c:v>
                </c:pt>
                <c:pt idx="34">
                  <c:v>2.6666919999999998</c:v>
                </c:pt>
                <c:pt idx="35">
                  <c:v>2.6519379999999999</c:v>
                </c:pt>
                <c:pt idx="36">
                  <c:v>2.6249319999999998</c:v>
                </c:pt>
                <c:pt idx="37">
                  <c:v>2.603545</c:v>
                </c:pt>
                <c:pt idx="38">
                  <c:v>2.5850379999999999</c:v>
                </c:pt>
                <c:pt idx="39">
                  <c:v>2.5691310000000001</c:v>
                </c:pt>
                <c:pt idx="40">
                  <c:v>2.562516</c:v>
                </c:pt>
                <c:pt idx="41">
                  <c:v>2.5418769999999999</c:v>
                </c:pt>
                <c:pt idx="42">
                  <c:v>2.5245060000000001</c:v>
                </c:pt>
                <c:pt idx="43">
                  <c:v>2.5082520000000001</c:v>
                </c:pt>
                <c:pt idx="44">
                  <c:v>2.500372</c:v>
                </c:pt>
                <c:pt idx="45">
                  <c:v>2.4892599999999998</c:v>
                </c:pt>
                <c:pt idx="46">
                  <c:v>2.4749850000000002</c:v>
                </c:pt>
                <c:pt idx="47">
                  <c:v>2.4644720000000002</c:v>
                </c:pt>
                <c:pt idx="48">
                  <c:v>2.4683060000000001</c:v>
                </c:pt>
                <c:pt idx="49">
                  <c:v>2.4653200000000002</c:v>
                </c:pt>
                <c:pt idx="50">
                  <c:v>2.4598049999999998</c:v>
                </c:pt>
                <c:pt idx="51">
                  <c:v>2.4571339999999999</c:v>
                </c:pt>
                <c:pt idx="52">
                  <c:v>2.4510740000000002</c:v>
                </c:pt>
                <c:pt idx="53">
                  <c:v>2.4435410000000002</c:v>
                </c:pt>
                <c:pt idx="54">
                  <c:v>2.4382730000000001</c:v>
                </c:pt>
                <c:pt idx="55">
                  <c:v>2.434482</c:v>
                </c:pt>
                <c:pt idx="56">
                  <c:v>2.4305810000000001</c:v>
                </c:pt>
                <c:pt idx="57">
                  <c:v>2.425087</c:v>
                </c:pt>
                <c:pt idx="58">
                  <c:v>2.4264549999999998</c:v>
                </c:pt>
                <c:pt idx="59">
                  <c:v>2.4218449999999998</c:v>
                </c:pt>
                <c:pt idx="60">
                  <c:v>2.4228580000000002</c:v>
                </c:pt>
              </c:numCache>
            </c:numRef>
          </c:val>
          <c:smooth val="0"/>
          <c:extLst/>
        </c:ser>
        <c:ser>
          <c:idx val="7"/>
          <c:order val="3"/>
          <c:tx>
            <c:strRef>
              <c:f>Consumption_sector_fuels!$M$13</c:f>
              <c:strCache>
                <c:ptCount val="1"/>
                <c:pt idx="0">
                  <c:v>other renewable energy</c:v>
                </c:pt>
              </c:strCache>
            </c:strRef>
          </c:tx>
          <c:spPr>
            <a:ln w="22225" cap="rnd">
              <a:solidFill>
                <a:srgbClr val="5D9732"/>
              </a:solidFill>
              <a:round/>
            </a:ln>
            <a:effectLst/>
          </c:spPr>
          <c:marker>
            <c:symbol val="none"/>
          </c:marker>
          <c:cat>
            <c:numRef>
              <c:f>Consumption_sector_fuels!$N$1:$BV$1</c:f>
              <c:numCache>
                <c:formatCode>General</c:formatCode>
                <c:ptCount val="6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pt idx="32">
                  <c:v>2022</c:v>
                </c:pt>
                <c:pt idx="33">
                  <c:v>2023</c:v>
                </c:pt>
                <c:pt idx="34">
                  <c:v>2024</c:v>
                </c:pt>
                <c:pt idx="35">
                  <c:v>2025</c:v>
                </c:pt>
                <c:pt idx="36">
                  <c:v>2026</c:v>
                </c:pt>
                <c:pt idx="37">
                  <c:v>2027</c:v>
                </c:pt>
                <c:pt idx="38">
                  <c:v>2028</c:v>
                </c:pt>
                <c:pt idx="39">
                  <c:v>2029</c:v>
                </c:pt>
                <c:pt idx="40">
                  <c:v>2030</c:v>
                </c:pt>
                <c:pt idx="41">
                  <c:v>2031</c:v>
                </c:pt>
                <c:pt idx="42">
                  <c:v>2032</c:v>
                </c:pt>
                <c:pt idx="43">
                  <c:v>2033</c:v>
                </c:pt>
                <c:pt idx="44">
                  <c:v>2034</c:v>
                </c:pt>
                <c:pt idx="45">
                  <c:v>2035</c:v>
                </c:pt>
                <c:pt idx="46">
                  <c:v>2036</c:v>
                </c:pt>
                <c:pt idx="47">
                  <c:v>2037</c:v>
                </c:pt>
                <c:pt idx="48">
                  <c:v>2038</c:v>
                </c:pt>
                <c:pt idx="49">
                  <c:v>2039</c:v>
                </c:pt>
                <c:pt idx="50">
                  <c:v>2040</c:v>
                </c:pt>
                <c:pt idx="51">
                  <c:v>2041</c:v>
                </c:pt>
                <c:pt idx="52">
                  <c:v>2042</c:v>
                </c:pt>
                <c:pt idx="53">
                  <c:v>2043</c:v>
                </c:pt>
                <c:pt idx="54">
                  <c:v>2044</c:v>
                </c:pt>
                <c:pt idx="55">
                  <c:v>2045</c:v>
                </c:pt>
                <c:pt idx="56">
                  <c:v>2046</c:v>
                </c:pt>
                <c:pt idx="57">
                  <c:v>2047</c:v>
                </c:pt>
                <c:pt idx="58">
                  <c:v>2048</c:v>
                </c:pt>
                <c:pt idx="59">
                  <c:v>2049</c:v>
                </c:pt>
                <c:pt idx="60">
                  <c:v>2050</c:v>
                </c:pt>
              </c:numCache>
            </c:numRef>
          </c:cat>
          <c:val>
            <c:numRef>
              <c:f>Consumption_sector_fuels!$N$13:$BV$13</c:f>
              <c:numCache>
                <c:formatCode>0</c:formatCode>
                <c:ptCount val="61"/>
                <c:pt idx="0">
                  <c:v>2.9332000000000003</c:v>
                </c:pt>
                <c:pt idx="1">
                  <c:v>2.9817329999999997</c:v>
                </c:pt>
                <c:pt idx="2">
                  <c:v>3.1233590000000002</c:v>
                </c:pt>
                <c:pt idx="3">
                  <c:v>3.096346</c:v>
                </c:pt>
                <c:pt idx="4">
                  <c:v>3.1988260000000004</c:v>
                </c:pt>
                <c:pt idx="5">
                  <c:v>3.2415509999999998</c:v>
                </c:pt>
                <c:pt idx="6">
                  <c:v>3.3420529999999995</c:v>
                </c:pt>
                <c:pt idx="7">
                  <c:v>3.2716720000000001</c:v>
                </c:pt>
                <c:pt idx="8">
                  <c:v>3.0813690000000005</c:v>
                </c:pt>
                <c:pt idx="9">
                  <c:v>3.128342</c:v>
                </c:pt>
                <c:pt idx="10">
                  <c:v>3.1581909999999995</c:v>
                </c:pt>
                <c:pt idx="11">
                  <c:v>2.775928</c:v>
                </c:pt>
                <c:pt idx="12">
                  <c:v>2.8673669999999998</c:v>
                </c:pt>
                <c:pt idx="13">
                  <c:v>2.9217449999999996</c:v>
                </c:pt>
                <c:pt idx="14">
                  <c:v>3.0964630000000004</c:v>
                </c:pt>
                <c:pt idx="15">
                  <c:v>3.191478</c:v>
                </c:pt>
                <c:pt idx="16">
                  <c:v>3.2926640000000007</c:v>
                </c:pt>
                <c:pt idx="17">
                  <c:v>3.4745540000000004</c:v>
                </c:pt>
                <c:pt idx="18">
                  <c:v>3.8386109999999998</c:v>
                </c:pt>
                <c:pt idx="19">
                  <c:v>4.0000119999999999</c:v>
                </c:pt>
                <c:pt idx="20">
                  <c:v>4.5524569999999995</c:v>
                </c:pt>
                <c:pt idx="21">
                  <c:v>4.8671569999999988</c:v>
                </c:pt>
                <c:pt idx="22">
                  <c:v>5.0383369999999994</c:v>
                </c:pt>
                <c:pt idx="23">
                  <c:v>5.6124300000000016</c:v>
                </c:pt>
                <c:pt idx="24">
                  <c:v>5.9792629999999996</c:v>
                </c:pt>
                <c:pt idx="25">
                  <c:v>5.9869780000000006</c:v>
                </c:pt>
                <c:pt idx="26">
                  <c:v>6.3527909999999999</c:v>
                </c:pt>
                <c:pt idx="27" formatCode="0.000">
                  <c:v>6.427816</c:v>
                </c:pt>
                <c:pt idx="28" formatCode="0.000">
                  <c:v>6.8179929999999995</c:v>
                </c:pt>
                <c:pt idx="29" formatCode="0.000">
                  <c:v>7.0016790000000002</c:v>
                </c:pt>
                <c:pt idx="30" formatCode="0.000">
                  <c:v>7.4508430000000008</c:v>
                </c:pt>
                <c:pt idx="31" formatCode="0.000">
                  <c:v>7.8958969999999997</c:v>
                </c:pt>
                <c:pt idx="32" formatCode="0.000">
                  <c:v>8.1524610000000006</c:v>
                </c:pt>
                <c:pt idx="33" formatCode="0.000">
                  <c:v>8.3927770000000006</c:v>
                </c:pt>
                <c:pt idx="34" formatCode="0.000">
                  <c:v>8.5071119999999993</c:v>
                </c:pt>
                <c:pt idx="35" formatCode="0.000">
                  <c:v>8.617426</c:v>
                </c:pt>
                <c:pt idx="36" formatCode="0.000">
                  <c:v>8.6826059999999998</c:v>
                </c:pt>
                <c:pt idx="37" formatCode="0.000">
                  <c:v>8.7610939999999999</c:v>
                </c:pt>
                <c:pt idx="38" formatCode="0.000">
                  <c:v>8.854318000000001</c:v>
                </c:pt>
                <c:pt idx="39" formatCode="0.000">
                  <c:v>9.0191560000000006</c:v>
                </c:pt>
                <c:pt idx="40" formatCode="0.000">
                  <c:v>9.1151049999999998</c:v>
                </c:pt>
                <c:pt idx="41" formatCode="0.000">
                  <c:v>9.2390560000000015</c:v>
                </c:pt>
                <c:pt idx="42" formatCode="0.000">
                  <c:v>9.2851429999999997</c:v>
                </c:pt>
                <c:pt idx="43" formatCode="0.000">
                  <c:v>9.3508239999999994</c:v>
                </c:pt>
                <c:pt idx="44" formatCode="0.000">
                  <c:v>9.494237</c:v>
                </c:pt>
                <c:pt idx="45" formatCode="0.000">
                  <c:v>9.6507659999999991</c:v>
                </c:pt>
                <c:pt idx="46" formatCode="0.000">
                  <c:v>9.8825029999999998</c:v>
                </c:pt>
                <c:pt idx="47" formatCode="0.000">
                  <c:v>10.089888999999999</c:v>
                </c:pt>
                <c:pt idx="48" formatCode="0.000">
                  <c:v>10.323826</c:v>
                </c:pt>
                <c:pt idx="49" formatCode="0.000">
                  <c:v>10.568528000000001</c:v>
                </c:pt>
                <c:pt idx="50" formatCode="0.000">
                  <c:v>10.651761</c:v>
                </c:pt>
                <c:pt idx="51" formatCode="0.000">
                  <c:v>10.872240999999999</c:v>
                </c:pt>
                <c:pt idx="52" formatCode="0.000">
                  <c:v>10.951654999999999</c:v>
                </c:pt>
                <c:pt idx="53" formatCode="0.000">
                  <c:v>11.164782000000001</c:v>
                </c:pt>
                <c:pt idx="54" formatCode="0.000">
                  <c:v>11.273422</c:v>
                </c:pt>
                <c:pt idx="55" formatCode="0.000">
                  <c:v>11.383703000000001</c:v>
                </c:pt>
                <c:pt idx="56" formatCode="0.000">
                  <c:v>11.654997999999999</c:v>
                </c:pt>
                <c:pt idx="57" formatCode="0.000">
                  <c:v>11.964288</c:v>
                </c:pt>
                <c:pt idx="58" formatCode="0.000">
                  <c:v>12.122373000000001</c:v>
                </c:pt>
                <c:pt idx="59" formatCode="0.000">
                  <c:v>12.404703999999999</c:v>
                </c:pt>
                <c:pt idx="60" formatCode="0.000">
                  <c:v>12.628123</c:v>
                </c:pt>
              </c:numCache>
            </c:numRef>
          </c:val>
          <c:smooth val="0"/>
          <c:extLst/>
        </c:ser>
        <c:ser>
          <c:idx val="3"/>
          <c:order val="4"/>
          <c:tx>
            <c:strRef>
              <c:f>Consumption_sector_fuels!$M$10</c:f>
              <c:strCache>
                <c:ptCount val="1"/>
                <c:pt idx="0">
                  <c:v>coal</c:v>
                </c:pt>
              </c:strCache>
            </c:strRef>
          </c:tx>
          <c:spPr>
            <a:ln w="22225" cap="rnd">
              <a:solidFill>
                <a:srgbClr val="7F7F7F"/>
              </a:solidFill>
              <a:round/>
            </a:ln>
            <a:effectLst/>
          </c:spPr>
          <c:marker>
            <c:symbol val="none"/>
          </c:marker>
          <c:cat>
            <c:numRef>
              <c:f>Consumption_sector_fuels!$N$1:$BV$1</c:f>
              <c:numCache>
                <c:formatCode>General</c:formatCode>
                <c:ptCount val="6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pt idx="32">
                  <c:v>2022</c:v>
                </c:pt>
                <c:pt idx="33">
                  <c:v>2023</c:v>
                </c:pt>
                <c:pt idx="34">
                  <c:v>2024</c:v>
                </c:pt>
                <c:pt idx="35">
                  <c:v>2025</c:v>
                </c:pt>
                <c:pt idx="36">
                  <c:v>2026</c:v>
                </c:pt>
                <c:pt idx="37">
                  <c:v>2027</c:v>
                </c:pt>
                <c:pt idx="38">
                  <c:v>2028</c:v>
                </c:pt>
                <c:pt idx="39">
                  <c:v>2029</c:v>
                </c:pt>
                <c:pt idx="40">
                  <c:v>2030</c:v>
                </c:pt>
                <c:pt idx="41">
                  <c:v>2031</c:v>
                </c:pt>
                <c:pt idx="42">
                  <c:v>2032</c:v>
                </c:pt>
                <c:pt idx="43">
                  <c:v>2033</c:v>
                </c:pt>
                <c:pt idx="44">
                  <c:v>2034</c:v>
                </c:pt>
                <c:pt idx="45">
                  <c:v>2035</c:v>
                </c:pt>
                <c:pt idx="46">
                  <c:v>2036</c:v>
                </c:pt>
                <c:pt idx="47">
                  <c:v>2037</c:v>
                </c:pt>
                <c:pt idx="48">
                  <c:v>2038</c:v>
                </c:pt>
                <c:pt idx="49">
                  <c:v>2039</c:v>
                </c:pt>
                <c:pt idx="50">
                  <c:v>2040</c:v>
                </c:pt>
                <c:pt idx="51">
                  <c:v>2041</c:v>
                </c:pt>
                <c:pt idx="52">
                  <c:v>2042</c:v>
                </c:pt>
                <c:pt idx="53">
                  <c:v>2043</c:v>
                </c:pt>
                <c:pt idx="54">
                  <c:v>2044</c:v>
                </c:pt>
                <c:pt idx="55">
                  <c:v>2045</c:v>
                </c:pt>
                <c:pt idx="56">
                  <c:v>2046</c:v>
                </c:pt>
                <c:pt idx="57">
                  <c:v>2047</c:v>
                </c:pt>
                <c:pt idx="58">
                  <c:v>2048</c:v>
                </c:pt>
                <c:pt idx="59">
                  <c:v>2049</c:v>
                </c:pt>
                <c:pt idx="60">
                  <c:v>2050</c:v>
                </c:pt>
              </c:numCache>
            </c:numRef>
          </c:cat>
          <c:val>
            <c:numRef>
              <c:f>Consumption_sector_fuels!$N$10:$BV$10</c:f>
              <c:numCache>
                <c:formatCode>0.000</c:formatCode>
                <c:ptCount val="61"/>
                <c:pt idx="0">
                  <c:v>19.172635</c:v>
                </c:pt>
                <c:pt idx="1">
                  <c:v>18.991669999999999</c:v>
                </c:pt>
                <c:pt idx="2">
                  <c:v>19.122471000000001</c:v>
                </c:pt>
                <c:pt idx="3">
                  <c:v>19.835148</c:v>
                </c:pt>
                <c:pt idx="4">
                  <c:v>19.909462999999999</c:v>
                </c:pt>
                <c:pt idx="5">
                  <c:v>20.088726999999999</c:v>
                </c:pt>
                <c:pt idx="6">
                  <c:v>21.001913999999999</c:v>
                </c:pt>
                <c:pt idx="7">
                  <c:v>21.445411</c:v>
                </c:pt>
                <c:pt idx="8">
                  <c:v>21.655743999999999</c:v>
                </c:pt>
                <c:pt idx="9">
                  <c:v>21.622544000000001</c:v>
                </c:pt>
                <c:pt idx="10">
                  <c:v>22.579528</c:v>
                </c:pt>
                <c:pt idx="11">
                  <c:v>21.914268</c:v>
                </c:pt>
                <c:pt idx="12">
                  <c:v>21.903988999999999</c:v>
                </c:pt>
                <c:pt idx="13">
                  <c:v>22.320927999999999</c:v>
                </c:pt>
                <c:pt idx="14">
                  <c:v>22.466194999999999</c:v>
                </c:pt>
                <c:pt idx="15">
                  <c:v>22.796543</c:v>
                </c:pt>
                <c:pt idx="16">
                  <c:v>22.44716</c:v>
                </c:pt>
                <c:pt idx="17">
                  <c:v>22.749466000000002</c:v>
                </c:pt>
                <c:pt idx="18">
                  <c:v>22.387436999999998</c:v>
                </c:pt>
                <c:pt idx="19">
                  <c:v>19.691205</c:v>
                </c:pt>
                <c:pt idx="20">
                  <c:v>20.833967999999999</c:v>
                </c:pt>
                <c:pt idx="21">
                  <c:v>19.657783999999999</c:v>
                </c:pt>
                <c:pt idx="22">
                  <c:v>17.378233999999999</c:v>
                </c:pt>
                <c:pt idx="23">
                  <c:v>18.038633000000001</c:v>
                </c:pt>
                <c:pt idx="24">
                  <c:v>17.997631999999999</c:v>
                </c:pt>
                <c:pt idx="25">
                  <c:v>15.548870000000001</c:v>
                </c:pt>
                <c:pt idx="26">
                  <c:v>14.225904999999999</c:v>
                </c:pt>
                <c:pt idx="27">
                  <c:v>13.762893</c:v>
                </c:pt>
                <c:pt idx="28">
                  <c:v>13.174994999999999</c:v>
                </c:pt>
                <c:pt idx="29">
                  <c:v>12.584531</c:v>
                </c:pt>
                <c:pt idx="30">
                  <c:v>11.922504</c:v>
                </c:pt>
                <c:pt idx="31">
                  <c:v>11.510320999999999</c:v>
                </c:pt>
                <c:pt idx="32">
                  <c:v>11.408146</c:v>
                </c:pt>
                <c:pt idx="33">
                  <c:v>11.410247</c:v>
                </c:pt>
                <c:pt idx="34">
                  <c:v>11.513738999999999</c:v>
                </c:pt>
                <c:pt idx="35">
                  <c:v>11.465545000000001</c:v>
                </c:pt>
                <c:pt idx="36">
                  <c:v>11.332532</c:v>
                </c:pt>
                <c:pt idx="37">
                  <c:v>11.216919000000001</c:v>
                </c:pt>
                <c:pt idx="38">
                  <c:v>11.162229999999999</c:v>
                </c:pt>
                <c:pt idx="39">
                  <c:v>11.341563000000001</c:v>
                </c:pt>
                <c:pt idx="40">
                  <c:v>11.372939000000001</c:v>
                </c:pt>
                <c:pt idx="41">
                  <c:v>11.205752</c:v>
                </c:pt>
                <c:pt idx="42">
                  <c:v>10.889246</c:v>
                </c:pt>
                <c:pt idx="43">
                  <c:v>10.888958000000001</c:v>
                </c:pt>
                <c:pt idx="44">
                  <c:v>10.758525000000001</c:v>
                </c:pt>
                <c:pt idx="45">
                  <c:v>10.734076</c:v>
                </c:pt>
                <c:pt idx="46">
                  <c:v>10.729797</c:v>
                </c:pt>
                <c:pt idx="47">
                  <c:v>10.656091</c:v>
                </c:pt>
                <c:pt idx="48">
                  <c:v>10.640605000000001</c:v>
                </c:pt>
                <c:pt idx="49">
                  <c:v>10.62372</c:v>
                </c:pt>
                <c:pt idx="50">
                  <c:v>10.627834999999999</c:v>
                </c:pt>
                <c:pt idx="51">
                  <c:v>10.564292</c:v>
                </c:pt>
                <c:pt idx="52">
                  <c:v>10.536868</c:v>
                </c:pt>
                <c:pt idx="53">
                  <c:v>10.496587999999999</c:v>
                </c:pt>
                <c:pt idx="54">
                  <c:v>10.509181</c:v>
                </c:pt>
                <c:pt idx="55">
                  <c:v>10.546925999999999</c:v>
                </c:pt>
                <c:pt idx="56">
                  <c:v>10.525779999999999</c:v>
                </c:pt>
                <c:pt idx="57">
                  <c:v>10.536016</c:v>
                </c:pt>
                <c:pt idx="58">
                  <c:v>10.558588</c:v>
                </c:pt>
                <c:pt idx="59">
                  <c:v>10.562956</c:v>
                </c:pt>
                <c:pt idx="60">
                  <c:v>10.572284</c:v>
                </c:pt>
              </c:numCache>
            </c:numRef>
          </c:val>
          <c:smooth val="0"/>
          <c:extLst/>
        </c:ser>
        <c:ser>
          <c:idx val="0"/>
          <c:order val="5"/>
          <c:tx>
            <c:strRef>
              <c:f>Consumption_sector_fuels!$M$8</c:f>
              <c:strCache>
                <c:ptCount val="1"/>
                <c:pt idx="0">
                  <c:v>petroleum and other liquids</c:v>
                </c:pt>
              </c:strCache>
            </c:strRef>
          </c:tx>
          <c:spPr>
            <a:ln w="28575" cap="rnd">
              <a:solidFill>
                <a:srgbClr val="BD732A"/>
              </a:solidFill>
              <a:round/>
            </a:ln>
            <a:effectLst/>
          </c:spPr>
          <c:marker>
            <c:symbol val="none"/>
          </c:marker>
          <c:cat>
            <c:numRef>
              <c:f>Consumption_sector_fuels!$N$1:$BV$1</c:f>
              <c:numCache>
                <c:formatCode>General</c:formatCode>
                <c:ptCount val="6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pt idx="32">
                  <c:v>2022</c:v>
                </c:pt>
                <c:pt idx="33">
                  <c:v>2023</c:v>
                </c:pt>
                <c:pt idx="34">
                  <c:v>2024</c:v>
                </c:pt>
                <c:pt idx="35">
                  <c:v>2025</c:v>
                </c:pt>
                <c:pt idx="36">
                  <c:v>2026</c:v>
                </c:pt>
                <c:pt idx="37">
                  <c:v>2027</c:v>
                </c:pt>
                <c:pt idx="38">
                  <c:v>2028</c:v>
                </c:pt>
                <c:pt idx="39">
                  <c:v>2029</c:v>
                </c:pt>
                <c:pt idx="40">
                  <c:v>2030</c:v>
                </c:pt>
                <c:pt idx="41">
                  <c:v>2031</c:v>
                </c:pt>
                <c:pt idx="42">
                  <c:v>2032</c:v>
                </c:pt>
                <c:pt idx="43">
                  <c:v>2033</c:v>
                </c:pt>
                <c:pt idx="44">
                  <c:v>2034</c:v>
                </c:pt>
                <c:pt idx="45">
                  <c:v>2035</c:v>
                </c:pt>
                <c:pt idx="46">
                  <c:v>2036</c:v>
                </c:pt>
                <c:pt idx="47">
                  <c:v>2037</c:v>
                </c:pt>
                <c:pt idx="48">
                  <c:v>2038</c:v>
                </c:pt>
                <c:pt idx="49">
                  <c:v>2039</c:v>
                </c:pt>
                <c:pt idx="50">
                  <c:v>2040</c:v>
                </c:pt>
                <c:pt idx="51">
                  <c:v>2041</c:v>
                </c:pt>
                <c:pt idx="52">
                  <c:v>2042</c:v>
                </c:pt>
                <c:pt idx="53">
                  <c:v>2043</c:v>
                </c:pt>
                <c:pt idx="54">
                  <c:v>2044</c:v>
                </c:pt>
                <c:pt idx="55">
                  <c:v>2045</c:v>
                </c:pt>
                <c:pt idx="56">
                  <c:v>2046</c:v>
                </c:pt>
                <c:pt idx="57">
                  <c:v>2047</c:v>
                </c:pt>
                <c:pt idx="58">
                  <c:v>2048</c:v>
                </c:pt>
                <c:pt idx="59">
                  <c:v>2049</c:v>
                </c:pt>
                <c:pt idx="60">
                  <c:v>2050</c:v>
                </c:pt>
              </c:numCache>
            </c:numRef>
          </c:cat>
          <c:val>
            <c:numRef>
              <c:f>Consumption_sector_fuels!$N$8:$BV$8</c:f>
              <c:numCache>
                <c:formatCode>0.000</c:formatCode>
                <c:ptCount val="61"/>
                <c:pt idx="0">
                  <c:v>33.551622999999999</c:v>
                </c:pt>
                <c:pt idx="1">
                  <c:v>32.846032000000001</c:v>
                </c:pt>
                <c:pt idx="2">
                  <c:v>33.524957000000001</c:v>
                </c:pt>
                <c:pt idx="3">
                  <c:v>33.687240000000003</c:v>
                </c:pt>
                <c:pt idx="4">
                  <c:v>34.557544999999998</c:v>
                </c:pt>
                <c:pt idx="5">
                  <c:v>34.441042000000003</c:v>
                </c:pt>
                <c:pt idx="6">
                  <c:v>35.674968</c:v>
                </c:pt>
                <c:pt idx="7">
                  <c:v>36.158482999999997</c:v>
                </c:pt>
                <c:pt idx="8">
                  <c:v>36.817374999999998</c:v>
                </c:pt>
                <c:pt idx="9">
                  <c:v>37.836036999999997</c:v>
                </c:pt>
                <c:pt idx="10">
                  <c:v>38.265934000000001</c:v>
                </c:pt>
                <c:pt idx="11">
                  <c:v>38.189655999999999</c:v>
                </c:pt>
                <c:pt idx="12">
                  <c:v>38.225566000000001</c:v>
                </c:pt>
                <c:pt idx="13">
                  <c:v>38.789797999999998</c:v>
                </c:pt>
                <c:pt idx="14">
                  <c:v>40.226666999999999</c:v>
                </c:pt>
                <c:pt idx="15">
                  <c:v>40.302833999999997</c:v>
                </c:pt>
                <c:pt idx="16">
                  <c:v>39.823636</c:v>
                </c:pt>
                <c:pt idx="17">
                  <c:v>39.489249999999998</c:v>
                </c:pt>
                <c:pt idx="18">
                  <c:v>36.906820000000003</c:v>
                </c:pt>
                <c:pt idx="19">
                  <c:v>34.959049999999998</c:v>
                </c:pt>
                <c:pt idx="20">
                  <c:v>35.488762999999999</c:v>
                </c:pt>
                <c:pt idx="21">
                  <c:v>34.828710999999998</c:v>
                </c:pt>
                <c:pt idx="22">
                  <c:v>34.011921999999998</c:v>
                </c:pt>
                <c:pt idx="23">
                  <c:v>34.619701999999997</c:v>
                </c:pt>
                <c:pt idx="24">
                  <c:v>34.874878000000002</c:v>
                </c:pt>
                <c:pt idx="25">
                  <c:v>35.605531999999997</c:v>
                </c:pt>
                <c:pt idx="26">
                  <c:v>36.016959</c:v>
                </c:pt>
                <c:pt idx="27">
                  <c:v>37.637428</c:v>
                </c:pt>
                <c:pt idx="28">
                  <c:v>38.338230000000003</c:v>
                </c:pt>
                <c:pt idx="29">
                  <c:v>38.796470999999997</c:v>
                </c:pt>
                <c:pt idx="30">
                  <c:v>38.257393</c:v>
                </c:pt>
                <c:pt idx="31">
                  <c:v>38.020114999999997</c:v>
                </c:pt>
                <c:pt idx="32">
                  <c:v>37.846080999999998</c:v>
                </c:pt>
                <c:pt idx="33">
                  <c:v>37.542338999999998</c:v>
                </c:pt>
                <c:pt idx="34">
                  <c:v>37.207732999999998</c:v>
                </c:pt>
                <c:pt idx="35">
                  <c:v>36.887421000000003</c:v>
                </c:pt>
                <c:pt idx="36">
                  <c:v>36.596530999999999</c:v>
                </c:pt>
                <c:pt idx="37">
                  <c:v>36.390098999999999</c:v>
                </c:pt>
                <c:pt idx="38">
                  <c:v>36.238300000000002</c:v>
                </c:pt>
                <c:pt idx="39">
                  <c:v>36.042957000000001</c:v>
                </c:pt>
                <c:pt idx="40">
                  <c:v>35.847298000000002</c:v>
                </c:pt>
                <c:pt idx="41">
                  <c:v>35.735973000000001</c:v>
                </c:pt>
                <c:pt idx="42">
                  <c:v>35.608967</c:v>
                </c:pt>
                <c:pt idx="43">
                  <c:v>35.480224999999997</c:v>
                </c:pt>
                <c:pt idx="44">
                  <c:v>35.390681999999998</c:v>
                </c:pt>
                <c:pt idx="45">
                  <c:v>35.304920000000003</c:v>
                </c:pt>
                <c:pt idx="46">
                  <c:v>35.275714999999998</c:v>
                </c:pt>
                <c:pt idx="47">
                  <c:v>35.349285000000002</c:v>
                </c:pt>
                <c:pt idx="48">
                  <c:v>35.433559000000002</c:v>
                </c:pt>
                <c:pt idx="49">
                  <c:v>35.489604999999997</c:v>
                </c:pt>
                <c:pt idx="50">
                  <c:v>35.567695999999998</c:v>
                </c:pt>
                <c:pt idx="51">
                  <c:v>35.676837999999996</c:v>
                </c:pt>
                <c:pt idx="52">
                  <c:v>35.774875999999999</c:v>
                </c:pt>
                <c:pt idx="53">
                  <c:v>35.902133999999997</c:v>
                </c:pt>
                <c:pt idx="54">
                  <c:v>36.088614999999997</c:v>
                </c:pt>
                <c:pt idx="55">
                  <c:v>36.266269999999999</c:v>
                </c:pt>
                <c:pt idx="56">
                  <c:v>36.489826000000001</c:v>
                </c:pt>
                <c:pt idx="57">
                  <c:v>36.723869000000001</c:v>
                </c:pt>
                <c:pt idx="58">
                  <c:v>36.982242999999997</c:v>
                </c:pt>
                <c:pt idx="59">
                  <c:v>37.129631000000003</c:v>
                </c:pt>
                <c:pt idx="60">
                  <c:v>37.338005000000003</c:v>
                </c:pt>
              </c:numCache>
            </c:numRef>
          </c:val>
          <c:smooth val="0"/>
          <c:extLst/>
        </c:ser>
        <c:ser>
          <c:idx val="2"/>
          <c:order val="6"/>
          <c:tx>
            <c:strRef>
              <c:f>Consumption_sector_fuels!$M$9</c:f>
              <c:strCache>
                <c:ptCount val="1"/>
                <c:pt idx="0">
                  <c:v>natural gas</c:v>
                </c:pt>
              </c:strCache>
            </c:strRef>
          </c:tx>
          <c:spPr>
            <a:ln w="22225" cap="rnd">
              <a:solidFill>
                <a:srgbClr val="0096D7"/>
              </a:solidFill>
              <a:round/>
            </a:ln>
            <a:effectLst/>
          </c:spPr>
          <c:marker>
            <c:symbol val="none"/>
          </c:marker>
          <c:cat>
            <c:numRef>
              <c:f>Consumption_sector_fuels!$N$1:$BV$1</c:f>
              <c:numCache>
                <c:formatCode>General</c:formatCode>
                <c:ptCount val="6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pt idx="32">
                  <c:v>2022</c:v>
                </c:pt>
                <c:pt idx="33">
                  <c:v>2023</c:v>
                </c:pt>
                <c:pt idx="34">
                  <c:v>2024</c:v>
                </c:pt>
                <c:pt idx="35">
                  <c:v>2025</c:v>
                </c:pt>
                <c:pt idx="36">
                  <c:v>2026</c:v>
                </c:pt>
                <c:pt idx="37">
                  <c:v>2027</c:v>
                </c:pt>
                <c:pt idx="38">
                  <c:v>2028</c:v>
                </c:pt>
                <c:pt idx="39">
                  <c:v>2029</c:v>
                </c:pt>
                <c:pt idx="40">
                  <c:v>2030</c:v>
                </c:pt>
                <c:pt idx="41">
                  <c:v>2031</c:v>
                </c:pt>
                <c:pt idx="42">
                  <c:v>2032</c:v>
                </c:pt>
                <c:pt idx="43">
                  <c:v>2033</c:v>
                </c:pt>
                <c:pt idx="44">
                  <c:v>2034</c:v>
                </c:pt>
                <c:pt idx="45">
                  <c:v>2035</c:v>
                </c:pt>
                <c:pt idx="46">
                  <c:v>2036</c:v>
                </c:pt>
                <c:pt idx="47">
                  <c:v>2037</c:v>
                </c:pt>
                <c:pt idx="48">
                  <c:v>2038</c:v>
                </c:pt>
                <c:pt idx="49">
                  <c:v>2039</c:v>
                </c:pt>
                <c:pt idx="50">
                  <c:v>2040</c:v>
                </c:pt>
                <c:pt idx="51">
                  <c:v>2041</c:v>
                </c:pt>
                <c:pt idx="52">
                  <c:v>2042</c:v>
                </c:pt>
                <c:pt idx="53">
                  <c:v>2043</c:v>
                </c:pt>
                <c:pt idx="54">
                  <c:v>2044</c:v>
                </c:pt>
                <c:pt idx="55">
                  <c:v>2045</c:v>
                </c:pt>
                <c:pt idx="56">
                  <c:v>2046</c:v>
                </c:pt>
                <c:pt idx="57">
                  <c:v>2047</c:v>
                </c:pt>
                <c:pt idx="58">
                  <c:v>2048</c:v>
                </c:pt>
                <c:pt idx="59">
                  <c:v>2049</c:v>
                </c:pt>
                <c:pt idx="60">
                  <c:v>2050</c:v>
                </c:pt>
              </c:numCache>
            </c:numRef>
          </c:cat>
          <c:val>
            <c:numRef>
              <c:f>Consumption_sector_fuels!$N$9:$BV$9</c:f>
              <c:numCache>
                <c:formatCode>0.000</c:formatCode>
                <c:ptCount val="61"/>
                <c:pt idx="0">
                  <c:v>19.603266999999999</c:v>
                </c:pt>
                <c:pt idx="1">
                  <c:v>20.032958000000001</c:v>
                </c:pt>
                <c:pt idx="2">
                  <c:v>20.713632</c:v>
                </c:pt>
                <c:pt idx="3">
                  <c:v>21.228999999999999</c:v>
                </c:pt>
                <c:pt idx="4">
                  <c:v>21.728066999999999</c:v>
                </c:pt>
                <c:pt idx="5">
                  <c:v>22.671139</c:v>
                </c:pt>
                <c:pt idx="6">
                  <c:v>23.084647</c:v>
                </c:pt>
                <c:pt idx="7">
                  <c:v>23.222715999999998</c:v>
                </c:pt>
                <c:pt idx="8">
                  <c:v>22.830226</c:v>
                </c:pt>
                <c:pt idx="9">
                  <c:v>22.909227000000001</c:v>
                </c:pt>
                <c:pt idx="10">
                  <c:v>23.823976999999999</c:v>
                </c:pt>
                <c:pt idx="11">
                  <c:v>22.772558</c:v>
                </c:pt>
                <c:pt idx="12">
                  <c:v>23.510081</c:v>
                </c:pt>
                <c:pt idx="13">
                  <c:v>22.830642000000001</c:v>
                </c:pt>
                <c:pt idx="14">
                  <c:v>22.923061000000001</c:v>
                </c:pt>
                <c:pt idx="15">
                  <c:v>22.565363999999999</c:v>
                </c:pt>
                <c:pt idx="16">
                  <c:v>22.238738000000001</c:v>
                </c:pt>
                <c:pt idx="17">
                  <c:v>23.662759000000001</c:v>
                </c:pt>
                <c:pt idx="18">
                  <c:v>23.842953000000001</c:v>
                </c:pt>
                <c:pt idx="19">
                  <c:v>23.415939999999999</c:v>
                </c:pt>
                <c:pt idx="20">
                  <c:v>24.574753999999999</c:v>
                </c:pt>
                <c:pt idx="21">
                  <c:v>24.954539</c:v>
                </c:pt>
                <c:pt idx="22">
                  <c:v>26.088581999999999</c:v>
                </c:pt>
                <c:pt idx="23">
                  <c:v>26.805133999999999</c:v>
                </c:pt>
                <c:pt idx="24">
                  <c:v>27.382833000000002</c:v>
                </c:pt>
                <c:pt idx="25">
                  <c:v>28.191095000000001</c:v>
                </c:pt>
                <c:pt idx="26">
                  <c:v>28.444983000000001</c:v>
                </c:pt>
                <c:pt idx="27">
                  <c:v>28.082671999999999</c:v>
                </c:pt>
                <c:pt idx="28">
                  <c:v>30.417995000000001</c:v>
                </c:pt>
                <c:pt idx="29">
                  <c:v>30.688364</c:v>
                </c:pt>
                <c:pt idx="30">
                  <c:v>31.361294000000001</c:v>
                </c:pt>
                <c:pt idx="31">
                  <c:v>31.56287</c:v>
                </c:pt>
                <c:pt idx="32">
                  <c:v>31.865003999999999</c:v>
                </c:pt>
                <c:pt idx="33">
                  <c:v>32.001209000000003</c:v>
                </c:pt>
                <c:pt idx="34">
                  <c:v>32.033596000000003</c:v>
                </c:pt>
                <c:pt idx="35">
                  <c:v>32.333781999999999</c:v>
                </c:pt>
                <c:pt idx="36">
                  <c:v>32.659461999999998</c:v>
                </c:pt>
                <c:pt idx="37">
                  <c:v>32.82996</c:v>
                </c:pt>
                <c:pt idx="38">
                  <c:v>33.065502000000002</c:v>
                </c:pt>
                <c:pt idx="39">
                  <c:v>32.970298999999997</c:v>
                </c:pt>
                <c:pt idx="40">
                  <c:v>32.961269000000001</c:v>
                </c:pt>
                <c:pt idx="41">
                  <c:v>33.160057000000002</c:v>
                </c:pt>
                <c:pt idx="42">
                  <c:v>33.549197999999997</c:v>
                </c:pt>
                <c:pt idx="43">
                  <c:v>33.594977999999998</c:v>
                </c:pt>
                <c:pt idx="44">
                  <c:v>33.720714999999998</c:v>
                </c:pt>
                <c:pt idx="45">
                  <c:v>33.855980000000002</c:v>
                </c:pt>
                <c:pt idx="46">
                  <c:v>33.963833000000001</c:v>
                </c:pt>
                <c:pt idx="47">
                  <c:v>34.096553999999998</c:v>
                </c:pt>
                <c:pt idx="48">
                  <c:v>34.234389999999998</c:v>
                </c:pt>
                <c:pt idx="49">
                  <c:v>34.327323999999997</c:v>
                </c:pt>
                <c:pt idx="50">
                  <c:v>34.546936000000002</c:v>
                </c:pt>
                <c:pt idx="51">
                  <c:v>34.668816</c:v>
                </c:pt>
                <c:pt idx="52">
                  <c:v>34.886139</c:v>
                </c:pt>
                <c:pt idx="53">
                  <c:v>34.994529999999997</c:v>
                </c:pt>
                <c:pt idx="54">
                  <c:v>35.198901999999997</c:v>
                </c:pt>
                <c:pt idx="55">
                  <c:v>35.462563000000003</c:v>
                </c:pt>
                <c:pt idx="56">
                  <c:v>35.562781999999999</c:v>
                </c:pt>
                <c:pt idx="57">
                  <c:v>35.658664999999999</c:v>
                </c:pt>
                <c:pt idx="58">
                  <c:v>35.891162999999999</c:v>
                </c:pt>
                <c:pt idx="59">
                  <c:v>36.013947000000002</c:v>
                </c:pt>
                <c:pt idx="60">
                  <c:v>36.198188999999999</c:v>
                </c:pt>
              </c:numCache>
            </c:numRef>
          </c:val>
          <c:smooth val="0"/>
          <c:extLst/>
        </c:ser>
        <c:dLbls>
          <c:showLegendKey val="0"/>
          <c:showVal val="0"/>
          <c:showCatName val="0"/>
          <c:showSerName val="0"/>
          <c:showPercent val="0"/>
          <c:showBubbleSize val="0"/>
        </c:dLbls>
        <c:smooth val="0"/>
        <c:axId val="222474176"/>
        <c:axId val="222474736"/>
      </c:lineChart>
      <c:catAx>
        <c:axId val="222474176"/>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222474736"/>
        <c:crosses val="autoZero"/>
        <c:auto val="1"/>
        <c:lblAlgn val="ctr"/>
        <c:lblOffset val="100"/>
        <c:tickLblSkip val="10"/>
        <c:tickMarkSkip val="10"/>
        <c:noMultiLvlLbl val="0"/>
      </c:catAx>
      <c:valAx>
        <c:axId val="222474736"/>
        <c:scaling>
          <c:orientation val="minMax"/>
          <c:max val="4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22225">
            <a:solidFill>
              <a:srgbClr val="FFFFFF">
                <a:lumMod val="65000"/>
              </a:srgbClr>
            </a:solidFill>
            <a:prstDash val="lgDash"/>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222474176"/>
        <c:crossesAt val="29"/>
        <c:crossBetween val="midCat"/>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000">
          <a:solidFill>
            <a:sysClr val="windowText" lastClr="000000"/>
          </a:solidFill>
        </a:defRPr>
      </a:pPr>
      <a:endParaRPr lang="en-US"/>
    </a:p>
  </c:txPr>
  <c:externalData r:id="rId4">
    <c:autoUpdate val="0"/>
  </c:externalData>
  <c:userShapes r:id="rId5"/>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3090551181102378E-2"/>
          <c:y val="0.18521225802406099"/>
          <c:w val="0.65121281714785639"/>
          <c:h val="0.7281594488188976"/>
        </c:manualLayout>
      </c:layout>
      <c:lineChart>
        <c:grouping val="standard"/>
        <c:varyColors val="0"/>
        <c:ser>
          <c:idx val="5"/>
          <c:order val="0"/>
          <c:tx>
            <c:strRef>
              <c:f>Trade_total_fuels!$K$5</c:f>
              <c:strCache>
                <c:ptCount val="1"/>
                <c:pt idx="0">
                  <c:v>petroleum and other liquids</c:v>
                </c:pt>
              </c:strCache>
            </c:strRef>
          </c:tx>
          <c:spPr>
            <a:ln w="22225" cap="rnd">
              <a:solidFill>
                <a:srgbClr val="BD732A"/>
              </a:solidFill>
              <a:round/>
            </a:ln>
            <a:effectLst/>
          </c:spPr>
          <c:marker>
            <c:symbol val="none"/>
          </c:marker>
          <c:cat>
            <c:numRef>
              <c:f>Trade_total_fuels!$L$1:$BT$1</c:f>
              <c:numCache>
                <c:formatCode>General</c:formatCode>
                <c:ptCount val="6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pt idx="32">
                  <c:v>2022</c:v>
                </c:pt>
                <c:pt idx="33">
                  <c:v>2023</c:v>
                </c:pt>
                <c:pt idx="34">
                  <c:v>2024</c:v>
                </c:pt>
                <c:pt idx="35">
                  <c:v>2025</c:v>
                </c:pt>
                <c:pt idx="36">
                  <c:v>2026</c:v>
                </c:pt>
                <c:pt idx="37">
                  <c:v>2027</c:v>
                </c:pt>
                <c:pt idx="38">
                  <c:v>2028</c:v>
                </c:pt>
                <c:pt idx="39">
                  <c:v>2029</c:v>
                </c:pt>
                <c:pt idx="40">
                  <c:v>2030</c:v>
                </c:pt>
                <c:pt idx="41">
                  <c:v>2031</c:v>
                </c:pt>
                <c:pt idx="42">
                  <c:v>2032</c:v>
                </c:pt>
                <c:pt idx="43">
                  <c:v>2033</c:v>
                </c:pt>
                <c:pt idx="44">
                  <c:v>2034</c:v>
                </c:pt>
                <c:pt idx="45">
                  <c:v>2035</c:v>
                </c:pt>
                <c:pt idx="46">
                  <c:v>2036</c:v>
                </c:pt>
                <c:pt idx="47">
                  <c:v>2037</c:v>
                </c:pt>
                <c:pt idx="48">
                  <c:v>2038</c:v>
                </c:pt>
                <c:pt idx="49">
                  <c:v>2039</c:v>
                </c:pt>
                <c:pt idx="50">
                  <c:v>2040</c:v>
                </c:pt>
                <c:pt idx="51">
                  <c:v>2041</c:v>
                </c:pt>
                <c:pt idx="52">
                  <c:v>2042</c:v>
                </c:pt>
                <c:pt idx="53">
                  <c:v>2043</c:v>
                </c:pt>
                <c:pt idx="54">
                  <c:v>2044</c:v>
                </c:pt>
                <c:pt idx="55">
                  <c:v>2045</c:v>
                </c:pt>
                <c:pt idx="56">
                  <c:v>2046</c:v>
                </c:pt>
                <c:pt idx="57">
                  <c:v>2047</c:v>
                </c:pt>
                <c:pt idx="58">
                  <c:v>2048</c:v>
                </c:pt>
                <c:pt idx="59">
                  <c:v>2049</c:v>
                </c:pt>
                <c:pt idx="60">
                  <c:v>2050</c:v>
                </c:pt>
              </c:numCache>
            </c:numRef>
          </c:cat>
          <c:val>
            <c:numRef>
              <c:f>Trade_total_fuels!$L$5:$BT$5</c:f>
              <c:numCache>
                <c:formatCode>General</c:formatCode>
                <c:ptCount val="61"/>
                <c:pt idx="0">
                  <c:v>15.293357000000002</c:v>
                </c:pt>
                <c:pt idx="1">
                  <c:v>14.220075000000001</c:v>
                </c:pt>
                <c:pt idx="2">
                  <c:v>14.959920000000002</c:v>
                </c:pt>
                <c:pt idx="3">
                  <c:v>16.372893000000005</c:v>
                </c:pt>
                <c:pt idx="4">
                  <c:v>17.19913</c:v>
                </c:pt>
                <c:pt idx="5">
                  <c:v>16.825251000000002</c:v>
                </c:pt>
                <c:pt idx="6">
                  <c:v>18.178942000000003</c:v>
                </c:pt>
                <c:pt idx="7">
                  <c:v>19.564861000000001</c:v>
                </c:pt>
                <c:pt idx="8">
                  <c:v>20.890241</c:v>
                </c:pt>
                <c:pt idx="9">
                  <c:v>21.124064000000001</c:v>
                </c:pt>
                <c:pt idx="10">
                  <c:v>22.314369000000003</c:v>
                </c:pt>
                <c:pt idx="11">
                  <c:v>23.295788999999996</c:v>
                </c:pt>
                <c:pt idx="12">
                  <c:v>22.616711999999996</c:v>
                </c:pt>
                <c:pt idx="13">
                  <c:v>24.056143000000002</c:v>
                </c:pt>
                <c:pt idx="14">
                  <c:v>26.032464000000001</c:v>
                </c:pt>
                <c:pt idx="15">
                  <c:v>26.865962</c:v>
                </c:pt>
                <c:pt idx="16">
                  <c:v>26.594876000000003</c:v>
                </c:pt>
                <c:pt idx="17">
                  <c:v>25.913962999999999</c:v>
                </c:pt>
                <c:pt idx="18">
                  <c:v>23.971966000000005</c:v>
                </c:pt>
                <c:pt idx="19">
                  <c:v>20.863512</c:v>
                </c:pt>
                <c:pt idx="20">
                  <c:v>20.537501000000002</c:v>
                </c:pt>
                <c:pt idx="21">
                  <c:v>18.624352999999999</c:v>
                </c:pt>
                <c:pt idx="22">
                  <c:v>16.928065999999998</c:v>
                </c:pt>
                <c:pt idx="23">
                  <c:v>13.981785</c:v>
                </c:pt>
                <c:pt idx="24">
                  <c:v>11.759028000000001</c:v>
                </c:pt>
                <c:pt idx="25">
                  <c:v>11.291676000000001</c:v>
                </c:pt>
                <c:pt idx="26">
                  <c:v>11.652392000000003</c:v>
                </c:pt>
                <c:pt idx="27" formatCode="0.000">
                  <c:v>9.8503200000000017</c:v>
                </c:pt>
                <c:pt idx="28" formatCode="0.000">
                  <c:v>7.231659999999998</c:v>
                </c:pt>
                <c:pt idx="29" formatCode="0.000">
                  <c:v>5.4704980000000027</c:v>
                </c:pt>
                <c:pt idx="30" formatCode="0.000">
                  <c:v>1.3227119999999992</c:v>
                </c:pt>
                <c:pt idx="31" formatCode="0.000">
                  <c:v>-0.19694499999999948</c:v>
                </c:pt>
                <c:pt idx="32" formatCode="0.000">
                  <c:v>-1.195727999999999</c:v>
                </c:pt>
                <c:pt idx="33" formatCode="0.000">
                  <c:v>-1.4910579999999989</c:v>
                </c:pt>
                <c:pt idx="34" formatCode="0.000">
                  <c:v>-2.1824069999999978</c:v>
                </c:pt>
                <c:pt idx="35" formatCode="0.000">
                  <c:v>-2.670967000000001</c:v>
                </c:pt>
                <c:pt idx="36" formatCode="0.000">
                  <c:v>-3.6236510000000024</c:v>
                </c:pt>
                <c:pt idx="37" formatCode="0.000">
                  <c:v>-4.2824880000000007</c:v>
                </c:pt>
                <c:pt idx="38" formatCode="0.000">
                  <c:v>-4.1835859999999983</c:v>
                </c:pt>
                <c:pt idx="39" formatCode="0.000">
                  <c:v>-4.3860120000000009</c:v>
                </c:pt>
                <c:pt idx="40" formatCode="0.000">
                  <c:v>-4.671104999999999</c:v>
                </c:pt>
                <c:pt idx="41" formatCode="0.000">
                  <c:v>-5.0009989999999984</c:v>
                </c:pt>
                <c:pt idx="42" formatCode="0.000">
                  <c:v>-5.0006440000000012</c:v>
                </c:pt>
                <c:pt idx="43" formatCode="0.000">
                  <c:v>-5.1736590000000025</c:v>
                </c:pt>
                <c:pt idx="44" formatCode="0.000">
                  <c:v>-5.1275329999999997</c:v>
                </c:pt>
                <c:pt idx="45" formatCode="0.000">
                  <c:v>-4.9898410000000002</c:v>
                </c:pt>
                <c:pt idx="46" formatCode="0.000">
                  <c:v>-4.922131000000002</c:v>
                </c:pt>
                <c:pt idx="47" formatCode="0.000">
                  <c:v>-4.5996290000000002</c:v>
                </c:pt>
                <c:pt idx="48" formatCode="0.000">
                  <c:v>-4.4687950000000001</c:v>
                </c:pt>
                <c:pt idx="49" formatCode="0.000">
                  <c:v>-4.3321419999999975</c:v>
                </c:pt>
                <c:pt idx="50" formatCode="0.000">
                  <c:v>-4.1678519999999999</c:v>
                </c:pt>
                <c:pt idx="51" formatCode="0.000">
                  <c:v>-3.8312220000000003</c:v>
                </c:pt>
                <c:pt idx="52" formatCode="0.000">
                  <c:v>-3.3650370000000009</c:v>
                </c:pt>
                <c:pt idx="53" formatCode="0.000">
                  <c:v>-2.6138300000000001</c:v>
                </c:pt>
                <c:pt idx="54" formatCode="0.000">
                  <c:v>-1.947808000000002</c:v>
                </c:pt>
                <c:pt idx="55" formatCode="0.000">
                  <c:v>-1.1509789999999995</c:v>
                </c:pt>
                <c:pt idx="56" formatCode="0.000">
                  <c:v>-0.48050899999999785</c:v>
                </c:pt>
                <c:pt idx="57" formatCode="0.000">
                  <c:v>0.24155400000000427</c:v>
                </c:pt>
                <c:pt idx="58" formatCode="0.000">
                  <c:v>1.0535850000000018</c:v>
                </c:pt>
                <c:pt idx="59" formatCode="0.000">
                  <c:v>1.8869219999999984</c:v>
                </c:pt>
                <c:pt idx="60" formatCode="0.000">
                  <c:v>2.5875429999999966</c:v>
                </c:pt>
              </c:numCache>
            </c:numRef>
          </c:val>
          <c:smooth val="0"/>
        </c:ser>
        <c:ser>
          <c:idx val="1"/>
          <c:order val="1"/>
          <c:tx>
            <c:strRef>
              <c:f>Trade_total_fuels!$K$7</c:f>
              <c:strCache>
                <c:ptCount val="1"/>
                <c:pt idx="0">
                  <c:v>coal and coke</c:v>
                </c:pt>
              </c:strCache>
            </c:strRef>
          </c:tx>
          <c:spPr>
            <a:ln w="22225" cap="rnd">
              <a:solidFill>
                <a:srgbClr val="7F7F7F"/>
              </a:solidFill>
              <a:round/>
            </a:ln>
            <a:effectLst/>
          </c:spPr>
          <c:marker>
            <c:symbol val="none"/>
          </c:marker>
          <c:cat>
            <c:numRef>
              <c:f>Trade_total_fuels!$L$1:$BT$1</c:f>
              <c:numCache>
                <c:formatCode>General</c:formatCode>
                <c:ptCount val="6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pt idx="32">
                  <c:v>2022</c:v>
                </c:pt>
                <c:pt idx="33">
                  <c:v>2023</c:v>
                </c:pt>
                <c:pt idx="34">
                  <c:v>2024</c:v>
                </c:pt>
                <c:pt idx="35">
                  <c:v>2025</c:v>
                </c:pt>
                <c:pt idx="36">
                  <c:v>2026</c:v>
                </c:pt>
                <c:pt idx="37">
                  <c:v>2027</c:v>
                </c:pt>
                <c:pt idx="38">
                  <c:v>2028</c:v>
                </c:pt>
                <c:pt idx="39">
                  <c:v>2029</c:v>
                </c:pt>
                <c:pt idx="40">
                  <c:v>2030</c:v>
                </c:pt>
                <c:pt idx="41">
                  <c:v>2031</c:v>
                </c:pt>
                <c:pt idx="42">
                  <c:v>2032</c:v>
                </c:pt>
                <c:pt idx="43">
                  <c:v>2033</c:v>
                </c:pt>
                <c:pt idx="44">
                  <c:v>2034</c:v>
                </c:pt>
                <c:pt idx="45">
                  <c:v>2035</c:v>
                </c:pt>
                <c:pt idx="46">
                  <c:v>2036</c:v>
                </c:pt>
                <c:pt idx="47">
                  <c:v>2037</c:v>
                </c:pt>
                <c:pt idx="48">
                  <c:v>2038</c:v>
                </c:pt>
                <c:pt idx="49">
                  <c:v>2039</c:v>
                </c:pt>
                <c:pt idx="50">
                  <c:v>2040</c:v>
                </c:pt>
                <c:pt idx="51">
                  <c:v>2041</c:v>
                </c:pt>
                <c:pt idx="52">
                  <c:v>2042</c:v>
                </c:pt>
                <c:pt idx="53">
                  <c:v>2043</c:v>
                </c:pt>
                <c:pt idx="54">
                  <c:v>2044</c:v>
                </c:pt>
                <c:pt idx="55">
                  <c:v>2045</c:v>
                </c:pt>
                <c:pt idx="56">
                  <c:v>2046</c:v>
                </c:pt>
                <c:pt idx="57">
                  <c:v>2047</c:v>
                </c:pt>
                <c:pt idx="58">
                  <c:v>2048</c:v>
                </c:pt>
                <c:pt idx="59">
                  <c:v>2049</c:v>
                </c:pt>
                <c:pt idx="60">
                  <c:v>2050</c:v>
                </c:pt>
              </c:numCache>
            </c:numRef>
          </c:cat>
          <c:val>
            <c:numRef>
              <c:f>Trade_total_fuels!$L$7:$BT$7</c:f>
              <c:numCache>
                <c:formatCode>General</c:formatCode>
                <c:ptCount val="61"/>
                <c:pt idx="0">
                  <c:v>-2.7000110000000004</c:v>
                </c:pt>
                <c:pt idx="1">
                  <c:v>-2.7592360000000005</c:v>
                </c:pt>
                <c:pt idx="2">
                  <c:v>-2.5522320000000001</c:v>
                </c:pt>
                <c:pt idx="3">
                  <c:v>-1.730834</c:v>
                </c:pt>
                <c:pt idx="4">
                  <c:v>-1.5987259999999999</c:v>
                </c:pt>
                <c:pt idx="5">
                  <c:v>-2.0202789999999999</c:v>
                </c:pt>
                <c:pt idx="6">
                  <c:v>-2.1423380000000005</c:v>
                </c:pt>
                <c:pt idx="7">
                  <c:v>-1.9595269999999998</c:v>
                </c:pt>
                <c:pt idx="8">
                  <c:v>-1.8064899999999999</c:v>
                </c:pt>
                <c:pt idx="9">
                  <c:v>-1.240183</c:v>
                </c:pt>
                <c:pt idx="10">
                  <c:v>-1.1493719999999998</c:v>
                </c:pt>
                <c:pt idx="11">
                  <c:v>-0.74127799999999999</c:v>
                </c:pt>
                <c:pt idx="12">
                  <c:v>-0.54944399999999993</c:v>
                </c:pt>
                <c:pt idx="13">
                  <c:v>-0.44053299999999995</c:v>
                </c:pt>
                <c:pt idx="14">
                  <c:v>-0.43336699999999984</c:v>
                </c:pt>
                <c:pt idx="15">
                  <c:v>-0.46752700000000014</c:v>
                </c:pt>
                <c:pt idx="16">
                  <c:v>-0.29673599999999983</c:v>
                </c:pt>
                <c:pt idx="17">
                  <c:v>-0.57278600000000002</c:v>
                </c:pt>
                <c:pt idx="18">
                  <c:v>-1.1745400000000001</c:v>
                </c:pt>
                <c:pt idx="19">
                  <c:v>-0.97267999999999999</c:v>
                </c:pt>
                <c:pt idx="20">
                  <c:v>-1.6235089999999999</c:v>
                </c:pt>
                <c:pt idx="21">
                  <c:v>-2.4123520000000003</c:v>
                </c:pt>
                <c:pt idx="22">
                  <c:v>-2.8713630000000001</c:v>
                </c:pt>
                <c:pt idx="23">
                  <c:v>-2.7131110000000001</c:v>
                </c:pt>
                <c:pt idx="24">
                  <c:v>-2.2042700000000002</c:v>
                </c:pt>
                <c:pt idx="25">
                  <c:v>-1.614117</c:v>
                </c:pt>
                <c:pt idx="26">
                  <c:v>-1.345477</c:v>
                </c:pt>
                <c:pt idx="27" formatCode="0.000">
                  <c:v>-2.3984997945000002</c:v>
                </c:pt>
                <c:pt idx="28" formatCode="0.000">
                  <c:v>-2.4568512956039998</c:v>
                </c:pt>
                <c:pt idx="29" formatCode="0.000">
                  <c:v>-2.4128948775280001</c:v>
                </c:pt>
                <c:pt idx="30" formatCode="0.000">
                  <c:v>-2.3151009423519997</c:v>
                </c:pt>
                <c:pt idx="31" formatCode="0.000">
                  <c:v>-2.0047579168759997</c:v>
                </c:pt>
                <c:pt idx="32" formatCode="0.000">
                  <c:v>-2.0682466697119999</c:v>
                </c:pt>
                <c:pt idx="33" formatCode="0.000">
                  <c:v>-2.0330904779639996</c:v>
                </c:pt>
                <c:pt idx="34" formatCode="0.000">
                  <c:v>-2.0876893214119998</c:v>
                </c:pt>
                <c:pt idx="35" formatCode="0.000">
                  <c:v>-2.0526880403519998</c:v>
                </c:pt>
                <c:pt idx="36" formatCode="0.000">
                  <c:v>-2.1042217055079999</c:v>
                </c:pt>
                <c:pt idx="37" formatCode="0.000">
                  <c:v>-2.0680732789160001</c:v>
                </c:pt>
                <c:pt idx="38" formatCode="0.000">
                  <c:v>-1.862351443876</c:v>
                </c:pt>
                <c:pt idx="39" formatCode="0.000">
                  <c:v>-1.9595642987560002</c:v>
                </c:pt>
                <c:pt idx="40" formatCode="0.000">
                  <c:v>-1.865658195692</c:v>
                </c:pt>
                <c:pt idx="41" formatCode="0.000">
                  <c:v>-1.827274187604</c:v>
                </c:pt>
                <c:pt idx="42" formatCode="0.000">
                  <c:v>-1.8665949753240001</c:v>
                </c:pt>
                <c:pt idx="43" formatCode="0.000">
                  <c:v>-1.8418086102319999</c:v>
                </c:pt>
                <c:pt idx="44" formatCode="0.000">
                  <c:v>-1.6553857180480001</c:v>
                </c:pt>
                <c:pt idx="45" formatCode="0.000">
                  <c:v>-1.67470869408</c:v>
                </c:pt>
                <c:pt idx="46" formatCode="0.000">
                  <c:v>-1.7126663756960001</c:v>
                </c:pt>
                <c:pt idx="47" formatCode="0.000">
                  <c:v>-1.7323315458239998</c:v>
                </c:pt>
                <c:pt idx="48" formatCode="0.000">
                  <c:v>-1.753243659784</c:v>
                </c:pt>
                <c:pt idx="49" formatCode="0.000">
                  <c:v>-1.7608732774119999</c:v>
                </c:pt>
                <c:pt idx="50" formatCode="0.000">
                  <c:v>-1.7253283842160001</c:v>
                </c:pt>
                <c:pt idx="51" formatCode="0.000">
                  <c:v>-1.7522371193279997</c:v>
                </c:pt>
                <c:pt idx="52" formatCode="0.000">
                  <c:v>-1.7161633156239999</c:v>
                </c:pt>
                <c:pt idx="53" formatCode="0.000">
                  <c:v>-1.6697602645560001</c:v>
                </c:pt>
                <c:pt idx="54" formatCode="0.000">
                  <c:v>-1.6582538711479999</c:v>
                </c:pt>
                <c:pt idx="55" formatCode="0.000">
                  <c:v>-1.7034981826479998</c:v>
                </c:pt>
                <c:pt idx="56" formatCode="0.000">
                  <c:v>-1.589951239276</c:v>
                </c:pt>
                <c:pt idx="57" formatCode="0.000">
                  <c:v>-1.5008084317399999</c:v>
                </c:pt>
                <c:pt idx="58" formatCode="0.000">
                  <c:v>-1.5009212524160001</c:v>
                </c:pt>
                <c:pt idx="59" formatCode="0.000">
                  <c:v>-1.500993178504</c:v>
                </c:pt>
                <c:pt idx="60" formatCode="0.000">
                  <c:v>-1.501115793276</c:v>
                </c:pt>
              </c:numCache>
            </c:numRef>
          </c:val>
          <c:smooth val="0"/>
        </c:ser>
        <c:ser>
          <c:idx val="4"/>
          <c:order val="2"/>
          <c:tx>
            <c:strRef>
              <c:f>Trade_total_fuels!$K$8</c:f>
              <c:strCache>
                <c:ptCount val="1"/>
                <c:pt idx="0">
                  <c:v>natural gas</c:v>
                </c:pt>
              </c:strCache>
            </c:strRef>
          </c:tx>
          <c:spPr>
            <a:ln w="22225" cap="rnd">
              <a:solidFill>
                <a:srgbClr val="0096D7"/>
              </a:solidFill>
              <a:round/>
            </a:ln>
            <a:effectLst/>
          </c:spPr>
          <c:marker>
            <c:symbol val="none"/>
          </c:marker>
          <c:cat>
            <c:numRef>
              <c:f>Trade_total_fuels!$L$1:$BT$1</c:f>
              <c:numCache>
                <c:formatCode>General</c:formatCode>
                <c:ptCount val="6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pt idx="32">
                  <c:v>2022</c:v>
                </c:pt>
                <c:pt idx="33">
                  <c:v>2023</c:v>
                </c:pt>
                <c:pt idx="34">
                  <c:v>2024</c:v>
                </c:pt>
                <c:pt idx="35">
                  <c:v>2025</c:v>
                </c:pt>
                <c:pt idx="36">
                  <c:v>2026</c:v>
                </c:pt>
                <c:pt idx="37">
                  <c:v>2027</c:v>
                </c:pt>
                <c:pt idx="38">
                  <c:v>2028</c:v>
                </c:pt>
                <c:pt idx="39">
                  <c:v>2029</c:v>
                </c:pt>
                <c:pt idx="40">
                  <c:v>2030</c:v>
                </c:pt>
                <c:pt idx="41">
                  <c:v>2031</c:v>
                </c:pt>
                <c:pt idx="42">
                  <c:v>2032</c:v>
                </c:pt>
                <c:pt idx="43">
                  <c:v>2033</c:v>
                </c:pt>
                <c:pt idx="44">
                  <c:v>2034</c:v>
                </c:pt>
                <c:pt idx="45">
                  <c:v>2035</c:v>
                </c:pt>
                <c:pt idx="46">
                  <c:v>2036</c:v>
                </c:pt>
                <c:pt idx="47">
                  <c:v>2037</c:v>
                </c:pt>
                <c:pt idx="48">
                  <c:v>2038</c:v>
                </c:pt>
                <c:pt idx="49">
                  <c:v>2039</c:v>
                </c:pt>
                <c:pt idx="50">
                  <c:v>2040</c:v>
                </c:pt>
                <c:pt idx="51">
                  <c:v>2041</c:v>
                </c:pt>
                <c:pt idx="52">
                  <c:v>2042</c:v>
                </c:pt>
                <c:pt idx="53">
                  <c:v>2043</c:v>
                </c:pt>
                <c:pt idx="54">
                  <c:v>2044</c:v>
                </c:pt>
                <c:pt idx="55">
                  <c:v>2045</c:v>
                </c:pt>
                <c:pt idx="56">
                  <c:v>2046</c:v>
                </c:pt>
                <c:pt idx="57">
                  <c:v>2047</c:v>
                </c:pt>
                <c:pt idx="58">
                  <c:v>2048</c:v>
                </c:pt>
                <c:pt idx="59">
                  <c:v>2049</c:v>
                </c:pt>
                <c:pt idx="60">
                  <c:v>2050</c:v>
                </c:pt>
              </c:numCache>
            </c:numRef>
          </c:cat>
          <c:val>
            <c:numRef>
              <c:f>Trade_total_fuels!$L$8:$BT$8</c:f>
              <c:numCache>
                <c:formatCode>General</c:formatCode>
                <c:ptCount val="61"/>
                <c:pt idx="0">
                  <c:v>1.463541</c:v>
                </c:pt>
                <c:pt idx="1">
                  <c:v>1.6660509999999999</c:v>
                </c:pt>
                <c:pt idx="2">
                  <c:v>1.940841</c:v>
                </c:pt>
                <c:pt idx="3">
                  <c:v>2.2546910000000002</c:v>
                </c:pt>
                <c:pt idx="4">
                  <c:v>2.5180469999999997</c:v>
                </c:pt>
                <c:pt idx="5">
                  <c:v>2.7448960000000002</c:v>
                </c:pt>
                <c:pt idx="6">
                  <c:v>2.846956</c:v>
                </c:pt>
                <c:pt idx="7">
                  <c:v>2.9043060000000001</c:v>
                </c:pt>
                <c:pt idx="8">
                  <c:v>3.0637989999999999</c:v>
                </c:pt>
                <c:pt idx="9">
                  <c:v>3.4999910000000001</c:v>
                </c:pt>
                <c:pt idx="10">
                  <c:v>3.623402</c:v>
                </c:pt>
                <c:pt idx="11">
                  <c:v>3.691398</c:v>
                </c:pt>
                <c:pt idx="12">
                  <c:v>3.58344</c:v>
                </c:pt>
                <c:pt idx="13">
                  <c:v>3.3563009999999998</c:v>
                </c:pt>
                <c:pt idx="14">
                  <c:v>3.5031969999999997</c:v>
                </c:pt>
                <c:pt idx="15">
                  <c:v>3.7144019999999998</c:v>
                </c:pt>
                <c:pt idx="16">
                  <c:v>3.5604639999999996</c:v>
                </c:pt>
                <c:pt idx="17">
                  <c:v>3.8929149999999999</c:v>
                </c:pt>
                <c:pt idx="18">
                  <c:v>3.1117720000000002</c:v>
                </c:pt>
                <c:pt idx="19">
                  <c:v>2.7631359999999998</c:v>
                </c:pt>
                <c:pt idx="20">
                  <c:v>2.6872560000000001</c:v>
                </c:pt>
                <c:pt idx="21">
                  <c:v>2.0362090000000004</c:v>
                </c:pt>
                <c:pt idx="22">
                  <c:v>1.5828360000000001</c:v>
                </c:pt>
                <c:pt idx="23">
                  <c:v>1.3688740000000001</c:v>
                </c:pt>
                <c:pt idx="24">
                  <c:v>1.234893</c:v>
                </c:pt>
                <c:pt idx="25">
                  <c:v>0.98648199999999986</c:v>
                </c:pt>
                <c:pt idx="26">
                  <c:v>0.72513300000000003</c:v>
                </c:pt>
                <c:pt idx="27" formatCode="0.000">
                  <c:v>-8.6914000000000158E-2</c:v>
                </c:pt>
                <c:pt idx="28" formatCode="0.000">
                  <c:v>-0.72741400000000001</c:v>
                </c:pt>
                <c:pt idx="29" formatCode="0.000">
                  <c:v>-2.4600549999999997</c:v>
                </c:pt>
                <c:pt idx="30" formatCode="0.000">
                  <c:v>-3.2380590000000002</c:v>
                </c:pt>
                <c:pt idx="31" formatCode="0.000">
                  <c:v>-3.5201180000000001</c:v>
                </c:pt>
                <c:pt idx="32" formatCode="0.000">
                  <c:v>-3.762915</c:v>
                </c:pt>
                <c:pt idx="33" formatCode="0.000">
                  <c:v>-4.2609159999999999</c:v>
                </c:pt>
                <c:pt idx="34" formatCode="0.000">
                  <c:v>-4.8078890000000003</c:v>
                </c:pt>
                <c:pt idx="35" formatCode="0.000">
                  <c:v>-5.2539109999999996</c:v>
                </c:pt>
                <c:pt idx="36" formatCode="0.000">
                  <c:v>-5.6811369999999997</c:v>
                </c:pt>
                <c:pt idx="37" formatCode="0.000">
                  <c:v>-5.9728260000000004</c:v>
                </c:pt>
                <c:pt idx="38" formatCode="0.000">
                  <c:v>-6.1845140000000001</c:v>
                </c:pt>
                <c:pt idx="39" formatCode="0.000">
                  <c:v>-6.4063010000000009</c:v>
                </c:pt>
                <c:pt idx="40" formatCode="0.000">
                  <c:v>-6.5058159999999994</c:v>
                </c:pt>
                <c:pt idx="41" formatCode="0.000">
                  <c:v>-6.5512309999999996</c:v>
                </c:pt>
                <c:pt idx="42" formatCode="0.000">
                  <c:v>-6.5183930000000005</c:v>
                </c:pt>
                <c:pt idx="43" formatCode="0.000">
                  <c:v>-6.556439000000001</c:v>
                </c:pt>
                <c:pt idx="44" formatCode="0.000">
                  <c:v>-6.6665559999999999</c:v>
                </c:pt>
                <c:pt idx="45" formatCode="0.000">
                  <c:v>-6.716228000000001</c:v>
                </c:pt>
                <c:pt idx="46" formatCode="0.000">
                  <c:v>-6.8597450000000002</c:v>
                </c:pt>
                <c:pt idx="47" formatCode="0.000">
                  <c:v>-6.9553630000000002</c:v>
                </c:pt>
                <c:pt idx="48" formatCode="0.000">
                  <c:v>-7.0394170000000003</c:v>
                </c:pt>
                <c:pt idx="49" formatCode="0.000">
                  <c:v>-7.1173020000000005</c:v>
                </c:pt>
                <c:pt idx="50" formatCode="0.000">
                  <c:v>-7.1961890000000004</c:v>
                </c:pt>
                <c:pt idx="51" formatCode="0.000">
                  <c:v>-7.2799639999999997</c:v>
                </c:pt>
                <c:pt idx="52" formatCode="0.000">
                  <c:v>-7.360434999999999</c:v>
                </c:pt>
                <c:pt idx="53" formatCode="0.000">
                  <c:v>-7.4311309999999997</c:v>
                </c:pt>
                <c:pt idx="54" formatCode="0.000">
                  <c:v>-7.6360120000000009</c:v>
                </c:pt>
                <c:pt idx="55" formatCode="0.000">
                  <c:v>-7.7026900000000005</c:v>
                </c:pt>
                <c:pt idx="56" formatCode="0.000">
                  <c:v>-7.8510390000000001</c:v>
                </c:pt>
                <c:pt idx="57" formatCode="0.000">
                  <c:v>-7.986540999999999</c:v>
                </c:pt>
                <c:pt idx="58" formatCode="0.000">
                  <c:v>-8.1182629999999989</c:v>
                </c:pt>
                <c:pt idx="59" formatCode="0.000">
                  <c:v>-8.1862939999999984</c:v>
                </c:pt>
                <c:pt idx="60" formatCode="0.000">
                  <c:v>-8.31419</c:v>
                </c:pt>
              </c:numCache>
            </c:numRef>
          </c:val>
          <c:smooth val="0"/>
        </c:ser>
        <c:ser>
          <c:idx val="7"/>
          <c:order val="3"/>
          <c:tx>
            <c:strRef>
              <c:f>Trade_total_fuels!$K$6</c:f>
              <c:strCache>
                <c:ptCount val="1"/>
                <c:pt idx="0">
                  <c:v>electricity</c:v>
                </c:pt>
              </c:strCache>
            </c:strRef>
          </c:tx>
          <c:spPr>
            <a:ln w="22225" cap="rnd">
              <a:solidFill>
                <a:srgbClr val="FFC702"/>
              </a:solidFill>
              <a:round/>
            </a:ln>
            <a:effectLst/>
          </c:spPr>
          <c:marker>
            <c:symbol val="none"/>
          </c:marker>
          <c:cat>
            <c:numRef>
              <c:f>Trade_total_fuels!$L$1:$BT$1</c:f>
              <c:numCache>
                <c:formatCode>General</c:formatCode>
                <c:ptCount val="6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pt idx="32">
                  <c:v>2022</c:v>
                </c:pt>
                <c:pt idx="33">
                  <c:v>2023</c:v>
                </c:pt>
                <c:pt idx="34">
                  <c:v>2024</c:v>
                </c:pt>
                <c:pt idx="35">
                  <c:v>2025</c:v>
                </c:pt>
                <c:pt idx="36">
                  <c:v>2026</c:v>
                </c:pt>
                <c:pt idx="37">
                  <c:v>2027</c:v>
                </c:pt>
                <c:pt idx="38">
                  <c:v>2028</c:v>
                </c:pt>
                <c:pt idx="39">
                  <c:v>2029</c:v>
                </c:pt>
                <c:pt idx="40">
                  <c:v>2030</c:v>
                </c:pt>
                <c:pt idx="41">
                  <c:v>2031</c:v>
                </c:pt>
                <c:pt idx="42">
                  <c:v>2032</c:v>
                </c:pt>
                <c:pt idx="43">
                  <c:v>2033</c:v>
                </c:pt>
                <c:pt idx="44">
                  <c:v>2034</c:v>
                </c:pt>
                <c:pt idx="45">
                  <c:v>2035</c:v>
                </c:pt>
                <c:pt idx="46">
                  <c:v>2036</c:v>
                </c:pt>
                <c:pt idx="47">
                  <c:v>2037</c:v>
                </c:pt>
                <c:pt idx="48">
                  <c:v>2038</c:v>
                </c:pt>
                <c:pt idx="49">
                  <c:v>2039</c:v>
                </c:pt>
                <c:pt idx="50">
                  <c:v>2040</c:v>
                </c:pt>
                <c:pt idx="51">
                  <c:v>2041</c:v>
                </c:pt>
                <c:pt idx="52">
                  <c:v>2042</c:v>
                </c:pt>
                <c:pt idx="53">
                  <c:v>2043</c:v>
                </c:pt>
                <c:pt idx="54">
                  <c:v>2044</c:v>
                </c:pt>
                <c:pt idx="55">
                  <c:v>2045</c:v>
                </c:pt>
                <c:pt idx="56">
                  <c:v>2046</c:v>
                </c:pt>
                <c:pt idx="57">
                  <c:v>2047</c:v>
                </c:pt>
                <c:pt idx="58">
                  <c:v>2048</c:v>
                </c:pt>
                <c:pt idx="59">
                  <c:v>2049</c:v>
                </c:pt>
                <c:pt idx="60">
                  <c:v>2050</c:v>
                </c:pt>
              </c:numCache>
            </c:numRef>
          </c:cat>
          <c:val>
            <c:numRef>
              <c:f>Trade_total_fuels!$L$6:$BT$6</c:f>
              <c:numCache>
                <c:formatCode>General</c:formatCode>
                <c:ptCount val="61"/>
                <c:pt idx="0">
                  <c:v>7.8880000000000061E-3</c:v>
                </c:pt>
                <c:pt idx="1">
                  <c:v>6.6966000000000012E-2</c:v>
                </c:pt>
                <c:pt idx="2">
                  <c:v>8.6733000000000005E-2</c:v>
                </c:pt>
                <c:pt idx="3">
                  <c:v>9.4910000000000008E-2</c:v>
                </c:pt>
                <c:pt idx="4">
                  <c:v>0.15293699999999999</c:v>
                </c:pt>
                <c:pt idx="5">
                  <c:v>0.133855</c:v>
                </c:pt>
                <c:pt idx="6">
                  <c:v>0.13714399999999999</c:v>
                </c:pt>
                <c:pt idx="7">
                  <c:v>0.116204</c:v>
                </c:pt>
                <c:pt idx="8">
                  <c:v>8.8223999999999997E-2</c:v>
                </c:pt>
                <c:pt idx="9">
                  <c:v>9.8923999999999998E-2</c:v>
                </c:pt>
                <c:pt idx="10">
                  <c:v>0.115199</c:v>
                </c:pt>
                <c:pt idx="11">
                  <c:v>7.5156000000000001E-2</c:v>
                </c:pt>
                <c:pt idx="12">
                  <c:v>7.1594999999999992E-2</c:v>
                </c:pt>
                <c:pt idx="13">
                  <c:v>2.1904000000000007E-2</c:v>
                </c:pt>
                <c:pt idx="14">
                  <c:v>3.8596999999999992E-2</c:v>
                </c:pt>
                <c:pt idx="15">
                  <c:v>8.4543999999999994E-2</c:v>
                </c:pt>
                <c:pt idx="16">
                  <c:v>6.2848999999999988E-2</c:v>
                </c:pt>
                <c:pt idx="17">
                  <c:v>0.10663199999999999</c:v>
                </c:pt>
                <c:pt idx="18">
                  <c:v>0.111986</c:v>
                </c:pt>
                <c:pt idx="19">
                  <c:v>0.11618700000000001</c:v>
                </c:pt>
                <c:pt idx="20">
                  <c:v>8.8633999999999991E-2</c:v>
                </c:pt>
                <c:pt idx="21">
                  <c:v>0.12710099999999999</c:v>
                </c:pt>
                <c:pt idx="22">
                  <c:v>0.16125600000000001</c:v>
                </c:pt>
                <c:pt idx="23">
                  <c:v>0.19747299999999998</c:v>
                </c:pt>
                <c:pt idx="24">
                  <c:v>0.181559</c:v>
                </c:pt>
                <c:pt idx="25">
                  <c:v>0.22748000000000002</c:v>
                </c:pt>
                <c:pt idx="26">
                  <c:v>0.226906</c:v>
                </c:pt>
                <c:pt idx="27" formatCode="0.000">
                  <c:v>0.19214379449999999</c:v>
                </c:pt>
                <c:pt idx="28" formatCode="0.000">
                  <c:v>0.18394029560399999</c:v>
                </c:pt>
                <c:pt idx="29" formatCode="0.000">
                  <c:v>0.19044587752799999</c:v>
                </c:pt>
                <c:pt idx="30" formatCode="0.000">
                  <c:v>0.18872794235199999</c:v>
                </c:pt>
                <c:pt idx="31" formatCode="0.000">
                  <c:v>0.19333491687599999</c:v>
                </c:pt>
                <c:pt idx="32" formatCode="0.000">
                  <c:v>0.18115766971200001</c:v>
                </c:pt>
                <c:pt idx="33" formatCode="0.000">
                  <c:v>0.17486447796400001</c:v>
                </c:pt>
                <c:pt idx="34" formatCode="0.000">
                  <c:v>0.17265232141199999</c:v>
                </c:pt>
                <c:pt idx="35" formatCode="0.000">
                  <c:v>0.17308904035199998</c:v>
                </c:pt>
                <c:pt idx="36" formatCode="0.000">
                  <c:v>0.17253770550800002</c:v>
                </c:pt>
                <c:pt idx="37" formatCode="0.000">
                  <c:v>0.18164427891600002</c:v>
                </c:pt>
                <c:pt idx="38" formatCode="0.000">
                  <c:v>0.19713844387599999</c:v>
                </c:pt>
                <c:pt idx="39" formatCode="0.000">
                  <c:v>0.200220298756</c:v>
                </c:pt>
                <c:pt idx="40" formatCode="0.000">
                  <c:v>0.20663819569200001</c:v>
                </c:pt>
                <c:pt idx="41" formatCode="0.000">
                  <c:v>0.20028718760399999</c:v>
                </c:pt>
                <c:pt idx="42" formatCode="0.000">
                  <c:v>0.205755975324</c:v>
                </c:pt>
                <c:pt idx="43" formatCode="0.000">
                  <c:v>0.20573161023200001</c:v>
                </c:pt>
                <c:pt idx="44" formatCode="0.000">
                  <c:v>0.21271671804800002</c:v>
                </c:pt>
                <c:pt idx="45" formatCode="0.000">
                  <c:v>0.20649369408000001</c:v>
                </c:pt>
                <c:pt idx="46" formatCode="0.000">
                  <c:v>0.206701375696</c:v>
                </c:pt>
                <c:pt idx="47" formatCode="0.000">
                  <c:v>0.20699154582400001</c:v>
                </c:pt>
                <c:pt idx="48" formatCode="0.000">
                  <c:v>0.20767165978400001</c:v>
                </c:pt>
                <c:pt idx="49" formatCode="0.000">
                  <c:v>0.208693277412</c:v>
                </c:pt>
                <c:pt idx="50" formatCode="0.000">
                  <c:v>0.21093638421599997</c:v>
                </c:pt>
                <c:pt idx="51" formatCode="0.000">
                  <c:v>0.20870911932800001</c:v>
                </c:pt>
                <c:pt idx="52" formatCode="0.000">
                  <c:v>0.206468315624</c:v>
                </c:pt>
                <c:pt idx="53" formatCode="0.000">
                  <c:v>0.20424526455600001</c:v>
                </c:pt>
                <c:pt idx="54" formatCode="0.000">
                  <c:v>0.20201387114800001</c:v>
                </c:pt>
                <c:pt idx="55" formatCode="0.000">
                  <c:v>0.20077318264800001</c:v>
                </c:pt>
                <c:pt idx="56" formatCode="0.000">
                  <c:v>0.19835123927600001</c:v>
                </c:pt>
                <c:pt idx="57" formatCode="0.000">
                  <c:v>0.19655643174000001</c:v>
                </c:pt>
                <c:pt idx="58" formatCode="0.000">
                  <c:v>0.19512125241600001</c:v>
                </c:pt>
                <c:pt idx="59" formatCode="0.000">
                  <c:v>0.19431217850399998</c:v>
                </c:pt>
                <c:pt idx="60" formatCode="0.000">
                  <c:v>0.19358979327600001</c:v>
                </c:pt>
              </c:numCache>
            </c:numRef>
          </c:val>
          <c:smooth val="0"/>
        </c:ser>
        <c:dLbls>
          <c:showLegendKey val="0"/>
          <c:showVal val="0"/>
          <c:showCatName val="0"/>
          <c:showSerName val="0"/>
          <c:showPercent val="0"/>
          <c:showBubbleSize val="0"/>
        </c:dLbls>
        <c:smooth val="0"/>
        <c:axId val="326066176"/>
        <c:axId val="326062816"/>
      </c:lineChart>
      <c:catAx>
        <c:axId val="326066176"/>
        <c:scaling>
          <c:orientation val="minMax"/>
        </c:scaling>
        <c:delete val="0"/>
        <c:axPos val="b"/>
        <c:numFmt formatCode="General" sourceLinked="1"/>
        <c:majorTickMark val="cross"/>
        <c:minorTickMark val="none"/>
        <c:tickLblPos val="low"/>
        <c:spPr>
          <a:noFill/>
          <a:ln w="9525" cap="flat" cmpd="sng" algn="ctr">
            <a:solidFill>
              <a:srgbClr val="000000"/>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326062816"/>
        <c:crosses val="autoZero"/>
        <c:auto val="1"/>
        <c:lblAlgn val="ctr"/>
        <c:lblOffset val="100"/>
        <c:tickLblSkip val="20"/>
        <c:tickMarkSkip val="10"/>
        <c:noMultiLvlLbl val="0"/>
      </c:catAx>
      <c:valAx>
        <c:axId val="326062816"/>
        <c:scaling>
          <c:orientation val="minMax"/>
          <c:min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22225">
            <a:solidFill>
              <a:srgbClr val="FFFFFF">
                <a:lumMod val="65000"/>
              </a:srgbClr>
            </a:solidFill>
            <a:prstDash val="lgDash"/>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326066176"/>
        <c:crossesAt val="29"/>
        <c:crossBetween val="midCat"/>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000">
          <a:solidFill>
            <a:sysClr val="windowText" lastClr="000000"/>
          </a:solidFill>
        </a:defRPr>
      </a:pPr>
      <a:endParaRPr lang="en-US"/>
    </a:p>
  </c:txPr>
  <c:externalData r:id="rId4">
    <c:autoUpdate val="0"/>
  </c:externalData>
  <c:userShapes r:id="rId5"/>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2257217847769035E-2"/>
          <c:y val="0.19681528767894549"/>
          <c:w val="0.52754204335569166"/>
          <c:h val="0.69555064292042346"/>
        </c:manualLayout>
      </c:layout>
      <c:lineChart>
        <c:grouping val="standard"/>
        <c:varyColors val="0"/>
        <c:ser>
          <c:idx val="0"/>
          <c:order val="0"/>
          <c:tx>
            <c:strRef>
              <c:f>'CD_brent_price@'!$B$26</c:f>
              <c:strCache>
                <c:ptCount val="1"/>
                <c:pt idx="0">
                  <c:v>Low Oil and Gas Resource and Technology</c:v>
                </c:pt>
              </c:strCache>
            </c:strRef>
          </c:tx>
          <c:spPr>
            <a:ln w="22225" cap="rnd">
              <a:solidFill>
                <a:schemeClr val="accent2"/>
              </a:solidFill>
              <a:round/>
            </a:ln>
            <a:effectLst/>
          </c:spPr>
          <c:marker>
            <c:symbol val="none"/>
          </c:marker>
          <c:cat>
            <c:numRef>
              <c:f>'CD_brent_price@'!$AI$1:$DA$1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'CD_brent_price@'!$AI$26:$DA$26</c:f>
              <c:numCache>
                <c:formatCode>General</c:formatCode>
                <c:ptCount val="41"/>
                <c:pt idx="8">
                  <c:v>74.429001</c:v>
                </c:pt>
                <c:pt idx="9">
                  <c:v>73.649765000000002</c:v>
                </c:pt>
                <c:pt idx="10">
                  <c:v>74.956573000000006</c:v>
                </c:pt>
                <c:pt idx="11">
                  <c:v>76.251639999999995</c:v>
                </c:pt>
                <c:pt idx="12">
                  <c:v>79.095427999999998</c:v>
                </c:pt>
                <c:pt idx="13">
                  <c:v>81.783241000000004</c:v>
                </c:pt>
                <c:pt idx="14">
                  <c:v>84.884902999999994</c:v>
                </c:pt>
                <c:pt idx="15">
                  <c:v>87.415321000000006</c:v>
                </c:pt>
                <c:pt idx="16">
                  <c:v>90.428168999999997</c:v>
                </c:pt>
                <c:pt idx="17">
                  <c:v>93.106155000000001</c:v>
                </c:pt>
                <c:pt idx="18">
                  <c:v>95.711601000000002</c:v>
                </c:pt>
                <c:pt idx="19">
                  <c:v>97.973220999999995</c:v>
                </c:pt>
                <c:pt idx="20">
                  <c:v>100.275215</c:v>
                </c:pt>
                <c:pt idx="21">
                  <c:v>102.426636</c:v>
                </c:pt>
                <c:pt idx="22">
                  <c:v>104.21350099999999</c:v>
                </c:pt>
                <c:pt idx="23">
                  <c:v>106.469841</c:v>
                </c:pt>
                <c:pt idx="24">
                  <c:v>108.31253100000001</c:v>
                </c:pt>
                <c:pt idx="25">
                  <c:v>109.733009</c:v>
                </c:pt>
                <c:pt idx="26">
                  <c:v>111.17018899999999</c:v>
                </c:pt>
                <c:pt idx="27">
                  <c:v>112.413826</c:v>
                </c:pt>
                <c:pt idx="28">
                  <c:v>114.01380899999999</c:v>
                </c:pt>
                <c:pt idx="29">
                  <c:v>115.225746</c:v>
                </c:pt>
                <c:pt idx="30">
                  <c:v>116.51823400000001</c:v>
                </c:pt>
                <c:pt idx="31">
                  <c:v>117.317436</c:v>
                </c:pt>
                <c:pt idx="32">
                  <c:v>118.460663</c:v>
                </c:pt>
                <c:pt idx="33">
                  <c:v>118.743942</c:v>
                </c:pt>
                <c:pt idx="34">
                  <c:v>118.903046</c:v>
                </c:pt>
                <c:pt idx="35">
                  <c:v>119.363327</c:v>
                </c:pt>
                <c:pt idx="36">
                  <c:v>119.502533</c:v>
                </c:pt>
                <c:pt idx="37">
                  <c:v>119.587395</c:v>
                </c:pt>
                <c:pt idx="38">
                  <c:v>119.444168</c:v>
                </c:pt>
                <c:pt idx="39">
                  <c:v>119.023651</c:v>
                </c:pt>
                <c:pt idx="40">
                  <c:v>118.709808</c:v>
                </c:pt>
              </c:numCache>
            </c:numRef>
          </c:val>
          <c:smooth val="0"/>
        </c:ser>
        <c:ser>
          <c:idx val="1"/>
          <c:order val="1"/>
          <c:tx>
            <c:strRef>
              <c:f>'CD_brent_price@'!$B$27</c:f>
              <c:strCache>
                <c:ptCount val="1"/>
                <c:pt idx="0">
                  <c:v>High Oil and Gas Resource and Technology</c:v>
                </c:pt>
              </c:strCache>
            </c:strRef>
          </c:tx>
          <c:spPr>
            <a:ln w="22225" cap="rnd">
              <a:solidFill>
                <a:schemeClr val="accent3"/>
              </a:solidFill>
              <a:round/>
            </a:ln>
            <a:effectLst/>
          </c:spPr>
          <c:marker>
            <c:symbol val="none"/>
          </c:marker>
          <c:cat>
            <c:numRef>
              <c:f>'CD_brent_price@'!$AI$1:$DA$1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'CD_brent_price@'!$AI$27:$DA$27</c:f>
              <c:numCache>
                <c:formatCode>General</c:formatCode>
                <c:ptCount val="41"/>
                <c:pt idx="8">
                  <c:v>74.429001</c:v>
                </c:pt>
                <c:pt idx="9">
                  <c:v>71.191528000000005</c:v>
                </c:pt>
                <c:pt idx="10">
                  <c:v>71.134620999999996</c:v>
                </c:pt>
                <c:pt idx="11">
                  <c:v>69.825798000000006</c:v>
                </c:pt>
                <c:pt idx="12">
                  <c:v>71.673973000000004</c:v>
                </c:pt>
                <c:pt idx="13">
                  <c:v>73.071242999999996</c:v>
                </c:pt>
                <c:pt idx="14">
                  <c:v>76.644690999999995</c:v>
                </c:pt>
                <c:pt idx="15">
                  <c:v>78.316956000000005</c:v>
                </c:pt>
                <c:pt idx="16">
                  <c:v>80.508301000000003</c:v>
                </c:pt>
                <c:pt idx="17">
                  <c:v>82.036384999999996</c:v>
                </c:pt>
                <c:pt idx="18">
                  <c:v>82.511702999999997</c:v>
                </c:pt>
                <c:pt idx="19">
                  <c:v>84.695580000000007</c:v>
                </c:pt>
                <c:pt idx="20">
                  <c:v>85.688170999999997</c:v>
                </c:pt>
                <c:pt idx="21">
                  <c:v>87.586928999999998</c:v>
                </c:pt>
                <c:pt idx="22">
                  <c:v>88.382949999999994</c:v>
                </c:pt>
                <c:pt idx="23">
                  <c:v>89.522475999999997</c:v>
                </c:pt>
                <c:pt idx="24">
                  <c:v>90.378044000000003</c:v>
                </c:pt>
                <c:pt idx="25">
                  <c:v>91.140975999999995</c:v>
                </c:pt>
                <c:pt idx="26">
                  <c:v>92.513062000000005</c:v>
                </c:pt>
                <c:pt idx="27">
                  <c:v>92.619781000000003</c:v>
                </c:pt>
                <c:pt idx="28">
                  <c:v>93.711753999999999</c:v>
                </c:pt>
                <c:pt idx="29">
                  <c:v>93.671982</c:v>
                </c:pt>
                <c:pt idx="30">
                  <c:v>94.668403999999995</c:v>
                </c:pt>
                <c:pt idx="31">
                  <c:v>93.934059000000005</c:v>
                </c:pt>
                <c:pt idx="32">
                  <c:v>94.139656000000002</c:v>
                </c:pt>
                <c:pt idx="33">
                  <c:v>94.305183</c:v>
                </c:pt>
                <c:pt idx="34">
                  <c:v>94.572333999999998</c:v>
                </c:pt>
                <c:pt idx="35">
                  <c:v>95.752335000000002</c:v>
                </c:pt>
                <c:pt idx="36">
                  <c:v>95.123253000000005</c:v>
                </c:pt>
                <c:pt idx="37">
                  <c:v>95.311240999999995</c:v>
                </c:pt>
                <c:pt idx="38">
                  <c:v>95.191963000000001</c:v>
                </c:pt>
                <c:pt idx="39">
                  <c:v>95.000900000000001</c:v>
                </c:pt>
                <c:pt idx="40">
                  <c:v>95.070221000000004</c:v>
                </c:pt>
              </c:numCache>
            </c:numRef>
          </c:val>
          <c:smooth val="0"/>
        </c:ser>
        <c:ser>
          <c:idx val="2"/>
          <c:order val="2"/>
          <c:tx>
            <c:strRef>
              <c:f>'CD_brent_price@'!$B$28</c:f>
              <c:strCache>
                <c:ptCount val="1"/>
                <c:pt idx="0">
                  <c:v>Low Oil Price</c:v>
                </c:pt>
              </c:strCache>
            </c:strRef>
          </c:tx>
          <c:spPr>
            <a:ln w="22225" cap="rnd">
              <a:solidFill>
                <a:schemeClr val="accent5"/>
              </a:solidFill>
              <a:round/>
            </a:ln>
            <a:effectLst/>
          </c:spPr>
          <c:marker>
            <c:symbol val="none"/>
          </c:marker>
          <c:cat>
            <c:numRef>
              <c:f>'CD_brent_price@'!$AI$1:$DA$1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'CD_brent_price@'!$AI$28:$DA$28</c:f>
              <c:numCache>
                <c:formatCode>General</c:formatCode>
                <c:ptCount val="41"/>
                <c:pt idx="8">
                  <c:v>74.429001</c:v>
                </c:pt>
                <c:pt idx="9">
                  <c:v>61.49295</c:v>
                </c:pt>
                <c:pt idx="10">
                  <c:v>43.917907999999997</c:v>
                </c:pt>
                <c:pt idx="11">
                  <c:v>43.363067999999998</c:v>
                </c:pt>
                <c:pt idx="12">
                  <c:v>43.432026</c:v>
                </c:pt>
                <c:pt idx="13">
                  <c:v>43.567458999999999</c:v>
                </c:pt>
                <c:pt idx="14">
                  <c:v>43.733333999999999</c:v>
                </c:pt>
                <c:pt idx="15">
                  <c:v>43.867462000000003</c:v>
                </c:pt>
                <c:pt idx="16">
                  <c:v>44.051476000000001</c:v>
                </c:pt>
                <c:pt idx="17">
                  <c:v>44.169291999999999</c:v>
                </c:pt>
                <c:pt idx="18">
                  <c:v>45.175441999999997</c:v>
                </c:pt>
                <c:pt idx="19">
                  <c:v>45.189442</c:v>
                </c:pt>
                <c:pt idx="20">
                  <c:v>45.326447000000002</c:v>
                </c:pt>
                <c:pt idx="21">
                  <c:v>45.389296999999999</c:v>
                </c:pt>
                <c:pt idx="22">
                  <c:v>46.380096000000002</c:v>
                </c:pt>
                <c:pt idx="23">
                  <c:v>46.743682999999997</c:v>
                </c:pt>
                <c:pt idx="24">
                  <c:v>46.771275000000003</c:v>
                </c:pt>
                <c:pt idx="25">
                  <c:v>47.02449</c:v>
                </c:pt>
                <c:pt idx="26">
                  <c:v>47.318638</c:v>
                </c:pt>
                <c:pt idx="27">
                  <c:v>47.828235999999997</c:v>
                </c:pt>
                <c:pt idx="28">
                  <c:v>47.471877999999997</c:v>
                </c:pt>
                <c:pt idx="29">
                  <c:v>47.885249999999999</c:v>
                </c:pt>
                <c:pt idx="30">
                  <c:v>47.445746999999997</c:v>
                </c:pt>
                <c:pt idx="31">
                  <c:v>47.458305000000003</c:v>
                </c:pt>
                <c:pt idx="32">
                  <c:v>47.748671999999999</c:v>
                </c:pt>
                <c:pt idx="33">
                  <c:v>48.027828</c:v>
                </c:pt>
                <c:pt idx="34">
                  <c:v>48.207394000000001</c:v>
                </c:pt>
                <c:pt idx="35">
                  <c:v>48.694580000000002</c:v>
                </c:pt>
                <c:pt idx="36">
                  <c:v>48.641033</c:v>
                </c:pt>
                <c:pt idx="37">
                  <c:v>49.068778999999999</c:v>
                </c:pt>
                <c:pt idx="38">
                  <c:v>49.257778000000002</c:v>
                </c:pt>
                <c:pt idx="39">
                  <c:v>49.740971000000002</c:v>
                </c:pt>
                <c:pt idx="40">
                  <c:v>49.764862000000001</c:v>
                </c:pt>
              </c:numCache>
            </c:numRef>
          </c:val>
          <c:smooth val="0"/>
        </c:ser>
        <c:ser>
          <c:idx val="4"/>
          <c:order val="3"/>
          <c:tx>
            <c:strRef>
              <c:f>'CD_brent_price@'!$B$29</c:f>
              <c:strCache>
                <c:ptCount val="1"/>
                <c:pt idx="0">
                  <c:v>High Oil Price</c:v>
                </c:pt>
              </c:strCache>
            </c:strRef>
          </c:tx>
          <c:spPr>
            <a:ln w="22225" cap="rnd">
              <a:solidFill>
                <a:schemeClr val="accent4"/>
              </a:solidFill>
              <a:round/>
            </a:ln>
            <a:effectLst/>
          </c:spPr>
          <c:marker>
            <c:symbol val="none"/>
          </c:marker>
          <c:cat>
            <c:numRef>
              <c:f>'CD_brent_price@'!$AI$1:$DA$1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'CD_brent_price@'!$AI$29:$DA$29</c:f>
              <c:numCache>
                <c:formatCode>General</c:formatCode>
                <c:ptCount val="41"/>
                <c:pt idx="8">
                  <c:v>74.429001</c:v>
                </c:pt>
                <c:pt idx="9">
                  <c:v>110.363342</c:v>
                </c:pt>
                <c:pt idx="10">
                  <c:v>122.916641</c:v>
                </c:pt>
                <c:pt idx="11">
                  <c:v>133.37918099999999</c:v>
                </c:pt>
                <c:pt idx="12">
                  <c:v>139.887924</c:v>
                </c:pt>
                <c:pt idx="13">
                  <c:v>145.40580700000001</c:v>
                </c:pt>
                <c:pt idx="14">
                  <c:v>151.95373499999999</c:v>
                </c:pt>
                <c:pt idx="15">
                  <c:v>155.555206</c:v>
                </c:pt>
                <c:pt idx="16">
                  <c:v>159.195953</c:v>
                </c:pt>
                <c:pt idx="17">
                  <c:v>164.35507200000001</c:v>
                </c:pt>
                <c:pt idx="18">
                  <c:v>168.86468500000001</c:v>
                </c:pt>
                <c:pt idx="19">
                  <c:v>172.616882</c:v>
                </c:pt>
                <c:pt idx="20">
                  <c:v>176.23426799999999</c:v>
                </c:pt>
                <c:pt idx="21">
                  <c:v>178.70864900000001</c:v>
                </c:pt>
                <c:pt idx="22">
                  <c:v>181.74923699999999</c:v>
                </c:pt>
                <c:pt idx="23">
                  <c:v>183.95103499999999</c:v>
                </c:pt>
                <c:pt idx="24">
                  <c:v>186.28930700000001</c:v>
                </c:pt>
                <c:pt idx="25">
                  <c:v>189.39692700000001</c:v>
                </c:pt>
                <c:pt idx="26">
                  <c:v>191.45143100000001</c:v>
                </c:pt>
                <c:pt idx="27">
                  <c:v>192.43002300000001</c:v>
                </c:pt>
                <c:pt idx="28">
                  <c:v>194.49366800000001</c:v>
                </c:pt>
                <c:pt idx="29">
                  <c:v>195.95594800000001</c:v>
                </c:pt>
                <c:pt idx="30">
                  <c:v>197.34399400000001</c:v>
                </c:pt>
                <c:pt idx="31">
                  <c:v>199.013824</c:v>
                </c:pt>
                <c:pt idx="32">
                  <c:v>199.73071300000001</c:v>
                </c:pt>
                <c:pt idx="33">
                  <c:v>200.64935299999999</c:v>
                </c:pt>
                <c:pt idx="34">
                  <c:v>203.03945899999999</c:v>
                </c:pt>
                <c:pt idx="35">
                  <c:v>204.370743</c:v>
                </c:pt>
                <c:pt idx="36">
                  <c:v>206.49691799999999</c:v>
                </c:pt>
                <c:pt idx="37">
                  <c:v>207.48144500000001</c:v>
                </c:pt>
                <c:pt idx="38">
                  <c:v>208.03312700000001</c:v>
                </c:pt>
                <c:pt idx="39">
                  <c:v>210.24243200000001</c:v>
                </c:pt>
                <c:pt idx="40">
                  <c:v>211.683899</c:v>
                </c:pt>
              </c:numCache>
            </c:numRef>
          </c:val>
          <c:smooth val="0"/>
        </c:ser>
        <c:ser>
          <c:idx val="3"/>
          <c:order val="4"/>
          <c:tx>
            <c:strRef>
              <c:f>'CD_brent_price@'!$B$25</c:f>
              <c:strCache>
                <c:ptCount val="1"/>
                <c:pt idx="0">
                  <c:v>Reference</c:v>
                </c:pt>
              </c:strCache>
            </c:strRef>
          </c:tx>
          <c:spPr>
            <a:ln w="22225" cap="rnd">
              <a:solidFill>
                <a:schemeClr val="tx1"/>
              </a:solidFill>
              <a:round/>
            </a:ln>
            <a:effectLst/>
          </c:spPr>
          <c:marker>
            <c:symbol val="none"/>
          </c:marker>
          <c:cat>
            <c:numRef>
              <c:f>'CD_brent_price@'!$AI$1:$DA$1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'CD_brent_price@'!$AI$25:$DA$25</c:f>
              <c:numCache>
                <c:formatCode>General</c:formatCode>
                <c:ptCount val="41"/>
                <c:pt idx="0">
                  <c:v>91.158290888254399</c:v>
                </c:pt>
                <c:pt idx="1">
                  <c:v>124.82215148435307</c:v>
                </c:pt>
                <c:pt idx="2">
                  <c:v>122.97209350466666</c:v>
                </c:pt>
                <c:pt idx="3">
                  <c:v>117.68970987625453</c:v>
                </c:pt>
                <c:pt idx="4">
                  <c:v>105.40134035945309</c:v>
                </c:pt>
                <c:pt idx="5">
                  <c:v>55.122238883030938</c:v>
                </c:pt>
                <c:pt idx="6">
                  <c:v>45.429170083291439</c:v>
                </c:pt>
                <c:pt idx="7">
                  <c:v>55.314615735924242</c:v>
                </c:pt>
                <c:pt idx="8">
                  <c:v>74.429001</c:v>
                </c:pt>
                <c:pt idx="9">
                  <c:v>73.257606999999993</c:v>
                </c:pt>
                <c:pt idx="10">
                  <c:v>73.266105999999994</c:v>
                </c:pt>
                <c:pt idx="11">
                  <c:v>74.433693000000005</c:v>
                </c:pt>
                <c:pt idx="12">
                  <c:v>74.398231999999993</c:v>
                </c:pt>
                <c:pt idx="13">
                  <c:v>76.210883999999993</c:v>
                </c:pt>
                <c:pt idx="14">
                  <c:v>79.322982999999994</c:v>
                </c:pt>
                <c:pt idx="15">
                  <c:v>81.732917999999998</c:v>
                </c:pt>
                <c:pt idx="16">
                  <c:v>84.865409999999997</c:v>
                </c:pt>
                <c:pt idx="17">
                  <c:v>87.495482999999993</c:v>
                </c:pt>
                <c:pt idx="18">
                  <c:v>89.418518000000006</c:v>
                </c:pt>
                <c:pt idx="19">
                  <c:v>91.247551000000001</c:v>
                </c:pt>
                <c:pt idx="20">
                  <c:v>92.982558999999995</c:v>
                </c:pt>
                <c:pt idx="21">
                  <c:v>94.623581000000001</c:v>
                </c:pt>
                <c:pt idx="22">
                  <c:v>96.170569999999998</c:v>
                </c:pt>
                <c:pt idx="23">
                  <c:v>97.623558000000003</c:v>
                </c:pt>
                <c:pt idx="24">
                  <c:v>98.982535999999996</c:v>
                </c:pt>
                <c:pt idx="25">
                  <c:v>100.247505</c:v>
                </c:pt>
                <c:pt idx="26">
                  <c:v>101.418449</c:v>
                </c:pt>
                <c:pt idx="27">
                  <c:v>102.49539900000001</c:v>
                </c:pt>
                <c:pt idx="28">
                  <c:v>103.478325</c:v>
                </c:pt>
                <c:pt idx="29">
                  <c:v>104.367256</c:v>
                </c:pt>
                <c:pt idx="30">
                  <c:v>105.162155</c:v>
                </c:pt>
                <c:pt idx="31">
                  <c:v>105.863068</c:v>
                </c:pt>
                <c:pt idx="32">
                  <c:v>106.469955</c:v>
                </c:pt>
                <c:pt idx="33">
                  <c:v>106.982834</c:v>
                </c:pt>
                <c:pt idx="34">
                  <c:v>107.401703</c:v>
                </c:pt>
                <c:pt idx="35">
                  <c:v>107.726562</c:v>
                </c:pt>
                <c:pt idx="36">
                  <c:v>107.957397</c:v>
                </c:pt>
                <c:pt idx="37">
                  <c:v>108.094238</c:v>
                </c:pt>
                <c:pt idx="38">
                  <c:v>108.137062</c:v>
                </c:pt>
                <c:pt idx="39">
                  <c:v>108.085869</c:v>
                </c:pt>
                <c:pt idx="40">
                  <c:v>107.940681</c:v>
                </c:pt>
              </c:numCache>
            </c:numRef>
          </c:val>
          <c:smooth val="0"/>
        </c:ser>
        <c:dLbls>
          <c:showLegendKey val="0"/>
          <c:showVal val="0"/>
          <c:showCatName val="0"/>
          <c:showSerName val="0"/>
          <c:showPercent val="0"/>
          <c:showBubbleSize val="0"/>
        </c:dLbls>
        <c:smooth val="0"/>
        <c:axId val="222479776"/>
        <c:axId val="222480336"/>
      </c:lineChart>
      <c:catAx>
        <c:axId val="222479776"/>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22480336"/>
        <c:crosses val="autoZero"/>
        <c:auto val="1"/>
        <c:lblAlgn val="ctr"/>
        <c:lblOffset val="100"/>
        <c:tickLblSkip val="10"/>
        <c:tickMarkSkip val="10"/>
        <c:noMultiLvlLbl val="0"/>
      </c:catAx>
      <c:valAx>
        <c:axId val="222480336"/>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22225">
            <a:solidFill>
              <a:schemeClr val="bg1">
                <a:lumMod val="65000"/>
              </a:schemeClr>
            </a:solidFill>
            <a:prstDash val="lgDash"/>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22479776"/>
        <c:crossesAt val="9"/>
        <c:crossBetween val="midCat"/>
      </c:valAx>
      <c:spPr>
        <a:noFill/>
        <a:ln>
          <a:noFill/>
        </a:ln>
        <a:effectLst/>
      </c:spPr>
    </c:plotArea>
    <c:plotVisOnly val="1"/>
    <c:dispBlanksAs val="gap"/>
    <c:showDLblsOverMax val="0"/>
  </c:chart>
  <c:spPr>
    <a:solidFill>
      <a:schemeClr val="bg1"/>
    </a:solidFill>
    <a:ln w="0" cap="flat" cmpd="sng" algn="ctr">
      <a:solidFill>
        <a:schemeClr val="bg1"/>
      </a:solidFill>
      <a:round/>
    </a:ln>
    <a:effectLst/>
  </c:spPr>
  <c:txPr>
    <a:bodyPr/>
    <a:lstStyle/>
    <a:p>
      <a:pPr>
        <a:defRPr sz="1000">
          <a:solidFill>
            <a:sysClr val="windowText" lastClr="000000"/>
          </a:solidFill>
        </a:defRPr>
      </a:pPr>
      <a:endParaRPr lang="en-US"/>
    </a:p>
  </c:txPr>
  <c:externalData r:id="rId4">
    <c:autoUpdate val="0"/>
  </c:externalData>
  <c:userShapes r:id="rId5"/>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2943195454318955E-2"/>
          <c:y val="0.19861249608173892"/>
          <c:w val="0.5477163916754878"/>
          <c:h val="0.70827636810531425"/>
        </c:manualLayout>
      </c:layout>
      <c:lineChart>
        <c:grouping val="standard"/>
        <c:varyColors val="0"/>
        <c:ser>
          <c:idx val="0"/>
          <c:order val="0"/>
          <c:tx>
            <c:strRef>
              <c:f>'CD_HHPrice@'!$C$29</c:f>
              <c:strCache>
                <c:ptCount val="1"/>
                <c:pt idx="0">
                  <c:v>Low Oil and Gas Resource and Technology</c:v>
                </c:pt>
              </c:strCache>
            </c:strRef>
          </c:tx>
          <c:spPr>
            <a:ln w="22225" cap="rnd">
              <a:solidFill>
                <a:schemeClr val="accent2"/>
              </a:solidFill>
              <a:round/>
            </a:ln>
            <a:effectLst/>
          </c:spPr>
          <c:marker>
            <c:symbol val="none"/>
          </c:marker>
          <c:cat>
            <c:numRef>
              <c:f>'CD_HHPrice@'!$BM$1:$DA$1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'CD_HHPrice@'!$BM$29:$DA$29</c:f>
              <c:numCache>
                <c:formatCode>General</c:formatCode>
                <c:ptCount val="41"/>
                <c:pt idx="8">
                  <c:v>2.9923649999999999</c:v>
                </c:pt>
                <c:pt idx="9">
                  <c:v>3.3987400000000001</c:v>
                </c:pt>
                <c:pt idx="10">
                  <c:v>3.690277</c:v>
                </c:pt>
                <c:pt idx="11">
                  <c:v>3.7878609999999999</c:v>
                </c:pt>
                <c:pt idx="12">
                  <c:v>3.8451409999999999</c:v>
                </c:pt>
                <c:pt idx="13">
                  <c:v>4.0489980000000001</c:v>
                </c:pt>
                <c:pt idx="14">
                  <c:v>4.325221</c:v>
                </c:pt>
                <c:pt idx="15">
                  <c:v>4.662236</c:v>
                </c:pt>
                <c:pt idx="16">
                  <c:v>5.0118600000000004</c:v>
                </c:pt>
                <c:pt idx="17">
                  <c:v>5.1695070000000003</c:v>
                </c:pt>
                <c:pt idx="18">
                  <c:v>5.432321</c:v>
                </c:pt>
                <c:pt idx="19">
                  <c:v>5.5346440000000001</c:v>
                </c:pt>
                <c:pt idx="20">
                  <c:v>5.5960049999999999</c:v>
                </c:pt>
                <c:pt idx="21">
                  <c:v>5.6556090000000001</c:v>
                </c:pt>
                <c:pt idx="22">
                  <c:v>5.816255</c:v>
                </c:pt>
                <c:pt idx="23">
                  <c:v>5.894749</c:v>
                </c:pt>
                <c:pt idx="24">
                  <c:v>6.076238</c:v>
                </c:pt>
                <c:pt idx="25">
                  <c:v>6.1875299999999998</c:v>
                </c:pt>
                <c:pt idx="26">
                  <c:v>6.3006510000000002</c:v>
                </c:pt>
                <c:pt idx="27">
                  <c:v>6.4013530000000003</c:v>
                </c:pt>
                <c:pt idx="28">
                  <c:v>6.4920590000000002</c:v>
                </c:pt>
                <c:pt idx="29">
                  <c:v>6.4957969999999996</c:v>
                </c:pt>
                <c:pt idx="30">
                  <c:v>6.7040509999999998</c:v>
                </c:pt>
                <c:pt idx="31">
                  <c:v>6.7564780000000004</c:v>
                </c:pt>
                <c:pt idx="32">
                  <c:v>6.8705819999999997</c:v>
                </c:pt>
                <c:pt idx="33">
                  <c:v>7.0546379999999997</c:v>
                </c:pt>
                <c:pt idx="34">
                  <c:v>7.0269630000000003</c:v>
                </c:pt>
                <c:pt idx="35">
                  <c:v>7.1384480000000003</c:v>
                </c:pt>
                <c:pt idx="36">
                  <c:v>7.3198340000000002</c:v>
                </c:pt>
                <c:pt idx="37">
                  <c:v>7.5829789999999999</c:v>
                </c:pt>
                <c:pt idx="38">
                  <c:v>7.8294100000000002</c:v>
                </c:pt>
                <c:pt idx="39">
                  <c:v>7.9995520000000004</c:v>
                </c:pt>
                <c:pt idx="40">
                  <c:v>8.2382500000000007</c:v>
                </c:pt>
              </c:numCache>
            </c:numRef>
          </c:val>
          <c:smooth val="0"/>
        </c:ser>
        <c:ser>
          <c:idx val="1"/>
          <c:order val="1"/>
          <c:tx>
            <c:strRef>
              <c:f>'CD_HHPrice@'!$C$30</c:f>
              <c:strCache>
                <c:ptCount val="1"/>
                <c:pt idx="0">
                  <c:v>High Oil and Gas Rersoure and Technology</c:v>
                </c:pt>
              </c:strCache>
            </c:strRef>
          </c:tx>
          <c:spPr>
            <a:ln w="22225" cap="rnd">
              <a:solidFill>
                <a:schemeClr val="accent3"/>
              </a:solidFill>
              <a:round/>
            </a:ln>
            <a:effectLst/>
          </c:spPr>
          <c:marker>
            <c:symbol val="none"/>
          </c:marker>
          <c:cat>
            <c:numRef>
              <c:f>'CD_HHPrice@'!$BM$1:$DA$1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'CD_HHPrice@'!$BM$30:$DA$30</c:f>
              <c:numCache>
                <c:formatCode>General</c:formatCode>
                <c:ptCount val="41"/>
                <c:pt idx="8">
                  <c:v>2.9923649999999999</c:v>
                </c:pt>
                <c:pt idx="9">
                  <c:v>2.8322419999999999</c:v>
                </c:pt>
                <c:pt idx="10">
                  <c:v>2.7567550000000001</c:v>
                </c:pt>
                <c:pt idx="11">
                  <c:v>2.6026389999999999</c:v>
                </c:pt>
                <c:pt idx="12">
                  <c:v>2.5471680000000001</c:v>
                </c:pt>
                <c:pt idx="13">
                  <c:v>2.6145260000000001</c:v>
                </c:pt>
                <c:pt idx="14">
                  <c:v>2.7385199999999998</c:v>
                </c:pt>
                <c:pt idx="15">
                  <c:v>2.9035829999999998</c:v>
                </c:pt>
                <c:pt idx="16">
                  <c:v>2.9914740000000002</c:v>
                </c:pt>
                <c:pt idx="17">
                  <c:v>3.0251139999999999</c:v>
                </c:pt>
                <c:pt idx="18">
                  <c:v>3.0246</c:v>
                </c:pt>
                <c:pt idx="19">
                  <c:v>3.0245359999999999</c:v>
                </c:pt>
                <c:pt idx="20">
                  <c:v>3.0217900000000002</c:v>
                </c:pt>
                <c:pt idx="21">
                  <c:v>3.028667</c:v>
                </c:pt>
                <c:pt idx="22">
                  <c:v>3.058408</c:v>
                </c:pt>
                <c:pt idx="23">
                  <c:v>3.1084390000000002</c:v>
                </c:pt>
                <c:pt idx="24">
                  <c:v>3.1124019999999999</c:v>
                </c:pt>
                <c:pt idx="25">
                  <c:v>3.140619</c:v>
                </c:pt>
                <c:pt idx="26">
                  <c:v>3.1455880000000001</c:v>
                </c:pt>
                <c:pt idx="27">
                  <c:v>3.146884</c:v>
                </c:pt>
                <c:pt idx="28">
                  <c:v>3.1475819999999999</c:v>
                </c:pt>
                <c:pt idx="29">
                  <c:v>3.1534849999999999</c:v>
                </c:pt>
                <c:pt idx="30">
                  <c:v>3.1564999999999999</c:v>
                </c:pt>
                <c:pt idx="31">
                  <c:v>3.1512509999999998</c:v>
                </c:pt>
                <c:pt idx="32">
                  <c:v>3.155427</c:v>
                </c:pt>
                <c:pt idx="33">
                  <c:v>3.1657950000000001</c:v>
                </c:pt>
                <c:pt idx="34">
                  <c:v>3.2131280000000002</c:v>
                </c:pt>
                <c:pt idx="35">
                  <c:v>3.2376849999999999</c:v>
                </c:pt>
                <c:pt idx="36">
                  <c:v>3.2603080000000002</c:v>
                </c:pt>
                <c:pt idx="37">
                  <c:v>3.2983020000000001</c:v>
                </c:pt>
                <c:pt idx="38">
                  <c:v>3.334708</c:v>
                </c:pt>
                <c:pt idx="39">
                  <c:v>3.344894</c:v>
                </c:pt>
                <c:pt idx="40">
                  <c:v>3.3892669999999998</c:v>
                </c:pt>
              </c:numCache>
            </c:numRef>
          </c:val>
          <c:smooth val="0"/>
        </c:ser>
        <c:ser>
          <c:idx val="4"/>
          <c:order val="2"/>
          <c:tx>
            <c:strRef>
              <c:f>'CD_HHPrice@'!$C$32</c:f>
              <c:strCache>
                <c:ptCount val="1"/>
                <c:pt idx="0">
                  <c:v>High Oil Price</c:v>
                </c:pt>
              </c:strCache>
            </c:strRef>
          </c:tx>
          <c:spPr>
            <a:ln w="22225" cap="rnd">
              <a:solidFill>
                <a:schemeClr val="accent4"/>
              </a:solidFill>
              <a:round/>
            </a:ln>
            <a:effectLst/>
          </c:spPr>
          <c:marker>
            <c:symbol val="none"/>
          </c:marker>
          <c:cat>
            <c:numRef>
              <c:f>'CD_HHPrice@'!$BM$1:$DA$1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'CD_HHPrice@'!$BM$32:$DA$32</c:f>
              <c:numCache>
                <c:formatCode>General</c:formatCode>
                <c:ptCount val="41"/>
                <c:pt idx="8">
                  <c:v>2.9923649999999999</c:v>
                </c:pt>
                <c:pt idx="9">
                  <c:v>3.076187</c:v>
                </c:pt>
                <c:pt idx="10">
                  <c:v>3.1392709999999999</c:v>
                </c:pt>
                <c:pt idx="11">
                  <c:v>2.9644370000000002</c:v>
                </c:pt>
                <c:pt idx="12">
                  <c:v>2.8806210000000001</c:v>
                </c:pt>
                <c:pt idx="13">
                  <c:v>2.9079640000000002</c:v>
                </c:pt>
                <c:pt idx="14">
                  <c:v>3.0581390000000002</c:v>
                </c:pt>
                <c:pt idx="15">
                  <c:v>3.303836</c:v>
                </c:pt>
                <c:pt idx="16">
                  <c:v>3.4695079999999998</c:v>
                </c:pt>
                <c:pt idx="17">
                  <c:v>3.661432</c:v>
                </c:pt>
                <c:pt idx="18">
                  <c:v>3.7456119999999999</c:v>
                </c:pt>
                <c:pt idx="19">
                  <c:v>3.8568549999999999</c:v>
                </c:pt>
                <c:pt idx="20">
                  <c:v>3.9930189999999999</c:v>
                </c:pt>
                <c:pt idx="21">
                  <c:v>4.1597330000000001</c:v>
                </c:pt>
                <c:pt idx="22">
                  <c:v>4.2711240000000004</c:v>
                </c:pt>
                <c:pt idx="23">
                  <c:v>4.3732420000000003</c:v>
                </c:pt>
                <c:pt idx="24">
                  <c:v>4.4261379999999999</c:v>
                </c:pt>
                <c:pt idx="25">
                  <c:v>4.4896710000000004</c:v>
                </c:pt>
                <c:pt idx="26">
                  <c:v>4.5322849999999999</c:v>
                </c:pt>
                <c:pt idx="27">
                  <c:v>4.5631440000000003</c:v>
                </c:pt>
                <c:pt idx="28">
                  <c:v>4.5904030000000002</c:v>
                </c:pt>
                <c:pt idx="29">
                  <c:v>4.5969499999999996</c:v>
                </c:pt>
                <c:pt idx="30">
                  <c:v>4.774508</c:v>
                </c:pt>
                <c:pt idx="31">
                  <c:v>4.9015599999999999</c:v>
                </c:pt>
                <c:pt idx="32">
                  <c:v>4.9437389999999999</c:v>
                </c:pt>
                <c:pt idx="33">
                  <c:v>4.9797890000000002</c:v>
                </c:pt>
                <c:pt idx="34">
                  <c:v>5.0845549999999999</c:v>
                </c:pt>
                <c:pt idx="35">
                  <c:v>5.1708610000000004</c:v>
                </c:pt>
                <c:pt idx="36">
                  <c:v>5.2381440000000001</c:v>
                </c:pt>
                <c:pt idx="37">
                  <c:v>5.2598549999999999</c:v>
                </c:pt>
                <c:pt idx="38">
                  <c:v>5.356941</c:v>
                </c:pt>
                <c:pt idx="39">
                  <c:v>5.4229969999999996</c:v>
                </c:pt>
                <c:pt idx="40">
                  <c:v>5.4589030000000003</c:v>
                </c:pt>
              </c:numCache>
            </c:numRef>
          </c:val>
          <c:smooth val="0"/>
        </c:ser>
        <c:ser>
          <c:idx val="5"/>
          <c:order val="3"/>
          <c:tx>
            <c:strRef>
              <c:f>'CD_HHPrice@'!$C$31</c:f>
              <c:strCache>
                <c:ptCount val="1"/>
                <c:pt idx="0">
                  <c:v>Low Oil Price</c:v>
                </c:pt>
              </c:strCache>
            </c:strRef>
          </c:tx>
          <c:spPr>
            <a:ln w="22225" cap="rnd">
              <a:solidFill>
                <a:schemeClr val="accent5"/>
              </a:solidFill>
              <a:round/>
            </a:ln>
            <a:effectLst/>
          </c:spPr>
          <c:marker>
            <c:symbol val="none"/>
          </c:marker>
          <c:cat>
            <c:numRef>
              <c:f>'CD_HHPrice@'!$BM$1:$DA$1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'CD_HHPrice@'!$BM$31:$DA$31</c:f>
              <c:numCache>
                <c:formatCode>General</c:formatCode>
                <c:ptCount val="41"/>
                <c:pt idx="8">
                  <c:v>2.9923649999999999</c:v>
                </c:pt>
                <c:pt idx="9">
                  <c:v>3.0218739999999999</c:v>
                </c:pt>
                <c:pt idx="10">
                  <c:v>3.041703</c:v>
                </c:pt>
                <c:pt idx="11">
                  <c:v>3.018116</c:v>
                </c:pt>
                <c:pt idx="12">
                  <c:v>3.03931</c:v>
                </c:pt>
                <c:pt idx="13">
                  <c:v>3.1273580000000001</c:v>
                </c:pt>
                <c:pt idx="14">
                  <c:v>3.3145699999999998</c:v>
                </c:pt>
                <c:pt idx="15">
                  <c:v>3.4562750000000002</c:v>
                </c:pt>
                <c:pt idx="16">
                  <c:v>3.5372240000000001</c:v>
                </c:pt>
                <c:pt idx="17">
                  <c:v>3.5554190000000001</c:v>
                </c:pt>
                <c:pt idx="18">
                  <c:v>3.5786829999999998</c:v>
                </c:pt>
                <c:pt idx="19">
                  <c:v>3.625683</c:v>
                </c:pt>
                <c:pt idx="20">
                  <c:v>3.640924</c:v>
                </c:pt>
                <c:pt idx="21">
                  <c:v>3.7070439999999998</c:v>
                </c:pt>
                <c:pt idx="22">
                  <c:v>3.807836</c:v>
                </c:pt>
                <c:pt idx="23">
                  <c:v>3.8266049999999998</c:v>
                </c:pt>
                <c:pt idx="24">
                  <c:v>3.8560940000000001</c:v>
                </c:pt>
                <c:pt idx="25">
                  <c:v>3.9263490000000001</c:v>
                </c:pt>
                <c:pt idx="26">
                  <c:v>4.0000249999999999</c:v>
                </c:pt>
                <c:pt idx="27">
                  <c:v>4.0418459999999996</c:v>
                </c:pt>
                <c:pt idx="28">
                  <c:v>4.0545739999999997</c:v>
                </c:pt>
                <c:pt idx="29">
                  <c:v>4.0726930000000001</c:v>
                </c:pt>
                <c:pt idx="30">
                  <c:v>4.1080019999999999</c:v>
                </c:pt>
                <c:pt idx="31">
                  <c:v>4.137124</c:v>
                </c:pt>
                <c:pt idx="32">
                  <c:v>4.1932390000000002</c:v>
                </c:pt>
                <c:pt idx="33">
                  <c:v>4.2215540000000003</c:v>
                </c:pt>
                <c:pt idx="34">
                  <c:v>4.3254440000000001</c:v>
                </c:pt>
                <c:pt idx="35">
                  <c:v>4.3872629999999999</c:v>
                </c:pt>
                <c:pt idx="36">
                  <c:v>4.4562840000000001</c:v>
                </c:pt>
                <c:pt idx="37">
                  <c:v>4.5400429999999998</c:v>
                </c:pt>
                <c:pt idx="38">
                  <c:v>4.5951620000000002</c:v>
                </c:pt>
                <c:pt idx="39">
                  <c:v>4.6423290000000001</c:v>
                </c:pt>
                <c:pt idx="40">
                  <c:v>4.7168890000000001</c:v>
                </c:pt>
              </c:numCache>
            </c:numRef>
          </c:val>
          <c:smooth val="0"/>
        </c:ser>
        <c:ser>
          <c:idx val="3"/>
          <c:order val="4"/>
          <c:tx>
            <c:strRef>
              <c:f>'CD_HHPrice@'!$C$28</c:f>
              <c:strCache>
                <c:ptCount val="1"/>
                <c:pt idx="0">
                  <c:v>Reference</c:v>
                </c:pt>
              </c:strCache>
            </c:strRef>
          </c:tx>
          <c:spPr>
            <a:ln w="22225" cap="rnd">
              <a:solidFill>
                <a:schemeClr val="tx1"/>
              </a:solidFill>
              <a:round/>
            </a:ln>
            <a:effectLst/>
          </c:spPr>
          <c:marker>
            <c:symbol val="none"/>
          </c:marker>
          <c:cat>
            <c:numRef>
              <c:f>'CD_HHPrice@'!$BM$1:$DA$1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'CD_HHPrice@'!$BM$28:$DA$28</c:f>
              <c:numCache>
                <c:formatCode>General</c:formatCode>
                <c:ptCount val="41"/>
                <c:pt idx="0">
                  <c:v>4.9930663893856018</c:v>
                </c:pt>
                <c:pt idx="1">
                  <c:v>4.4778542459176656</c:v>
                </c:pt>
                <c:pt idx="2">
                  <c:v>3.0228436804987928</c:v>
                </c:pt>
                <c:pt idx="3">
                  <c:v>4.0349192053351786</c:v>
                </c:pt>
                <c:pt idx="4">
                  <c:v>4.6438839036312851</c:v>
                </c:pt>
                <c:pt idx="5">
                  <c:v>2.7543413264007564</c:v>
                </c:pt>
                <c:pt idx="6">
                  <c:v>2.6158299346592946</c:v>
                </c:pt>
                <c:pt idx="7">
                  <c:v>3.0488103807021565</c:v>
                </c:pt>
                <c:pt idx="8">
                  <c:v>2.9923649999999999</c:v>
                </c:pt>
                <c:pt idx="9">
                  <c:v>3.026332</c:v>
                </c:pt>
                <c:pt idx="10">
                  <c:v>3.083942</c:v>
                </c:pt>
                <c:pt idx="11">
                  <c:v>2.99987</c:v>
                </c:pt>
                <c:pt idx="12">
                  <c:v>3.002637</c:v>
                </c:pt>
                <c:pt idx="13">
                  <c:v>3.1302289999999999</c:v>
                </c:pt>
                <c:pt idx="14">
                  <c:v>3.3051210000000002</c:v>
                </c:pt>
                <c:pt idx="15">
                  <c:v>3.533318</c:v>
                </c:pt>
                <c:pt idx="16">
                  <c:v>3.6049769999999999</c:v>
                </c:pt>
                <c:pt idx="17">
                  <c:v>3.6287340000000001</c:v>
                </c:pt>
                <c:pt idx="18">
                  <c:v>3.707767</c:v>
                </c:pt>
                <c:pt idx="19">
                  <c:v>3.724675</c:v>
                </c:pt>
                <c:pt idx="20">
                  <c:v>3.7618130000000001</c:v>
                </c:pt>
                <c:pt idx="21">
                  <c:v>3.7471329999999998</c:v>
                </c:pt>
                <c:pt idx="22">
                  <c:v>3.8803160000000001</c:v>
                </c:pt>
                <c:pt idx="23">
                  <c:v>3.9389460000000001</c:v>
                </c:pt>
                <c:pt idx="24">
                  <c:v>3.981436</c:v>
                </c:pt>
                <c:pt idx="25">
                  <c:v>4.0224710000000004</c:v>
                </c:pt>
                <c:pt idx="26">
                  <c:v>4.0987640000000001</c:v>
                </c:pt>
                <c:pt idx="27">
                  <c:v>4.1185590000000003</c:v>
                </c:pt>
                <c:pt idx="28">
                  <c:v>4.1283919999999998</c:v>
                </c:pt>
                <c:pt idx="29">
                  <c:v>4.1498549999999996</c:v>
                </c:pt>
                <c:pt idx="30">
                  <c:v>4.2088070000000002</c:v>
                </c:pt>
                <c:pt idx="31">
                  <c:v>4.1960259999999998</c:v>
                </c:pt>
                <c:pt idx="32">
                  <c:v>4.2374489999999998</c:v>
                </c:pt>
                <c:pt idx="33">
                  <c:v>4.2976609999999997</c:v>
                </c:pt>
                <c:pt idx="34">
                  <c:v>4.37676</c:v>
                </c:pt>
                <c:pt idx="35">
                  <c:v>4.4488190000000003</c:v>
                </c:pt>
                <c:pt idx="36">
                  <c:v>4.499123</c:v>
                </c:pt>
                <c:pt idx="37">
                  <c:v>4.5666700000000002</c:v>
                </c:pt>
                <c:pt idx="38">
                  <c:v>4.6923170000000001</c:v>
                </c:pt>
                <c:pt idx="39">
                  <c:v>4.7867629999999997</c:v>
                </c:pt>
                <c:pt idx="40">
                  <c:v>4.8660560000000004</c:v>
                </c:pt>
              </c:numCache>
            </c:numRef>
          </c:val>
          <c:smooth val="0"/>
        </c:ser>
        <c:dLbls>
          <c:showLegendKey val="0"/>
          <c:showVal val="0"/>
          <c:showCatName val="0"/>
          <c:showSerName val="0"/>
          <c:showPercent val="0"/>
          <c:showBubbleSize val="0"/>
        </c:dLbls>
        <c:smooth val="0"/>
        <c:axId val="320215856"/>
        <c:axId val="320216416"/>
        <c:extLst/>
      </c:lineChart>
      <c:catAx>
        <c:axId val="320215856"/>
        <c:scaling>
          <c:orientation val="minMax"/>
        </c:scaling>
        <c:delete val="0"/>
        <c:axPos val="b"/>
        <c:numFmt formatCode="General" sourceLinked="1"/>
        <c:majorTickMark val="out"/>
        <c:minorTickMark val="none"/>
        <c:tickLblPos val="low"/>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320216416"/>
        <c:crosses val="autoZero"/>
        <c:auto val="1"/>
        <c:lblAlgn val="ctr"/>
        <c:lblOffset val="100"/>
        <c:tickLblSkip val="10"/>
        <c:tickMarkSkip val="10"/>
        <c:noMultiLvlLbl val="0"/>
      </c:catAx>
      <c:valAx>
        <c:axId val="320216416"/>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22225">
            <a:solidFill>
              <a:schemeClr val="bg1">
                <a:lumMod val="65000"/>
              </a:schemeClr>
            </a:solidFill>
            <a:prstDash val="lgDash"/>
          </a:ln>
          <a:effectLst/>
        </c:spPr>
        <c:txPr>
          <a:bodyPr rot="-600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320215856"/>
        <c:crossesAt val="9"/>
        <c:crossBetween val="midCat"/>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000">
          <a:solidFill>
            <a:sysClr val="windowText" lastClr="000000"/>
          </a:solidFill>
        </a:defRPr>
      </a:pPr>
      <a:endParaRPr lang="en-US"/>
    </a:p>
  </c:txPr>
  <c:externalData r:id="rId4">
    <c:autoUpdate val="0"/>
  </c:externalData>
  <c:userShapes r:id="rId5"/>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4327360782688545"/>
          <c:y val="0.20188065033537475"/>
          <c:w val="0.73370953630796154"/>
          <c:h val="0.69816357089979142"/>
        </c:manualLayout>
      </c:layout>
      <c:scatterChart>
        <c:scatterStyle val="lineMarker"/>
        <c:varyColors val="0"/>
        <c:ser>
          <c:idx val="0"/>
          <c:order val="0"/>
          <c:tx>
            <c:strRef>
              <c:f>Macro_cases!$K$3</c:f>
              <c:strCache>
                <c:ptCount val="1"/>
                <c:pt idx="0">
                  <c:v>GDP_HMAC</c:v>
                </c:pt>
              </c:strCache>
            </c:strRef>
          </c:tx>
          <c:spPr>
            <a:ln w="19050" cap="rnd">
              <a:solidFill>
                <a:schemeClr val="accent1"/>
              </a:solidFill>
              <a:round/>
            </a:ln>
            <a:effectLst/>
          </c:spPr>
          <c:marker>
            <c:symbol val="none"/>
          </c:marker>
          <c:xVal>
            <c:numRef>
              <c:f>Macro_cases!$AF$1:$BT$1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xVal>
          <c:yVal>
            <c:numRef>
              <c:f>Macro_cases!$AF$3:$BT$3</c:f>
              <c:numCache>
                <c:formatCode>0.000</c:formatCode>
                <c:ptCount val="41"/>
                <c:pt idx="0">
                  <c:v>14783.8</c:v>
                </c:pt>
                <c:pt idx="1">
                  <c:v>15020.6</c:v>
                </c:pt>
                <c:pt idx="2">
                  <c:v>15354.6</c:v>
                </c:pt>
                <c:pt idx="3">
                  <c:v>15612.2</c:v>
                </c:pt>
                <c:pt idx="4">
                  <c:v>16013.3</c:v>
                </c:pt>
                <c:pt idx="5">
                  <c:v>16471.5</c:v>
                </c:pt>
                <c:pt idx="6">
                  <c:v>16716.2</c:v>
                </c:pt>
                <c:pt idx="7">
                  <c:v>17096.179688</c:v>
                </c:pt>
                <c:pt idx="8">
                  <c:v>17579.962890999999</c:v>
                </c:pt>
                <c:pt idx="9">
                  <c:v>18177.525390999999</c:v>
                </c:pt>
                <c:pt idx="10">
                  <c:v>18743.140625</c:v>
                </c:pt>
                <c:pt idx="11">
                  <c:v>19162.867188</c:v>
                </c:pt>
                <c:pt idx="12">
                  <c:v>19560.751952999999</c:v>
                </c:pt>
                <c:pt idx="13">
                  <c:v>19949.806640999999</c:v>
                </c:pt>
                <c:pt idx="14">
                  <c:v>20329.912109000001</c:v>
                </c:pt>
                <c:pt idx="15">
                  <c:v>20754.035156000002</c:v>
                </c:pt>
                <c:pt idx="16">
                  <c:v>21212.152343999998</c:v>
                </c:pt>
                <c:pt idx="17">
                  <c:v>21706.804688</c:v>
                </c:pt>
                <c:pt idx="18">
                  <c:v>22249.679688</c:v>
                </c:pt>
                <c:pt idx="19">
                  <c:v>22732.009765999999</c:v>
                </c:pt>
                <c:pt idx="20">
                  <c:v>23271.443359000001</c:v>
                </c:pt>
                <c:pt idx="21">
                  <c:v>23781.203125</c:v>
                </c:pt>
                <c:pt idx="22">
                  <c:v>24321.648438</c:v>
                </c:pt>
                <c:pt idx="23">
                  <c:v>24910.564452999999</c:v>
                </c:pt>
                <c:pt idx="24">
                  <c:v>25478.794922000001</c:v>
                </c:pt>
                <c:pt idx="25">
                  <c:v>26061.259765999999</c:v>
                </c:pt>
                <c:pt idx="26">
                  <c:v>26647.984375</c:v>
                </c:pt>
                <c:pt idx="27">
                  <c:v>27251.625</c:v>
                </c:pt>
                <c:pt idx="28">
                  <c:v>27921.115234000001</c:v>
                </c:pt>
                <c:pt idx="29">
                  <c:v>28609.115234000001</c:v>
                </c:pt>
                <c:pt idx="30">
                  <c:v>29329.644531000002</c:v>
                </c:pt>
                <c:pt idx="31">
                  <c:v>30071.626952999999</c:v>
                </c:pt>
                <c:pt idx="32">
                  <c:v>30838.710938</c:v>
                </c:pt>
                <c:pt idx="33">
                  <c:v>31648.759765999999</c:v>
                </c:pt>
                <c:pt idx="34">
                  <c:v>32416.662109000001</c:v>
                </c:pt>
                <c:pt idx="35">
                  <c:v>33173.503905999998</c:v>
                </c:pt>
                <c:pt idx="36">
                  <c:v>33918.777344000002</c:v>
                </c:pt>
                <c:pt idx="37">
                  <c:v>34674.953125</c:v>
                </c:pt>
                <c:pt idx="38">
                  <c:v>35418.496094000002</c:v>
                </c:pt>
                <c:pt idx="39">
                  <c:v>36238.335937999997</c:v>
                </c:pt>
                <c:pt idx="40">
                  <c:v>37149.339844000002</c:v>
                </c:pt>
              </c:numCache>
            </c:numRef>
          </c:yVal>
          <c:smooth val="0"/>
        </c:ser>
        <c:ser>
          <c:idx val="2"/>
          <c:order val="1"/>
          <c:tx>
            <c:strRef>
              <c:f>Macro_cases!$K$4</c:f>
              <c:strCache>
                <c:ptCount val="1"/>
                <c:pt idx="0">
                  <c:v>GDP_LMAC</c:v>
                </c:pt>
              </c:strCache>
            </c:strRef>
          </c:tx>
          <c:spPr>
            <a:ln w="19050" cap="rnd">
              <a:solidFill>
                <a:srgbClr val="675005"/>
              </a:solidFill>
              <a:round/>
            </a:ln>
            <a:effectLst/>
          </c:spPr>
          <c:marker>
            <c:symbol val="none"/>
          </c:marker>
          <c:xVal>
            <c:numRef>
              <c:f>Macro_cases!$AF$1:$BT$1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xVal>
          <c:yVal>
            <c:numRef>
              <c:f>Macro_cases!$AF$4:$BT$4</c:f>
              <c:numCache>
                <c:formatCode>0.000</c:formatCode>
                <c:ptCount val="41"/>
                <c:pt idx="0">
                  <c:v>14783.8</c:v>
                </c:pt>
                <c:pt idx="1">
                  <c:v>15020.6</c:v>
                </c:pt>
                <c:pt idx="2">
                  <c:v>15354.6</c:v>
                </c:pt>
                <c:pt idx="3">
                  <c:v>15612.2</c:v>
                </c:pt>
                <c:pt idx="4">
                  <c:v>16013.3</c:v>
                </c:pt>
                <c:pt idx="5">
                  <c:v>16471.5</c:v>
                </c:pt>
                <c:pt idx="6">
                  <c:v>16716.2</c:v>
                </c:pt>
                <c:pt idx="7">
                  <c:v>17096.179688</c:v>
                </c:pt>
                <c:pt idx="8">
                  <c:v>17579.962890999999</c:v>
                </c:pt>
                <c:pt idx="9">
                  <c:v>18024.273438</c:v>
                </c:pt>
                <c:pt idx="10">
                  <c:v>18202.130859000001</c:v>
                </c:pt>
                <c:pt idx="11">
                  <c:v>18314.921875</c:v>
                </c:pt>
                <c:pt idx="12">
                  <c:v>18463.992188</c:v>
                </c:pt>
                <c:pt idx="13">
                  <c:v>18624.373047000001</c:v>
                </c:pt>
                <c:pt idx="14">
                  <c:v>18814.339843999998</c:v>
                </c:pt>
                <c:pt idx="15">
                  <c:v>19016.802734000001</c:v>
                </c:pt>
                <c:pt idx="16">
                  <c:v>19272.337890999999</c:v>
                </c:pt>
                <c:pt idx="17">
                  <c:v>19567.755859000001</c:v>
                </c:pt>
                <c:pt idx="18">
                  <c:v>19901.0625</c:v>
                </c:pt>
                <c:pt idx="19">
                  <c:v>20193.873047000001</c:v>
                </c:pt>
                <c:pt idx="20">
                  <c:v>20505.900390999999</c:v>
                </c:pt>
                <c:pt idx="21">
                  <c:v>20812.751952999999</c:v>
                </c:pt>
                <c:pt idx="22">
                  <c:v>21140.376952999999</c:v>
                </c:pt>
                <c:pt idx="23">
                  <c:v>21474.158202999999</c:v>
                </c:pt>
                <c:pt idx="24">
                  <c:v>21770.806640999999</c:v>
                </c:pt>
                <c:pt idx="25">
                  <c:v>22052.445312</c:v>
                </c:pt>
                <c:pt idx="26">
                  <c:v>22349.251952999999</c:v>
                </c:pt>
                <c:pt idx="27">
                  <c:v>22653.115234000001</c:v>
                </c:pt>
                <c:pt idx="28">
                  <c:v>22992.515625</c:v>
                </c:pt>
                <c:pt idx="29">
                  <c:v>23359.392577999999</c:v>
                </c:pt>
                <c:pt idx="30">
                  <c:v>23737.564452999999</c:v>
                </c:pt>
                <c:pt idx="31">
                  <c:v>24107.427734000001</c:v>
                </c:pt>
                <c:pt idx="32">
                  <c:v>24489.517577999999</c:v>
                </c:pt>
                <c:pt idx="33">
                  <c:v>24862.25</c:v>
                </c:pt>
                <c:pt idx="34">
                  <c:v>25200.710938</c:v>
                </c:pt>
                <c:pt idx="35">
                  <c:v>25533.447265999999</c:v>
                </c:pt>
                <c:pt idx="36">
                  <c:v>25869.669922000001</c:v>
                </c:pt>
                <c:pt idx="37">
                  <c:v>26228.302734000001</c:v>
                </c:pt>
                <c:pt idx="38">
                  <c:v>26594.542968999998</c:v>
                </c:pt>
                <c:pt idx="39">
                  <c:v>26995.705077999999</c:v>
                </c:pt>
                <c:pt idx="40">
                  <c:v>27405.935547000001</c:v>
                </c:pt>
              </c:numCache>
            </c:numRef>
          </c:yVal>
          <c:smooth val="0"/>
        </c:ser>
        <c:ser>
          <c:idx val="1"/>
          <c:order val="2"/>
          <c:tx>
            <c:strRef>
              <c:f>Macro_cases!$K$2</c:f>
              <c:strCache>
                <c:ptCount val="1"/>
                <c:pt idx="0">
                  <c:v>GDP_REF</c:v>
                </c:pt>
              </c:strCache>
            </c:strRef>
          </c:tx>
          <c:spPr>
            <a:ln w="19050" cap="rnd">
              <a:solidFill>
                <a:srgbClr val="000000"/>
              </a:solidFill>
              <a:round/>
            </a:ln>
            <a:effectLst/>
          </c:spPr>
          <c:marker>
            <c:symbol val="none"/>
          </c:marker>
          <c:xVal>
            <c:numRef>
              <c:f>Macro_cases!$AF$1:$BT$1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xVal>
          <c:yVal>
            <c:numRef>
              <c:f>Macro_cases!$AF$2:$BT$2</c:f>
              <c:numCache>
                <c:formatCode>0.000</c:formatCode>
                <c:ptCount val="41"/>
                <c:pt idx="0">
                  <c:v>14783.8</c:v>
                </c:pt>
                <c:pt idx="1">
                  <c:v>15020.6</c:v>
                </c:pt>
                <c:pt idx="2">
                  <c:v>15354.6</c:v>
                </c:pt>
                <c:pt idx="3">
                  <c:v>15612.2</c:v>
                </c:pt>
                <c:pt idx="4">
                  <c:v>16013.3</c:v>
                </c:pt>
                <c:pt idx="5">
                  <c:v>16471.5</c:v>
                </c:pt>
                <c:pt idx="6">
                  <c:v>16716.2</c:v>
                </c:pt>
                <c:pt idx="7">
                  <c:v>17096.179688</c:v>
                </c:pt>
                <c:pt idx="8">
                  <c:v>17581.587890999999</c:v>
                </c:pt>
                <c:pt idx="9">
                  <c:v>18098.652343999998</c:v>
                </c:pt>
                <c:pt idx="10">
                  <c:v>18486.851562</c:v>
                </c:pt>
                <c:pt idx="11">
                  <c:v>18791.873047000001</c:v>
                </c:pt>
                <c:pt idx="12">
                  <c:v>19102.099609000001</c:v>
                </c:pt>
                <c:pt idx="13">
                  <c:v>19412.966797000001</c:v>
                </c:pt>
                <c:pt idx="14">
                  <c:v>19749.794922000001</c:v>
                </c:pt>
                <c:pt idx="15">
                  <c:v>20115.927734000001</c:v>
                </c:pt>
                <c:pt idx="16">
                  <c:v>20495.132812</c:v>
                </c:pt>
                <c:pt idx="17">
                  <c:v>20893.289062</c:v>
                </c:pt>
                <c:pt idx="18">
                  <c:v>21314.609375</c:v>
                </c:pt>
                <c:pt idx="19">
                  <c:v>21725.949218999998</c:v>
                </c:pt>
                <c:pt idx="20">
                  <c:v>22156.757812</c:v>
                </c:pt>
                <c:pt idx="21">
                  <c:v>22591.580077999999</c:v>
                </c:pt>
                <c:pt idx="22">
                  <c:v>23014.095702999999</c:v>
                </c:pt>
                <c:pt idx="23">
                  <c:v>23459.132812</c:v>
                </c:pt>
                <c:pt idx="24">
                  <c:v>23909.533202999999</c:v>
                </c:pt>
                <c:pt idx="25">
                  <c:v>24347.900390999999</c:v>
                </c:pt>
                <c:pt idx="26">
                  <c:v>24789.902343999998</c:v>
                </c:pt>
                <c:pt idx="27">
                  <c:v>25245.341797000001</c:v>
                </c:pt>
                <c:pt idx="28">
                  <c:v>25713.199218999998</c:v>
                </c:pt>
                <c:pt idx="29">
                  <c:v>26188.455077999999</c:v>
                </c:pt>
                <c:pt idx="30">
                  <c:v>26674.789062</c:v>
                </c:pt>
                <c:pt idx="31">
                  <c:v>27162.408202999999</c:v>
                </c:pt>
                <c:pt idx="32">
                  <c:v>27671.130859000001</c:v>
                </c:pt>
                <c:pt idx="33">
                  <c:v>28191.525390999999</c:v>
                </c:pt>
                <c:pt idx="34">
                  <c:v>28717.710938</c:v>
                </c:pt>
                <c:pt idx="35">
                  <c:v>29261.375</c:v>
                </c:pt>
                <c:pt idx="36">
                  <c:v>29800.648438</c:v>
                </c:pt>
                <c:pt idx="37">
                  <c:v>30360.574218999998</c:v>
                </c:pt>
                <c:pt idx="38">
                  <c:v>30909.953125</c:v>
                </c:pt>
                <c:pt idx="39">
                  <c:v>31460.224609000001</c:v>
                </c:pt>
                <c:pt idx="40">
                  <c:v>32006.382812</c:v>
                </c:pt>
              </c:numCache>
            </c:numRef>
          </c:yVal>
          <c:smooth val="0"/>
        </c:ser>
        <c:dLbls>
          <c:showLegendKey val="0"/>
          <c:showVal val="0"/>
          <c:showCatName val="0"/>
          <c:showSerName val="0"/>
          <c:showPercent val="0"/>
          <c:showBubbleSize val="0"/>
        </c:dLbls>
        <c:axId val="320219776"/>
        <c:axId val="320220336"/>
      </c:scatterChart>
      <c:valAx>
        <c:axId val="320219776"/>
        <c:scaling>
          <c:orientation val="minMax"/>
          <c:max val="2050"/>
          <c:min val="2010"/>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320220336"/>
        <c:crosses val="autoZero"/>
        <c:crossBetween val="midCat"/>
        <c:majorUnit val="20"/>
      </c:valAx>
      <c:valAx>
        <c:axId val="32022033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low"/>
        <c:spPr>
          <a:noFill/>
          <a:ln w="22225" cap="flat" cmpd="sng" algn="ctr">
            <a:solidFill>
              <a:srgbClr val="FFFFFF">
                <a:lumMod val="65000"/>
              </a:srgbClr>
            </a:solidFill>
            <a:prstDash val="lgDash"/>
            <a:round/>
          </a:ln>
          <a:effectLst/>
        </c:spPr>
        <c:txPr>
          <a:bodyPr rot="-600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320219776"/>
        <c:crossesAt val="2018"/>
        <c:crossBetween val="midCat"/>
        <c:dispUnits>
          <c:builtInUnit val="thousands"/>
        </c:dispUnits>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000">
          <a:solidFill>
            <a:schemeClr val="tx1"/>
          </a:solidFill>
          <a:latin typeface="Arial" panose="020B0604020202020204" pitchFamily="34" charset="0"/>
          <a:cs typeface="Arial" panose="020B0604020202020204" pitchFamily="34" charset="0"/>
        </a:defRPr>
      </a:pPr>
      <a:endParaRPr lang="en-US"/>
    </a:p>
  </c:txPr>
  <c:externalData r:id="rId4">
    <c:autoUpdate val="0"/>
  </c:externalData>
  <c:userShapes r:id="rId5"/>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4740157480314961"/>
          <c:y val="0.20188059425264149"/>
          <c:w val="0.73370953630796154"/>
          <c:h val="0.69816357089979142"/>
        </c:manualLayout>
      </c:layout>
      <c:scatterChart>
        <c:scatterStyle val="lineMarker"/>
        <c:varyColors val="0"/>
        <c:ser>
          <c:idx val="0"/>
          <c:order val="0"/>
          <c:tx>
            <c:strRef>
              <c:f>Macro_cases!$K$7</c:f>
              <c:strCache>
                <c:ptCount val="1"/>
                <c:pt idx="0">
                  <c:v>Population_HMAC</c:v>
                </c:pt>
              </c:strCache>
            </c:strRef>
          </c:tx>
          <c:spPr>
            <a:ln w="19050" cap="rnd">
              <a:solidFill>
                <a:schemeClr val="accent1"/>
              </a:solidFill>
              <a:round/>
            </a:ln>
            <a:effectLst/>
          </c:spPr>
          <c:marker>
            <c:symbol val="none"/>
          </c:marker>
          <c:xVal>
            <c:numRef>
              <c:f>Macro_cases!$AF$1:$BT$1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xVal>
          <c:yVal>
            <c:numRef>
              <c:f>Macro_cases!$AF$7:$BT$7</c:f>
              <c:numCache>
                <c:formatCode>0.000</c:formatCode>
                <c:ptCount val="41"/>
                <c:pt idx="0">
                  <c:v>309.3</c:v>
                </c:pt>
                <c:pt idx="1">
                  <c:v>311.60000000000002</c:v>
                </c:pt>
                <c:pt idx="2">
                  <c:v>314</c:v>
                </c:pt>
                <c:pt idx="3">
                  <c:v>316.2</c:v>
                </c:pt>
                <c:pt idx="4">
                  <c:v>318.60000000000002</c:v>
                </c:pt>
                <c:pt idx="5">
                  <c:v>321</c:v>
                </c:pt>
                <c:pt idx="6">
                  <c:v>323.39999999999998</c:v>
                </c:pt>
                <c:pt idx="7">
                  <c:v>325.915863</c:v>
                </c:pt>
                <c:pt idx="8">
                  <c:v>328.36496</c:v>
                </c:pt>
                <c:pt idx="9">
                  <c:v>330.79443400000002</c:v>
                </c:pt>
                <c:pt idx="10">
                  <c:v>333.32312000000002</c:v>
                </c:pt>
                <c:pt idx="11">
                  <c:v>335.87609900000001</c:v>
                </c:pt>
                <c:pt idx="12">
                  <c:v>338.44781499999999</c:v>
                </c:pt>
                <c:pt idx="13">
                  <c:v>341.03573599999999</c:v>
                </c:pt>
                <c:pt idx="14">
                  <c:v>343.63369799999998</c:v>
                </c:pt>
                <c:pt idx="15">
                  <c:v>346.24877900000001</c:v>
                </c:pt>
                <c:pt idx="16">
                  <c:v>348.87863199999998</c:v>
                </c:pt>
                <c:pt idx="17">
                  <c:v>351.51266500000003</c:v>
                </c:pt>
                <c:pt idx="18">
                  <c:v>354.16635100000002</c:v>
                </c:pt>
                <c:pt idx="19">
                  <c:v>356.80218500000001</c:v>
                </c:pt>
                <c:pt idx="20">
                  <c:v>359.39788800000002</c:v>
                </c:pt>
                <c:pt idx="21">
                  <c:v>361.96130399999998</c:v>
                </c:pt>
                <c:pt idx="22">
                  <c:v>364.483948</c:v>
                </c:pt>
                <c:pt idx="23">
                  <c:v>366.97134399999999</c:v>
                </c:pt>
                <c:pt idx="24">
                  <c:v>369.42770400000001</c:v>
                </c:pt>
                <c:pt idx="25">
                  <c:v>371.848389</c:v>
                </c:pt>
                <c:pt idx="26">
                  <c:v>374.23223899999999</c:v>
                </c:pt>
                <c:pt idx="27">
                  <c:v>376.59069799999997</c:v>
                </c:pt>
                <c:pt idx="28">
                  <c:v>378.92797899999999</c:v>
                </c:pt>
                <c:pt idx="29">
                  <c:v>381.24252300000001</c:v>
                </c:pt>
                <c:pt idx="30">
                  <c:v>383.53283699999997</c:v>
                </c:pt>
                <c:pt idx="31">
                  <c:v>385.80294800000001</c:v>
                </c:pt>
                <c:pt idx="32">
                  <c:v>388.06417800000003</c:v>
                </c:pt>
                <c:pt idx="33">
                  <c:v>390.31448399999999</c:v>
                </c:pt>
                <c:pt idx="34">
                  <c:v>392.55337500000002</c:v>
                </c:pt>
                <c:pt idx="35">
                  <c:v>394.78619400000002</c:v>
                </c:pt>
                <c:pt idx="36">
                  <c:v>397.01443499999999</c:v>
                </c:pt>
                <c:pt idx="37">
                  <c:v>399.23913599999997</c:v>
                </c:pt>
                <c:pt idx="38">
                  <c:v>401.467804</c:v>
                </c:pt>
                <c:pt idx="39">
                  <c:v>403.69744900000001</c:v>
                </c:pt>
                <c:pt idx="40">
                  <c:v>405.92721599999999</c:v>
                </c:pt>
              </c:numCache>
            </c:numRef>
          </c:yVal>
          <c:smooth val="0"/>
        </c:ser>
        <c:ser>
          <c:idx val="2"/>
          <c:order val="1"/>
          <c:tx>
            <c:strRef>
              <c:f>Macro_cases!$K$8</c:f>
              <c:strCache>
                <c:ptCount val="1"/>
                <c:pt idx="0">
                  <c:v>Population_LMAC</c:v>
                </c:pt>
              </c:strCache>
            </c:strRef>
          </c:tx>
          <c:spPr>
            <a:ln w="19050" cap="rnd">
              <a:solidFill>
                <a:srgbClr val="675005"/>
              </a:solidFill>
              <a:round/>
            </a:ln>
            <a:effectLst/>
          </c:spPr>
          <c:marker>
            <c:symbol val="none"/>
          </c:marker>
          <c:xVal>
            <c:numRef>
              <c:f>Macro_cases!$AF$1:$BT$1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xVal>
          <c:yVal>
            <c:numRef>
              <c:f>Macro_cases!$AF$8:$BT$8</c:f>
              <c:numCache>
                <c:formatCode>0.000</c:formatCode>
                <c:ptCount val="41"/>
                <c:pt idx="0">
                  <c:v>309.3</c:v>
                </c:pt>
                <c:pt idx="1">
                  <c:v>311.60000000000002</c:v>
                </c:pt>
                <c:pt idx="2">
                  <c:v>314</c:v>
                </c:pt>
                <c:pt idx="3">
                  <c:v>316.2</c:v>
                </c:pt>
                <c:pt idx="4">
                  <c:v>318.60000000000002</c:v>
                </c:pt>
                <c:pt idx="5">
                  <c:v>321</c:v>
                </c:pt>
                <c:pt idx="6">
                  <c:v>323.39999999999998</c:v>
                </c:pt>
                <c:pt idx="7">
                  <c:v>325.915863</c:v>
                </c:pt>
                <c:pt idx="8">
                  <c:v>328.36496</c:v>
                </c:pt>
                <c:pt idx="9">
                  <c:v>330.49597199999999</c:v>
                </c:pt>
                <c:pt idx="10">
                  <c:v>332.49609400000003</c:v>
                </c:pt>
                <c:pt idx="11">
                  <c:v>334.46752900000001</c:v>
                </c:pt>
                <c:pt idx="12">
                  <c:v>336.41095000000001</c:v>
                </c:pt>
                <c:pt idx="13">
                  <c:v>338.31039399999997</c:v>
                </c:pt>
                <c:pt idx="14">
                  <c:v>340.16839599999997</c:v>
                </c:pt>
                <c:pt idx="15">
                  <c:v>341.97854599999999</c:v>
                </c:pt>
                <c:pt idx="16">
                  <c:v>343.744598</c:v>
                </c:pt>
                <c:pt idx="17">
                  <c:v>345.46951300000001</c:v>
                </c:pt>
                <c:pt idx="18">
                  <c:v>347.14492799999999</c:v>
                </c:pt>
                <c:pt idx="19">
                  <c:v>348.77508499999999</c:v>
                </c:pt>
                <c:pt idx="20">
                  <c:v>350.36532599999998</c:v>
                </c:pt>
                <c:pt idx="21">
                  <c:v>351.906342</c:v>
                </c:pt>
                <c:pt idx="22">
                  <c:v>353.40991200000002</c:v>
                </c:pt>
                <c:pt idx="23">
                  <c:v>354.87481700000001</c:v>
                </c:pt>
                <c:pt idx="24">
                  <c:v>356.29248000000001</c:v>
                </c:pt>
                <c:pt idx="25">
                  <c:v>357.67126500000001</c:v>
                </c:pt>
                <c:pt idx="26">
                  <c:v>359.01617399999998</c:v>
                </c:pt>
                <c:pt idx="27">
                  <c:v>360.32644699999997</c:v>
                </c:pt>
                <c:pt idx="28">
                  <c:v>361.60092200000003</c:v>
                </c:pt>
                <c:pt idx="29">
                  <c:v>362.84359699999999</c:v>
                </c:pt>
                <c:pt idx="30">
                  <c:v>364.06530800000002</c:v>
                </c:pt>
                <c:pt idx="31">
                  <c:v>365.26409899999999</c:v>
                </c:pt>
                <c:pt idx="32">
                  <c:v>366.43911700000001</c:v>
                </c:pt>
                <c:pt idx="33">
                  <c:v>367.59579500000001</c:v>
                </c:pt>
                <c:pt idx="34">
                  <c:v>368.733093</c:v>
                </c:pt>
                <c:pt idx="35">
                  <c:v>369.85592700000001</c:v>
                </c:pt>
                <c:pt idx="36">
                  <c:v>370.97384599999998</c:v>
                </c:pt>
                <c:pt idx="37">
                  <c:v>372.08535799999999</c:v>
                </c:pt>
                <c:pt idx="38">
                  <c:v>373.19580100000002</c:v>
                </c:pt>
                <c:pt idx="39">
                  <c:v>374.30685399999999</c:v>
                </c:pt>
                <c:pt idx="40">
                  <c:v>375.41778599999998</c:v>
                </c:pt>
              </c:numCache>
            </c:numRef>
          </c:yVal>
          <c:smooth val="0"/>
        </c:ser>
        <c:ser>
          <c:idx val="1"/>
          <c:order val="2"/>
          <c:tx>
            <c:strRef>
              <c:f>Macro_cases!$K$6</c:f>
              <c:strCache>
                <c:ptCount val="1"/>
                <c:pt idx="0">
                  <c:v>Population_REF</c:v>
                </c:pt>
              </c:strCache>
            </c:strRef>
          </c:tx>
          <c:spPr>
            <a:ln w="19050" cap="rnd">
              <a:solidFill>
                <a:srgbClr val="000000"/>
              </a:solidFill>
              <a:round/>
            </a:ln>
            <a:effectLst/>
          </c:spPr>
          <c:marker>
            <c:symbol val="none"/>
          </c:marker>
          <c:xVal>
            <c:numRef>
              <c:f>Macro_cases!$AF$1:$BT$1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xVal>
          <c:yVal>
            <c:numRef>
              <c:f>Macro_cases!$AF$6:$BT$6</c:f>
              <c:numCache>
                <c:formatCode>0.000</c:formatCode>
                <c:ptCount val="41"/>
                <c:pt idx="0">
                  <c:v>309.3</c:v>
                </c:pt>
                <c:pt idx="1">
                  <c:v>311.60000000000002</c:v>
                </c:pt>
                <c:pt idx="2">
                  <c:v>314</c:v>
                </c:pt>
                <c:pt idx="3">
                  <c:v>316.2</c:v>
                </c:pt>
                <c:pt idx="4">
                  <c:v>318.60000000000002</c:v>
                </c:pt>
                <c:pt idx="5">
                  <c:v>321</c:v>
                </c:pt>
                <c:pt idx="6">
                  <c:v>323.39999999999998</c:v>
                </c:pt>
                <c:pt idx="7">
                  <c:v>325.915863</c:v>
                </c:pt>
                <c:pt idx="8">
                  <c:v>328.36496</c:v>
                </c:pt>
                <c:pt idx="9">
                  <c:v>330.70339999999999</c:v>
                </c:pt>
                <c:pt idx="10">
                  <c:v>333.052032</c:v>
                </c:pt>
                <c:pt idx="11">
                  <c:v>335.38943499999999</c:v>
                </c:pt>
                <c:pt idx="12">
                  <c:v>337.71182299999998</c:v>
                </c:pt>
                <c:pt idx="13">
                  <c:v>340.01290899999998</c:v>
                </c:pt>
                <c:pt idx="14">
                  <c:v>342.28939800000001</c:v>
                </c:pt>
                <c:pt idx="15">
                  <c:v>344.53961199999998</c:v>
                </c:pt>
                <c:pt idx="16">
                  <c:v>346.76464800000002</c:v>
                </c:pt>
                <c:pt idx="17">
                  <c:v>348.957245</c:v>
                </c:pt>
                <c:pt idx="18">
                  <c:v>351.11312900000001</c:v>
                </c:pt>
                <c:pt idx="19">
                  <c:v>353.227936</c:v>
                </c:pt>
                <c:pt idx="20">
                  <c:v>355.29925500000002</c:v>
                </c:pt>
                <c:pt idx="21">
                  <c:v>357.32492100000002</c:v>
                </c:pt>
                <c:pt idx="22">
                  <c:v>359.30371100000002</c:v>
                </c:pt>
                <c:pt idx="23">
                  <c:v>361.23538200000002</c:v>
                </c:pt>
                <c:pt idx="24">
                  <c:v>363.120361</c:v>
                </c:pt>
                <c:pt idx="25">
                  <c:v>364.95953400000002</c:v>
                </c:pt>
                <c:pt idx="26">
                  <c:v>366.75424199999998</c:v>
                </c:pt>
                <c:pt idx="27">
                  <c:v>368.506348</c:v>
                </c:pt>
                <c:pt idx="28">
                  <c:v>370.21768200000002</c:v>
                </c:pt>
                <c:pt idx="29">
                  <c:v>371.890625</c:v>
                </c:pt>
                <c:pt idx="30">
                  <c:v>373.52771000000001</c:v>
                </c:pt>
                <c:pt idx="31">
                  <c:v>375.13192700000002</c:v>
                </c:pt>
                <c:pt idx="32">
                  <c:v>376.70654300000001</c:v>
                </c:pt>
                <c:pt idx="33">
                  <c:v>378.25518799999998</c:v>
                </c:pt>
                <c:pt idx="34">
                  <c:v>379.78213499999998</c:v>
                </c:pt>
                <c:pt idx="35">
                  <c:v>381.292145</c:v>
                </c:pt>
                <c:pt idx="36">
                  <c:v>382.78964200000001</c:v>
                </c:pt>
                <c:pt idx="37">
                  <c:v>384.27773999999999</c:v>
                </c:pt>
                <c:pt idx="38">
                  <c:v>385.76049799999998</c:v>
                </c:pt>
                <c:pt idx="39">
                  <c:v>387.24206500000003</c:v>
                </c:pt>
                <c:pt idx="40">
                  <c:v>388.72586100000001</c:v>
                </c:pt>
              </c:numCache>
            </c:numRef>
          </c:yVal>
          <c:smooth val="0"/>
        </c:ser>
        <c:dLbls>
          <c:showLegendKey val="0"/>
          <c:showVal val="0"/>
          <c:showCatName val="0"/>
          <c:showSerName val="0"/>
          <c:showPercent val="0"/>
          <c:showBubbleSize val="0"/>
        </c:dLbls>
        <c:axId val="320223696"/>
        <c:axId val="320224256"/>
      </c:scatterChart>
      <c:valAx>
        <c:axId val="320223696"/>
        <c:scaling>
          <c:orientation val="minMax"/>
          <c:max val="2050"/>
          <c:min val="2010"/>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320224256"/>
        <c:crosses val="autoZero"/>
        <c:crossBetween val="midCat"/>
        <c:majorUnit val="20"/>
      </c:valAx>
      <c:valAx>
        <c:axId val="320224256"/>
        <c:scaling>
          <c:orientation val="minMax"/>
          <c:max val="50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low"/>
        <c:spPr>
          <a:noFill/>
          <a:ln w="22225" cap="flat" cmpd="sng" algn="ctr">
            <a:solidFill>
              <a:srgbClr val="FFFFFF">
                <a:lumMod val="65000"/>
              </a:srgbClr>
            </a:solidFill>
            <a:prstDash val="lgDash"/>
            <a:round/>
          </a:ln>
          <a:effectLst/>
        </c:spPr>
        <c:txPr>
          <a:bodyPr rot="-600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320223696"/>
        <c:crossesAt val="2018"/>
        <c:crossBetween val="midCat"/>
        <c:majorUnit val="100"/>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000">
          <a:solidFill>
            <a:schemeClr val="tx1"/>
          </a:solidFill>
          <a:latin typeface="Arial" panose="020B0604020202020204" pitchFamily="34" charset="0"/>
          <a:cs typeface="Arial" panose="020B0604020202020204" pitchFamily="34" charset="0"/>
        </a:defRPr>
      </a:pPr>
      <a:endParaRPr lang="en-US"/>
    </a:p>
  </c:txPr>
  <c:externalData r:id="rId4">
    <c:autoUpdate val="0"/>
  </c:externalData>
  <c:userShapes r:id="rId5"/>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9935476815398079E-2"/>
          <c:y val="0.13703459578864857"/>
          <c:w val="0.89849235650522941"/>
          <c:h val="0.79104959536307962"/>
        </c:manualLayout>
      </c:layout>
      <c:areaChart>
        <c:grouping val="stacked"/>
        <c:varyColors val="0"/>
        <c:ser>
          <c:idx val="2"/>
          <c:order val="0"/>
          <c:tx>
            <c:strRef>
              <c:f>CD_IMO_chart!$B$29</c:f>
              <c:strCache>
                <c:ptCount val="1"/>
                <c:pt idx="0">
                  <c:v>liquefied natural gas</c:v>
                </c:pt>
              </c:strCache>
            </c:strRef>
          </c:tx>
          <c:spPr>
            <a:solidFill>
              <a:schemeClr val="accent3"/>
            </a:solidFill>
            <a:ln w="25400">
              <a:noFill/>
            </a:ln>
            <a:effectLst/>
          </c:spPr>
          <c:cat>
            <c:numRef>
              <c:f>CD_IMO_chart!$C$28:$AQ$28</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CD_IMO_chart!$C$29:$AQ$29</c:f>
              <c:numCache>
                <c:formatCode>General</c:formatCode>
                <c:ptCount val="41"/>
                <c:pt idx="0">
                  <c:v>0</c:v>
                </c:pt>
                <c:pt idx="1">
                  <c:v>0</c:v>
                </c:pt>
                <c:pt idx="2">
                  <c:v>0</c:v>
                </c:pt>
                <c:pt idx="3">
                  <c:v>0</c:v>
                </c:pt>
                <c:pt idx="4">
                  <c:v>0</c:v>
                </c:pt>
                <c:pt idx="5">
                  <c:v>0</c:v>
                </c:pt>
                <c:pt idx="6">
                  <c:v>0</c:v>
                </c:pt>
                <c:pt idx="7">
                  <c:v>0</c:v>
                </c:pt>
                <c:pt idx="8">
                  <c:v>6.9605560000000004</c:v>
                </c:pt>
                <c:pt idx="9">
                  <c:v>13.943656000000001</c:v>
                </c:pt>
                <c:pt idx="10">
                  <c:v>17.461791999999999</c:v>
                </c:pt>
                <c:pt idx="11">
                  <c:v>50.816451999999998</c:v>
                </c:pt>
                <c:pt idx="12">
                  <c:v>41.817055000000003</c:v>
                </c:pt>
                <c:pt idx="13">
                  <c:v>44.731971999999999</c:v>
                </c:pt>
                <c:pt idx="14">
                  <c:v>47.894317999999998</c:v>
                </c:pt>
                <c:pt idx="15">
                  <c:v>48.062716999999999</c:v>
                </c:pt>
                <c:pt idx="16">
                  <c:v>51.473216999999998</c:v>
                </c:pt>
                <c:pt idx="17">
                  <c:v>58.459518000000003</c:v>
                </c:pt>
                <c:pt idx="18">
                  <c:v>61.083857999999999</c:v>
                </c:pt>
                <c:pt idx="19">
                  <c:v>60.884529000000001</c:v>
                </c:pt>
                <c:pt idx="20">
                  <c:v>65.842254999999994</c:v>
                </c:pt>
                <c:pt idx="21">
                  <c:v>69.225288000000006</c:v>
                </c:pt>
                <c:pt idx="22">
                  <c:v>71.402107000000001</c:v>
                </c:pt>
                <c:pt idx="23">
                  <c:v>72.474823000000001</c:v>
                </c:pt>
                <c:pt idx="24">
                  <c:v>74.503608999999997</c:v>
                </c:pt>
                <c:pt idx="25">
                  <c:v>82.931045999999995</c:v>
                </c:pt>
                <c:pt idx="26">
                  <c:v>86.060730000000007</c:v>
                </c:pt>
                <c:pt idx="27">
                  <c:v>88.200905000000006</c:v>
                </c:pt>
                <c:pt idx="28">
                  <c:v>90.664412999999996</c:v>
                </c:pt>
                <c:pt idx="29">
                  <c:v>93.350127999999998</c:v>
                </c:pt>
                <c:pt idx="30">
                  <c:v>94.692588999999998</c:v>
                </c:pt>
                <c:pt idx="31">
                  <c:v>96.590179000000006</c:v>
                </c:pt>
                <c:pt idx="32">
                  <c:v>100.36863700000001</c:v>
                </c:pt>
                <c:pt idx="33">
                  <c:v>96.505661000000003</c:v>
                </c:pt>
                <c:pt idx="34">
                  <c:v>98.072402999999994</c:v>
                </c:pt>
                <c:pt idx="35">
                  <c:v>97.342567000000003</c:v>
                </c:pt>
                <c:pt idx="36">
                  <c:v>97.275435999999999</c:v>
                </c:pt>
                <c:pt idx="37">
                  <c:v>95.664139000000006</c:v>
                </c:pt>
                <c:pt idx="38">
                  <c:v>92.717597999999995</c:v>
                </c:pt>
                <c:pt idx="39">
                  <c:v>89.485657000000003</c:v>
                </c:pt>
                <c:pt idx="40">
                  <c:v>87.726692</c:v>
                </c:pt>
              </c:numCache>
            </c:numRef>
          </c:val>
        </c:ser>
        <c:ser>
          <c:idx val="0"/>
          <c:order val="1"/>
          <c:tx>
            <c:strRef>
              <c:f>CD_IMO_chart!$B$30</c:f>
              <c:strCache>
                <c:ptCount val="1"/>
                <c:pt idx="0">
                  <c:v>distillate fuel oil</c:v>
                </c:pt>
              </c:strCache>
            </c:strRef>
          </c:tx>
          <c:spPr>
            <a:solidFill>
              <a:schemeClr val="accent1"/>
            </a:solidFill>
            <a:ln w="25400">
              <a:noFill/>
            </a:ln>
            <a:effectLst/>
          </c:spPr>
          <c:cat>
            <c:numRef>
              <c:f>CD_IMO_chart!$C$28:$AQ$28</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CD_IMO_chart!$C$30:$AQ$30</c:f>
              <c:numCache>
                <c:formatCode>General</c:formatCode>
                <c:ptCount val="41"/>
                <c:pt idx="0">
                  <c:v>136.43862899999999</c:v>
                </c:pt>
                <c:pt idx="1">
                  <c:v>130.19416799999999</c:v>
                </c:pt>
                <c:pt idx="2">
                  <c:v>104.52057600000001</c:v>
                </c:pt>
                <c:pt idx="3">
                  <c:v>117.273865</c:v>
                </c:pt>
                <c:pt idx="4">
                  <c:v>163.85232500000001</c:v>
                </c:pt>
                <c:pt idx="5">
                  <c:v>212.93916300000001</c:v>
                </c:pt>
                <c:pt idx="6">
                  <c:v>227.064682</c:v>
                </c:pt>
                <c:pt idx="7">
                  <c:v>285.263306</c:v>
                </c:pt>
                <c:pt idx="8">
                  <c:v>284.82601899999997</c:v>
                </c:pt>
                <c:pt idx="9">
                  <c:v>373.96890300000001</c:v>
                </c:pt>
                <c:pt idx="10">
                  <c:v>494.09884599999998</c:v>
                </c:pt>
                <c:pt idx="11">
                  <c:v>391.50769000000003</c:v>
                </c:pt>
                <c:pt idx="12">
                  <c:v>314.95715300000001</c:v>
                </c:pt>
                <c:pt idx="13">
                  <c:v>296.20208700000001</c:v>
                </c:pt>
                <c:pt idx="14">
                  <c:v>285.24069200000002</c:v>
                </c:pt>
                <c:pt idx="15">
                  <c:v>278.031769</c:v>
                </c:pt>
                <c:pt idx="16">
                  <c:v>281.650757</c:v>
                </c:pt>
                <c:pt idx="17">
                  <c:v>280.631348</c:v>
                </c:pt>
                <c:pt idx="18">
                  <c:v>281.71130399999998</c:v>
                </c:pt>
                <c:pt idx="19">
                  <c:v>280.30639600000001</c:v>
                </c:pt>
                <c:pt idx="20">
                  <c:v>288.04791299999999</c:v>
                </c:pt>
                <c:pt idx="21">
                  <c:v>286.99865699999998</c:v>
                </c:pt>
                <c:pt idx="22">
                  <c:v>286.33151199999998</c:v>
                </c:pt>
                <c:pt idx="23">
                  <c:v>286.49920700000001</c:v>
                </c:pt>
                <c:pt idx="24">
                  <c:v>287.07067899999998</c:v>
                </c:pt>
                <c:pt idx="25">
                  <c:v>301.24890099999999</c:v>
                </c:pt>
                <c:pt idx="26">
                  <c:v>300.15228300000001</c:v>
                </c:pt>
                <c:pt idx="27">
                  <c:v>303.86437999999998</c:v>
                </c:pt>
                <c:pt idx="28">
                  <c:v>303.56253099999998</c:v>
                </c:pt>
                <c:pt idx="29">
                  <c:v>302.87805200000003</c:v>
                </c:pt>
                <c:pt idx="30">
                  <c:v>303.27157599999998</c:v>
                </c:pt>
                <c:pt idx="31">
                  <c:v>303.63647500000002</c:v>
                </c:pt>
                <c:pt idx="32">
                  <c:v>303.445312</c:v>
                </c:pt>
                <c:pt idx="33">
                  <c:v>298.36987299999998</c:v>
                </c:pt>
                <c:pt idx="34">
                  <c:v>307.66924999999998</c:v>
                </c:pt>
                <c:pt idx="35">
                  <c:v>309.144409</c:v>
                </c:pt>
                <c:pt idx="36">
                  <c:v>315.045593</c:v>
                </c:pt>
                <c:pt idx="37">
                  <c:v>317.74377399999997</c:v>
                </c:pt>
                <c:pt idx="38">
                  <c:v>321.20062300000001</c:v>
                </c:pt>
                <c:pt idx="39">
                  <c:v>323.933899</c:v>
                </c:pt>
                <c:pt idx="40">
                  <c:v>326.75662199999999</c:v>
                </c:pt>
              </c:numCache>
            </c:numRef>
          </c:val>
        </c:ser>
        <c:ser>
          <c:idx val="3"/>
          <c:order val="2"/>
          <c:tx>
            <c:strRef>
              <c:f>CD_IMO_chart!$B$31</c:f>
              <c:strCache>
                <c:ptCount val="1"/>
                <c:pt idx="0">
                  <c:v>low sulfur fuel oil</c:v>
                </c:pt>
              </c:strCache>
            </c:strRef>
          </c:tx>
          <c:spPr>
            <a:solidFill>
              <a:srgbClr val="0096D7">
                <a:lumMod val="75000"/>
              </a:srgbClr>
            </a:solidFill>
            <a:ln w="25400">
              <a:noFill/>
            </a:ln>
            <a:effectLst/>
          </c:spPr>
          <c:cat>
            <c:numRef>
              <c:f>CD_IMO_chart!$C$28:$AQ$28</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CD_IMO_chart!$C$31:$AQ$31</c:f>
              <c:numCache>
                <c:formatCode>General</c:formatCode>
                <c:ptCount val="41"/>
                <c:pt idx="0">
                  <c:v>0</c:v>
                </c:pt>
                <c:pt idx="1">
                  <c:v>0</c:v>
                </c:pt>
                <c:pt idx="2">
                  <c:v>0</c:v>
                </c:pt>
                <c:pt idx="3">
                  <c:v>0</c:v>
                </c:pt>
                <c:pt idx="4">
                  <c:v>0</c:v>
                </c:pt>
                <c:pt idx="5">
                  <c:v>0</c:v>
                </c:pt>
                <c:pt idx="6">
                  <c:v>0</c:v>
                </c:pt>
                <c:pt idx="7">
                  <c:v>0</c:v>
                </c:pt>
                <c:pt idx="8">
                  <c:v>0</c:v>
                </c:pt>
                <c:pt idx="9">
                  <c:v>44.096515655517599</c:v>
                </c:pt>
                <c:pt idx="10">
                  <c:v>327.888671875</c:v>
                </c:pt>
                <c:pt idx="11">
                  <c:v>383.78057861328102</c:v>
                </c:pt>
                <c:pt idx="12">
                  <c:v>343.36975097656301</c:v>
                </c:pt>
                <c:pt idx="13">
                  <c:v>371.74353027343801</c:v>
                </c:pt>
                <c:pt idx="14">
                  <c:v>390.86849975585898</c:v>
                </c:pt>
                <c:pt idx="15">
                  <c:v>410.58703613281301</c:v>
                </c:pt>
                <c:pt idx="16">
                  <c:v>407.88079833984398</c:v>
                </c:pt>
                <c:pt idx="17">
                  <c:v>402.18499755859398</c:v>
                </c:pt>
                <c:pt idx="18">
                  <c:v>401.09466552734398</c:v>
                </c:pt>
                <c:pt idx="19">
                  <c:v>402.50305175781301</c:v>
                </c:pt>
                <c:pt idx="20">
                  <c:v>420.28030395507801</c:v>
                </c:pt>
                <c:pt idx="21">
                  <c:v>417.58117675781301</c:v>
                </c:pt>
                <c:pt idx="22">
                  <c:v>413.04290771484398</c:v>
                </c:pt>
                <c:pt idx="23">
                  <c:v>417.00628662109398</c:v>
                </c:pt>
                <c:pt idx="24">
                  <c:v>414.04547119140602</c:v>
                </c:pt>
                <c:pt idx="25">
                  <c:v>442.74566650390602</c:v>
                </c:pt>
                <c:pt idx="26">
                  <c:v>436.40487670898398</c:v>
                </c:pt>
                <c:pt idx="27">
                  <c:v>439.77996826171898</c:v>
                </c:pt>
                <c:pt idx="28">
                  <c:v>437.60046386718801</c:v>
                </c:pt>
                <c:pt idx="29">
                  <c:v>433.58312988281301</c:v>
                </c:pt>
                <c:pt idx="30">
                  <c:v>432.25750732421898</c:v>
                </c:pt>
                <c:pt idx="31">
                  <c:v>429.23980712890602</c:v>
                </c:pt>
                <c:pt idx="32">
                  <c:v>422.20736694335898</c:v>
                </c:pt>
                <c:pt idx="33">
                  <c:v>410.93008422851602</c:v>
                </c:pt>
                <c:pt idx="34">
                  <c:v>426.35607910156301</c:v>
                </c:pt>
                <c:pt idx="35">
                  <c:v>425.74789428710898</c:v>
                </c:pt>
                <c:pt idx="36">
                  <c:v>433.00241088867199</c:v>
                </c:pt>
                <c:pt idx="37">
                  <c:v>433.70886230468801</c:v>
                </c:pt>
                <c:pt idx="38">
                  <c:v>436.25076293945301</c:v>
                </c:pt>
                <c:pt idx="39">
                  <c:v>438.74670410156301</c:v>
                </c:pt>
                <c:pt idx="40">
                  <c:v>443.04580688476602</c:v>
                </c:pt>
              </c:numCache>
            </c:numRef>
          </c:val>
        </c:ser>
        <c:ser>
          <c:idx val="1"/>
          <c:order val="3"/>
          <c:tx>
            <c:strRef>
              <c:f>CD_IMO_chart!$B$32</c:f>
              <c:strCache>
                <c:ptCount val="1"/>
                <c:pt idx="0">
                  <c:v>high sulfur fuel oil</c:v>
                </c:pt>
              </c:strCache>
            </c:strRef>
          </c:tx>
          <c:spPr>
            <a:solidFill>
              <a:srgbClr val="A33340"/>
            </a:solidFill>
            <a:ln w="25400">
              <a:noFill/>
            </a:ln>
            <a:effectLst/>
          </c:spPr>
          <c:cat>
            <c:numRef>
              <c:f>CD_IMO_chart!$C$28:$AQ$28</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CD_IMO_chart!$C$32:$AQ$32</c:f>
              <c:numCache>
                <c:formatCode>General</c:formatCode>
                <c:ptCount val="41"/>
                <c:pt idx="0">
                  <c:v>833.19622800000002</c:v>
                </c:pt>
                <c:pt idx="1">
                  <c:v>720.10784899999999</c:v>
                </c:pt>
                <c:pt idx="2">
                  <c:v>617.61431900000002</c:v>
                </c:pt>
                <c:pt idx="3">
                  <c:v>551.26397699999995</c:v>
                </c:pt>
                <c:pt idx="4">
                  <c:v>412.01861600000001</c:v>
                </c:pt>
                <c:pt idx="5">
                  <c:v>427.82498199999998</c:v>
                </c:pt>
                <c:pt idx="6">
                  <c:v>602.70086700000002</c:v>
                </c:pt>
                <c:pt idx="7">
                  <c:v>674.88354500000003</c:v>
                </c:pt>
                <c:pt idx="8">
                  <c:v>625.86169400000006</c:v>
                </c:pt>
                <c:pt idx="9">
                  <c:v>607.93088934448247</c:v>
                </c:pt>
                <c:pt idx="10">
                  <c:v>21.938354124999989</c:v>
                </c:pt>
                <c:pt idx="11">
                  <c:v>38.528015386719005</c:v>
                </c:pt>
                <c:pt idx="12">
                  <c:v>221.29187002343696</c:v>
                </c:pt>
                <c:pt idx="13">
                  <c:v>220.12884472656202</c:v>
                </c:pt>
                <c:pt idx="14">
                  <c:v>214.76821924414099</c:v>
                </c:pt>
                <c:pt idx="15">
                  <c:v>207.496398867187</c:v>
                </c:pt>
                <c:pt idx="16">
                  <c:v>199.25476066015597</c:v>
                </c:pt>
                <c:pt idx="17">
                  <c:v>195.74407944140603</c:v>
                </c:pt>
                <c:pt idx="18">
                  <c:v>191.49975547265603</c:v>
                </c:pt>
                <c:pt idx="19">
                  <c:v>193.55096424218704</c:v>
                </c:pt>
                <c:pt idx="20">
                  <c:v>155.66110204492202</c:v>
                </c:pt>
                <c:pt idx="21">
                  <c:v>155.34924324218701</c:v>
                </c:pt>
                <c:pt idx="22">
                  <c:v>158.22131328515604</c:v>
                </c:pt>
                <c:pt idx="23">
                  <c:v>153.04266337890601</c:v>
                </c:pt>
                <c:pt idx="24">
                  <c:v>152.57147180859397</c:v>
                </c:pt>
                <c:pt idx="25">
                  <c:v>87.34344449609398</c:v>
                </c:pt>
                <c:pt idx="26">
                  <c:v>91.150604291016009</c:v>
                </c:pt>
                <c:pt idx="27">
                  <c:v>78.958312738281052</c:v>
                </c:pt>
                <c:pt idx="28">
                  <c:v>78.415466132812014</c:v>
                </c:pt>
                <c:pt idx="29">
                  <c:v>79.964233117187007</c:v>
                </c:pt>
                <c:pt idx="30">
                  <c:v>79.289459675781018</c:v>
                </c:pt>
                <c:pt idx="31">
                  <c:v>79.43365487109395</c:v>
                </c:pt>
                <c:pt idx="32">
                  <c:v>81.298004056641048</c:v>
                </c:pt>
                <c:pt idx="33">
                  <c:v>108.34518477148396</c:v>
                </c:pt>
                <c:pt idx="34">
                  <c:v>75.753997898436978</c:v>
                </c:pt>
                <c:pt idx="35">
                  <c:v>76.127136712891001</c:v>
                </c:pt>
                <c:pt idx="36">
                  <c:v>59.984741111327992</c:v>
                </c:pt>
                <c:pt idx="37">
                  <c:v>58.321746695312015</c:v>
                </c:pt>
                <c:pt idx="38">
                  <c:v>55.732025060547016</c:v>
                </c:pt>
                <c:pt idx="39">
                  <c:v>54.887115898437003</c:v>
                </c:pt>
                <c:pt idx="40">
                  <c:v>49.681030115233966</c:v>
                </c:pt>
              </c:numCache>
            </c:numRef>
          </c:val>
        </c:ser>
        <c:dLbls>
          <c:showLegendKey val="0"/>
          <c:showVal val="0"/>
          <c:showCatName val="0"/>
          <c:showSerName val="0"/>
          <c:showPercent val="0"/>
          <c:showBubbleSize val="0"/>
        </c:dLbls>
        <c:axId val="370250208"/>
        <c:axId val="370216608"/>
      </c:areaChart>
      <c:catAx>
        <c:axId val="370250208"/>
        <c:scaling>
          <c:orientation val="minMax"/>
        </c:scaling>
        <c:delete val="0"/>
        <c:axPos val="b"/>
        <c:numFmt formatCode="General" sourceLinked="0"/>
        <c:majorTickMark val="out"/>
        <c:minorTickMark val="none"/>
        <c:tickLblPos val="nextTo"/>
        <c:spPr>
          <a:noFill/>
          <a:ln w="9525" cap="flat" cmpd="sng" algn="ctr">
            <a:solidFill>
              <a:srgbClr val="000000"/>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370216608"/>
        <c:crosses val="autoZero"/>
        <c:auto val="1"/>
        <c:lblAlgn val="ctr"/>
        <c:lblOffset val="100"/>
        <c:tickLblSkip val="10"/>
        <c:tickMarkSkip val="10"/>
        <c:noMultiLvlLbl val="1"/>
      </c:catAx>
      <c:valAx>
        <c:axId val="370216608"/>
        <c:scaling>
          <c:orientation val="minMax"/>
          <c:min val="0"/>
        </c:scaling>
        <c:delete val="0"/>
        <c:axPos val="l"/>
        <c:majorGridlines>
          <c:spPr>
            <a:ln w="9525" cap="flat" cmpd="sng" algn="ctr">
              <a:solidFill>
                <a:srgbClr val="FFFFFF">
                  <a:lumMod val="85000"/>
                </a:srgbClr>
              </a:solidFill>
              <a:round/>
            </a:ln>
            <a:effectLst/>
          </c:spPr>
        </c:majorGridlines>
        <c:numFmt formatCode="#,##0" sourceLinked="0"/>
        <c:majorTickMark val="none"/>
        <c:minorTickMark val="none"/>
        <c:tickLblPos val="low"/>
        <c:spPr>
          <a:noFill/>
          <a:ln w="22225">
            <a:solidFill>
              <a:srgbClr val="A6A6A6"/>
            </a:solidFill>
            <a:prstDash val="lgDash"/>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370250208"/>
        <c:crossesAt val="8"/>
        <c:crossBetween val="midCat"/>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400">
          <a:solidFill>
            <a:sysClr val="windowText" lastClr="000000"/>
          </a:solidFill>
          <a:latin typeface="Arial" panose="020B0604020202020204" pitchFamily="34" charset="0"/>
          <a:cs typeface="Arial" panose="020B0604020202020204" pitchFamily="34" charset="0"/>
        </a:defRPr>
      </a:pPr>
      <a:endParaRPr lang="en-US"/>
    </a:p>
  </c:txPr>
  <c:externalData r:id="rId4">
    <c:autoUpdate val="0"/>
  </c:externalData>
  <c:userShapes r:id="rId5"/>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8293963254593169E-2"/>
          <c:y val="0.22172268415453172"/>
          <c:w val="0.86211789151356077"/>
          <c:h val="0.67698425174759158"/>
        </c:manualLayout>
      </c:layout>
      <c:areaChart>
        <c:grouping val="stacked"/>
        <c:varyColors val="0"/>
        <c:ser>
          <c:idx val="3"/>
          <c:order val="2"/>
          <c:tx>
            <c:strRef>
              <c:f>'CD_IMO@'!$B$27</c:f>
              <c:strCache>
                <c:ptCount val="1"/>
                <c:pt idx="0">
                  <c:v>Portion consumed domestically</c:v>
                </c:pt>
              </c:strCache>
            </c:strRef>
          </c:tx>
          <c:spPr>
            <a:solidFill>
              <a:schemeClr val="accent2">
                <a:lumMod val="75000"/>
              </a:schemeClr>
            </a:solidFill>
            <a:ln>
              <a:noFill/>
            </a:ln>
            <a:effectLst/>
          </c:spPr>
          <c:val>
            <c:numRef>
              <c:f>'CD_IMO@'!$BM$27:$DA$27</c:f>
              <c:numCache>
                <c:formatCode>General</c:formatCode>
                <c:ptCount val="41"/>
                <c:pt idx="0">
                  <c:v>73.669444340135811</c:v>
                </c:pt>
                <c:pt idx="1">
                  <c:v>69.911598532533134</c:v>
                </c:pt>
                <c:pt idx="2">
                  <c:v>71.522655546798305</c:v>
                </c:pt>
                <c:pt idx="3">
                  <c:v>70.115121399103842</c:v>
                </c:pt>
                <c:pt idx="4">
                  <c:v>71.808667833667357</c:v>
                </c:pt>
                <c:pt idx="5">
                  <c:v>71.407427658145423</c:v>
                </c:pt>
                <c:pt idx="6">
                  <c:v>69.127899704640186</c:v>
                </c:pt>
                <c:pt idx="7">
                  <c:v>68.800895261781505</c:v>
                </c:pt>
                <c:pt idx="8">
                  <c:v>63.499457850730167</c:v>
                </c:pt>
                <c:pt idx="9">
                  <c:v>67.063702163890383</c:v>
                </c:pt>
                <c:pt idx="10">
                  <c:v>65.818572364587482</c:v>
                </c:pt>
                <c:pt idx="11">
                  <c:v>62.800522610298231</c:v>
                </c:pt>
                <c:pt idx="12">
                  <c:v>62.098189126312477</c:v>
                </c:pt>
                <c:pt idx="13">
                  <c:v>61.180479359197193</c:v>
                </c:pt>
                <c:pt idx="14">
                  <c:v>59.791847836293719</c:v>
                </c:pt>
                <c:pt idx="15">
                  <c:v>58.660617505890549</c:v>
                </c:pt>
                <c:pt idx="16">
                  <c:v>58.253624373701683</c:v>
                </c:pt>
                <c:pt idx="17">
                  <c:v>57.304058869703667</c:v>
                </c:pt>
                <c:pt idx="18">
                  <c:v>57.550501641053764</c:v>
                </c:pt>
                <c:pt idx="19">
                  <c:v>57.132701486391753</c:v>
                </c:pt>
                <c:pt idx="20">
                  <c:v>56.662652844085201</c:v>
                </c:pt>
                <c:pt idx="21">
                  <c:v>56.32311470472041</c:v>
                </c:pt>
                <c:pt idx="22">
                  <c:v>56.031637019380575</c:v>
                </c:pt>
                <c:pt idx="23">
                  <c:v>55.35107559091098</c:v>
                </c:pt>
                <c:pt idx="24">
                  <c:v>55.316261686205088</c:v>
                </c:pt>
                <c:pt idx="25">
                  <c:v>55.378958069089073</c:v>
                </c:pt>
                <c:pt idx="26">
                  <c:v>54.782199804243199</c:v>
                </c:pt>
                <c:pt idx="27">
                  <c:v>55.434336662951644</c:v>
                </c:pt>
                <c:pt idx="28">
                  <c:v>55.522380288846577</c:v>
                </c:pt>
                <c:pt idx="29">
                  <c:v>55.453237995695851</c:v>
                </c:pt>
                <c:pt idx="30">
                  <c:v>55.489464926366701</c:v>
                </c:pt>
                <c:pt idx="31">
                  <c:v>55.608561305796599</c:v>
                </c:pt>
                <c:pt idx="32">
                  <c:v>56.230062688971344</c:v>
                </c:pt>
                <c:pt idx="33">
                  <c:v>56.33538645195997</c:v>
                </c:pt>
                <c:pt idx="34">
                  <c:v>56.558903597618901</c:v>
                </c:pt>
                <c:pt idx="35">
                  <c:v>56.81906186777428</c:v>
                </c:pt>
                <c:pt idx="36">
                  <c:v>57.547036169741801</c:v>
                </c:pt>
                <c:pt idx="37">
                  <c:v>58.041468944860426</c:v>
                </c:pt>
                <c:pt idx="38">
                  <c:v>58.682534114911185</c:v>
                </c:pt>
                <c:pt idx="39">
                  <c:v>58.744923273779108</c:v>
                </c:pt>
                <c:pt idx="40">
                  <c:v>59.18611132235057</c:v>
                </c:pt>
              </c:numCache>
            </c:numRef>
          </c:val>
        </c:ser>
        <c:ser>
          <c:idx val="2"/>
          <c:order val="3"/>
          <c:tx>
            <c:strRef>
              <c:f>'CD_IMO@'!$B$26</c:f>
              <c:strCache>
                <c:ptCount val="1"/>
                <c:pt idx="0">
                  <c:v>Portion exported</c:v>
                </c:pt>
              </c:strCache>
            </c:strRef>
          </c:tx>
          <c:spPr>
            <a:solidFill>
              <a:schemeClr val="accent2">
                <a:lumMod val="60000"/>
                <a:lumOff val="40000"/>
              </a:schemeClr>
            </a:solidFill>
            <a:ln>
              <a:noFill/>
            </a:ln>
            <a:effectLst/>
          </c:spPr>
          <c:val>
            <c:numRef>
              <c:f>'CD_IMO@'!$BM$26:$DA$26</c:f>
              <c:numCache>
                <c:formatCode>General</c:formatCode>
                <c:ptCount val="41"/>
                <c:pt idx="0">
                  <c:v>12.730555659864196</c:v>
                </c:pt>
                <c:pt idx="1">
                  <c:v>16.288401467466876</c:v>
                </c:pt>
                <c:pt idx="2">
                  <c:v>17.177344453201698</c:v>
                </c:pt>
                <c:pt idx="3">
                  <c:v>18.184878600896159</c:v>
                </c:pt>
                <c:pt idx="4">
                  <c:v>18.591332166332652</c:v>
                </c:pt>
                <c:pt idx="5">
                  <c:v>19.592572341854574</c:v>
                </c:pt>
                <c:pt idx="6">
                  <c:v>20.572100295359814</c:v>
                </c:pt>
                <c:pt idx="7">
                  <c:v>22.299104738218492</c:v>
                </c:pt>
                <c:pt idx="8">
                  <c:v>29.087540149269824</c:v>
                </c:pt>
                <c:pt idx="9">
                  <c:v>25.262293836109613</c:v>
                </c:pt>
                <c:pt idx="10">
                  <c:v>30.421974635412528</c:v>
                </c:pt>
                <c:pt idx="11">
                  <c:v>30.880050389701765</c:v>
                </c:pt>
                <c:pt idx="12">
                  <c:v>31.727860873687515</c:v>
                </c:pt>
                <c:pt idx="13">
                  <c:v>31.960458640802809</c:v>
                </c:pt>
                <c:pt idx="14">
                  <c:v>33.021629163706287</c:v>
                </c:pt>
                <c:pt idx="15">
                  <c:v>32.974872494109455</c:v>
                </c:pt>
                <c:pt idx="16">
                  <c:v>32.811950626298312</c:v>
                </c:pt>
                <c:pt idx="17">
                  <c:v>34.069491130296328</c:v>
                </c:pt>
                <c:pt idx="18">
                  <c:v>33.94386835894624</c:v>
                </c:pt>
                <c:pt idx="19">
                  <c:v>34.286732513608243</c:v>
                </c:pt>
                <c:pt idx="20">
                  <c:v>34.533766155914805</c:v>
                </c:pt>
                <c:pt idx="21">
                  <c:v>34.976011295279591</c:v>
                </c:pt>
                <c:pt idx="22">
                  <c:v>35.15552698061942</c:v>
                </c:pt>
                <c:pt idx="23">
                  <c:v>35.462134409089018</c:v>
                </c:pt>
                <c:pt idx="24">
                  <c:v>35.401077313794907</c:v>
                </c:pt>
                <c:pt idx="25">
                  <c:v>35.28363993091093</c:v>
                </c:pt>
                <c:pt idx="26">
                  <c:v>35.928249195756798</c:v>
                </c:pt>
                <c:pt idx="27">
                  <c:v>35.497586337048354</c:v>
                </c:pt>
                <c:pt idx="28">
                  <c:v>35.46331471115343</c:v>
                </c:pt>
                <c:pt idx="29">
                  <c:v>35.122034004304147</c:v>
                </c:pt>
                <c:pt idx="30">
                  <c:v>35.057830073633305</c:v>
                </c:pt>
                <c:pt idx="31">
                  <c:v>35.041638694203399</c:v>
                </c:pt>
                <c:pt idx="32">
                  <c:v>34.868051311028651</c:v>
                </c:pt>
                <c:pt idx="33">
                  <c:v>34.601213548040029</c:v>
                </c:pt>
                <c:pt idx="34">
                  <c:v>34.675685402381099</c:v>
                </c:pt>
                <c:pt idx="35">
                  <c:v>34.417274132225714</c:v>
                </c:pt>
                <c:pt idx="36">
                  <c:v>34.120642830258205</c:v>
                </c:pt>
                <c:pt idx="37">
                  <c:v>33.562008055139572</c:v>
                </c:pt>
                <c:pt idx="38">
                  <c:v>33.012358885088808</c:v>
                </c:pt>
                <c:pt idx="39">
                  <c:v>32.295161726220897</c:v>
                </c:pt>
                <c:pt idx="40">
                  <c:v>31.850593677649425</c:v>
                </c:pt>
              </c:numCache>
            </c:numRef>
          </c:val>
        </c:ser>
        <c:dLbls>
          <c:showLegendKey val="0"/>
          <c:showVal val="0"/>
          <c:showCatName val="0"/>
          <c:showSerName val="0"/>
          <c:showPercent val="0"/>
          <c:showBubbleSize val="0"/>
        </c:dLbls>
        <c:axId val="416689072"/>
        <c:axId val="416689632"/>
      </c:areaChart>
      <c:lineChart>
        <c:grouping val="standard"/>
        <c:varyColors val="0"/>
        <c:ser>
          <c:idx val="1"/>
          <c:order val="1"/>
          <c:tx>
            <c:strRef>
              <c:f>'CD_IMO@'!$B$25</c:f>
              <c:strCache>
                <c:ptCount val="1"/>
                <c:pt idx="0">
                  <c:v>Utilization</c:v>
                </c:pt>
              </c:strCache>
            </c:strRef>
          </c:tx>
          <c:spPr>
            <a:ln w="28575" cap="rnd">
              <a:solidFill>
                <a:schemeClr val="accent2"/>
              </a:solidFill>
              <a:round/>
            </a:ln>
            <a:effectLst/>
          </c:spPr>
          <c:marker>
            <c:symbol val="none"/>
          </c:marker>
          <c:cat>
            <c:numRef>
              <c:f>'CD_IMO@'!$BM$1:$DA$1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'CD_IMO@'!$BM$25:$DA$25</c:f>
              <c:numCache>
                <c:formatCode>General</c:formatCode>
                <c:ptCount val="41"/>
                <c:pt idx="0">
                  <c:v>86.4</c:v>
                </c:pt>
                <c:pt idx="1">
                  <c:v>86.2</c:v>
                </c:pt>
                <c:pt idx="2">
                  <c:v>88.7</c:v>
                </c:pt>
                <c:pt idx="3">
                  <c:v>88.3</c:v>
                </c:pt>
                <c:pt idx="4">
                  <c:v>90.4</c:v>
                </c:pt>
                <c:pt idx="5">
                  <c:v>91</c:v>
                </c:pt>
                <c:pt idx="6">
                  <c:v>89.7</c:v>
                </c:pt>
                <c:pt idx="7">
                  <c:v>91.1</c:v>
                </c:pt>
                <c:pt idx="8">
                  <c:v>92.586997999999994</c:v>
                </c:pt>
                <c:pt idx="9">
                  <c:v>92.325996000000004</c:v>
                </c:pt>
                <c:pt idx="10">
                  <c:v>96.240547000000007</c:v>
                </c:pt>
                <c:pt idx="11">
                  <c:v>93.680572999999995</c:v>
                </c:pt>
                <c:pt idx="12">
                  <c:v>93.826049999999995</c:v>
                </c:pt>
                <c:pt idx="13">
                  <c:v>93.140938000000006</c:v>
                </c:pt>
                <c:pt idx="14">
                  <c:v>92.813477000000006</c:v>
                </c:pt>
                <c:pt idx="15">
                  <c:v>91.635490000000004</c:v>
                </c:pt>
                <c:pt idx="16">
                  <c:v>91.065574999999995</c:v>
                </c:pt>
                <c:pt idx="17">
                  <c:v>91.373549999999994</c:v>
                </c:pt>
                <c:pt idx="18">
                  <c:v>91.494370000000004</c:v>
                </c:pt>
                <c:pt idx="19">
                  <c:v>91.419433999999995</c:v>
                </c:pt>
                <c:pt idx="20">
                  <c:v>91.196419000000006</c:v>
                </c:pt>
                <c:pt idx="21">
                  <c:v>91.299126000000001</c:v>
                </c:pt>
                <c:pt idx="22">
                  <c:v>91.187163999999996</c:v>
                </c:pt>
                <c:pt idx="23">
                  <c:v>90.813209999999998</c:v>
                </c:pt>
                <c:pt idx="24">
                  <c:v>90.717338999999996</c:v>
                </c:pt>
                <c:pt idx="25">
                  <c:v>90.662598000000003</c:v>
                </c:pt>
                <c:pt idx="26">
                  <c:v>90.710448999999997</c:v>
                </c:pt>
                <c:pt idx="27">
                  <c:v>90.931922999999998</c:v>
                </c:pt>
                <c:pt idx="28">
                  <c:v>90.985695000000007</c:v>
                </c:pt>
                <c:pt idx="29">
                  <c:v>90.575271999999998</c:v>
                </c:pt>
                <c:pt idx="30">
                  <c:v>90.547295000000005</c:v>
                </c:pt>
                <c:pt idx="31">
                  <c:v>90.650199999999998</c:v>
                </c:pt>
                <c:pt idx="32">
                  <c:v>91.098113999999995</c:v>
                </c:pt>
                <c:pt idx="33">
                  <c:v>90.936599999999999</c:v>
                </c:pt>
                <c:pt idx="34">
                  <c:v>91.234589</c:v>
                </c:pt>
                <c:pt idx="35">
                  <c:v>91.236335999999994</c:v>
                </c:pt>
                <c:pt idx="36">
                  <c:v>91.667679000000007</c:v>
                </c:pt>
                <c:pt idx="37">
                  <c:v>91.603476999999998</c:v>
                </c:pt>
                <c:pt idx="38">
                  <c:v>91.694892999999993</c:v>
                </c:pt>
                <c:pt idx="39">
                  <c:v>91.040085000000005</c:v>
                </c:pt>
                <c:pt idx="40">
                  <c:v>91.036704999999998</c:v>
                </c:pt>
              </c:numCache>
            </c:numRef>
          </c:val>
          <c:smooth val="0"/>
        </c:ser>
        <c:dLbls>
          <c:showLegendKey val="0"/>
          <c:showVal val="0"/>
          <c:showCatName val="0"/>
          <c:showSerName val="0"/>
          <c:showPercent val="0"/>
          <c:showBubbleSize val="0"/>
        </c:dLbls>
        <c:marker val="1"/>
        <c:smooth val="0"/>
        <c:axId val="416689072"/>
        <c:axId val="416689632"/>
        <c:extLst>
          <c:ext xmlns:c15="http://schemas.microsoft.com/office/drawing/2012/chart" uri="{02D57815-91ED-43cb-92C2-25804820EDAC}">
            <c15:filteredLineSeries>
              <c15:ser>
                <c:idx val="0"/>
                <c:order val="0"/>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extLst>
                      <c:ext uri="{02D57815-91ED-43cb-92C2-25804820EDAC}">
                        <c15:formulaRef>
                          <c15:sqref>'CD_IMO@'!$BM$1:$DA$1</c15:sqref>
                        </c15:formulaRef>
                      </c:ext>
                    </c:extLst>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extLst>
                      <c:ext uri="{02D57815-91ED-43cb-92C2-25804820EDAC}">
                        <c15:formulaRef>
                          <c15:sqref>'CD_IMO@'!$BM$1:$DA$1</c15:sqref>
                        </c15:formulaRef>
                      </c:ext>
                    </c:extLst>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val>
                <c:smooth val="0"/>
              </c15:ser>
            </c15:filteredLineSeries>
          </c:ext>
        </c:extLst>
      </c:lineChart>
      <c:catAx>
        <c:axId val="416689072"/>
        <c:scaling>
          <c:orientation val="minMax"/>
        </c:scaling>
        <c:delete val="0"/>
        <c:axPos val="b"/>
        <c:numFmt formatCode="General" sourceLinked="1"/>
        <c:majorTickMark val="out"/>
        <c:minorTickMark val="none"/>
        <c:tickLblPos val="low"/>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416689632"/>
        <c:crosses val="autoZero"/>
        <c:auto val="1"/>
        <c:lblAlgn val="ctr"/>
        <c:lblOffset val="100"/>
        <c:tickLblSkip val="10"/>
        <c:tickMarkSkip val="10"/>
        <c:noMultiLvlLbl val="0"/>
      </c:catAx>
      <c:valAx>
        <c:axId val="416689632"/>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22225">
            <a:solidFill>
              <a:schemeClr val="bg1">
                <a:lumMod val="65000"/>
              </a:schemeClr>
            </a:solidFill>
            <a:prstDash val="lgDash"/>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416689072"/>
        <c:crossesAt val="9"/>
        <c:crossBetween val="midCat"/>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4">
    <c:autoUpdate val="0"/>
  </c:externalData>
  <c:userShapes r:id="rId5"/>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085757189712208"/>
          <c:y val="0.22036197422511233"/>
          <c:w val="0.79866246763042403"/>
          <c:h val="0.68235917843491867"/>
        </c:manualLayout>
      </c:layout>
      <c:lineChart>
        <c:grouping val="standard"/>
        <c:varyColors val="0"/>
        <c:ser>
          <c:idx val="1"/>
          <c:order val="1"/>
          <c:tx>
            <c:strRef>
              <c:f>'CD_IMO@'!$B$29</c:f>
              <c:strCache>
                <c:ptCount val="1"/>
                <c:pt idx="0">
                  <c:v>Unfinished oils imports</c:v>
                </c:pt>
              </c:strCache>
            </c:strRef>
          </c:tx>
          <c:spPr>
            <a:ln w="22225" cap="rnd">
              <a:solidFill>
                <a:schemeClr val="accent6"/>
              </a:solidFill>
              <a:round/>
            </a:ln>
            <a:effectLst/>
          </c:spPr>
          <c:marker>
            <c:symbol val="none"/>
          </c:marker>
          <c:cat>
            <c:numRef>
              <c:f>'CD_IMO@'!$BM$1:$DA$1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'CD_IMO@'!$BM$29:$DA$29</c:f>
              <c:numCache>
                <c:formatCode>General</c:formatCode>
                <c:ptCount val="41"/>
                <c:pt idx="0">
                  <c:v>0.60599999999999998</c:v>
                </c:pt>
                <c:pt idx="1">
                  <c:v>0.68700000000000006</c:v>
                </c:pt>
                <c:pt idx="2">
                  <c:v>0.59799999999999998</c:v>
                </c:pt>
                <c:pt idx="3">
                  <c:v>0.65600000000000003</c:v>
                </c:pt>
                <c:pt idx="4">
                  <c:v>0.54700000000000004</c:v>
                </c:pt>
                <c:pt idx="5">
                  <c:v>0.54700000000000004</c:v>
                </c:pt>
                <c:pt idx="6">
                  <c:v>0.60599999999999998</c:v>
                </c:pt>
                <c:pt idx="7">
                  <c:v>0.63400000000000001</c:v>
                </c:pt>
                <c:pt idx="8">
                  <c:v>0.64500000000000002</c:v>
                </c:pt>
                <c:pt idx="9">
                  <c:v>0.72499999999999998</c:v>
                </c:pt>
                <c:pt idx="10">
                  <c:v>0.841974</c:v>
                </c:pt>
                <c:pt idx="11">
                  <c:v>0.80519200000000002</c:v>
                </c:pt>
                <c:pt idx="12">
                  <c:v>0.75626199999999999</c:v>
                </c:pt>
                <c:pt idx="13">
                  <c:v>0.71324799999999999</c:v>
                </c:pt>
                <c:pt idx="14">
                  <c:v>0.66869999999999996</c:v>
                </c:pt>
                <c:pt idx="15">
                  <c:v>0.62826199999999999</c:v>
                </c:pt>
                <c:pt idx="16">
                  <c:v>0.58229200000000003</c:v>
                </c:pt>
                <c:pt idx="17">
                  <c:v>0.58024299999999995</c:v>
                </c:pt>
                <c:pt idx="18">
                  <c:v>0.57379199999999997</c:v>
                </c:pt>
                <c:pt idx="19">
                  <c:v>0.57651300000000005</c:v>
                </c:pt>
                <c:pt idx="20">
                  <c:v>0.570245</c:v>
                </c:pt>
                <c:pt idx="21">
                  <c:v>0.57296599999999998</c:v>
                </c:pt>
                <c:pt idx="22">
                  <c:v>0.57110099999999997</c:v>
                </c:pt>
                <c:pt idx="23">
                  <c:v>0.56446600000000002</c:v>
                </c:pt>
                <c:pt idx="24">
                  <c:v>0.56278399999999995</c:v>
                </c:pt>
                <c:pt idx="25">
                  <c:v>0.56550599999999995</c:v>
                </c:pt>
                <c:pt idx="26">
                  <c:v>0.56345699999999999</c:v>
                </c:pt>
                <c:pt idx="27">
                  <c:v>0.55718900000000005</c:v>
                </c:pt>
                <c:pt idx="28">
                  <c:v>0.55532400000000004</c:v>
                </c:pt>
                <c:pt idx="29">
                  <c:v>0.55786199999999997</c:v>
                </c:pt>
                <c:pt idx="30">
                  <c:v>0.55140999999999996</c:v>
                </c:pt>
                <c:pt idx="31">
                  <c:v>0.54917800000000006</c:v>
                </c:pt>
                <c:pt idx="32">
                  <c:v>0.55189600000000005</c:v>
                </c:pt>
                <c:pt idx="33">
                  <c:v>0.55003100000000005</c:v>
                </c:pt>
                <c:pt idx="34">
                  <c:v>0.54816500000000001</c:v>
                </c:pt>
                <c:pt idx="35">
                  <c:v>0.54630000000000001</c:v>
                </c:pt>
                <c:pt idx="36">
                  <c:v>0.544435</c:v>
                </c:pt>
                <c:pt idx="37">
                  <c:v>0.54257</c:v>
                </c:pt>
                <c:pt idx="38">
                  <c:v>0.54070499999999999</c:v>
                </c:pt>
                <c:pt idx="39">
                  <c:v>0.53883999999999999</c:v>
                </c:pt>
                <c:pt idx="40">
                  <c:v>0.53697399999999995</c:v>
                </c:pt>
              </c:numCache>
            </c:numRef>
          </c:val>
          <c:smooth val="0"/>
        </c:ser>
        <c:ser>
          <c:idx val="2"/>
          <c:order val="2"/>
          <c:tx>
            <c:strRef>
              <c:f>IMO!#REF!</c:f>
              <c:strCache>
                <c:ptCount val="1"/>
                <c:pt idx="0">
                  <c:v>#REF!</c:v>
                </c:pt>
              </c:strCache>
            </c:strRef>
          </c:tx>
          <c:spPr>
            <a:ln w="28575" cap="rnd">
              <a:solidFill>
                <a:schemeClr val="accent4"/>
              </a:solidFill>
              <a:round/>
            </a:ln>
            <a:effectLst/>
          </c:spPr>
          <c:marker>
            <c:symbol val="none"/>
          </c:marker>
          <c:cat>
            <c:numRef>
              <c:f>'CD_IMO@'!$BM$1:$DA$1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IMO!#REF!</c:f>
              <c:numCache>
                <c:formatCode>General</c:formatCode>
                <c:ptCount val="1"/>
                <c:pt idx="0">
                  <c:v>1</c:v>
                </c:pt>
              </c:numCache>
            </c:numRef>
          </c:val>
          <c:smooth val="0"/>
        </c:ser>
        <c:ser>
          <c:idx val="3"/>
          <c:order val="3"/>
          <c:tx>
            <c:strRef>
              <c:f>'CD_IMO@'!$B$30</c:f>
              <c:strCache>
                <c:ptCount val="1"/>
                <c:pt idx="0">
                  <c:v>Diesel and residual fuel oil exports</c:v>
                </c:pt>
              </c:strCache>
            </c:strRef>
          </c:tx>
          <c:spPr>
            <a:ln w="22225" cap="rnd">
              <a:solidFill>
                <a:schemeClr val="accent2"/>
              </a:solidFill>
              <a:prstDash val="solid"/>
              <a:round/>
            </a:ln>
            <a:effectLst/>
          </c:spPr>
          <c:marker>
            <c:symbol val="none"/>
          </c:marker>
          <c:val>
            <c:numRef>
              <c:f>'CD_IMO@'!$BM$30:$DA$30</c:f>
              <c:numCache>
                <c:formatCode>General</c:formatCode>
                <c:ptCount val="41"/>
                <c:pt idx="0">
                  <c:v>0.71900000000000008</c:v>
                </c:pt>
                <c:pt idx="1">
                  <c:v>0.98899999999999988</c:v>
                </c:pt>
                <c:pt idx="2">
                  <c:v>1.1040000000000001</c:v>
                </c:pt>
                <c:pt idx="3">
                  <c:v>1.236</c:v>
                </c:pt>
                <c:pt idx="4">
                  <c:v>1.2389999999999999</c:v>
                </c:pt>
                <c:pt idx="5">
                  <c:v>1.292</c:v>
                </c:pt>
                <c:pt idx="6">
                  <c:v>1.294</c:v>
                </c:pt>
                <c:pt idx="7">
                  <c:v>1.4690000000000001</c:v>
                </c:pt>
                <c:pt idx="8">
                  <c:v>1.2519210000000001</c:v>
                </c:pt>
                <c:pt idx="9">
                  <c:v>1.8079369999999999</c:v>
                </c:pt>
                <c:pt idx="10">
                  <c:v>2.6771720000000001</c:v>
                </c:pt>
                <c:pt idx="11">
                  <c:v>2.6210870000000002</c:v>
                </c:pt>
                <c:pt idx="12">
                  <c:v>2.609235</c:v>
                </c:pt>
                <c:pt idx="13">
                  <c:v>2.595647</c:v>
                </c:pt>
                <c:pt idx="14">
                  <c:v>2.6573699999999998</c:v>
                </c:pt>
                <c:pt idx="15">
                  <c:v>2.5495109999999999</c:v>
                </c:pt>
                <c:pt idx="16">
                  <c:v>2.4811239999999999</c:v>
                </c:pt>
                <c:pt idx="17">
                  <c:v>2.5374660000000002</c:v>
                </c:pt>
                <c:pt idx="18">
                  <c:v>2.5229590000000002</c:v>
                </c:pt>
                <c:pt idx="19">
                  <c:v>2.5430829999999998</c:v>
                </c:pt>
                <c:pt idx="20">
                  <c:v>2.54325</c:v>
                </c:pt>
                <c:pt idx="21">
                  <c:v>2.5388199999999999</c:v>
                </c:pt>
                <c:pt idx="22">
                  <c:v>2.5581290000000001</c:v>
                </c:pt>
                <c:pt idx="23">
                  <c:v>2.537642</c:v>
                </c:pt>
                <c:pt idx="24">
                  <c:v>2.489439</c:v>
                </c:pt>
                <c:pt idx="25">
                  <c:v>2.4699439999999999</c:v>
                </c:pt>
                <c:pt idx="26">
                  <c:v>2.5090820000000003</c:v>
                </c:pt>
                <c:pt idx="27">
                  <c:v>2.4341699999999999</c:v>
                </c:pt>
                <c:pt idx="28">
                  <c:v>2.4324050000000002</c:v>
                </c:pt>
                <c:pt idx="29">
                  <c:v>2.3784749999999999</c:v>
                </c:pt>
                <c:pt idx="30">
                  <c:v>2.3608929999999999</c:v>
                </c:pt>
                <c:pt idx="31">
                  <c:v>2.3500109999999999</c:v>
                </c:pt>
                <c:pt idx="32">
                  <c:v>2.3526850000000001</c:v>
                </c:pt>
                <c:pt idx="33">
                  <c:v>2.3120940000000001</c:v>
                </c:pt>
                <c:pt idx="34">
                  <c:v>2.320926</c:v>
                </c:pt>
                <c:pt idx="35">
                  <c:v>2.289145</c:v>
                </c:pt>
                <c:pt idx="36">
                  <c:v>2.2595230000000002</c:v>
                </c:pt>
                <c:pt idx="37">
                  <c:v>2.2082769999999998</c:v>
                </c:pt>
                <c:pt idx="38">
                  <c:v>2.1916479999999998</c:v>
                </c:pt>
                <c:pt idx="39">
                  <c:v>2.1126</c:v>
                </c:pt>
                <c:pt idx="40">
                  <c:v>2.0758969999999999</c:v>
                </c:pt>
              </c:numCache>
            </c:numRef>
          </c:val>
          <c:smooth val="0"/>
        </c:ser>
        <c:dLbls>
          <c:showLegendKey val="0"/>
          <c:showVal val="0"/>
          <c:showCatName val="0"/>
          <c:showSerName val="0"/>
          <c:showPercent val="0"/>
          <c:showBubbleSize val="0"/>
        </c:dLbls>
        <c:smooth val="0"/>
        <c:axId val="416693552"/>
        <c:axId val="416694112"/>
        <c:extLst>
          <c:ext xmlns:c15="http://schemas.microsoft.com/office/drawing/2012/chart" uri="{02D57815-91ED-43cb-92C2-25804820EDAC}">
            <c15:filteredLineSeries>
              <c15:ser>
                <c:idx val="0"/>
                <c:order val="0"/>
                <c:spPr>
                  <a:ln w="28575" cap="rnd">
                    <a:solidFill>
                      <a:schemeClr val="accent1"/>
                    </a:solidFill>
                    <a:round/>
                  </a:ln>
                  <a:effectLst/>
                </c:spPr>
                <c:marker>
                  <c:symbol val="none"/>
                </c:marker>
                <c:cat>
                  <c:numRef>
                    <c:extLst>
                      <c:ext uri="{02D57815-91ED-43cb-92C2-25804820EDAC}">
                        <c15:formulaRef>
                          <c15:sqref>'CD_IMO@'!$BM$1:$DA$1</c15:sqref>
                        </c15:formulaRef>
                      </c:ext>
                    </c:extLst>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extLst>
                      <c:ext uri="{02D57815-91ED-43cb-92C2-25804820EDAC}">
                        <c15:formulaRef>
                          <c15:sqref>'CD_IMO@'!$BM$1:$DA$1</c15:sqref>
                        </c15:formulaRef>
                      </c:ext>
                    </c:extLst>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val>
                <c:smooth val="0"/>
              </c15:ser>
            </c15:filteredLineSeries>
          </c:ext>
        </c:extLst>
      </c:lineChart>
      <c:catAx>
        <c:axId val="416693552"/>
        <c:scaling>
          <c:orientation val="minMax"/>
        </c:scaling>
        <c:delete val="0"/>
        <c:axPos val="b"/>
        <c:numFmt formatCode="General" sourceLinked="1"/>
        <c:majorTickMark val="out"/>
        <c:minorTickMark val="none"/>
        <c:tickLblPos val="low"/>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416694112"/>
        <c:crosses val="autoZero"/>
        <c:auto val="1"/>
        <c:lblAlgn val="ctr"/>
        <c:lblOffset val="100"/>
        <c:tickLblSkip val="10"/>
        <c:tickMarkSkip val="10"/>
        <c:noMultiLvlLbl val="0"/>
      </c:catAx>
      <c:valAx>
        <c:axId val="416694112"/>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0"/>
        <c:majorTickMark val="none"/>
        <c:minorTickMark val="none"/>
        <c:tickLblPos val="low"/>
        <c:spPr>
          <a:noFill/>
          <a:ln w="22225">
            <a:solidFill>
              <a:schemeClr val="bg1">
                <a:lumMod val="65000"/>
              </a:schemeClr>
            </a:solidFill>
            <a:prstDash val="lgDash"/>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416693552"/>
        <c:crossesAt val="9"/>
        <c:crossBetween val="midCat"/>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4">
    <c:autoUpdate val="0"/>
  </c:externalData>
  <c:userShapes r:id="rId5"/>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2257217847769035E-2"/>
          <c:y val="0.19116251093613298"/>
          <c:w val="0.57926279029532746"/>
          <c:h val="0.71998332239720031"/>
        </c:manualLayout>
      </c:layout>
      <c:lineChart>
        <c:grouping val="standard"/>
        <c:varyColors val="0"/>
        <c:ser>
          <c:idx val="1"/>
          <c:order val="0"/>
          <c:tx>
            <c:strRef>
              <c:f>Sheet1!$A$27</c:f>
              <c:strCache>
                <c:ptCount val="1"/>
                <c:pt idx="0">
                  <c:v>AEO 2019  - High Oil Price - MMb/d</c:v>
                </c:pt>
              </c:strCache>
            </c:strRef>
          </c:tx>
          <c:spPr>
            <a:ln w="22225" cap="rnd">
              <a:solidFill>
                <a:schemeClr val="accent4"/>
              </a:solidFill>
              <a:round/>
            </a:ln>
            <a:effectLst/>
          </c:spPr>
          <c:marker>
            <c:symbol val="none"/>
          </c:marker>
          <c:cat>
            <c:numRef>
              <c:f>Sheet1!$BC$1:$DA$1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Sheet1!$BC$27:$DA$27</c:f>
              <c:numCache>
                <c:formatCode>General</c:formatCode>
                <c:ptCount val="51"/>
                <c:pt idx="0">
                  <c:v>0.96834699999999996</c:v>
                </c:pt>
                <c:pt idx="1">
                  <c:v>0.96299999999999997</c:v>
                </c:pt>
                <c:pt idx="2">
                  <c:v>0.98499999999999999</c:v>
                </c:pt>
                <c:pt idx="3">
                  <c:v>0.97399999999999998</c:v>
                </c:pt>
                <c:pt idx="4">
                  <c:v>0.90551899999999996</c:v>
                </c:pt>
                <c:pt idx="5">
                  <c:v>0.86399999999999999</c:v>
                </c:pt>
                <c:pt idx="6">
                  <c:v>0.74099999999999999</c:v>
                </c:pt>
                <c:pt idx="7">
                  <c:v>0.72199999999999998</c:v>
                </c:pt>
                <c:pt idx="8">
                  <c:v>0.68300000000000005</c:v>
                </c:pt>
                <c:pt idx="9">
                  <c:v>0.64600000000000002</c:v>
                </c:pt>
                <c:pt idx="10">
                  <c:v>0.59899999999999998</c:v>
                </c:pt>
                <c:pt idx="11">
                  <c:v>0.56100000000000005</c:v>
                </c:pt>
                <c:pt idx="12">
                  <c:v>0.52600000000000002</c:v>
                </c:pt>
                <c:pt idx="13">
                  <c:v>0.51500000000000001</c:v>
                </c:pt>
                <c:pt idx="14">
                  <c:v>0.496</c:v>
                </c:pt>
                <c:pt idx="15">
                  <c:v>0.48299999999999998</c:v>
                </c:pt>
                <c:pt idx="16">
                  <c:v>0.48899999999999999</c:v>
                </c:pt>
                <c:pt idx="17">
                  <c:v>0.49399999999999999</c:v>
                </c:pt>
                <c:pt idx="18">
                  <c:v>0.48214499999999999</c:v>
                </c:pt>
                <c:pt idx="19">
                  <c:v>0.487068</c:v>
                </c:pt>
                <c:pt idx="20">
                  <c:v>0.5</c:v>
                </c:pt>
                <c:pt idx="21">
                  <c:v>0.55501699999999998</c:v>
                </c:pt>
                <c:pt idx="22">
                  <c:v>0.593024</c:v>
                </c:pt>
                <c:pt idx="23">
                  <c:v>0.58454799999999996</c:v>
                </c:pt>
                <c:pt idx="24">
                  <c:v>0.571241</c:v>
                </c:pt>
                <c:pt idx="25">
                  <c:v>0.58111500000000005</c:v>
                </c:pt>
                <c:pt idx="26">
                  <c:v>0.66922000000000004</c:v>
                </c:pt>
                <c:pt idx="27">
                  <c:v>0.67625999999999997</c:v>
                </c:pt>
                <c:pt idx="28">
                  <c:v>0.68678700000000004</c:v>
                </c:pt>
                <c:pt idx="29">
                  <c:v>0.73287400000000003</c:v>
                </c:pt>
                <c:pt idx="30">
                  <c:v>0.80986899999999995</c:v>
                </c:pt>
                <c:pt idx="31">
                  <c:v>0.892177</c:v>
                </c:pt>
                <c:pt idx="32">
                  <c:v>1.019304</c:v>
                </c:pt>
                <c:pt idx="33">
                  <c:v>1.1932480000000001</c:v>
                </c:pt>
                <c:pt idx="34">
                  <c:v>1.257919</c:v>
                </c:pt>
                <c:pt idx="35">
                  <c:v>1.285838</c:v>
                </c:pt>
                <c:pt idx="36">
                  <c:v>1.356147</c:v>
                </c:pt>
                <c:pt idx="37">
                  <c:v>1.364854</c:v>
                </c:pt>
                <c:pt idx="38">
                  <c:v>1.4210179999999999</c:v>
                </c:pt>
                <c:pt idx="39">
                  <c:v>1.455743</c:v>
                </c:pt>
                <c:pt idx="40">
                  <c:v>1.5384720000000001</c:v>
                </c:pt>
                <c:pt idx="41">
                  <c:v>1.519226</c:v>
                </c:pt>
                <c:pt idx="42">
                  <c:v>1.440566</c:v>
                </c:pt>
                <c:pt idx="43">
                  <c:v>1.3859570000000001</c:v>
                </c:pt>
                <c:pt idx="44">
                  <c:v>1.2981879999999999</c:v>
                </c:pt>
                <c:pt idx="45">
                  <c:v>1.2328699999999999</c:v>
                </c:pt>
                <c:pt idx="46">
                  <c:v>1.1650910000000001</c:v>
                </c:pt>
                <c:pt idx="47">
                  <c:v>1.145823</c:v>
                </c:pt>
                <c:pt idx="48">
                  <c:v>1.160118</c:v>
                </c:pt>
                <c:pt idx="49">
                  <c:v>1.188237</c:v>
                </c:pt>
                <c:pt idx="50">
                  <c:v>1.163853</c:v>
                </c:pt>
              </c:numCache>
            </c:numRef>
          </c:val>
          <c:smooth val="0"/>
        </c:ser>
        <c:ser>
          <c:idx val="3"/>
          <c:order val="1"/>
          <c:tx>
            <c:strRef>
              <c:f>Sheet1!$A$28</c:f>
              <c:strCache>
                <c:ptCount val="1"/>
                <c:pt idx="0">
                  <c:v>AEO 2019  - Low Oil Price - MMb/d</c:v>
                </c:pt>
              </c:strCache>
            </c:strRef>
          </c:tx>
          <c:spPr>
            <a:ln w="22225" cap="rnd">
              <a:solidFill>
                <a:schemeClr val="accent5"/>
              </a:solidFill>
              <a:round/>
            </a:ln>
            <a:effectLst/>
          </c:spPr>
          <c:marker>
            <c:symbol val="none"/>
          </c:marker>
          <c:cat>
            <c:numRef>
              <c:f>Sheet1!$BC$1:$DA$1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Sheet1!$BC$28:$DA$28</c:f>
              <c:numCache>
                <c:formatCode>General</c:formatCode>
                <c:ptCount val="51"/>
                <c:pt idx="0">
                  <c:v>0.96834699999999996</c:v>
                </c:pt>
                <c:pt idx="1">
                  <c:v>0.96299999999999997</c:v>
                </c:pt>
                <c:pt idx="2">
                  <c:v>0.98499999999999999</c:v>
                </c:pt>
                <c:pt idx="3">
                  <c:v>0.97399999999999998</c:v>
                </c:pt>
                <c:pt idx="4">
                  <c:v>0.90551899999999996</c:v>
                </c:pt>
                <c:pt idx="5">
                  <c:v>0.86399999999999999</c:v>
                </c:pt>
                <c:pt idx="6">
                  <c:v>0.74099999999999999</c:v>
                </c:pt>
                <c:pt idx="7">
                  <c:v>0.72199999999999998</c:v>
                </c:pt>
                <c:pt idx="8">
                  <c:v>0.68300000000000005</c:v>
                </c:pt>
                <c:pt idx="9">
                  <c:v>0.64600000000000002</c:v>
                </c:pt>
                <c:pt idx="10">
                  <c:v>0.59899999999999998</c:v>
                </c:pt>
                <c:pt idx="11">
                  <c:v>0.56100000000000005</c:v>
                </c:pt>
                <c:pt idx="12">
                  <c:v>0.52600000000000002</c:v>
                </c:pt>
                <c:pt idx="13">
                  <c:v>0.51500000000000001</c:v>
                </c:pt>
                <c:pt idx="14">
                  <c:v>0.496</c:v>
                </c:pt>
                <c:pt idx="15">
                  <c:v>0.48299999999999998</c:v>
                </c:pt>
                <c:pt idx="16">
                  <c:v>0.48899999999999999</c:v>
                </c:pt>
                <c:pt idx="17">
                  <c:v>0.49399999999999999</c:v>
                </c:pt>
                <c:pt idx="18">
                  <c:v>0.48214499999999999</c:v>
                </c:pt>
                <c:pt idx="19">
                  <c:v>0.487068</c:v>
                </c:pt>
                <c:pt idx="20">
                  <c:v>0.5</c:v>
                </c:pt>
                <c:pt idx="21">
                  <c:v>0.55501699999999998</c:v>
                </c:pt>
                <c:pt idx="22">
                  <c:v>0.593024</c:v>
                </c:pt>
                <c:pt idx="23">
                  <c:v>0.58454799999999996</c:v>
                </c:pt>
                <c:pt idx="24">
                  <c:v>0.571241</c:v>
                </c:pt>
                <c:pt idx="25">
                  <c:v>0.58111500000000005</c:v>
                </c:pt>
                <c:pt idx="26">
                  <c:v>0.66922000000000004</c:v>
                </c:pt>
                <c:pt idx="27">
                  <c:v>0.67625999999999997</c:v>
                </c:pt>
                <c:pt idx="28">
                  <c:v>0.65802000000000005</c:v>
                </c:pt>
                <c:pt idx="29">
                  <c:v>0.63698399999999999</c:v>
                </c:pt>
                <c:pt idx="30">
                  <c:v>0.62767700000000004</c:v>
                </c:pt>
                <c:pt idx="31">
                  <c:v>0.62450600000000001</c:v>
                </c:pt>
                <c:pt idx="32">
                  <c:v>0.61902999999999997</c:v>
                </c:pt>
                <c:pt idx="33">
                  <c:v>0.60283699999999996</c:v>
                </c:pt>
                <c:pt idx="34">
                  <c:v>0.58764499999999997</c:v>
                </c:pt>
                <c:pt idx="35">
                  <c:v>0.56546099999999999</c:v>
                </c:pt>
                <c:pt idx="36">
                  <c:v>0.54332000000000003</c:v>
                </c:pt>
                <c:pt idx="37">
                  <c:v>0.52330699999999997</c:v>
                </c:pt>
                <c:pt idx="38">
                  <c:v>0.50519599999999998</c:v>
                </c:pt>
                <c:pt idx="39">
                  <c:v>0.48747200000000002</c:v>
                </c:pt>
                <c:pt idx="40">
                  <c:v>0.49309999999999998</c:v>
                </c:pt>
                <c:pt idx="41">
                  <c:v>0.49570900000000001</c:v>
                </c:pt>
                <c:pt idx="42">
                  <c:v>0.476188</c:v>
                </c:pt>
                <c:pt idx="43">
                  <c:v>0.44703599999999999</c:v>
                </c:pt>
                <c:pt idx="44">
                  <c:v>0.42125400000000002</c:v>
                </c:pt>
                <c:pt idx="45">
                  <c:v>0.39842100000000003</c:v>
                </c:pt>
                <c:pt idx="46">
                  <c:v>0.37817000000000001</c:v>
                </c:pt>
                <c:pt idx="47">
                  <c:v>0.360184</c:v>
                </c:pt>
                <c:pt idx="48">
                  <c:v>0.34418500000000002</c:v>
                </c:pt>
                <c:pt idx="49">
                  <c:v>0.32602399999999998</c:v>
                </c:pt>
                <c:pt idx="50">
                  <c:v>0.30177799999999999</c:v>
                </c:pt>
              </c:numCache>
            </c:numRef>
          </c:val>
          <c:smooth val="0"/>
        </c:ser>
        <c:ser>
          <c:idx val="4"/>
          <c:order val="2"/>
          <c:tx>
            <c:strRef>
              <c:f>Sheet1!$A$29</c:f>
              <c:strCache>
                <c:ptCount val="1"/>
                <c:pt idx="0">
                  <c:v>AEO 2019  - High Resource &amp; Technology - MMb/d</c:v>
                </c:pt>
              </c:strCache>
            </c:strRef>
          </c:tx>
          <c:spPr>
            <a:ln w="22225" cap="rnd">
              <a:solidFill>
                <a:schemeClr val="accent3"/>
              </a:solidFill>
              <a:round/>
            </a:ln>
            <a:effectLst/>
          </c:spPr>
          <c:marker>
            <c:symbol val="none"/>
          </c:marker>
          <c:cat>
            <c:numRef>
              <c:f>Sheet1!$BC$1:$DA$1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Sheet1!$BC$29:$DA$29</c:f>
              <c:numCache>
                <c:formatCode>General</c:formatCode>
                <c:ptCount val="51"/>
                <c:pt idx="0">
                  <c:v>0.96834699999999996</c:v>
                </c:pt>
                <c:pt idx="1">
                  <c:v>0.96299999999999997</c:v>
                </c:pt>
                <c:pt idx="2">
                  <c:v>0.98499999999999999</c:v>
                </c:pt>
                <c:pt idx="3">
                  <c:v>0.97399999999999998</c:v>
                </c:pt>
                <c:pt idx="4">
                  <c:v>0.90551899999999996</c:v>
                </c:pt>
                <c:pt idx="5">
                  <c:v>0.86399999999999999</c:v>
                </c:pt>
                <c:pt idx="6">
                  <c:v>0.74099999999999999</c:v>
                </c:pt>
                <c:pt idx="7">
                  <c:v>0.72199999999999998</c:v>
                </c:pt>
                <c:pt idx="8">
                  <c:v>0.68300000000000005</c:v>
                </c:pt>
                <c:pt idx="9">
                  <c:v>0.64600000000000002</c:v>
                </c:pt>
                <c:pt idx="10">
                  <c:v>0.59899999999999998</c:v>
                </c:pt>
                <c:pt idx="11">
                  <c:v>0.56100000000000005</c:v>
                </c:pt>
                <c:pt idx="12">
                  <c:v>0.52600000000000002</c:v>
                </c:pt>
                <c:pt idx="13">
                  <c:v>0.51500000000000001</c:v>
                </c:pt>
                <c:pt idx="14">
                  <c:v>0.496</c:v>
                </c:pt>
                <c:pt idx="15">
                  <c:v>0.48299999999999998</c:v>
                </c:pt>
                <c:pt idx="16">
                  <c:v>0.48899999999999999</c:v>
                </c:pt>
                <c:pt idx="17">
                  <c:v>0.49399999999999999</c:v>
                </c:pt>
                <c:pt idx="18">
                  <c:v>0.48214499999999999</c:v>
                </c:pt>
                <c:pt idx="19">
                  <c:v>0.487068</c:v>
                </c:pt>
                <c:pt idx="20">
                  <c:v>0.5</c:v>
                </c:pt>
                <c:pt idx="21">
                  <c:v>0.58926400000000001</c:v>
                </c:pt>
                <c:pt idx="22">
                  <c:v>0.60489700000000002</c:v>
                </c:pt>
                <c:pt idx="23">
                  <c:v>0.58769899999999997</c:v>
                </c:pt>
                <c:pt idx="24">
                  <c:v>0.57683799999999996</c:v>
                </c:pt>
                <c:pt idx="25">
                  <c:v>0.59976300000000005</c:v>
                </c:pt>
                <c:pt idx="26">
                  <c:v>0.695932</c:v>
                </c:pt>
                <c:pt idx="27">
                  <c:v>0.67625999999999997</c:v>
                </c:pt>
                <c:pt idx="28">
                  <c:v>0.65831700000000004</c:v>
                </c:pt>
                <c:pt idx="29">
                  <c:v>0.64191399999999998</c:v>
                </c:pt>
                <c:pt idx="30">
                  <c:v>0.64621200000000001</c:v>
                </c:pt>
                <c:pt idx="31">
                  <c:v>0.71701999999999999</c:v>
                </c:pt>
                <c:pt idx="32">
                  <c:v>0.83924900000000002</c:v>
                </c:pt>
                <c:pt idx="33">
                  <c:v>0.96913700000000003</c:v>
                </c:pt>
                <c:pt idx="34">
                  <c:v>1.099869</c:v>
                </c:pt>
                <c:pt idx="35">
                  <c:v>1.196947</c:v>
                </c:pt>
                <c:pt idx="36">
                  <c:v>1.3563130000000001</c:v>
                </c:pt>
                <c:pt idx="37">
                  <c:v>1.453308</c:v>
                </c:pt>
                <c:pt idx="38">
                  <c:v>1.643</c:v>
                </c:pt>
                <c:pt idx="39">
                  <c:v>1.789785</c:v>
                </c:pt>
                <c:pt idx="40">
                  <c:v>2.1124540000000001</c:v>
                </c:pt>
                <c:pt idx="41">
                  <c:v>2.3229980000000001</c:v>
                </c:pt>
                <c:pt idx="42">
                  <c:v>2.33941</c:v>
                </c:pt>
                <c:pt idx="43">
                  <c:v>2.3709310000000001</c:v>
                </c:pt>
                <c:pt idx="44">
                  <c:v>2.3245849999999999</c:v>
                </c:pt>
                <c:pt idx="45">
                  <c:v>2.2172360000000002</c:v>
                </c:pt>
                <c:pt idx="46">
                  <c:v>2.0850499999999998</c:v>
                </c:pt>
                <c:pt idx="47">
                  <c:v>1.979339</c:v>
                </c:pt>
                <c:pt idx="48">
                  <c:v>1.8456429999999999</c:v>
                </c:pt>
                <c:pt idx="49">
                  <c:v>1.7466950000000001</c:v>
                </c:pt>
                <c:pt idx="50">
                  <c:v>1.6428780000000001</c:v>
                </c:pt>
              </c:numCache>
            </c:numRef>
          </c:val>
          <c:smooth val="0"/>
        </c:ser>
        <c:ser>
          <c:idx val="5"/>
          <c:order val="3"/>
          <c:tx>
            <c:strRef>
              <c:f>Sheet1!$A$30</c:f>
              <c:strCache>
                <c:ptCount val="1"/>
                <c:pt idx="0">
                  <c:v>AEO 2019  - Low Resource &amp; Technology - MMb/d</c:v>
                </c:pt>
              </c:strCache>
            </c:strRef>
          </c:tx>
          <c:spPr>
            <a:ln w="22225" cap="rnd">
              <a:solidFill>
                <a:schemeClr val="accent2"/>
              </a:solidFill>
              <a:round/>
            </a:ln>
            <a:effectLst/>
          </c:spPr>
          <c:marker>
            <c:symbol val="none"/>
          </c:marker>
          <c:cat>
            <c:numRef>
              <c:f>Sheet1!$BC$1:$DA$1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Sheet1!$BC$30:$DA$30</c:f>
              <c:numCache>
                <c:formatCode>General</c:formatCode>
                <c:ptCount val="51"/>
                <c:pt idx="0">
                  <c:v>0.96834699999999996</c:v>
                </c:pt>
                <c:pt idx="1">
                  <c:v>0.96299999999999997</c:v>
                </c:pt>
                <c:pt idx="2">
                  <c:v>0.98499999999999999</c:v>
                </c:pt>
                <c:pt idx="3">
                  <c:v>0.97399999999999998</c:v>
                </c:pt>
                <c:pt idx="4">
                  <c:v>0.90551899999999996</c:v>
                </c:pt>
                <c:pt idx="5">
                  <c:v>0.86399999999999999</c:v>
                </c:pt>
                <c:pt idx="6">
                  <c:v>0.74099999999999999</c:v>
                </c:pt>
                <c:pt idx="7">
                  <c:v>0.72199999999999998</c:v>
                </c:pt>
                <c:pt idx="8">
                  <c:v>0.68300000000000005</c:v>
                </c:pt>
                <c:pt idx="9">
                  <c:v>0.64600000000000002</c:v>
                </c:pt>
                <c:pt idx="10">
                  <c:v>0.59899999999999998</c:v>
                </c:pt>
                <c:pt idx="11">
                  <c:v>0.56100000000000005</c:v>
                </c:pt>
                <c:pt idx="12">
                  <c:v>0.52600000000000002</c:v>
                </c:pt>
                <c:pt idx="13">
                  <c:v>0.51500000000000001</c:v>
                </c:pt>
                <c:pt idx="14">
                  <c:v>0.496</c:v>
                </c:pt>
                <c:pt idx="15">
                  <c:v>0.48299999999999998</c:v>
                </c:pt>
                <c:pt idx="16">
                  <c:v>0.48899999999999999</c:v>
                </c:pt>
                <c:pt idx="17">
                  <c:v>0.49399999999999999</c:v>
                </c:pt>
                <c:pt idx="18">
                  <c:v>0.48214499999999999</c:v>
                </c:pt>
                <c:pt idx="19">
                  <c:v>0.487068</c:v>
                </c:pt>
                <c:pt idx="20">
                  <c:v>0.5</c:v>
                </c:pt>
                <c:pt idx="21">
                  <c:v>0.52263400000000004</c:v>
                </c:pt>
                <c:pt idx="22">
                  <c:v>0.54003000000000001</c:v>
                </c:pt>
                <c:pt idx="23">
                  <c:v>0.56635400000000002</c:v>
                </c:pt>
                <c:pt idx="24">
                  <c:v>0.54961300000000002</c:v>
                </c:pt>
                <c:pt idx="25">
                  <c:v>0.56184599999999996</c:v>
                </c:pt>
                <c:pt idx="26">
                  <c:v>0.60390900000000003</c:v>
                </c:pt>
                <c:pt idx="27">
                  <c:v>0.63857900000000001</c:v>
                </c:pt>
                <c:pt idx="28">
                  <c:v>0.61709999999999998</c:v>
                </c:pt>
                <c:pt idx="29">
                  <c:v>0.59394999999999998</c:v>
                </c:pt>
                <c:pt idx="30">
                  <c:v>0.57716199999999995</c:v>
                </c:pt>
                <c:pt idx="31">
                  <c:v>0.62175000000000002</c:v>
                </c:pt>
                <c:pt idx="32">
                  <c:v>0.68521500000000002</c:v>
                </c:pt>
                <c:pt idx="33">
                  <c:v>0.72508600000000001</c:v>
                </c:pt>
                <c:pt idx="34">
                  <c:v>0.70934299999999995</c:v>
                </c:pt>
                <c:pt idx="35">
                  <c:v>0.67967299999999997</c:v>
                </c:pt>
                <c:pt idx="36">
                  <c:v>0.64375899999999997</c:v>
                </c:pt>
                <c:pt idx="37">
                  <c:v>0.583735</c:v>
                </c:pt>
                <c:pt idx="38">
                  <c:v>0.531856</c:v>
                </c:pt>
                <c:pt idx="39">
                  <c:v>0.48564499999999999</c:v>
                </c:pt>
                <c:pt idx="40">
                  <c:v>0.48254399999999997</c:v>
                </c:pt>
                <c:pt idx="41">
                  <c:v>0.45985199999999998</c:v>
                </c:pt>
                <c:pt idx="42">
                  <c:v>0.429398</c:v>
                </c:pt>
                <c:pt idx="43">
                  <c:v>0.40296500000000002</c:v>
                </c:pt>
                <c:pt idx="44">
                  <c:v>0.37238599999999999</c:v>
                </c:pt>
                <c:pt idx="45">
                  <c:v>0.34127000000000002</c:v>
                </c:pt>
                <c:pt idx="46">
                  <c:v>0.314025</c:v>
                </c:pt>
                <c:pt idx="47">
                  <c:v>0.29013699999999998</c:v>
                </c:pt>
                <c:pt idx="48">
                  <c:v>0.26916200000000001</c:v>
                </c:pt>
                <c:pt idx="49">
                  <c:v>0.25071700000000002</c:v>
                </c:pt>
                <c:pt idx="50">
                  <c:v>0.23447200000000001</c:v>
                </c:pt>
              </c:numCache>
            </c:numRef>
          </c:val>
          <c:smooth val="0"/>
        </c:ser>
        <c:ser>
          <c:idx val="2"/>
          <c:order val="4"/>
          <c:tx>
            <c:strRef>
              <c:f>Sheet1!$A$26</c:f>
              <c:strCache>
                <c:ptCount val="1"/>
                <c:pt idx="0">
                  <c:v>AEO 2018  - Reference - MMb/d</c:v>
                </c:pt>
              </c:strCache>
            </c:strRef>
          </c:tx>
          <c:spPr>
            <a:ln w="22225" cap="rnd">
              <a:solidFill>
                <a:schemeClr val="tx2"/>
              </a:solidFill>
              <a:prstDash val="sysDash"/>
              <a:round/>
            </a:ln>
            <a:effectLst/>
          </c:spPr>
          <c:marker>
            <c:symbol val="none"/>
          </c:marker>
          <c:cat>
            <c:numRef>
              <c:f>Sheet1!$BC$1:$DA$1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Sheet1!$BC$26:$DA$26</c:f>
              <c:numCache>
                <c:formatCode>General</c:formatCode>
                <c:ptCount val="51"/>
                <c:pt idx="0">
                  <c:v>0.96834699999999996</c:v>
                </c:pt>
                <c:pt idx="1">
                  <c:v>0.96299999999999997</c:v>
                </c:pt>
                <c:pt idx="2">
                  <c:v>0.98499999999999999</c:v>
                </c:pt>
                <c:pt idx="3">
                  <c:v>0.97399999999999998</c:v>
                </c:pt>
                <c:pt idx="4">
                  <c:v>0.90551899999999996</c:v>
                </c:pt>
                <c:pt idx="5">
                  <c:v>0.86399999999999999</c:v>
                </c:pt>
                <c:pt idx="6">
                  <c:v>0.74099999999999999</c:v>
                </c:pt>
                <c:pt idx="7">
                  <c:v>0.72199999999999998</c:v>
                </c:pt>
                <c:pt idx="8">
                  <c:v>0.68300000000000005</c:v>
                </c:pt>
                <c:pt idx="9">
                  <c:v>0.64600000000000002</c:v>
                </c:pt>
                <c:pt idx="10">
                  <c:v>0.59899999999999998</c:v>
                </c:pt>
                <c:pt idx="11">
                  <c:v>0.56100000000000005</c:v>
                </c:pt>
                <c:pt idx="12">
                  <c:v>0.52600000000000002</c:v>
                </c:pt>
                <c:pt idx="13">
                  <c:v>0.51500000000000001</c:v>
                </c:pt>
                <c:pt idx="14">
                  <c:v>0.496</c:v>
                </c:pt>
                <c:pt idx="15">
                  <c:v>0.48299999999999998</c:v>
                </c:pt>
                <c:pt idx="16">
                  <c:v>0.48899999999999999</c:v>
                </c:pt>
                <c:pt idx="17">
                  <c:v>0.48497699999999999</c:v>
                </c:pt>
                <c:pt idx="18">
                  <c:v>0.47752099999999997</c:v>
                </c:pt>
                <c:pt idx="19">
                  <c:v>0.47399999999999998</c:v>
                </c:pt>
                <c:pt idx="20">
                  <c:v>0.43073499999999998</c:v>
                </c:pt>
                <c:pt idx="21">
                  <c:v>0.48686099999999999</c:v>
                </c:pt>
                <c:pt idx="22">
                  <c:v>0.52370300000000003</c:v>
                </c:pt>
                <c:pt idx="23">
                  <c:v>0.53077700000000005</c:v>
                </c:pt>
                <c:pt idx="24">
                  <c:v>0.53610000000000002</c:v>
                </c:pt>
                <c:pt idx="25">
                  <c:v>0.54208199999999995</c:v>
                </c:pt>
                <c:pt idx="26">
                  <c:v>0.62456199999999995</c:v>
                </c:pt>
                <c:pt idx="27">
                  <c:v>0.63189399999999996</c:v>
                </c:pt>
                <c:pt idx="28">
                  <c:v>0.618058</c:v>
                </c:pt>
                <c:pt idx="29">
                  <c:v>0.60113799999999995</c:v>
                </c:pt>
                <c:pt idx="30">
                  <c:v>0.59563999999999995</c:v>
                </c:pt>
                <c:pt idx="31">
                  <c:v>0.59596300000000002</c:v>
                </c:pt>
                <c:pt idx="32">
                  <c:v>0.59366799999999997</c:v>
                </c:pt>
                <c:pt idx="33">
                  <c:v>0.58035099999999995</c:v>
                </c:pt>
                <c:pt idx="34">
                  <c:v>0.56818199999999996</c:v>
                </c:pt>
                <c:pt idx="35">
                  <c:v>0.55209200000000003</c:v>
                </c:pt>
                <c:pt idx="36">
                  <c:v>0.53749000000000002</c:v>
                </c:pt>
                <c:pt idx="37">
                  <c:v>0.524204</c:v>
                </c:pt>
                <c:pt idx="38">
                  <c:v>0.51208399999999998</c:v>
                </c:pt>
                <c:pt idx="39">
                  <c:v>0.50100199999999995</c:v>
                </c:pt>
                <c:pt idx="40">
                  <c:v>0.51550099999999999</c:v>
                </c:pt>
                <c:pt idx="41">
                  <c:v>0.53082399999999996</c:v>
                </c:pt>
                <c:pt idx="42">
                  <c:v>0.52217899999999995</c:v>
                </c:pt>
                <c:pt idx="43">
                  <c:v>0.50196499999999999</c:v>
                </c:pt>
                <c:pt idx="44">
                  <c:v>0.45900000000000002</c:v>
                </c:pt>
                <c:pt idx="45">
                  <c:v>0.42421900000000001</c:v>
                </c:pt>
                <c:pt idx="46">
                  <c:v>0.39136300000000002</c:v>
                </c:pt>
                <c:pt idx="47">
                  <c:v>0.364728</c:v>
                </c:pt>
                <c:pt idx="48">
                  <c:v>0.34342499999999998</c:v>
                </c:pt>
                <c:pt idx="49">
                  <c:v>0.32218200000000002</c:v>
                </c:pt>
                <c:pt idx="50">
                  <c:v>0.29630600000000001</c:v>
                </c:pt>
              </c:numCache>
            </c:numRef>
          </c:val>
          <c:smooth val="1"/>
        </c:ser>
        <c:ser>
          <c:idx val="0"/>
          <c:order val="5"/>
          <c:tx>
            <c:strRef>
              <c:f>Sheet1!$A$25</c:f>
              <c:strCache>
                <c:ptCount val="1"/>
                <c:pt idx="0">
                  <c:v>AEO 2019  - Reference - MMb/d</c:v>
                </c:pt>
              </c:strCache>
            </c:strRef>
          </c:tx>
          <c:spPr>
            <a:ln w="22225" cap="rnd">
              <a:solidFill>
                <a:schemeClr val="tx1"/>
              </a:solidFill>
              <a:round/>
            </a:ln>
            <a:effectLst/>
          </c:spPr>
          <c:marker>
            <c:symbol val="none"/>
          </c:marker>
          <c:cat>
            <c:numRef>
              <c:f>Sheet1!$BC$1:$DA$1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Sheet1!$BC$25:$DA$25</c:f>
              <c:numCache>
                <c:formatCode>General</c:formatCode>
                <c:ptCount val="51"/>
                <c:pt idx="0">
                  <c:v>0.96834699999999996</c:v>
                </c:pt>
                <c:pt idx="1">
                  <c:v>0.96299999999999997</c:v>
                </c:pt>
                <c:pt idx="2">
                  <c:v>0.98499999999999999</c:v>
                </c:pt>
                <c:pt idx="3">
                  <c:v>0.97399999999999998</c:v>
                </c:pt>
                <c:pt idx="4">
                  <c:v>0.90551899999999996</c:v>
                </c:pt>
                <c:pt idx="5">
                  <c:v>0.86399999999999999</c:v>
                </c:pt>
                <c:pt idx="6">
                  <c:v>0.74099999999999999</c:v>
                </c:pt>
                <c:pt idx="7">
                  <c:v>0.72199999999999998</c:v>
                </c:pt>
                <c:pt idx="8">
                  <c:v>0.68300000000000005</c:v>
                </c:pt>
                <c:pt idx="9">
                  <c:v>0.64600000000000002</c:v>
                </c:pt>
                <c:pt idx="10">
                  <c:v>0.59899999999999998</c:v>
                </c:pt>
                <c:pt idx="11">
                  <c:v>0.56100000000000005</c:v>
                </c:pt>
                <c:pt idx="12">
                  <c:v>0.52600000000000002</c:v>
                </c:pt>
                <c:pt idx="13">
                  <c:v>0.51500000000000001</c:v>
                </c:pt>
                <c:pt idx="14">
                  <c:v>0.496</c:v>
                </c:pt>
                <c:pt idx="15">
                  <c:v>0.48299999999999998</c:v>
                </c:pt>
                <c:pt idx="16">
                  <c:v>0.48899999999999999</c:v>
                </c:pt>
                <c:pt idx="17">
                  <c:v>0.49399999999999999</c:v>
                </c:pt>
                <c:pt idx="18">
                  <c:v>0.48214499999999999</c:v>
                </c:pt>
                <c:pt idx="19">
                  <c:v>0.487068</c:v>
                </c:pt>
                <c:pt idx="20">
                  <c:v>0.5</c:v>
                </c:pt>
                <c:pt idx="21">
                  <c:v>0.55501699999999998</c:v>
                </c:pt>
                <c:pt idx="22">
                  <c:v>0.593024</c:v>
                </c:pt>
                <c:pt idx="23">
                  <c:v>0.58454799999999996</c:v>
                </c:pt>
                <c:pt idx="24">
                  <c:v>0.571241</c:v>
                </c:pt>
                <c:pt idx="25">
                  <c:v>0.58111500000000005</c:v>
                </c:pt>
                <c:pt idx="26">
                  <c:v>0.66922000000000004</c:v>
                </c:pt>
                <c:pt idx="27">
                  <c:v>0.67625999999999997</c:v>
                </c:pt>
                <c:pt idx="28">
                  <c:v>0.65802000000000005</c:v>
                </c:pt>
                <c:pt idx="29">
                  <c:v>0.63698399999999999</c:v>
                </c:pt>
                <c:pt idx="30">
                  <c:v>0.62767700000000004</c:v>
                </c:pt>
                <c:pt idx="31">
                  <c:v>0.66203999999999996</c:v>
                </c:pt>
                <c:pt idx="32">
                  <c:v>0.73163299999999998</c:v>
                </c:pt>
                <c:pt idx="33">
                  <c:v>0.80968600000000002</c:v>
                </c:pt>
                <c:pt idx="34">
                  <c:v>0.888741</c:v>
                </c:pt>
                <c:pt idx="35">
                  <c:v>0.94326900000000002</c:v>
                </c:pt>
                <c:pt idx="36">
                  <c:v>1.0361959999999999</c:v>
                </c:pt>
                <c:pt idx="37">
                  <c:v>1.0928960000000001</c:v>
                </c:pt>
                <c:pt idx="38">
                  <c:v>1.189854</c:v>
                </c:pt>
                <c:pt idx="39">
                  <c:v>1.2296640000000001</c:v>
                </c:pt>
                <c:pt idx="40">
                  <c:v>1.3024150000000001</c:v>
                </c:pt>
                <c:pt idx="41">
                  <c:v>1.249044</c:v>
                </c:pt>
                <c:pt idx="42">
                  <c:v>1.152226</c:v>
                </c:pt>
                <c:pt idx="43">
                  <c:v>1.0565389999999999</c:v>
                </c:pt>
                <c:pt idx="44">
                  <c:v>0.94470299999999996</c:v>
                </c:pt>
                <c:pt idx="45">
                  <c:v>0.84807900000000003</c:v>
                </c:pt>
                <c:pt idx="46">
                  <c:v>0.76454</c:v>
                </c:pt>
                <c:pt idx="47">
                  <c:v>0.69225800000000004</c:v>
                </c:pt>
                <c:pt idx="48">
                  <c:v>0.62966999999999995</c:v>
                </c:pt>
                <c:pt idx="49">
                  <c:v>0.57152099999999995</c:v>
                </c:pt>
                <c:pt idx="50">
                  <c:v>0.51294499999999998</c:v>
                </c:pt>
              </c:numCache>
            </c:numRef>
          </c:val>
          <c:smooth val="0"/>
        </c:ser>
        <c:dLbls>
          <c:showLegendKey val="0"/>
          <c:showVal val="0"/>
          <c:showCatName val="0"/>
          <c:showSerName val="0"/>
          <c:showPercent val="0"/>
          <c:showBubbleSize val="0"/>
        </c:dLbls>
        <c:smooth val="0"/>
        <c:axId val="416699152"/>
        <c:axId val="416699712"/>
      </c:lineChart>
      <c:catAx>
        <c:axId val="416699152"/>
        <c:scaling>
          <c:orientation val="minMax"/>
        </c:scaling>
        <c:delete val="0"/>
        <c:axPos val="b"/>
        <c:numFmt formatCode="General" sourceLinked="1"/>
        <c:majorTickMark val="out"/>
        <c:minorTickMark val="none"/>
        <c:tickLblPos val="low"/>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416699712"/>
        <c:crosses val="autoZero"/>
        <c:auto val="1"/>
        <c:lblAlgn val="ctr"/>
        <c:lblOffset val="100"/>
        <c:tickLblSkip val="10"/>
        <c:tickMarkSkip val="10"/>
        <c:noMultiLvlLbl val="0"/>
      </c:catAx>
      <c:valAx>
        <c:axId val="416699712"/>
        <c:scaling>
          <c:orientation val="minMax"/>
          <c:max val="2.5"/>
          <c:min val="0"/>
        </c:scaling>
        <c:delete val="0"/>
        <c:axPos val="l"/>
        <c:majorGridlines>
          <c:spPr>
            <a:ln w="9525" cap="flat" cmpd="sng" algn="ctr">
              <a:solidFill>
                <a:schemeClr val="tx1">
                  <a:lumMod val="15000"/>
                  <a:lumOff val="85000"/>
                </a:schemeClr>
              </a:solidFill>
              <a:round/>
            </a:ln>
            <a:effectLst/>
          </c:spPr>
        </c:majorGridlines>
        <c:numFmt formatCode="#,##0.0" sourceLinked="0"/>
        <c:majorTickMark val="none"/>
        <c:minorTickMark val="none"/>
        <c:tickLblPos val="low"/>
        <c:spPr>
          <a:noFill/>
          <a:ln w="22225">
            <a:solidFill>
              <a:schemeClr val="bg1">
                <a:lumMod val="65000"/>
              </a:schemeClr>
            </a:solidFill>
            <a:prstDash val="lgDash"/>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416699152"/>
        <c:crossesAt val="19"/>
        <c:crossBetween val="midCat"/>
        <c:majorUnit val="0.5"/>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400">
          <a:solidFill>
            <a:sysClr val="windowText" lastClr="000000"/>
          </a:solidFill>
        </a:defRPr>
      </a:pPr>
      <a:endParaRPr lang="en-US"/>
    </a:p>
  </c:txPr>
  <c:externalData r:id="rId4">
    <c:autoUpdate val="0"/>
  </c:externalData>
  <c:userShapes r:id="rId5"/>
</c:chartSpace>
</file>

<file path=ppt/charts/chart2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755958942631371"/>
          <c:y val="0.19142656998226246"/>
          <c:w val="0.7165585143188038"/>
          <c:h val="0.70956665573053368"/>
        </c:manualLayout>
      </c:layout>
      <c:lineChart>
        <c:grouping val="standard"/>
        <c:varyColors val="0"/>
        <c:ser>
          <c:idx val="0"/>
          <c:order val="0"/>
          <c:tx>
            <c:strRef>
              <c:f>Sheet1!$A$33</c:f>
              <c:strCache>
                <c:ptCount val="1"/>
                <c:pt idx="0">
                  <c:v>AEO 2019  - High Oil Price - MMb/d</c:v>
                </c:pt>
              </c:strCache>
            </c:strRef>
          </c:tx>
          <c:spPr>
            <a:ln w="22225" cap="rnd">
              <a:solidFill>
                <a:schemeClr val="accent4"/>
              </a:solidFill>
              <a:round/>
            </a:ln>
            <a:effectLst/>
          </c:spPr>
          <c:marker>
            <c:symbol val="none"/>
          </c:marker>
          <c:val>
            <c:numRef>
              <c:f>Sheet1!$BM$33:$DA$33</c:f>
              <c:numCache>
                <c:formatCode>General</c:formatCode>
                <c:ptCount val="4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3.7533999999999998E-2</c:v>
                </c:pt>
                <c:pt idx="22">
                  <c:v>0.11260299999999999</c:v>
                </c:pt>
                <c:pt idx="23">
                  <c:v>0.20684900000000001</c:v>
                </c:pt>
                <c:pt idx="24">
                  <c:v>0.30109599999999997</c:v>
                </c:pt>
                <c:pt idx="25">
                  <c:v>0.37780799999999998</c:v>
                </c:pt>
                <c:pt idx="26">
                  <c:v>0.49287700000000001</c:v>
                </c:pt>
                <c:pt idx="27">
                  <c:v>0.56958900000000001</c:v>
                </c:pt>
                <c:pt idx="28">
                  <c:v>0.68465799999999999</c:v>
                </c:pt>
                <c:pt idx="29">
                  <c:v>0.77178100000000005</c:v>
                </c:pt>
                <c:pt idx="30">
                  <c:v>0.87835600000000003</c:v>
                </c:pt>
                <c:pt idx="31">
                  <c:v>0.88155300000000003</c:v>
                </c:pt>
                <c:pt idx="32">
                  <c:v>0.84370900000000004</c:v>
                </c:pt>
                <c:pt idx="33">
                  <c:v>0.83635199999999998</c:v>
                </c:pt>
                <c:pt idx="34">
                  <c:v>0.78974999999999995</c:v>
                </c:pt>
                <c:pt idx="35">
                  <c:v>0.76034400000000002</c:v>
                </c:pt>
                <c:pt idx="36">
                  <c:v>0.72393099999999999</c:v>
                </c:pt>
                <c:pt idx="37">
                  <c:v>0.70333100000000004</c:v>
                </c:pt>
                <c:pt idx="38">
                  <c:v>0.67453200000000002</c:v>
                </c:pt>
                <c:pt idx="39">
                  <c:v>0.66051599999999999</c:v>
                </c:pt>
                <c:pt idx="40">
                  <c:v>0.63741199999999998</c:v>
                </c:pt>
              </c:numCache>
            </c:numRef>
          </c:val>
          <c:smooth val="0"/>
        </c:ser>
        <c:ser>
          <c:idx val="1"/>
          <c:order val="1"/>
          <c:tx>
            <c:strRef>
              <c:f>Sheet1!$A$34</c:f>
              <c:strCache>
                <c:ptCount val="1"/>
                <c:pt idx="0">
                  <c:v>AEO 2019  - Low Oil Price - MMb/d</c:v>
                </c:pt>
              </c:strCache>
            </c:strRef>
          </c:tx>
          <c:spPr>
            <a:ln w="28575" cap="rnd">
              <a:solidFill>
                <a:schemeClr val="accent5"/>
              </a:solidFill>
              <a:round/>
            </a:ln>
            <a:effectLst/>
          </c:spPr>
          <c:marker>
            <c:symbol val="none"/>
          </c:marker>
          <c:cat>
            <c:numRef>
              <c:f>Sheet1!$BM$1:$DA$1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Sheet1!$BM$34:$DA$34</c:f>
              <c:numCache>
                <c:formatCode>General</c:formatCode>
                <c:ptCount val="4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numCache>
            </c:numRef>
          </c:val>
          <c:smooth val="0"/>
        </c:ser>
        <c:ser>
          <c:idx val="3"/>
          <c:order val="2"/>
          <c:tx>
            <c:strRef>
              <c:f>Sheet1!$A$35</c:f>
              <c:strCache>
                <c:ptCount val="1"/>
                <c:pt idx="0">
                  <c:v>AEO 2019  - High Resource &amp; Technology - MMb/d</c:v>
                </c:pt>
              </c:strCache>
            </c:strRef>
          </c:tx>
          <c:spPr>
            <a:ln w="22225" cap="rnd">
              <a:solidFill>
                <a:schemeClr val="accent3"/>
              </a:solidFill>
              <a:round/>
            </a:ln>
            <a:effectLst/>
          </c:spPr>
          <c:marker>
            <c:symbol val="none"/>
          </c:marker>
          <c:cat>
            <c:numRef>
              <c:f>Sheet1!$BM$1:$DA$1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Sheet1!$BM$35:$DA$35</c:f>
              <c:numCache>
                <c:formatCode>General</c:formatCode>
                <c:ptCount val="4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5.8834999999999998E-2</c:v>
                </c:pt>
                <c:pt idx="22">
                  <c:v>0.176505</c:v>
                </c:pt>
                <c:pt idx="23">
                  <c:v>0.32423600000000002</c:v>
                </c:pt>
                <c:pt idx="24">
                  <c:v>0.471968</c:v>
                </c:pt>
                <c:pt idx="25">
                  <c:v>0.59221400000000002</c:v>
                </c:pt>
                <c:pt idx="26">
                  <c:v>0.77258400000000005</c:v>
                </c:pt>
                <c:pt idx="27">
                  <c:v>0.89283100000000004</c:v>
                </c:pt>
                <c:pt idx="28">
                  <c:v>1.0732010000000001</c:v>
                </c:pt>
                <c:pt idx="29">
                  <c:v>1.2097659999999999</c:v>
                </c:pt>
                <c:pt idx="30">
                  <c:v>1.3768229999999999</c:v>
                </c:pt>
                <c:pt idx="31">
                  <c:v>1.3818349999999999</c:v>
                </c:pt>
                <c:pt idx="32">
                  <c:v>1.322514</c:v>
                </c:pt>
                <c:pt idx="33">
                  <c:v>1.3109820000000001</c:v>
                </c:pt>
                <c:pt idx="34">
                  <c:v>1.2379340000000001</c:v>
                </c:pt>
                <c:pt idx="35">
                  <c:v>1.191838</c:v>
                </c:pt>
                <c:pt idx="36">
                  <c:v>1.134762</c:v>
                </c:pt>
                <c:pt idx="37">
                  <c:v>1.102471</c:v>
                </c:pt>
                <c:pt idx="38">
                  <c:v>1.057329</c:v>
                </c:pt>
                <c:pt idx="39">
                  <c:v>1.035358</c:v>
                </c:pt>
                <c:pt idx="40">
                  <c:v>0.99914400000000003</c:v>
                </c:pt>
              </c:numCache>
            </c:numRef>
          </c:val>
          <c:smooth val="0"/>
        </c:ser>
        <c:ser>
          <c:idx val="4"/>
          <c:order val="3"/>
          <c:tx>
            <c:strRef>
              <c:f>Sheet1!$A$36</c:f>
              <c:strCache>
                <c:ptCount val="1"/>
                <c:pt idx="0">
                  <c:v>AEO 2019  - Low Resource &amp; Technology - MMb/d</c:v>
                </c:pt>
              </c:strCache>
            </c:strRef>
          </c:tx>
          <c:spPr>
            <a:ln w="22225" cap="rnd">
              <a:solidFill>
                <a:schemeClr val="accent2"/>
              </a:solidFill>
              <a:round/>
            </a:ln>
            <a:effectLst/>
          </c:spPr>
          <c:marker>
            <c:symbol val="none"/>
          </c:marker>
          <c:cat>
            <c:numRef>
              <c:f>Sheet1!$BM$1:$DA$1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Sheet1!$BM$36:$DA$36</c:f>
              <c:numCache>
                <c:formatCode>General</c:formatCode>
                <c:ptCount val="4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5.7146000000000002E-2</c:v>
                </c:pt>
                <c:pt idx="22">
                  <c:v>0.13333999999999999</c:v>
                </c:pt>
                <c:pt idx="23">
                  <c:v>0.19048599999999999</c:v>
                </c:pt>
                <c:pt idx="24">
                  <c:v>0.19048599999999999</c:v>
                </c:pt>
                <c:pt idx="25">
                  <c:v>0.19048599999999999</c:v>
                </c:pt>
                <c:pt idx="26">
                  <c:v>0.19048599999999999</c:v>
                </c:pt>
                <c:pt idx="27">
                  <c:v>0.161913</c:v>
                </c:pt>
                <c:pt idx="28">
                  <c:v>0.137626</c:v>
                </c:pt>
                <c:pt idx="29">
                  <c:v>0.116982</c:v>
                </c:pt>
                <c:pt idx="30">
                  <c:v>9.9434999999999996E-2</c:v>
                </c:pt>
                <c:pt idx="31">
                  <c:v>8.4519999999999998E-2</c:v>
                </c:pt>
                <c:pt idx="32">
                  <c:v>7.1842000000000003E-2</c:v>
                </c:pt>
                <c:pt idx="33">
                  <c:v>6.1066000000000002E-2</c:v>
                </c:pt>
                <c:pt idx="34">
                  <c:v>5.1906000000000001E-2</c:v>
                </c:pt>
                <c:pt idx="35">
                  <c:v>4.4119999999999999E-2</c:v>
                </c:pt>
                <c:pt idx="36">
                  <c:v>3.7502000000000001E-2</c:v>
                </c:pt>
                <c:pt idx="37">
                  <c:v>3.1877000000000003E-2</c:v>
                </c:pt>
                <c:pt idx="38">
                  <c:v>2.7095000000000001E-2</c:v>
                </c:pt>
                <c:pt idx="39">
                  <c:v>2.3030999999999999E-2</c:v>
                </c:pt>
                <c:pt idx="40">
                  <c:v>1.9576E-2</c:v>
                </c:pt>
              </c:numCache>
            </c:numRef>
          </c:val>
          <c:smooth val="0"/>
        </c:ser>
        <c:ser>
          <c:idx val="2"/>
          <c:order val="4"/>
          <c:tx>
            <c:strRef>
              <c:f>'\\eianas01\OES\JYH\Desktop\[CD_ANWR_production_type@ v2.xlsx]CD_ANWR_production_type@ (2)'!$A$32</c:f>
              <c:strCache>
                <c:ptCount val="1"/>
                <c:pt idx="0">
                  <c:v>AEO 2019  - Reference - MMb/d</c:v>
                </c:pt>
              </c:strCache>
            </c:strRef>
          </c:tx>
          <c:spPr>
            <a:ln w="22225" cap="rnd">
              <a:solidFill>
                <a:schemeClr val="tx1"/>
              </a:solidFill>
              <a:round/>
            </a:ln>
            <a:effectLst/>
          </c:spPr>
          <c:marker>
            <c:symbol val="none"/>
          </c:marker>
          <c:cat>
            <c:numRef>
              <c:f>Sheet1!$BM$1:$DA$1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Sheet1!$BM$32:$DA$32</c:f>
              <c:numCache>
                <c:formatCode>General</c:formatCode>
                <c:ptCount val="4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3.7533999999999998E-2</c:v>
                </c:pt>
                <c:pt idx="22">
                  <c:v>0.11260299999999999</c:v>
                </c:pt>
                <c:pt idx="23">
                  <c:v>0.20684900000000001</c:v>
                </c:pt>
                <c:pt idx="24">
                  <c:v>0.30109599999999997</c:v>
                </c:pt>
                <c:pt idx="25">
                  <c:v>0.37780799999999998</c:v>
                </c:pt>
                <c:pt idx="26">
                  <c:v>0.49287700000000001</c:v>
                </c:pt>
                <c:pt idx="27">
                  <c:v>0.56958900000000001</c:v>
                </c:pt>
                <c:pt idx="28">
                  <c:v>0.68465799999999999</c:v>
                </c:pt>
                <c:pt idx="29">
                  <c:v>0.74219199999999996</c:v>
                </c:pt>
                <c:pt idx="30">
                  <c:v>0.80931500000000001</c:v>
                </c:pt>
                <c:pt idx="31">
                  <c:v>0.75333399999999995</c:v>
                </c:pt>
                <c:pt idx="32">
                  <c:v>0.67603800000000003</c:v>
                </c:pt>
                <c:pt idx="33">
                  <c:v>0.60950300000000002</c:v>
                </c:pt>
                <c:pt idx="34">
                  <c:v>0.52344900000000005</c:v>
                </c:pt>
                <c:pt idx="35">
                  <c:v>0.44965899999999998</c:v>
                </c:pt>
                <c:pt idx="36">
                  <c:v>0.38636999999999999</c:v>
                </c:pt>
                <c:pt idx="37">
                  <c:v>0.33207500000000001</c:v>
                </c:pt>
                <c:pt idx="38">
                  <c:v>0.28548499999999999</c:v>
                </c:pt>
                <c:pt idx="39">
                  <c:v>0.24549699999999999</c:v>
                </c:pt>
                <c:pt idx="40">
                  <c:v>0.21116699999999999</c:v>
                </c:pt>
              </c:numCache>
            </c:numRef>
          </c:val>
          <c:smooth val="1"/>
        </c:ser>
        <c:dLbls>
          <c:showLegendKey val="0"/>
          <c:showVal val="0"/>
          <c:showCatName val="0"/>
          <c:showSerName val="0"/>
          <c:showPercent val="0"/>
          <c:showBubbleSize val="0"/>
        </c:dLbls>
        <c:smooth val="0"/>
        <c:axId val="416704192"/>
        <c:axId val="514686480"/>
      </c:lineChart>
      <c:catAx>
        <c:axId val="416704192"/>
        <c:scaling>
          <c:orientation val="minMax"/>
        </c:scaling>
        <c:delete val="0"/>
        <c:axPos val="b"/>
        <c:numFmt formatCode="General" sourceLinked="1"/>
        <c:majorTickMark val="out"/>
        <c:minorTickMark val="none"/>
        <c:tickLblPos val="low"/>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514686480"/>
        <c:crosses val="autoZero"/>
        <c:auto val="1"/>
        <c:lblAlgn val="ctr"/>
        <c:lblOffset val="100"/>
        <c:tickLblSkip val="10"/>
        <c:tickMarkSkip val="10"/>
        <c:noMultiLvlLbl val="0"/>
      </c:catAx>
      <c:valAx>
        <c:axId val="514686480"/>
        <c:scaling>
          <c:orientation val="minMax"/>
          <c:max val="2.5"/>
          <c:min val="0"/>
        </c:scaling>
        <c:delete val="0"/>
        <c:axPos val="l"/>
        <c:majorGridlines>
          <c:spPr>
            <a:ln w="9525" cap="flat" cmpd="sng" algn="ctr">
              <a:solidFill>
                <a:schemeClr val="tx1">
                  <a:lumMod val="15000"/>
                  <a:lumOff val="85000"/>
                </a:schemeClr>
              </a:solidFill>
              <a:round/>
            </a:ln>
            <a:effectLst/>
          </c:spPr>
        </c:majorGridlines>
        <c:numFmt formatCode="#,##0.0" sourceLinked="0"/>
        <c:majorTickMark val="none"/>
        <c:minorTickMark val="none"/>
        <c:tickLblPos val="none"/>
        <c:spPr>
          <a:noFill/>
          <a:ln w="22225">
            <a:solidFill>
              <a:schemeClr val="bg1">
                <a:lumMod val="65000"/>
              </a:schemeClr>
            </a:solidFill>
            <a:prstDash val="lgDash"/>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416704192"/>
        <c:crossesAt val="9"/>
        <c:crossBetween val="midCat"/>
        <c:majorUnit val="0.5"/>
        <c:minorUnit val="0.1"/>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400">
          <a:solidFill>
            <a:schemeClr val="bg2"/>
          </a:solidFill>
        </a:defRPr>
      </a:pPr>
      <a:endParaRPr lang="en-US"/>
    </a:p>
  </c:txPr>
  <c:externalData r:id="rId4">
    <c:autoUpdate val="0"/>
  </c:externalData>
  <c:userShapes r:id="rId5"/>
</c:chartSpace>
</file>

<file path=ppt/charts/chart2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00" b="0" i="0" u="none" strike="noStrike" kern="1200" spc="0" baseline="0">
                <a:solidFill>
                  <a:sysClr val="windowText" lastClr="000000"/>
                </a:solidFill>
                <a:latin typeface="Arial" panose="020B0604020202020204" pitchFamily="34" charset="0"/>
                <a:ea typeface="+mn-ea"/>
                <a:cs typeface="Arial" panose="020B0604020202020204" pitchFamily="34" charset="0"/>
              </a:defRPr>
            </a:pPr>
            <a:r>
              <a:rPr lang="en-US" sz="1400" b="1"/>
              <a:t>Tax credit assumptions for utility-scale solar </a:t>
            </a:r>
          </a:p>
          <a:p>
            <a:pPr algn="l">
              <a:defRPr sz="1400"/>
            </a:pPr>
            <a:r>
              <a:rPr lang="en-US" sz="1400"/>
              <a:t>percentage of installed cost</a:t>
            </a:r>
          </a:p>
        </c:rich>
      </c:tx>
      <c:layout>
        <c:manualLayout>
          <c:xMode val="edge"/>
          <c:yMode val="edge"/>
          <c:x val="2.471055701370662E-2"/>
          <c:y val="0"/>
        </c:manualLayout>
      </c:layout>
      <c:overlay val="0"/>
      <c:spPr>
        <a:noFill/>
        <a:ln>
          <a:noFill/>
        </a:ln>
        <a:effectLst/>
      </c:spPr>
      <c:txPr>
        <a:bodyPr rot="0" spcFirstLastPara="1" vertOverflow="ellipsis" vert="horz" wrap="square" anchor="ctr" anchorCtr="1"/>
        <a:lstStyle/>
        <a:p>
          <a:pPr algn="l">
            <a:defRPr sz="1400" b="0" i="0" u="none" strike="noStrike" kern="1200" spc="0" baseline="0">
              <a:solidFill>
                <a:sysClr val="windowText" lastClr="000000"/>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0.10127369495479732"/>
          <c:y val="0.22911927675707203"/>
          <c:w val="0.83847167541557321"/>
          <c:h val="0.67462197433654136"/>
        </c:manualLayout>
      </c:layout>
      <c:scatterChart>
        <c:scatterStyle val="lineMarker"/>
        <c:varyColors val="0"/>
        <c:ser>
          <c:idx val="1"/>
          <c:order val="0"/>
          <c:tx>
            <c:strRef>
              <c:f>Crit_Driver_ITC!$G$38</c:f>
              <c:strCache>
                <c:ptCount val="1"/>
                <c:pt idx="0">
                  <c:v>YES FOREVER</c:v>
                </c:pt>
              </c:strCache>
            </c:strRef>
          </c:tx>
          <c:spPr>
            <a:ln w="28575" cap="rnd">
              <a:solidFill>
                <a:schemeClr val="accent3"/>
              </a:solidFill>
              <a:round/>
            </a:ln>
            <a:effectLst/>
          </c:spPr>
          <c:marker>
            <c:symbol val="none"/>
          </c:marker>
          <c:xVal>
            <c:numRef>
              <c:f>Crit_Driver_ITC!$A$40:$A$61</c:f>
              <c:numCache>
                <c:formatCode>General</c:formatCode>
                <c:ptCount val="22"/>
                <c:pt idx="0">
                  <c:v>2014</c:v>
                </c:pt>
                <c:pt idx="1">
                  <c:v>2015</c:v>
                </c:pt>
                <c:pt idx="2">
                  <c:v>2015</c:v>
                </c:pt>
                <c:pt idx="3">
                  <c:v>2017</c:v>
                </c:pt>
                <c:pt idx="4">
                  <c:v>2017</c:v>
                </c:pt>
                <c:pt idx="5">
                  <c:v>2018</c:v>
                </c:pt>
                <c:pt idx="6">
                  <c:v>2018</c:v>
                </c:pt>
                <c:pt idx="7">
                  <c:v>2019</c:v>
                </c:pt>
                <c:pt idx="8">
                  <c:v>2019</c:v>
                </c:pt>
                <c:pt idx="9">
                  <c:v>2020</c:v>
                </c:pt>
                <c:pt idx="10">
                  <c:v>2020</c:v>
                </c:pt>
                <c:pt idx="11">
                  <c:v>2021</c:v>
                </c:pt>
                <c:pt idx="12">
                  <c:v>2021</c:v>
                </c:pt>
                <c:pt idx="13">
                  <c:v>2022</c:v>
                </c:pt>
                <c:pt idx="14">
                  <c:v>2022</c:v>
                </c:pt>
                <c:pt idx="15">
                  <c:v>2023</c:v>
                </c:pt>
                <c:pt idx="16">
                  <c:v>2023</c:v>
                </c:pt>
                <c:pt idx="17">
                  <c:v>2024</c:v>
                </c:pt>
                <c:pt idx="18">
                  <c:v>2024</c:v>
                </c:pt>
                <c:pt idx="19">
                  <c:v>2025</c:v>
                </c:pt>
                <c:pt idx="20">
                  <c:v>2025</c:v>
                </c:pt>
                <c:pt idx="21">
                  <c:v>2050</c:v>
                </c:pt>
              </c:numCache>
            </c:numRef>
          </c:xVal>
          <c:yVal>
            <c:numRef>
              <c:f>Crit_Driver_ITC!$G$40:$G$61</c:f>
              <c:numCache>
                <c:formatCode>0%</c:formatCode>
                <c:ptCount val="22"/>
                <c:pt idx="0">
                  <c:v>0.3</c:v>
                </c:pt>
                <c:pt idx="1">
                  <c:v>0.3</c:v>
                </c:pt>
                <c:pt idx="2">
                  <c:v>0.3</c:v>
                </c:pt>
                <c:pt idx="3">
                  <c:v>0.3</c:v>
                </c:pt>
                <c:pt idx="4">
                  <c:v>0.3</c:v>
                </c:pt>
                <c:pt idx="5">
                  <c:v>0.3</c:v>
                </c:pt>
                <c:pt idx="6">
                  <c:v>0.3</c:v>
                </c:pt>
                <c:pt idx="7">
                  <c:v>0.3</c:v>
                </c:pt>
                <c:pt idx="8">
                  <c:v>0.3</c:v>
                </c:pt>
                <c:pt idx="9">
                  <c:v>0.3</c:v>
                </c:pt>
                <c:pt idx="10">
                  <c:v>0.26</c:v>
                </c:pt>
                <c:pt idx="11">
                  <c:v>0.26</c:v>
                </c:pt>
                <c:pt idx="12">
                  <c:v>0.22</c:v>
                </c:pt>
                <c:pt idx="13">
                  <c:v>0.22</c:v>
                </c:pt>
                <c:pt idx="14">
                  <c:v>0.1</c:v>
                </c:pt>
                <c:pt idx="15">
                  <c:v>0.1</c:v>
                </c:pt>
                <c:pt idx="16">
                  <c:v>0.1</c:v>
                </c:pt>
                <c:pt idx="17">
                  <c:v>0.1</c:v>
                </c:pt>
                <c:pt idx="18">
                  <c:v>0.1</c:v>
                </c:pt>
                <c:pt idx="19">
                  <c:v>0.1</c:v>
                </c:pt>
                <c:pt idx="20">
                  <c:v>0.1</c:v>
                </c:pt>
                <c:pt idx="21">
                  <c:v>0.1</c:v>
                </c:pt>
              </c:numCache>
            </c:numRef>
          </c:yVal>
          <c:smooth val="0"/>
        </c:ser>
        <c:ser>
          <c:idx val="2"/>
          <c:order val="1"/>
          <c:tx>
            <c:strRef>
              <c:f>Crit_Driver_ITC!$F$38</c:f>
              <c:strCache>
                <c:ptCount val="1"/>
                <c:pt idx="0">
                  <c:v>REF18</c:v>
                </c:pt>
              </c:strCache>
            </c:strRef>
          </c:tx>
          <c:spPr>
            <a:ln w="28575" cap="rnd">
              <a:solidFill>
                <a:schemeClr val="accent5">
                  <a:lumMod val="60000"/>
                  <a:lumOff val="40000"/>
                </a:schemeClr>
              </a:solidFill>
              <a:prstDash val="solid"/>
              <a:round/>
            </a:ln>
            <a:effectLst/>
          </c:spPr>
          <c:marker>
            <c:symbol val="none"/>
          </c:marker>
          <c:dPt>
            <c:idx val="8"/>
            <c:marker>
              <c:symbol val="none"/>
            </c:marker>
            <c:bubble3D val="0"/>
          </c:dPt>
          <c:xVal>
            <c:numRef>
              <c:f>Crit_Driver_ITC!$A$40:$A$61</c:f>
              <c:numCache>
                <c:formatCode>General</c:formatCode>
                <c:ptCount val="22"/>
                <c:pt idx="0">
                  <c:v>2014</c:v>
                </c:pt>
                <c:pt idx="1">
                  <c:v>2015</c:v>
                </c:pt>
                <c:pt idx="2">
                  <c:v>2015</c:v>
                </c:pt>
                <c:pt idx="3">
                  <c:v>2017</c:v>
                </c:pt>
                <c:pt idx="4">
                  <c:v>2017</c:v>
                </c:pt>
                <c:pt idx="5">
                  <c:v>2018</c:v>
                </c:pt>
                <c:pt idx="6">
                  <c:v>2018</c:v>
                </c:pt>
                <c:pt idx="7">
                  <c:v>2019</c:v>
                </c:pt>
                <c:pt idx="8">
                  <c:v>2019</c:v>
                </c:pt>
                <c:pt idx="9">
                  <c:v>2020</c:v>
                </c:pt>
                <c:pt idx="10">
                  <c:v>2020</c:v>
                </c:pt>
                <c:pt idx="11">
                  <c:v>2021</c:v>
                </c:pt>
                <c:pt idx="12">
                  <c:v>2021</c:v>
                </c:pt>
                <c:pt idx="13">
                  <c:v>2022</c:v>
                </c:pt>
                <c:pt idx="14">
                  <c:v>2022</c:v>
                </c:pt>
                <c:pt idx="15">
                  <c:v>2023</c:v>
                </c:pt>
                <c:pt idx="16">
                  <c:v>2023</c:v>
                </c:pt>
                <c:pt idx="17">
                  <c:v>2024</c:v>
                </c:pt>
                <c:pt idx="18">
                  <c:v>2024</c:v>
                </c:pt>
                <c:pt idx="19">
                  <c:v>2025</c:v>
                </c:pt>
                <c:pt idx="20">
                  <c:v>2025</c:v>
                </c:pt>
                <c:pt idx="21">
                  <c:v>2050</c:v>
                </c:pt>
              </c:numCache>
            </c:numRef>
          </c:xVal>
          <c:yVal>
            <c:numRef>
              <c:f>Crit_Driver_ITC!$F$40:$F$61</c:f>
              <c:numCache>
                <c:formatCode>0%</c:formatCode>
                <c:ptCount val="22"/>
                <c:pt idx="0">
                  <c:v>0.3</c:v>
                </c:pt>
                <c:pt idx="1">
                  <c:v>0.3</c:v>
                </c:pt>
                <c:pt idx="2">
                  <c:v>0.3</c:v>
                </c:pt>
                <c:pt idx="3">
                  <c:v>0.3</c:v>
                </c:pt>
                <c:pt idx="4">
                  <c:v>0.3</c:v>
                </c:pt>
                <c:pt idx="5">
                  <c:v>0.3</c:v>
                </c:pt>
                <c:pt idx="6">
                  <c:v>0.3</c:v>
                </c:pt>
                <c:pt idx="7">
                  <c:v>0.3</c:v>
                </c:pt>
                <c:pt idx="8">
                  <c:v>0.3</c:v>
                </c:pt>
                <c:pt idx="9">
                  <c:v>0.3</c:v>
                </c:pt>
                <c:pt idx="10">
                  <c:v>0.3</c:v>
                </c:pt>
                <c:pt idx="11">
                  <c:v>0.3</c:v>
                </c:pt>
                <c:pt idx="12">
                  <c:v>0.3</c:v>
                </c:pt>
                <c:pt idx="13">
                  <c:v>0.3</c:v>
                </c:pt>
                <c:pt idx="14">
                  <c:v>0.26</c:v>
                </c:pt>
                <c:pt idx="15">
                  <c:v>0.26</c:v>
                </c:pt>
                <c:pt idx="16">
                  <c:v>0.22</c:v>
                </c:pt>
                <c:pt idx="17">
                  <c:v>0.22</c:v>
                </c:pt>
                <c:pt idx="18">
                  <c:v>0.1</c:v>
                </c:pt>
                <c:pt idx="19">
                  <c:v>0.1</c:v>
                </c:pt>
                <c:pt idx="20">
                  <c:v>0.1</c:v>
                </c:pt>
                <c:pt idx="21">
                  <c:v>0.1</c:v>
                </c:pt>
              </c:numCache>
            </c:numRef>
          </c:yVal>
          <c:smooth val="0"/>
        </c:ser>
        <c:ser>
          <c:idx val="0"/>
          <c:order val="2"/>
          <c:tx>
            <c:strRef>
              <c:f>Crit_Driver_ITC!$E$38</c:f>
              <c:strCache>
                <c:ptCount val="1"/>
                <c:pt idx="0">
                  <c:v>REF</c:v>
                </c:pt>
              </c:strCache>
            </c:strRef>
          </c:tx>
          <c:spPr>
            <a:ln w="28575" cap="rnd">
              <a:solidFill>
                <a:schemeClr val="tx2"/>
              </a:solidFill>
              <a:prstDash val="solid"/>
              <a:round/>
            </a:ln>
            <a:effectLst/>
          </c:spPr>
          <c:marker>
            <c:symbol val="none"/>
          </c:marker>
          <c:dPt>
            <c:idx val="15"/>
            <c:marker>
              <c:symbol val="none"/>
            </c:marker>
            <c:bubble3D val="0"/>
          </c:dPt>
          <c:xVal>
            <c:numRef>
              <c:f>Crit_Driver_ITC!$A$40:$A$61</c:f>
              <c:numCache>
                <c:formatCode>General</c:formatCode>
                <c:ptCount val="22"/>
                <c:pt idx="0">
                  <c:v>2014</c:v>
                </c:pt>
                <c:pt idx="1">
                  <c:v>2015</c:v>
                </c:pt>
                <c:pt idx="2">
                  <c:v>2015</c:v>
                </c:pt>
                <c:pt idx="3">
                  <c:v>2017</c:v>
                </c:pt>
                <c:pt idx="4">
                  <c:v>2017</c:v>
                </c:pt>
                <c:pt idx="5">
                  <c:v>2018</c:v>
                </c:pt>
                <c:pt idx="6">
                  <c:v>2018</c:v>
                </c:pt>
                <c:pt idx="7">
                  <c:v>2019</c:v>
                </c:pt>
                <c:pt idx="8">
                  <c:v>2019</c:v>
                </c:pt>
                <c:pt idx="9">
                  <c:v>2020</c:v>
                </c:pt>
                <c:pt idx="10">
                  <c:v>2020</c:v>
                </c:pt>
                <c:pt idx="11">
                  <c:v>2021</c:v>
                </c:pt>
                <c:pt idx="12">
                  <c:v>2021</c:v>
                </c:pt>
                <c:pt idx="13">
                  <c:v>2022</c:v>
                </c:pt>
                <c:pt idx="14">
                  <c:v>2022</c:v>
                </c:pt>
                <c:pt idx="15">
                  <c:v>2023</c:v>
                </c:pt>
                <c:pt idx="16">
                  <c:v>2023</c:v>
                </c:pt>
                <c:pt idx="17">
                  <c:v>2024</c:v>
                </c:pt>
                <c:pt idx="18">
                  <c:v>2024</c:v>
                </c:pt>
                <c:pt idx="19">
                  <c:v>2025</c:v>
                </c:pt>
                <c:pt idx="20">
                  <c:v>2025</c:v>
                </c:pt>
                <c:pt idx="21">
                  <c:v>2050</c:v>
                </c:pt>
              </c:numCache>
            </c:numRef>
          </c:xVal>
          <c:yVal>
            <c:numRef>
              <c:f>Crit_Driver_ITC!$E$40:$E$61</c:f>
              <c:numCache>
                <c:formatCode>0%</c:formatCode>
                <c:ptCount val="22"/>
                <c:pt idx="0">
                  <c:v>0.3</c:v>
                </c:pt>
                <c:pt idx="1">
                  <c:v>0.3</c:v>
                </c:pt>
                <c:pt idx="2">
                  <c:v>0.3</c:v>
                </c:pt>
                <c:pt idx="3">
                  <c:v>0.3</c:v>
                </c:pt>
                <c:pt idx="4">
                  <c:v>0.3</c:v>
                </c:pt>
                <c:pt idx="5">
                  <c:v>0.3</c:v>
                </c:pt>
                <c:pt idx="6">
                  <c:v>0.3</c:v>
                </c:pt>
                <c:pt idx="7">
                  <c:v>0.3</c:v>
                </c:pt>
                <c:pt idx="8">
                  <c:v>0.3</c:v>
                </c:pt>
                <c:pt idx="9">
                  <c:v>0.3</c:v>
                </c:pt>
                <c:pt idx="10">
                  <c:v>0.3</c:v>
                </c:pt>
                <c:pt idx="11">
                  <c:v>0.3</c:v>
                </c:pt>
                <c:pt idx="12">
                  <c:v>0.3</c:v>
                </c:pt>
                <c:pt idx="13">
                  <c:v>0.3</c:v>
                </c:pt>
                <c:pt idx="14">
                  <c:v>0.3</c:v>
                </c:pt>
                <c:pt idx="15">
                  <c:v>0.3</c:v>
                </c:pt>
                <c:pt idx="16">
                  <c:v>0.3</c:v>
                </c:pt>
                <c:pt idx="17">
                  <c:v>0.3</c:v>
                </c:pt>
                <c:pt idx="18">
                  <c:v>0.1</c:v>
                </c:pt>
                <c:pt idx="19">
                  <c:v>0.1</c:v>
                </c:pt>
                <c:pt idx="20">
                  <c:v>0.1</c:v>
                </c:pt>
                <c:pt idx="21">
                  <c:v>0.1</c:v>
                </c:pt>
              </c:numCache>
            </c:numRef>
          </c:yVal>
          <c:smooth val="0"/>
        </c:ser>
        <c:dLbls>
          <c:showLegendKey val="0"/>
          <c:showVal val="0"/>
          <c:showCatName val="0"/>
          <c:showSerName val="0"/>
          <c:showPercent val="0"/>
          <c:showBubbleSize val="0"/>
        </c:dLbls>
        <c:axId val="326066736"/>
        <c:axId val="326065616"/>
      </c:scatterChart>
      <c:valAx>
        <c:axId val="326066736"/>
        <c:scaling>
          <c:orientation val="minMax"/>
          <c:max val="2030"/>
          <c:min val="2015"/>
        </c:scaling>
        <c:delete val="0"/>
        <c:axPos val="b"/>
        <c:minorGridlines>
          <c:spPr>
            <a:ln w="9525" cap="flat" cmpd="sng" algn="ctr">
              <a:solidFill>
                <a:schemeClr val="tx1">
                  <a:lumMod val="5000"/>
                  <a:lumOff val="95000"/>
                </a:schemeClr>
              </a:solidFill>
              <a:round/>
            </a:ln>
            <a:effectLst/>
          </c:spPr>
        </c:minorGridlines>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326065616"/>
        <c:crosses val="autoZero"/>
        <c:crossBetween val="midCat"/>
        <c:majorUnit val="5"/>
      </c:valAx>
      <c:valAx>
        <c:axId val="326065616"/>
        <c:scaling>
          <c:orientation val="minMax"/>
          <c:max val="0.35000000000000003"/>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326066736"/>
        <c:crosses val="autoZero"/>
        <c:crossBetween val="midCat"/>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900">
          <a:solidFill>
            <a:sysClr val="windowText" lastClr="000000"/>
          </a:solidFill>
          <a:latin typeface="Arial" panose="020B0604020202020204" pitchFamily="34" charset="0"/>
          <a:cs typeface="Arial" panose="020B0604020202020204" pitchFamily="34" charset="0"/>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2257217847769035E-2"/>
          <c:y val="0.18784956480130913"/>
          <c:w val="0.60163226755746446"/>
          <c:h val="0.7224742791140768"/>
        </c:manualLayout>
      </c:layout>
      <c:lineChart>
        <c:grouping val="standard"/>
        <c:varyColors val="0"/>
        <c:ser>
          <c:idx val="3"/>
          <c:order val="0"/>
          <c:tx>
            <c:strRef>
              <c:f>'KT_crude_prod@'!$B$34</c:f>
              <c:strCache>
                <c:ptCount val="1"/>
                <c:pt idx="0">
                  <c:v>High Oil 
and Gas 
Resource 
and 
Technology
</c:v>
                </c:pt>
              </c:strCache>
            </c:strRef>
          </c:tx>
          <c:spPr>
            <a:ln w="22225" cap="rnd">
              <a:solidFill>
                <a:schemeClr val="accent3"/>
              </a:solidFill>
              <a:round/>
            </a:ln>
            <a:effectLst/>
          </c:spPr>
          <c:marker>
            <c:symbol val="none"/>
          </c:marker>
          <c:cat>
            <c:numRef>
              <c:f>'KT_crude_prod@'!$BM$1:$DA$1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'KT_crude_prod@'!$BM$34:$DA$34</c:f>
              <c:numCache>
                <c:formatCode>General</c:formatCode>
                <c:ptCount val="41"/>
                <c:pt idx="8">
                  <c:v>10.738707</c:v>
                </c:pt>
                <c:pt idx="9">
                  <c:v>12.445819</c:v>
                </c:pt>
                <c:pt idx="10">
                  <c:v>13.730798</c:v>
                </c:pt>
                <c:pt idx="11">
                  <c:v>14.967302</c:v>
                </c:pt>
                <c:pt idx="12">
                  <c:v>15.602581000000001</c:v>
                </c:pt>
                <c:pt idx="13">
                  <c:v>15.791137000000001</c:v>
                </c:pt>
                <c:pt idx="14">
                  <c:v>16.012589999999999</c:v>
                </c:pt>
                <c:pt idx="15">
                  <c:v>16.326262</c:v>
                </c:pt>
                <c:pt idx="16">
                  <c:v>16.958978999999999</c:v>
                </c:pt>
                <c:pt idx="17">
                  <c:v>17.298100000000002</c:v>
                </c:pt>
                <c:pt idx="18">
                  <c:v>17.525048999999999</c:v>
                </c:pt>
                <c:pt idx="19">
                  <c:v>17.631508</c:v>
                </c:pt>
                <c:pt idx="20">
                  <c:v>17.713923000000001</c:v>
                </c:pt>
                <c:pt idx="21">
                  <c:v>18.160043999999999</c:v>
                </c:pt>
                <c:pt idx="22">
                  <c:v>18.462758999999998</c:v>
                </c:pt>
                <c:pt idx="23">
                  <c:v>18.643540999999999</c:v>
                </c:pt>
                <c:pt idx="24">
                  <c:v>18.832871999999998</c:v>
                </c:pt>
                <c:pt idx="25">
                  <c:v>18.999276999999999</c:v>
                </c:pt>
                <c:pt idx="26">
                  <c:v>19.173231000000001</c:v>
                </c:pt>
                <c:pt idx="27">
                  <c:v>19.228888000000001</c:v>
                </c:pt>
                <c:pt idx="28">
                  <c:v>19.360821000000001</c:v>
                </c:pt>
                <c:pt idx="29">
                  <c:v>19.544972999999999</c:v>
                </c:pt>
                <c:pt idx="30">
                  <c:v>19.890633000000001</c:v>
                </c:pt>
                <c:pt idx="31">
                  <c:v>20.141048000000001</c:v>
                </c:pt>
                <c:pt idx="32">
                  <c:v>20.155245000000001</c:v>
                </c:pt>
                <c:pt idx="33">
                  <c:v>20.152849</c:v>
                </c:pt>
                <c:pt idx="34">
                  <c:v>20.064914999999999</c:v>
                </c:pt>
                <c:pt idx="35">
                  <c:v>19.837084000000001</c:v>
                </c:pt>
                <c:pt idx="36">
                  <c:v>19.635058999999998</c:v>
                </c:pt>
                <c:pt idx="37">
                  <c:v>19.465022999999999</c:v>
                </c:pt>
                <c:pt idx="38">
                  <c:v>19.346741000000002</c:v>
                </c:pt>
                <c:pt idx="39">
                  <c:v>19.202328000000001</c:v>
                </c:pt>
                <c:pt idx="40">
                  <c:v>18.941965</c:v>
                </c:pt>
              </c:numCache>
            </c:numRef>
          </c:val>
          <c:smooth val="0"/>
        </c:ser>
        <c:ser>
          <c:idx val="0"/>
          <c:order val="1"/>
          <c:tx>
            <c:strRef>
              <c:f>'KT_crude_prod@'!$B$29</c:f>
              <c:strCache>
                <c:ptCount val="1"/>
                <c:pt idx="0">
                  <c:v>Low Economic Growth</c:v>
                </c:pt>
              </c:strCache>
            </c:strRef>
          </c:tx>
          <c:spPr>
            <a:ln w="22225" cap="rnd">
              <a:solidFill>
                <a:schemeClr val="accent6"/>
              </a:solidFill>
              <a:round/>
            </a:ln>
            <a:effectLst/>
          </c:spPr>
          <c:marker>
            <c:symbol val="none"/>
          </c:marker>
          <c:cat>
            <c:numRef>
              <c:f>'KT_crude_prod@'!$BM$1:$DA$1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'KT_crude_prod@'!$BM$29:$DA$29</c:f>
              <c:numCache>
                <c:formatCode>General</c:formatCode>
                <c:ptCount val="41"/>
                <c:pt idx="8">
                  <c:v>10.738707</c:v>
                </c:pt>
                <c:pt idx="9">
                  <c:v>11.989777</c:v>
                </c:pt>
                <c:pt idx="10">
                  <c:v>13.085846999999999</c:v>
                </c:pt>
                <c:pt idx="11">
                  <c:v>13.623806999999999</c:v>
                </c:pt>
                <c:pt idx="12">
                  <c:v>13.892671999999999</c:v>
                </c:pt>
                <c:pt idx="13">
                  <c:v>13.836881999999999</c:v>
                </c:pt>
                <c:pt idx="14">
                  <c:v>13.955863000000001</c:v>
                </c:pt>
                <c:pt idx="15">
                  <c:v>14.208061000000001</c:v>
                </c:pt>
                <c:pt idx="16">
                  <c:v>14.324078999999999</c:v>
                </c:pt>
                <c:pt idx="17">
                  <c:v>14.460826000000001</c:v>
                </c:pt>
                <c:pt idx="18">
                  <c:v>14.303160999999999</c:v>
                </c:pt>
                <c:pt idx="19">
                  <c:v>14.336834</c:v>
                </c:pt>
                <c:pt idx="20">
                  <c:v>14.351589000000001</c:v>
                </c:pt>
                <c:pt idx="21">
                  <c:v>14.444017000000001</c:v>
                </c:pt>
                <c:pt idx="22">
                  <c:v>14.381171</c:v>
                </c:pt>
                <c:pt idx="23">
                  <c:v>14.303661999999999</c:v>
                </c:pt>
                <c:pt idx="24">
                  <c:v>14.248419999999999</c:v>
                </c:pt>
                <c:pt idx="25">
                  <c:v>14.149163</c:v>
                </c:pt>
                <c:pt idx="26">
                  <c:v>14.121445</c:v>
                </c:pt>
                <c:pt idx="27">
                  <c:v>14.006112999999999</c:v>
                </c:pt>
                <c:pt idx="28">
                  <c:v>13.989585</c:v>
                </c:pt>
                <c:pt idx="29">
                  <c:v>13.941108</c:v>
                </c:pt>
                <c:pt idx="30">
                  <c:v>13.876267</c:v>
                </c:pt>
                <c:pt idx="31">
                  <c:v>13.739011</c:v>
                </c:pt>
                <c:pt idx="32">
                  <c:v>13.636623999999999</c:v>
                </c:pt>
                <c:pt idx="33">
                  <c:v>13.391482999999999</c:v>
                </c:pt>
                <c:pt idx="34">
                  <c:v>13.156513</c:v>
                </c:pt>
                <c:pt idx="35">
                  <c:v>12.91685</c:v>
                </c:pt>
                <c:pt idx="36">
                  <c:v>12.632239</c:v>
                </c:pt>
                <c:pt idx="37">
                  <c:v>12.446173</c:v>
                </c:pt>
                <c:pt idx="38">
                  <c:v>12.205038999999999</c:v>
                </c:pt>
                <c:pt idx="39">
                  <c:v>11.875817</c:v>
                </c:pt>
                <c:pt idx="40">
                  <c:v>11.665984</c:v>
                </c:pt>
              </c:numCache>
            </c:numRef>
          </c:val>
          <c:smooth val="0"/>
        </c:ser>
        <c:ser>
          <c:idx val="1"/>
          <c:order val="2"/>
          <c:tx>
            <c:strRef>
              <c:f>'KT_crude_prod@'!$B$30</c:f>
              <c:strCache>
                <c:ptCount val="1"/>
                <c:pt idx="0">
                  <c:v>High Economic Growth</c:v>
                </c:pt>
              </c:strCache>
            </c:strRef>
          </c:tx>
          <c:spPr>
            <a:ln w="22225" cap="rnd">
              <a:solidFill>
                <a:schemeClr val="accent1"/>
              </a:solidFill>
              <a:round/>
            </a:ln>
            <a:effectLst/>
          </c:spPr>
          <c:marker>
            <c:symbol val="none"/>
          </c:marker>
          <c:dPt>
            <c:idx val="85"/>
            <c:marker>
              <c:symbol val="none"/>
            </c:marker>
            <c:bubble3D val="0"/>
          </c:dPt>
          <c:cat>
            <c:numRef>
              <c:f>'KT_crude_prod@'!$BM$1:$DA$1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'KT_crude_prod@'!$BM$30:$DA$30</c:f>
              <c:numCache>
                <c:formatCode>General</c:formatCode>
                <c:ptCount val="41"/>
                <c:pt idx="8">
                  <c:v>10.738707</c:v>
                </c:pt>
                <c:pt idx="9">
                  <c:v>11.996456</c:v>
                </c:pt>
                <c:pt idx="10">
                  <c:v>13.098945000000001</c:v>
                </c:pt>
                <c:pt idx="11">
                  <c:v>13.677726</c:v>
                </c:pt>
                <c:pt idx="12">
                  <c:v>13.977124999999999</c:v>
                </c:pt>
                <c:pt idx="13">
                  <c:v>13.944528</c:v>
                </c:pt>
                <c:pt idx="14">
                  <c:v>13.949986000000001</c:v>
                </c:pt>
                <c:pt idx="15">
                  <c:v>14.087593</c:v>
                </c:pt>
                <c:pt idx="16">
                  <c:v>14.377231</c:v>
                </c:pt>
                <c:pt idx="17">
                  <c:v>14.459854999999999</c:v>
                </c:pt>
                <c:pt idx="18">
                  <c:v>14.373784000000001</c:v>
                </c:pt>
                <c:pt idx="19">
                  <c:v>14.404007</c:v>
                </c:pt>
                <c:pt idx="20">
                  <c:v>14.47775</c:v>
                </c:pt>
                <c:pt idx="21">
                  <c:v>14.562792</c:v>
                </c:pt>
                <c:pt idx="22">
                  <c:v>14.555720000000001</c:v>
                </c:pt>
                <c:pt idx="23">
                  <c:v>14.576356000000001</c:v>
                </c:pt>
                <c:pt idx="24">
                  <c:v>14.553283</c:v>
                </c:pt>
                <c:pt idx="25">
                  <c:v>14.432297</c:v>
                </c:pt>
                <c:pt idx="26">
                  <c:v>14.358418</c:v>
                </c:pt>
                <c:pt idx="27">
                  <c:v>14.253621000000001</c:v>
                </c:pt>
                <c:pt idx="28">
                  <c:v>14.246632999999999</c:v>
                </c:pt>
                <c:pt idx="29">
                  <c:v>14.177533</c:v>
                </c:pt>
                <c:pt idx="30">
                  <c:v>14.200915999999999</c:v>
                </c:pt>
                <c:pt idx="31">
                  <c:v>14.088747</c:v>
                </c:pt>
                <c:pt idx="32">
                  <c:v>13.889938000000001</c:v>
                </c:pt>
                <c:pt idx="33">
                  <c:v>13.684925</c:v>
                </c:pt>
                <c:pt idx="34">
                  <c:v>13.373569</c:v>
                </c:pt>
                <c:pt idx="35">
                  <c:v>13.137587</c:v>
                </c:pt>
                <c:pt idx="36">
                  <c:v>12.927161</c:v>
                </c:pt>
                <c:pt idx="37">
                  <c:v>12.667655999999999</c:v>
                </c:pt>
                <c:pt idx="38">
                  <c:v>12.463177999999999</c:v>
                </c:pt>
                <c:pt idx="39">
                  <c:v>12.199303</c:v>
                </c:pt>
                <c:pt idx="40">
                  <c:v>11.992765</c:v>
                </c:pt>
              </c:numCache>
            </c:numRef>
          </c:val>
          <c:smooth val="0"/>
        </c:ser>
        <c:ser>
          <c:idx val="2"/>
          <c:order val="3"/>
          <c:tx>
            <c:strRef>
              <c:f>'KT_crude_prod@'!$B$31</c:f>
              <c:strCache>
                <c:ptCount val="1"/>
                <c:pt idx="0">
                  <c:v>Low Oil Price</c:v>
                </c:pt>
              </c:strCache>
            </c:strRef>
          </c:tx>
          <c:spPr>
            <a:ln w="22225" cap="rnd">
              <a:solidFill>
                <a:srgbClr val="A33340"/>
              </a:solidFill>
              <a:prstDash val="solid"/>
              <a:round/>
            </a:ln>
            <a:effectLst/>
          </c:spPr>
          <c:marker>
            <c:symbol val="none"/>
          </c:marker>
          <c:cat>
            <c:numRef>
              <c:f>'KT_crude_prod@'!$BM$1:$DA$1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'KT_crude_prod@'!$BM$31:$DA$31</c:f>
              <c:numCache>
                <c:formatCode>General</c:formatCode>
                <c:ptCount val="41"/>
                <c:pt idx="8">
                  <c:v>10.738707</c:v>
                </c:pt>
                <c:pt idx="9">
                  <c:v>11.69768</c:v>
                </c:pt>
                <c:pt idx="10">
                  <c:v>12.358961000000001</c:v>
                </c:pt>
                <c:pt idx="11">
                  <c:v>12.578296999999999</c:v>
                </c:pt>
                <c:pt idx="12">
                  <c:v>12.742462</c:v>
                </c:pt>
                <c:pt idx="13">
                  <c:v>12.568571</c:v>
                </c:pt>
                <c:pt idx="14">
                  <c:v>12.297013</c:v>
                </c:pt>
                <c:pt idx="15">
                  <c:v>12.082561</c:v>
                </c:pt>
                <c:pt idx="16">
                  <c:v>11.968370999999999</c:v>
                </c:pt>
                <c:pt idx="17">
                  <c:v>11.716163999999999</c:v>
                </c:pt>
                <c:pt idx="18">
                  <c:v>11.486319</c:v>
                </c:pt>
                <c:pt idx="19">
                  <c:v>11.258858</c:v>
                </c:pt>
                <c:pt idx="20">
                  <c:v>11.067750999999999</c:v>
                </c:pt>
                <c:pt idx="21">
                  <c:v>10.931421</c:v>
                </c:pt>
                <c:pt idx="22">
                  <c:v>10.699807</c:v>
                </c:pt>
                <c:pt idx="23">
                  <c:v>10.528180000000001</c:v>
                </c:pt>
                <c:pt idx="24">
                  <c:v>10.333377</c:v>
                </c:pt>
                <c:pt idx="25">
                  <c:v>10.122282</c:v>
                </c:pt>
                <c:pt idx="26">
                  <c:v>9.9747649999999997</c:v>
                </c:pt>
                <c:pt idx="27">
                  <c:v>9.8496889999999997</c:v>
                </c:pt>
                <c:pt idx="28">
                  <c:v>9.6888930000000002</c:v>
                </c:pt>
                <c:pt idx="29">
                  <c:v>9.5870940000000004</c:v>
                </c:pt>
                <c:pt idx="30">
                  <c:v>9.4752430000000007</c:v>
                </c:pt>
                <c:pt idx="31">
                  <c:v>9.3913639999999994</c:v>
                </c:pt>
                <c:pt idx="32">
                  <c:v>9.2363510000000009</c:v>
                </c:pt>
                <c:pt idx="33">
                  <c:v>9.104609</c:v>
                </c:pt>
                <c:pt idx="34">
                  <c:v>8.9789300000000001</c:v>
                </c:pt>
                <c:pt idx="35">
                  <c:v>8.8969369999999994</c:v>
                </c:pt>
                <c:pt idx="36">
                  <c:v>8.7714440000000007</c:v>
                </c:pt>
                <c:pt idx="37">
                  <c:v>8.6582120000000007</c:v>
                </c:pt>
                <c:pt idx="38">
                  <c:v>8.5180720000000001</c:v>
                </c:pt>
                <c:pt idx="39">
                  <c:v>8.4228120000000004</c:v>
                </c:pt>
                <c:pt idx="40">
                  <c:v>8.2526170000000008</c:v>
                </c:pt>
              </c:numCache>
            </c:numRef>
          </c:val>
          <c:smooth val="0"/>
        </c:ser>
        <c:ser>
          <c:idx val="4"/>
          <c:order val="4"/>
          <c:tx>
            <c:strRef>
              <c:f>'KT_crude_prod@'!$B$32</c:f>
              <c:strCache>
                <c:ptCount val="1"/>
                <c:pt idx="0">
                  <c:v>High Oil Price</c:v>
                </c:pt>
              </c:strCache>
            </c:strRef>
          </c:tx>
          <c:spPr>
            <a:ln w="22225" cap="rnd">
              <a:solidFill>
                <a:schemeClr val="accent4"/>
              </a:solidFill>
              <a:prstDash val="solid"/>
              <a:round/>
            </a:ln>
            <a:effectLst/>
          </c:spPr>
          <c:marker>
            <c:symbol val="none"/>
          </c:marker>
          <c:cat>
            <c:numRef>
              <c:f>'KT_crude_prod@'!$BM$1:$DA$1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'KT_crude_prod@'!$BM$32:$DA$32</c:f>
              <c:numCache>
                <c:formatCode>General</c:formatCode>
                <c:ptCount val="41"/>
                <c:pt idx="8">
                  <c:v>10.738707</c:v>
                </c:pt>
                <c:pt idx="9">
                  <c:v>12.604775</c:v>
                </c:pt>
                <c:pt idx="10">
                  <c:v>14.482469999999999</c:v>
                </c:pt>
                <c:pt idx="11">
                  <c:v>16.677848999999998</c:v>
                </c:pt>
                <c:pt idx="12">
                  <c:v>17.590980999999999</c:v>
                </c:pt>
                <c:pt idx="13">
                  <c:v>17.839721999999998</c:v>
                </c:pt>
                <c:pt idx="14">
                  <c:v>17.940777000000001</c:v>
                </c:pt>
                <c:pt idx="15">
                  <c:v>17.817710999999999</c:v>
                </c:pt>
                <c:pt idx="16">
                  <c:v>17.794546</c:v>
                </c:pt>
                <c:pt idx="17">
                  <c:v>17.586410999999998</c:v>
                </c:pt>
                <c:pt idx="18">
                  <c:v>17.352978</c:v>
                </c:pt>
                <c:pt idx="19">
                  <c:v>17.219546999999999</c:v>
                </c:pt>
                <c:pt idx="20">
                  <c:v>17.033453000000002</c:v>
                </c:pt>
                <c:pt idx="21">
                  <c:v>16.904389999999999</c:v>
                </c:pt>
                <c:pt idx="22">
                  <c:v>16.731268</c:v>
                </c:pt>
                <c:pt idx="23">
                  <c:v>16.671509</c:v>
                </c:pt>
                <c:pt idx="24">
                  <c:v>16.483843</c:v>
                </c:pt>
                <c:pt idx="25">
                  <c:v>16.215693000000002</c:v>
                </c:pt>
                <c:pt idx="26">
                  <c:v>16.113499000000001</c:v>
                </c:pt>
                <c:pt idx="27">
                  <c:v>15.880046</c:v>
                </c:pt>
                <c:pt idx="28">
                  <c:v>15.670536</c:v>
                </c:pt>
                <c:pt idx="29">
                  <c:v>15.45599</c:v>
                </c:pt>
                <c:pt idx="30">
                  <c:v>15.275342</c:v>
                </c:pt>
                <c:pt idx="31">
                  <c:v>14.99742</c:v>
                </c:pt>
                <c:pt idx="32">
                  <c:v>14.68721</c:v>
                </c:pt>
                <c:pt idx="33">
                  <c:v>14.437938000000001</c:v>
                </c:pt>
                <c:pt idx="34">
                  <c:v>14.080507000000001</c:v>
                </c:pt>
                <c:pt idx="35">
                  <c:v>13.702025000000001</c:v>
                </c:pt>
                <c:pt idx="36">
                  <c:v>13.42338</c:v>
                </c:pt>
                <c:pt idx="37">
                  <c:v>13.270186000000001</c:v>
                </c:pt>
                <c:pt idx="38">
                  <c:v>13.190975</c:v>
                </c:pt>
                <c:pt idx="39">
                  <c:v>13.092552</c:v>
                </c:pt>
                <c:pt idx="40">
                  <c:v>12.953659999999999</c:v>
                </c:pt>
              </c:numCache>
            </c:numRef>
          </c:val>
          <c:smooth val="0"/>
        </c:ser>
        <c:ser>
          <c:idx val="5"/>
          <c:order val="5"/>
          <c:tx>
            <c:strRef>
              <c:f>'KT_crude_prod@'!$B$33</c:f>
              <c:strCache>
                <c:ptCount val="1"/>
                <c:pt idx="0">
                  <c:v>Low Oil 
and Gas 
Resource 
and 
Technology
</c:v>
                </c:pt>
              </c:strCache>
            </c:strRef>
          </c:tx>
          <c:spPr>
            <a:ln w="22225" cap="rnd">
              <a:solidFill>
                <a:schemeClr val="accent2"/>
              </a:solidFill>
              <a:prstDash val="solid"/>
              <a:round/>
            </a:ln>
            <a:effectLst/>
          </c:spPr>
          <c:marker>
            <c:symbol val="none"/>
          </c:marker>
          <c:cat>
            <c:numRef>
              <c:f>'KT_crude_prod@'!$BM$1:$DA$1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'KT_crude_prod@'!$BM$33:$DA$33</c:f>
              <c:numCache>
                <c:formatCode>General</c:formatCode>
                <c:ptCount val="41"/>
                <c:pt idx="8">
                  <c:v>10.738707</c:v>
                </c:pt>
                <c:pt idx="9">
                  <c:v>11.450901</c:v>
                </c:pt>
                <c:pt idx="10">
                  <c:v>12.402861</c:v>
                </c:pt>
                <c:pt idx="11">
                  <c:v>12.710247000000001</c:v>
                </c:pt>
                <c:pt idx="12">
                  <c:v>12.838145000000001</c:v>
                </c:pt>
                <c:pt idx="13">
                  <c:v>12.654921999999999</c:v>
                </c:pt>
                <c:pt idx="14">
                  <c:v>12.493752000000001</c:v>
                </c:pt>
                <c:pt idx="15">
                  <c:v>12.47406</c:v>
                </c:pt>
                <c:pt idx="16">
                  <c:v>12.42131</c:v>
                </c:pt>
                <c:pt idx="17">
                  <c:v>12.258533</c:v>
                </c:pt>
                <c:pt idx="18">
                  <c:v>11.919888</c:v>
                </c:pt>
                <c:pt idx="19">
                  <c:v>11.754091000000001</c:v>
                </c:pt>
                <c:pt idx="20">
                  <c:v>11.604480000000001</c:v>
                </c:pt>
                <c:pt idx="21">
                  <c:v>11.540203999999999</c:v>
                </c:pt>
                <c:pt idx="22">
                  <c:v>11.391876999999999</c:v>
                </c:pt>
                <c:pt idx="23">
                  <c:v>11.303284</c:v>
                </c:pt>
                <c:pt idx="24">
                  <c:v>11.102195999999999</c:v>
                </c:pt>
                <c:pt idx="25">
                  <c:v>10.970098</c:v>
                </c:pt>
                <c:pt idx="26">
                  <c:v>10.825111</c:v>
                </c:pt>
                <c:pt idx="27">
                  <c:v>10.564692000000001</c:v>
                </c:pt>
                <c:pt idx="28">
                  <c:v>10.362336000000001</c:v>
                </c:pt>
                <c:pt idx="29">
                  <c:v>10.123115</c:v>
                </c:pt>
                <c:pt idx="30">
                  <c:v>9.9061559999999993</c:v>
                </c:pt>
                <c:pt idx="31">
                  <c:v>9.7201050000000002</c:v>
                </c:pt>
                <c:pt idx="32">
                  <c:v>9.5356950000000005</c:v>
                </c:pt>
                <c:pt idx="33">
                  <c:v>9.3756339999999998</c:v>
                </c:pt>
                <c:pt idx="34">
                  <c:v>9.1240710000000007</c:v>
                </c:pt>
                <c:pt idx="35">
                  <c:v>8.8330210000000005</c:v>
                </c:pt>
                <c:pt idx="36">
                  <c:v>8.6432629999999993</c:v>
                </c:pt>
                <c:pt idx="37">
                  <c:v>8.4300080000000008</c:v>
                </c:pt>
                <c:pt idx="38">
                  <c:v>8.231344</c:v>
                </c:pt>
                <c:pt idx="39">
                  <c:v>8.0590969999999995</c:v>
                </c:pt>
                <c:pt idx="40">
                  <c:v>7.8725899999999998</c:v>
                </c:pt>
              </c:numCache>
            </c:numRef>
          </c:val>
          <c:smooth val="0"/>
        </c:ser>
        <c:ser>
          <c:idx val="6"/>
          <c:order val="6"/>
          <c:tx>
            <c:strRef>
              <c:f>'KT_crude_prod@'!$B$28</c:f>
              <c:strCache>
                <c:ptCount val="1"/>
                <c:pt idx="0">
                  <c:v>Reference</c:v>
                </c:pt>
              </c:strCache>
            </c:strRef>
          </c:tx>
          <c:spPr>
            <a:ln w="22225" cap="rnd">
              <a:solidFill>
                <a:srgbClr val="000000"/>
              </a:solidFill>
              <a:round/>
            </a:ln>
            <a:effectLst/>
          </c:spPr>
          <c:marker>
            <c:symbol val="none"/>
          </c:marker>
          <c:cat>
            <c:numRef>
              <c:f>'KT_crude_prod@'!$BM$1:$DA$1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'KT_crude_prod@'!$BM$28:$DA$28</c:f>
              <c:numCache>
                <c:formatCode>General</c:formatCode>
                <c:ptCount val="41"/>
                <c:pt idx="0">
                  <c:v>5.4776769999999999</c:v>
                </c:pt>
                <c:pt idx="1">
                  <c:v>5.6542700000000004</c:v>
                </c:pt>
                <c:pt idx="2">
                  <c:v>6.5015150000000004</c:v>
                </c:pt>
                <c:pt idx="3">
                  <c:v>7.466933</c:v>
                </c:pt>
                <c:pt idx="4">
                  <c:v>8.7585999999999995</c:v>
                </c:pt>
                <c:pt idx="5">
                  <c:v>9.4306520000000003</c:v>
                </c:pt>
                <c:pt idx="6">
                  <c:v>8.8306690000000003</c:v>
                </c:pt>
                <c:pt idx="7">
                  <c:v>9.3517139999999994</c:v>
                </c:pt>
                <c:pt idx="8">
                  <c:v>10.738707</c:v>
                </c:pt>
                <c:pt idx="9">
                  <c:v>11.969469999999999</c:v>
                </c:pt>
                <c:pt idx="10">
                  <c:v>13.085901</c:v>
                </c:pt>
                <c:pt idx="11">
                  <c:v>13.665421</c:v>
                </c:pt>
                <c:pt idx="12">
                  <c:v>13.977781</c:v>
                </c:pt>
                <c:pt idx="13">
                  <c:v>13.917915000000001</c:v>
                </c:pt>
                <c:pt idx="14">
                  <c:v>14.012055999999999</c:v>
                </c:pt>
                <c:pt idx="15">
                  <c:v>14.09416</c:v>
                </c:pt>
                <c:pt idx="16">
                  <c:v>14.374950999999999</c:v>
                </c:pt>
                <c:pt idx="17">
                  <c:v>14.506202999999999</c:v>
                </c:pt>
                <c:pt idx="18">
                  <c:v>14.414600999999999</c:v>
                </c:pt>
                <c:pt idx="19">
                  <c:v>14.413425</c:v>
                </c:pt>
                <c:pt idx="20">
                  <c:v>14.460274999999999</c:v>
                </c:pt>
                <c:pt idx="21">
                  <c:v>14.534125</c:v>
                </c:pt>
                <c:pt idx="22">
                  <c:v>14.510524</c:v>
                </c:pt>
                <c:pt idx="23">
                  <c:v>14.482533</c:v>
                </c:pt>
                <c:pt idx="24">
                  <c:v>14.434381</c:v>
                </c:pt>
                <c:pt idx="25">
                  <c:v>14.329347</c:v>
                </c:pt>
                <c:pt idx="26">
                  <c:v>14.269213000000001</c:v>
                </c:pt>
                <c:pt idx="27">
                  <c:v>14.174327</c:v>
                </c:pt>
                <c:pt idx="28">
                  <c:v>14.138339999999999</c:v>
                </c:pt>
                <c:pt idx="29">
                  <c:v>14.101298</c:v>
                </c:pt>
                <c:pt idx="30">
                  <c:v>14.050145000000001</c:v>
                </c:pt>
                <c:pt idx="31">
                  <c:v>13.942207</c:v>
                </c:pt>
                <c:pt idx="32">
                  <c:v>13.782654000000001</c:v>
                </c:pt>
                <c:pt idx="33">
                  <c:v>13.524231</c:v>
                </c:pt>
                <c:pt idx="34">
                  <c:v>13.299628999999999</c:v>
                </c:pt>
                <c:pt idx="35">
                  <c:v>13.030392000000001</c:v>
                </c:pt>
                <c:pt idx="36">
                  <c:v>12.814966999999999</c:v>
                </c:pt>
                <c:pt idx="37">
                  <c:v>12.614922</c:v>
                </c:pt>
                <c:pt idx="38">
                  <c:v>12.374134</c:v>
                </c:pt>
                <c:pt idx="39">
                  <c:v>12.0793</c:v>
                </c:pt>
                <c:pt idx="40">
                  <c:v>11.860887999999999</c:v>
                </c:pt>
              </c:numCache>
            </c:numRef>
          </c:val>
          <c:smooth val="0"/>
        </c:ser>
        <c:dLbls>
          <c:showLegendKey val="0"/>
          <c:showVal val="0"/>
          <c:showCatName val="0"/>
          <c:showSerName val="0"/>
          <c:showPercent val="0"/>
          <c:showBubbleSize val="0"/>
        </c:dLbls>
        <c:smooth val="0"/>
        <c:axId val="428228752"/>
        <c:axId val="428229312"/>
        <c:extLst/>
      </c:lineChart>
      <c:catAx>
        <c:axId val="428228752"/>
        <c:scaling>
          <c:orientation val="minMax"/>
        </c:scaling>
        <c:delete val="0"/>
        <c:axPos val="b"/>
        <c:numFmt formatCode="General" sourceLinked="1"/>
        <c:majorTickMark val="out"/>
        <c:minorTickMark val="none"/>
        <c:tickLblPos val="low"/>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428229312"/>
        <c:crossesAt val="0"/>
        <c:auto val="1"/>
        <c:lblAlgn val="ctr"/>
        <c:lblOffset val="100"/>
        <c:tickLblSkip val="10"/>
        <c:tickMarkSkip val="10"/>
        <c:noMultiLvlLbl val="0"/>
      </c:catAx>
      <c:valAx>
        <c:axId val="4282293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22225">
            <a:solidFill>
              <a:schemeClr val="bg1">
                <a:lumMod val="65000"/>
              </a:schemeClr>
            </a:solidFill>
            <a:prstDash val="lgDash"/>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428228752"/>
        <c:crossesAt val="9"/>
        <c:crossBetween val="midCat"/>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000">
          <a:solidFill>
            <a:sysClr val="windowText" lastClr="000000"/>
          </a:solidFill>
        </a:defRPr>
      </a:pPr>
      <a:endParaRPr lang="en-US"/>
    </a:p>
  </c:txPr>
  <c:externalData r:id="rId4">
    <c:autoUpdate val="0"/>
  </c:externalData>
  <c:userShapes r:id="rId5"/>
</c:chartSpace>
</file>

<file path=ppt/charts/chart3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141586468358122"/>
          <c:y val="0.22453703703703703"/>
          <c:w val="0.82765820939049284"/>
          <c:h val="0.68420494313210845"/>
        </c:manualLayout>
      </c:layout>
      <c:barChart>
        <c:barDir val="col"/>
        <c:grouping val="clustered"/>
        <c:varyColors val="0"/>
        <c:ser>
          <c:idx val="0"/>
          <c:order val="0"/>
          <c:tx>
            <c:strRef>
              <c:f>Crit_Driver_ITC!$B$34</c:f>
              <c:strCache>
                <c:ptCount val="1"/>
                <c:pt idx="0">
                  <c:v>AEO18</c:v>
                </c:pt>
              </c:strCache>
            </c:strRef>
          </c:tx>
          <c:spPr>
            <a:solidFill>
              <a:schemeClr val="accent5">
                <a:lumMod val="60000"/>
                <a:lumOff val="40000"/>
              </a:schemeClr>
            </a:solidFill>
            <a:ln>
              <a:noFill/>
            </a:ln>
            <a:effectLst/>
          </c:spPr>
          <c:invertIfNegative val="0"/>
          <c:cat>
            <c:numRef>
              <c:f>Crit_Driver_ITC!$M$33:$P$33</c:f>
              <c:numCache>
                <c:formatCode>General</c:formatCode>
                <c:ptCount val="4"/>
                <c:pt idx="0">
                  <c:v>2020</c:v>
                </c:pt>
                <c:pt idx="1">
                  <c:v>2021</c:v>
                </c:pt>
                <c:pt idx="2">
                  <c:v>2022</c:v>
                </c:pt>
                <c:pt idx="3">
                  <c:v>2023</c:v>
                </c:pt>
              </c:numCache>
            </c:numRef>
          </c:cat>
          <c:val>
            <c:numRef>
              <c:f>Crit_Driver_ITC!$M$35:$P$35</c:f>
              <c:numCache>
                <c:formatCode>General</c:formatCode>
                <c:ptCount val="4"/>
                <c:pt idx="0">
                  <c:v>45.302402000000001</c:v>
                </c:pt>
                <c:pt idx="1">
                  <c:v>48.941589</c:v>
                </c:pt>
                <c:pt idx="2">
                  <c:v>48.941581999999997</c:v>
                </c:pt>
                <c:pt idx="3">
                  <c:v>48.941581999999997</c:v>
                </c:pt>
              </c:numCache>
            </c:numRef>
          </c:val>
        </c:ser>
        <c:ser>
          <c:idx val="1"/>
          <c:order val="1"/>
          <c:tx>
            <c:strRef>
              <c:f>Crit_Driver_ITC!$B$33</c:f>
              <c:strCache>
                <c:ptCount val="1"/>
                <c:pt idx="0">
                  <c:v>AEO19</c:v>
                </c:pt>
              </c:strCache>
            </c:strRef>
          </c:tx>
          <c:spPr>
            <a:solidFill>
              <a:schemeClr val="tx2"/>
            </a:solidFill>
            <a:ln>
              <a:noFill/>
            </a:ln>
            <a:effectLst/>
          </c:spPr>
          <c:invertIfNegative val="0"/>
          <c:cat>
            <c:numRef>
              <c:f>Crit_Driver_ITC!$M$33:$P$33</c:f>
              <c:numCache>
                <c:formatCode>General</c:formatCode>
                <c:ptCount val="4"/>
                <c:pt idx="0">
                  <c:v>2020</c:v>
                </c:pt>
                <c:pt idx="1">
                  <c:v>2021</c:v>
                </c:pt>
                <c:pt idx="2">
                  <c:v>2022</c:v>
                </c:pt>
                <c:pt idx="3">
                  <c:v>2023</c:v>
                </c:pt>
              </c:numCache>
            </c:numRef>
          </c:cat>
          <c:val>
            <c:numRef>
              <c:f>Crit_Driver_ITC!$M$34:$P$34</c:f>
              <c:numCache>
                <c:formatCode>General</c:formatCode>
                <c:ptCount val="4"/>
                <c:pt idx="0">
                  <c:v>40.978068999999998</c:v>
                </c:pt>
                <c:pt idx="1">
                  <c:v>49.367061999999997</c:v>
                </c:pt>
                <c:pt idx="2">
                  <c:v>59.014392999999998</c:v>
                </c:pt>
                <c:pt idx="3">
                  <c:v>70.108825999999993</c:v>
                </c:pt>
              </c:numCache>
            </c:numRef>
          </c:val>
        </c:ser>
        <c:dLbls>
          <c:showLegendKey val="0"/>
          <c:showVal val="0"/>
          <c:showCatName val="0"/>
          <c:showSerName val="0"/>
          <c:showPercent val="0"/>
          <c:showBubbleSize val="0"/>
        </c:dLbls>
        <c:gapWidth val="219"/>
        <c:axId val="326058336"/>
        <c:axId val="326061136"/>
      </c:barChart>
      <c:catAx>
        <c:axId val="326058336"/>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326061136"/>
        <c:crosses val="autoZero"/>
        <c:auto val="1"/>
        <c:lblAlgn val="ctr"/>
        <c:lblOffset val="100"/>
        <c:noMultiLvlLbl val="0"/>
      </c:catAx>
      <c:valAx>
        <c:axId val="3260611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326058336"/>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000">
          <a:latin typeface="Arial" panose="020B0604020202020204" pitchFamily="34" charset="0"/>
          <a:cs typeface="Arial" panose="020B0604020202020204" pitchFamily="34" charset="0"/>
        </a:defRPr>
      </a:pPr>
      <a:endParaRPr lang="en-US"/>
    </a:p>
  </c:txPr>
  <c:externalData r:id="rId3">
    <c:autoUpdate val="0"/>
  </c:externalData>
  <c:userShapes r:id="rId4"/>
</c:chartSpace>
</file>

<file path=ppt/charts/chart3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00" b="0" i="0" u="none" strike="noStrike" kern="1200" spc="0" baseline="0">
                <a:solidFill>
                  <a:schemeClr val="tx1">
                    <a:lumMod val="65000"/>
                    <a:lumOff val="35000"/>
                  </a:schemeClr>
                </a:solidFill>
                <a:latin typeface="+mn-lt"/>
                <a:ea typeface="+mn-ea"/>
                <a:cs typeface="+mn-cs"/>
              </a:defRPr>
            </a:pPr>
            <a:r>
              <a:rPr lang="en-US" sz="1400" b="1">
                <a:solidFill>
                  <a:sysClr val="windowText" lastClr="000000"/>
                </a:solidFill>
              </a:rPr>
              <a:t>Total qualifying renewable generation required for combined state renewable portfolio standards and projected total achieved 2019-2050 </a:t>
            </a:r>
          </a:p>
          <a:p>
            <a:pPr algn="l">
              <a:defRPr/>
            </a:pPr>
            <a:r>
              <a:rPr lang="en-US" sz="1400">
                <a:solidFill>
                  <a:sysClr val="windowText" lastClr="000000"/>
                </a:solidFill>
              </a:rPr>
              <a:t>billion kilowatthours</a:t>
            </a:r>
          </a:p>
        </c:rich>
      </c:tx>
      <c:layout>
        <c:manualLayout>
          <c:xMode val="edge"/>
          <c:yMode val="edge"/>
          <c:x val="2.8303359470729472E-3"/>
          <c:y val="3.1205671667682692E-3"/>
        </c:manualLayout>
      </c:layout>
      <c:overlay val="0"/>
      <c:spPr>
        <a:noFill/>
        <a:ln>
          <a:noFill/>
        </a:ln>
        <a:effectLst/>
      </c:spPr>
      <c:txPr>
        <a:bodyPr rot="0" spcFirstLastPara="1" vertOverflow="ellipsis" vert="horz" wrap="square" anchor="ctr" anchorCtr="1"/>
        <a:lstStyle/>
        <a:p>
          <a:pPr algn="l">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5753088253559198E-2"/>
          <c:y val="0.19430555555555556"/>
          <c:w val="0.90703828159940414"/>
          <c:h val="0.68929024496937885"/>
        </c:manualLayout>
      </c:layout>
      <c:areaChart>
        <c:grouping val="stacked"/>
        <c:varyColors val="0"/>
        <c:ser>
          <c:idx val="1"/>
          <c:order val="0"/>
          <c:tx>
            <c:v>required compliant generation</c:v>
          </c:tx>
          <c:spPr>
            <a:solidFill>
              <a:schemeClr val="tx1"/>
            </a:solidFill>
            <a:ln>
              <a:noFill/>
            </a:ln>
            <a:effectLst/>
          </c:spPr>
          <c:cat>
            <c:numRef>
              <c:f>critdrivers_rps!$H$36:$AM$36</c:f>
              <c:numCache>
                <c:formatCode>General</c:formatCode>
                <c:ptCount val="32"/>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pt idx="14">
                  <c:v>2033</c:v>
                </c:pt>
                <c:pt idx="15">
                  <c:v>2034</c:v>
                </c:pt>
                <c:pt idx="16">
                  <c:v>2035</c:v>
                </c:pt>
                <c:pt idx="17">
                  <c:v>2036</c:v>
                </c:pt>
                <c:pt idx="18">
                  <c:v>2037</c:v>
                </c:pt>
                <c:pt idx="19">
                  <c:v>2038</c:v>
                </c:pt>
                <c:pt idx="20">
                  <c:v>2039</c:v>
                </c:pt>
                <c:pt idx="21">
                  <c:v>2040</c:v>
                </c:pt>
                <c:pt idx="22">
                  <c:v>2041</c:v>
                </c:pt>
                <c:pt idx="23">
                  <c:v>2042</c:v>
                </c:pt>
                <c:pt idx="24">
                  <c:v>2043</c:v>
                </c:pt>
                <c:pt idx="25">
                  <c:v>2044</c:v>
                </c:pt>
                <c:pt idx="26">
                  <c:v>2045</c:v>
                </c:pt>
                <c:pt idx="27">
                  <c:v>2046</c:v>
                </c:pt>
                <c:pt idx="28">
                  <c:v>2047</c:v>
                </c:pt>
                <c:pt idx="29">
                  <c:v>2048</c:v>
                </c:pt>
                <c:pt idx="30">
                  <c:v>2049</c:v>
                </c:pt>
                <c:pt idx="31">
                  <c:v>2050</c:v>
                </c:pt>
              </c:numCache>
            </c:numRef>
          </c:cat>
          <c:val>
            <c:numRef>
              <c:f>critdrivers_rps!$H$38:$AM$38</c:f>
              <c:numCache>
                <c:formatCode>General</c:formatCode>
                <c:ptCount val="32"/>
                <c:pt idx="0">
                  <c:v>299.16780554977095</c:v>
                </c:pt>
                <c:pt idx="1">
                  <c:v>341.61134526827396</c:v>
                </c:pt>
                <c:pt idx="2">
                  <c:v>362.47436789898518</c:v>
                </c:pt>
                <c:pt idx="3">
                  <c:v>370.41543446849892</c:v>
                </c:pt>
                <c:pt idx="4">
                  <c:v>378.81378632251489</c:v>
                </c:pt>
                <c:pt idx="5">
                  <c:v>416.21212521220207</c:v>
                </c:pt>
                <c:pt idx="6">
                  <c:v>451.41516752943096</c:v>
                </c:pt>
                <c:pt idx="7">
                  <c:v>466.82727544019895</c:v>
                </c:pt>
                <c:pt idx="8">
                  <c:v>479.78749682641592</c:v>
                </c:pt>
                <c:pt idx="9">
                  <c:v>491.70526112931702</c:v>
                </c:pt>
                <c:pt idx="10">
                  <c:v>503.83125905484184</c:v>
                </c:pt>
                <c:pt idx="11">
                  <c:v>529.26065452621503</c:v>
                </c:pt>
                <c:pt idx="12">
                  <c:v>530.62323265473094</c:v>
                </c:pt>
                <c:pt idx="13">
                  <c:v>532.49049353165196</c:v>
                </c:pt>
                <c:pt idx="14">
                  <c:v>533.54118904845313</c:v>
                </c:pt>
                <c:pt idx="15">
                  <c:v>535.31161612165488</c:v>
                </c:pt>
                <c:pt idx="16">
                  <c:v>539.06198373822315</c:v>
                </c:pt>
                <c:pt idx="17">
                  <c:v>549.58562845803897</c:v>
                </c:pt>
                <c:pt idx="18">
                  <c:v>560.58962907585214</c:v>
                </c:pt>
                <c:pt idx="19">
                  <c:v>572.67724915711585</c:v>
                </c:pt>
                <c:pt idx="20">
                  <c:v>585.5820591394687</c:v>
                </c:pt>
                <c:pt idx="21">
                  <c:v>599.79438209616933</c:v>
                </c:pt>
                <c:pt idx="22">
                  <c:v>613.83045341491027</c:v>
                </c:pt>
                <c:pt idx="23">
                  <c:v>628.80180996334536</c:v>
                </c:pt>
                <c:pt idx="24">
                  <c:v>644.75747159416903</c:v>
                </c:pt>
                <c:pt idx="25">
                  <c:v>661.80875879498512</c:v>
                </c:pt>
                <c:pt idx="26">
                  <c:v>679.7724544578839</c:v>
                </c:pt>
                <c:pt idx="27">
                  <c:v>684.41939898726605</c:v>
                </c:pt>
                <c:pt idx="28">
                  <c:v>688.66657999441588</c:v>
                </c:pt>
                <c:pt idx="29">
                  <c:v>693.3151049504097</c:v>
                </c:pt>
                <c:pt idx="30">
                  <c:v>698.32139476475686</c:v>
                </c:pt>
                <c:pt idx="31">
                  <c:v>703.59350565391117</c:v>
                </c:pt>
              </c:numCache>
            </c:numRef>
          </c:val>
        </c:ser>
        <c:ser>
          <c:idx val="2"/>
          <c:order val="1"/>
          <c:tx>
            <c:v>additional projected generation</c:v>
          </c:tx>
          <c:spPr>
            <a:solidFill>
              <a:schemeClr val="accent1"/>
            </a:solidFill>
            <a:ln>
              <a:noFill/>
            </a:ln>
            <a:effectLst/>
          </c:spPr>
          <c:cat>
            <c:numRef>
              <c:f>critdrivers_rps!$H$36:$AM$36</c:f>
              <c:numCache>
                <c:formatCode>General</c:formatCode>
                <c:ptCount val="32"/>
                <c:pt idx="0">
                  <c:v>2019</c:v>
                </c:pt>
                <c:pt idx="1">
                  <c:v>2020</c:v>
                </c:pt>
                <c:pt idx="2">
                  <c:v>2021</c:v>
                </c:pt>
                <c:pt idx="3">
                  <c:v>2022</c:v>
                </c:pt>
                <c:pt idx="4">
                  <c:v>2023</c:v>
                </c:pt>
                <c:pt idx="5">
                  <c:v>2024</c:v>
                </c:pt>
                <c:pt idx="6">
                  <c:v>2025</c:v>
                </c:pt>
                <c:pt idx="7">
                  <c:v>2026</c:v>
                </c:pt>
                <c:pt idx="8">
                  <c:v>2027</c:v>
                </c:pt>
                <c:pt idx="9">
                  <c:v>2028</c:v>
                </c:pt>
                <c:pt idx="10">
                  <c:v>2029</c:v>
                </c:pt>
                <c:pt idx="11">
                  <c:v>2030</c:v>
                </c:pt>
                <c:pt idx="12">
                  <c:v>2031</c:v>
                </c:pt>
                <c:pt idx="13">
                  <c:v>2032</c:v>
                </c:pt>
                <c:pt idx="14">
                  <c:v>2033</c:v>
                </c:pt>
                <c:pt idx="15">
                  <c:v>2034</c:v>
                </c:pt>
                <c:pt idx="16">
                  <c:v>2035</c:v>
                </c:pt>
                <c:pt idx="17">
                  <c:v>2036</c:v>
                </c:pt>
                <c:pt idx="18">
                  <c:v>2037</c:v>
                </c:pt>
                <c:pt idx="19">
                  <c:v>2038</c:v>
                </c:pt>
                <c:pt idx="20">
                  <c:v>2039</c:v>
                </c:pt>
                <c:pt idx="21">
                  <c:v>2040</c:v>
                </c:pt>
                <c:pt idx="22">
                  <c:v>2041</c:v>
                </c:pt>
                <c:pt idx="23">
                  <c:v>2042</c:v>
                </c:pt>
                <c:pt idx="24">
                  <c:v>2043</c:v>
                </c:pt>
                <c:pt idx="25">
                  <c:v>2044</c:v>
                </c:pt>
                <c:pt idx="26">
                  <c:v>2045</c:v>
                </c:pt>
                <c:pt idx="27">
                  <c:v>2046</c:v>
                </c:pt>
                <c:pt idx="28">
                  <c:v>2047</c:v>
                </c:pt>
                <c:pt idx="29">
                  <c:v>2048</c:v>
                </c:pt>
                <c:pt idx="30">
                  <c:v>2049</c:v>
                </c:pt>
                <c:pt idx="31">
                  <c:v>2050</c:v>
                </c:pt>
              </c:numCache>
            </c:numRef>
          </c:cat>
          <c:val>
            <c:numRef>
              <c:f>critdrivers_rps!$H$39:$AM$39</c:f>
              <c:numCache>
                <c:formatCode>General</c:formatCode>
                <c:ptCount val="32"/>
                <c:pt idx="0">
                  <c:v>391.31833945022902</c:v>
                </c:pt>
                <c:pt idx="1">
                  <c:v>410.76048073172609</c:v>
                </c:pt>
                <c:pt idx="2">
                  <c:v>456.12121310101486</c:v>
                </c:pt>
                <c:pt idx="3">
                  <c:v>482.43881353150107</c:v>
                </c:pt>
                <c:pt idx="4">
                  <c:v>504.17400667748512</c:v>
                </c:pt>
                <c:pt idx="5">
                  <c:v>481.82193278779789</c:v>
                </c:pt>
                <c:pt idx="6">
                  <c:v>458.06444647056901</c:v>
                </c:pt>
                <c:pt idx="7">
                  <c:v>451.65636755980108</c:v>
                </c:pt>
                <c:pt idx="8">
                  <c:v>449.74289917358408</c:v>
                </c:pt>
                <c:pt idx="9">
                  <c:v>448.85284387068293</c:v>
                </c:pt>
                <c:pt idx="10">
                  <c:v>455.29154394515814</c:v>
                </c:pt>
                <c:pt idx="11">
                  <c:v>440.07992147378502</c:v>
                </c:pt>
                <c:pt idx="12">
                  <c:v>453.28814434526907</c:v>
                </c:pt>
                <c:pt idx="13">
                  <c:v>457.40892046834801</c:v>
                </c:pt>
                <c:pt idx="14">
                  <c:v>466.99176995154687</c:v>
                </c:pt>
                <c:pt idx="15">
                  <c:v>480.83303687834507</c:v>
                </c:pt>
                <c:pt idx="16">
                  <c:v>496.73953026177685</c:v>
                </c:pt>
                <c:pt idx="17">
                  <c:v>510.790103541961</c:v>
                </c:pt>
                <c:pt idx="18">
                  <c:v>522.48483392414778</c:v>
                </c:pt>
                <c:pt idx="19">
                  <c:v>540.38476284288424</c:v>
                </c:pt>
                <c:pt idx="20">
                  <c:v>556.48520186053122</c:v>
                </c:pt>
                <c:pt idx="21">
                  <c:v>551.20512990383077</c:v>
                </c:pt>
                <c:pt idx="22">
                  <c:v>562.90709558508968</c:v>
                </c:pt>
                <c:pt idx="23">
                  <c:v>558.25446403665467</c:v>
                </c:pt>
                <c:pt idx="24">
                  <c:v>568.96823640583091</c:v>
                </c:pt>
                <c:pt idx="25">
                  <c:v>564.66170020501477</c:v>
                </c:pt>
                <c:pt idx="26">
                  <c:v>558.59851754211604</c:v>
                </c:pt>
                <c:pt idx="27">
                  <c:v>586.40579601273384</c:v>
                </c:pt>
                <c:pt idx="28">
                  <c:v>618.10014400558418</c:v>
                </c:pt>
                <c:pt idx="29">
                  <c:v>630.71944104959039</c:v>
                </c:pt>
                <c:pt idx="30">
                  <c:v>658.84828323524312</c:v>
                </c:pt>
                <c:pt idx="31">
                  <c:v>679.04589834608885</c:v>
                </c:pt>
              </c:numCache>
            </c:numRef>
          </c:val>
        </c:ser>
        <c:dLbls>
          <c:showLegendKey val="0"/>
          <c:showVal val="0"/>
          <c:showCatName val="0"/>
          <c:showSerName val="0"/>
          <c:showPercent val="0"/>
          <c:showBubbleSize val="0"/>
        </c:dLbls>
        <c:axId val="514689280"/>
        <c:axId val="514689840"/>
      </c:areaChart>
      <c:catAx>
        <c:axId val="514689280"/>
        <c:scaling>
          <c:orientation val="minMax"/>
        </c:scaling>
        <c:delete val="0"/>
        <c:axPos val="b"/>
        <c:majorGridlines>
          <c:spPr>
            <a:ln w="9525" cap="flat" cmpd="sng" algn="ctr">
              <a:noFill/>
              <a:round/>
            </a:ln>
            <a:effectLst/>
          </c:spPr>
        </c:majorGridlines>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514689840"/>
        <c:crosses val="autoZero"/>
        <c:auto val="1"/>
        <c:lblAlgn val="ctr"/>
        <c:lblOffset val="100"/>
        <c:tickLblSkip val="10"/>
        <c:noMultiLvlLbl val="0"/>
      </c:catAx>
      <c:valAx>
        <c:axId val="51468984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514689280"/>
        <c:crossesAt val="1"/>
        <c:crossBetween val="midCat"/>
      </c:valAx>
      <c:spPr>
        <a:noFill/>
        <a:ln>
          <a:noFill/>
        </a:ln>
        <a:effectLst/>
      </c:spPr>
    </c:plotArea>
    <c:legend>
      <c:legendPos val="r"/>
      <c:layout>
        <c:manualLayout>
          <c:xMode val="edge"/>
          <c:yMode val="edge"/>
          <c:x val="7.4900039297375695E-2"/>
          <c:y val="0.22507586295245727"/>
          <c:w val="0.50640075668003215"/>
          <c:h val="0.14120589093030039"/>
        </c:manualLayout>
      </c:layout>
      <c:overlay val="0"/>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legend>
    <c:plotVisOnly val="1"/>
    <c:dispBlanksAs val="zero"/>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2257217847769035E-2"/>
          <c:y val="0.24703658136482939"/>
          <c:w val="0.53142558569067755"/>
          <c:h val="0.66328712817147861"/>
        </c:manualLayout>
      </c:layout>
      <c:lineChart>
        <c:grouping val="standard"/>
        <c:varyColors val="0"/>
        <c:ser>
          <c:idx val="1"/>
          <c:order val="0"/>
          <c:tx>
            <c:strRef>
              <c:f>'Crude+NGPL@'!$B$25</c:f>
              <c:strCache>
                <c:ptCount val="1"/>
                <c:pt idx="0">
                  <c:v>Low Oil Price</c:v>
                </c:pt>
              </c:strCache>
            </c:strRef>
          </c:tx>
          <c:spPr>
            <a:ln w="22225" cap="rnd">
              <a:solidFill>
                <a:schemeClr val="accent5"/>
              </a:solidFill>
              <a:round/>
            </a:ln>
            <a:effectLst/>
          </c:spPr>
          <c:marker>
            <c:symbol val="none"/>
          </c:marker>
          <c:cat>
            <c:numRef>
              <c:f>'Crude+NGPL@'!$BC$1:$DA$1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'Crude+NGPL@'!$BC$25:$DA$25</c:f>
              <c:numCache>
                <c:formatCode>General</c:formatCode>
                <c:ptCount val="51"/>
                <c:pt idx="18">
                  <c:v>15.099715</c:v>
                </c:pt>
                <c:pt idx="19">
                  <c:v>16.485810999999998</c:v>
                </c:pt>
                <c:pt idx="20">
                  <c:v>17.317867</c:v>
                </c:pt>
                <c:pt idx="21">
                  <c:v>17.641819999999999</c:v>
                </c:pt>
                <c:pt idx="22">
                  <c:v>17.883569000000001</c:v>
                </c:pt>
                <c:pt idx="23">
                  <c:v>17.743555000000001</c:v>
                </c:pt>
                <c:pt idx="24">
                  <c:v>17.447257999999998</c:v>
                </c:pt>
                <c:pt idx="25">
                  <c:v>17.240045000000002</c:v>
                </c:pt>
                <c:pt idx="26">
                  <c:v>17.173497999999999</c:v>
                </c:pt>
                <c:pt idx="27">
                  <c:v>16.936858999999998</c:v>
                </c:pt>
                <c:pt idx="28">
                  <c:v>16.675881</c:v>
                </c:pt>
                <c:pt idx="29">
                  <c:v>16.424417999999999</c:v>
                </c:pt>
                <c:pt idx="30">
                  <c:v>16.226302</c:v>
                </c:pt>
                <c:pt idx="31">
                  <c:v>16.064281999999999</c:v>
                </c:pt>
                <c:pt idx="32">
                  <c:v>15.800913</c:v>
                </c:pt>
                <c:pt idx="33">
                  <c:v>15.647498000000001</c:v>
                </c:pt>
                <c:pt idx="34">
                  <c:v>15.420766</c:v>
                </c:pt>
                <c:pt idx="35">
                  <c:v>15.172343000000001</c:v>
                </c:pt>
                <c:pt idx="36">
                  <c:v>15.028185000000001</c:v>
                </c:pt>
                <c:pt idx="37">
                  <c:v>14.902767000000001</c:v>
                </c:pt>
                <c:pt idx="38">
                  <c:v>14.7431</c:v>
                </c:pt>
                <c:pt idx="39">
                  <c:v>14.632110000000001</c:v>
                </c:pt>
                <c:pt idx="40">
                  <c:v>14.531010000000002</c:v>
                </c:pt>
                <c:pt idx="41">
                  <c:v>14.443452999999998</c:v>
                </c:pt>
                <c:pt idx="42">
                  <c:v>14.258107000000001</c:v>
                </c:pt>
                <c:pt idx="43">
                  <c:v>14.122589</c:v>
                </c:pt>
                <c:pt idx="44">
                  <c:v>13.986345</c:v>
                </c:pt>
                <c:pt idx="45">
                  <c:v>13.917009</c:v>
                </c:pt>
                <c:pt idx="46">
                  <c:v>13.784076000000001</c:v>
                </c:pt>
                <c:pt idx="47">
                  <c:v>13.635847000000002</c:v>
                </c:pt>
                <c:pt idx="48">
                  <c:v>13.487689</c:v>
                </c:pt>
                <c:pt idx="49">
                  <c:v>13.388497000000001</c:v>
                </c:pt>
                <c:pt idx="50">
                  <c:v>13.195388000000001</c:v>
                </c:pt>
              </c:numCache>
            </c:numRef>
          </c:val>
          <c:smooth val="0"/>
        </c:ser>
        <c:ser>
          <c:idx val="2"/>
          <c:order val="1"/>
          <c:tx>
            <c:strRef>
              <c:f>'Crude+NGPL@'!$B$26</c:f>
              <c:strCache>
                <c:ptCount val="1"/>
                <c:pt idx="0">
                  <c:v>High Oil Price</c:v>
                </c:pt>
              </c:strCache>
            </c:strRef>
          </c:tx>
          <c:spPr>
            <a:ln w="22225" cap="rnd">
              <a:solidFill>
                <a:schemeClr val="accent4"/>
              </a:solidFill>
              <a:round/>
            </a:ln>
            <a:effectLst/>
          </c:spPr>
          <c:marker>
            <c:symbol val="none"/>
          </c:marker>
          <c:cat>
            <c:numRef>
              <c:f>'Crude+NGPL@'!$BC$1:$DA$1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'Crude+NGPL@'!$BC$26:$DA$26</c:f>
              <c:numCache>
                <c:formatCode>General</c:formatCode>
                <c:ptCount val="51"/>
                <c:pt idx="18">
                  <c:v>15.099715</c:v>
                </c:pt>
                <c:pt idx="19">
                  <c:v>17.593631999999999</c:v>
                </c:pt>
                <c:pt idx="20">
                  <c:v>19.97429</c:v>
                </c:pt>
                <c:pt idx="21">
                  <c:v>22.806286999999998</c:v>
                </c:pt>
                <c:pt idx="22">
                  <c:v>23.927627999999999</c:v>
                </c:pt>
                <c:pt idx="23">
                  <c:v>24.269618999999999</c:v>
                </c:pt>
                <c:pt idx="24">
                  <c:v>24.405307000000001</c:v>
                </c:pt>
                <c:pt idx="25">
                  <c:v>24.291164999999999</c:v>
                </c:pt>
                <c:pt idx="26">
                  <c:v>24.373079000000001</c:v>
                </c:pt>
                <c:pt idx="27">
                  <c:v>24.196962999999997</c:v>
                </c:pt>
                <c:pt idx="28">
                  <c:v>24.004657999999999</c:v>
                </c:pt>
                <c:pt idx="29">
                  <c:v>23.871499</c:v>
                </c:pt>
                <c:pt idx="30">
                  <c:v>23.692856000000003</c:v>
                </c:pt>
                <c:pt idx="31">
                  <c:v>23.597951999999999</c:v>
                </c:pt>
                <c:pt idx="32">
                  <c:v>23.471</c:v>
                </c:pt>
                <c:pt idx="33">
                  <c:v>23.459837</c:v>
                </c:pt>
                <c:pt idx="34">
                  <c:v>23.316451999999998</c:v>
                </c:pt>
                <c:pt idx="35">
                  <c:v>23.039112000000003</c:v>
                </c:pt>
                <c:pt idx="36">
                  <c:v>22.941670999999999</c:v>
                </c:pt>
                <c:pt idx="37">
                  <c:v>22.694146</c:v>
                </c:pt>
                <c:pt idx="38">
                  <c:v>22.462432</c:v>
                </c:pt>
                <c:pt idx="39">
                  <c:v>22.226075000000002</c:v>
                </c:pt>
                <c:pt idx="40">
                  <c:v>21.909565000000001</c:v>
                </c:pt>
                <c:pt idx="41">
                  <c:v>21.615627</c:v>
                </c:pt>
                <c:pt idx="42">
                  <c:v>21.279223999999999</c:v>
                </c:pt>
                <c:pt idx="43">
                  <c:v>21.004224000000001</c:v>
                </c:pt>
                <c:pt idx="44">
                  <c:v>20.553619000000001</c:v>
                </c:pt>
                <c:pt idx="45">
                  <c:v>20.119296000000002</c:v>
                </c:pt>
                <c:pt idx="46">
                  <c:v>19.81043</c:v>
                </c:pt>
                <c:pt idx="47">
                  <c:v>19.631495000000001</c:v>
                </c:pt>
                <c:pt idx="48">
                  <c:v>19.526603999999999</c:v>
                </c:pt>
                <c:pt idx="49">
                  <c:v>19.43092</c:v>
                </c:pt>
                <c:pt idx="50">
                  <c:v>19.289411000000001</c:v>
                </c:pt>
              </c:numCache>
            </c:numRef>
          </c:val>
          <c:smooth val="0"/>
        </c:ser>
        <c:ser>
          <c:idx val="3"/>
          <c:order val="2"/>
          <c:tx>
            <c:strRef>
              <c:f>'Crude+NGPL@'!$B$27</c:f>
              <c:strCache>
                <c:ptCount val="1"/>
                <c:pt idx="0">
                  <c:v>Low Economic Growth</c:v>
                </c:pt>
              </c:strCache>
            </c:strRef>
          </c:tx>
          <c:spPr>
            <a:ln w="22225" cap="rnd">
              <a:solidFill>
                <a:schemeClr val="accent6"/>
              </a:solidFill>
              <a:round/>
            </a:ln>
            <a:effectLst/>
          </c:spPr>
          <c:marker>
            <c:symbol val="none"/>
          </c:marker>
          <c:cat>
            <c:numRef>
              <c:f>'Crude+NGPL@'!$BC$1:$DA$1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'Crude+NGPL@'!$BC$27:$DA$27</c:f>
              <c:numCache>
                <c:formatCode>General</c:formatCode>
                <c:ptCount val="51"/>
                <c:pt idx="18">
                  <c:v>15.099715</c:v>
                </c:pt>
                <c:pt idx="19">
                  <c:v>16.868736999999999</c:v>
                </c:pt>
                <c:pt idx="20">
                  <c:v>18.250885</c:v>
                </c:pt>
                <c:pt idx="21">
                  <c:v>19.001895999999999</c:v>
                </c:pt>
                <c:pt idx="22">
                  <c:v>19.332476999999997</c:v>
                </c:pt>
                <c:pt idx="23">
                  <c:v>19.321728</c:v>
                </c:pt>
                <c:pt idx="24">
                  <c:v>19.517051000000002</c:v>
                </c:pt>
                <c:pt idx="25">
                  <c:v>19.880042</c:v>
                </c:pt>
                <c:pt idx="26">
                  <c:v>20.120031999999998</c:v>
                </c:pt>
                <c:pt idx="27">
                  <c:v>20.368074</c:v>
                </c:pt>
                <c:pt idx="28">
                  <c:v>20.181840999999999</c:v>
                </c:pt>
                <c:pt idx="29">
                  <c:v>20.287143</c:v>
                </c:pt>
                <c:pt idx="30">
                  <c:v>20.32668</c:v>
                </c:pt>
                <c:pt idx="31">
                  <c:v>20.438296000000001</c:v>
                </c:pt>
                <c:pt idx="32">
                  <c:v>20.334437999999999</c:v>
                </c:pt>
                <c:pt idx="33">
                  <c:v>20.266400999999998</c:v>
                </c:pt>
                <c:pt idx="34">
                  <c:v>20.208010000000002</c:v>
                </c:pt>
                <c:pt idx="35">
                  <c:v>20.102350000000001</c:v>
                </c:pt>
                <c:pt idx="36">
                  <c:v>20.057721000000001</c:v>
                </c:pt>
                <c:pt idx="37">
                  <c:v>19.937871000000001</c:v>
                </c:pt>
                <c:pt idx="38">
                  <c:v>19.947344000000001</c:v>
                </c:pt>
                <c:pt idx="39">
                  <c:v>19.883053</c:v>
                </c:pt>
                <c:pt idx="40">
                  <c:v>19.800583</c:v>
                </c:pt>
                <c:pt idx="41">
                  <c:v>19.640751999999999</c:v>
                </c:pt>
                <c:pt idx="42">
                  <c:v>19.528496000000001</c:v>
                </c:pt>
                <c:pt idx="43">
                  <c:v>19.223413000000001</c:v>
                </c:pt>
                <c:pt idx="44">
                  <c:v>18.960518</c:v>
                </c:pt>
                <c:pt idx="45">
                  <c:v>18.695359</c:v>
                </c:pt>
                <c:pt idx="46">
                  <c:v>18.379722999999998</c:v>
                </c:pt>
                <c:pt idx="47">
                  <c:v>18.138255999999998</c:v>
                </c:pt>
                <c:pt idx="48">
                  <c:v>17.874534999999998</c:v>
                </c:pt>
                <c:pt idx="49">
                  <c:v>17.476626</c:v>
                </c:pt>
                <c:pt idx="50">
                  <c:v>17.24127</c:v>
                </c:pt>
              </c:numCache>
            </c:numRef>
          </c:val>
          <c:smooth val="0"/>
        </c:ser>
        <c:ser>
          <c:idx val="4"/>
          <c:order val="3"/>
          <c:tx>
            <c:strRef>
              <c:f>'Crude+NGPL@'!$B$28</c:f>
              <c:strCache>
                <c:ptCount val="1"/>
                <c:pt idx="0">
                  <c:v>High Economic Growth</c:v>
                </c:pt>
              </c:strCache>
            </c:strRef>
          </c:tx>
          <c:spPr>
            <a:ln w="22225" cap="rnd">
              <a:solidFill>
                <a:schemeClr val="accent1"/>
              </a:solidFill>
              <a:round/>
            </a:ln>
            <a:effectLst/>
          </c:spPr>
          <c:marker>
            <c:symbol val="none"/>
          </c:marker>
          <c:cat>
            <c:numRef>
              <c:f>'Crude+NGPL@'!$BC$1:$DA$1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'Crude+NGPL@'!$BC$28:$DA$28</c:f>
              <c:numCache>
                <c:formatCode>General</c:formatCode>
                <c:ptCount val="51"/>
                <c:pt idx="18">
                  <c:v>15.099715</c:v>
                </c:pt>
                <c:pt idx="19">
                  <c:v>16.882562</c:v>
                </c:pt>
                <c:pt idx="20">
                  <c:v>18.269041999999999</c:v>
                </c:pt>
                <c:pt idx="21">
                  <c:v>19.080814</c:v>
                </c:pt>
                <c:pt idx="22">
                  <c:v>19.454767999999998</c:v>
                </c:pt>
                <c:pt idx="23">
                  <c:v>19.487842999999998</c:v>
                </c:pt>
                <c:pt idx="24">
                  <c:v>19.556196</c:v>
                </c:pt>
                <c:pt idx="25">
                  <c:v>19.800324</c:v>
                </c:pt>
                <c:pt idx="26">
                  <c:v>20.27346</c:v>
                </c:pt>
                <c:pt idx="27">
                  <c:v>20.445146000000001</c:v>
                </c:pt>
                <c:pt idx="28">
                  <c:v>20.379861000000002</c:v>
                </c:pt>
                <c:pt idx="29">
                  <c:v>20.474430999999999</c:v>
                </c:pt>
                <c:pt idx="30">
                  <c:v>20.554814</c:v>
                </c:pt>
                <c:pt idx="31">
                  <c:v>20.695523999999999</c:v>
                </c:pt>
                <c:pt idx="32">
                  <c:v>20.651326000000001</c:v>
                </c:pt>
                <c:pt idx="33">
                  <c:v>20.693581000000002</c:v>
                </c:pt>
                <c:pt idx="34">
                  <c:v>20.700957000000002</c:v>
                </c:pt>
                <c:pt idx="35">
                  <c:v>20.564714000000002</c:v>
                </c:pt>
                <c:pt idx="36">
                  <c:v>20.475109</c:v>
                </c:pt>
                <c:pt idx="37">
                  <c:v>20.382090000000002</c:v>
                </c:pt>
                <c:pt idx="38">
                  <c:v>20.391672999999997</c:v>
                </c:pt>
                <c:pt idx="39">
                  <c:v>20.314903999999999</c:v>
                </c:pt>
                <c:pt idx="40">
                  <c:v>20.363827000000001</c:v>
                </c:pt>
                <c:pt idx="41">
                  <c:v>20.241060999999998</c:v>
                </c:pt>
                <c:pt idx="42">
                  <c:v>20.009830000000001</c:v>
                </c:pt>
                <c:pt idx="43">
                  <c:v>19.785768000000001</c:v>
                </c:pt>
                <c:pt idx="44">
                  <c:v>19.431229999999999</c:v>
                </c:pt>
                <c:pt idx="45">
                  <c:v>19.189351000000002</c:v>
                </c:pt>
                <c:pt idx="46">
                  <c:v>18.971890000000002</c:v>
                </c:pt>
                <c:pt idx="47">
                  <c:v>18.667536999999999</c:v>
                </c:pt>
                <c:pt idx="48">
                  <c:v>18.444711999999999</c:v>
                </c:pt>
                <c:pt idx="49">
                  <c:v>18.136438999999999</c:v>
                </c:pt>
                <c:pt idx="50">
                  <c:v>17.912604999999999</c:v>
                </c:pt>
              </c:numCache>
            </c:numRef>
          </c:val>
          <c:smooth val="0"/>
        </c:ser>
        <c:ser>
          <c:idx val="5"/>
          <c:order val="4"/>
          <c:tx>
            <c:strRef>
              <c:f>'Crude+NGPL@'!$B$29</c:f>
              <c:strCache>
                <c:ptCount val="1"/>
                <c:pt idx="0">
                  <c:v>Low Oil 
and Gas 
Resource 
and 
Technology
</c:v>
                </c:pt>
              </c:strCache>
            </c:strRef>
          </c:tx>
          <c:spPr>
            <a:ln w="22225" cap="rnd">
              <a:solidFill>
                <a:schemeClr val="accent2"/>
              </a:solidFill>
              <a:round/>
            </a:ln>
            <a:effectLst/>
          </c:spPr>
          <c:marker>
            <c:symbol val="none"/>
          </c:marker>
          <c:cat>
            <c:numRef>
              <c:f>'Crude+NGPL@'!$BC$1:$DA$1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'Crude+NGPL@'!$BC$29:$DA$29</c:f>
              <c:numCache>
                <c:formatCode>General</c:formatCode>
                <c:ptCount val="51"/>
                <c:pt idx="18">
                  <c:v>15.099715</c:v>
                </c:pt>
                <c:pt idx="19">
                  <c:v>15.762273</c:v>
                </c:pt>
                <c:pt idx="20">
                  <c:v>16.90971</c:v>
                </c:pt>
                <c:pt idx="21">
                  <c:v>17.332253000000001</c:v>
                </c:pt>
                <c:pt idx="22">
                  <c:v>17.512222999999999</c:v>
                </c:pt>
                <c:pt idx="23">
                  <c:v>17.314233999999999</c:v>
                </c:pt>
                <c:pt idx="24">
                  <c:v>17.154408</c:v>
                </c:pt>
                <c:pt idx="25">
                  <c:v>17.165991999999999</c:v>
                </c:pt>
                <c:pt idx="26">
                  <c:v>17.130398</c:v>
                </c:pt>
                <c:pt idx="27">
                  <c:v>16.989863</c:v>
                </c:pt>
                <c:pt idx="28">
                  <c:v>16.549801000000002</c:v>
                </c:pt>
                <c:pt idx="29">
                  <c:v>16.380526</c:v>
                </c:pt>
                <c:pt idx="30">
                  <c:v>16.200867000000002</c:v>
                </c:pt>
                <c:pt idx="31">
                  <c:v>16.116675000000001</c:v>
                </c:pt>
                <c:pt idx="32">
                  <c:v>15.923441</c:v>
                </c:pt>
                <c:pt idx="33">
                  <c:v>15.820298999999999</c:v>
                </c:pt>
                <c:pt idx="34">
                  <c:v>15.576435</c:v>
                </c:pt>
                <c:pt idx="35">
                  <c:v>15.435065</c:v>
                </c:pt>
                <c:pt idx="36">
                  <c:v>15.280182</c:v>
                </c:pt>
                <c:pt idx="37">
                  <c:v>14.96706</c:v>
                </c:pt>
                <c:pt idx="38">
                  <c:v>14.720232000000001</c:v>
                </c:pt>
                <c:pt idx="39">
                  <c:v>14.480157</c:v>
                </c:pt>
                <c:pt idx="40">
                  <c:v>14.184875999999999</c:v>
                </c:pt>
                <c:pt idx="41">
                  <c:v>13.977692000000001</c:v>
                </c:pt>
                <c:pt idx="42">
                  <c:v>13.748407</c:v>
                </c:pt>
                <c:pt idx="43">
                  <c:v>13.555512</c:v>
                </c:pt>
                <c:pt idx="44">
                  <c:v>13.268065</c:v>
                </c:pt>
                <c:pt idx="45">
                  <c:v>12.902925</c:v>
                </c:pt>
                <c:pt idx="46">
                  <c:v>12.675371999999999</c:v>
                </c:pt>
                <c:pt idx="47">
                  <c:v>12.41675</c:v>
                </c:pt>
                <c:pt idx="48">
                  <c:v>12.201557000000001</c:v>
                </c:pt>
                <c:pt idx="49">
                  <c:v>12.013617</c:v>
                </c:pt>
                <c:pt idx="50">
                  <c:v>11.801739999999999</c:v>
                </c:pt>
              </c:numCache>
            </c:numRef>
          </c:val>
          <c:smooth val="0"/>
        </c:ser>
        <c:ser>
          <c:idx val="6"/>
          <c:order val="5"/>
          <c:tx>
            <c:strRef>
              <c:f>'Crude+NGPL@'!$B$30</c:f>
              <c:strCache>
                <c:ptCount val="1"/>
                <c:pt idx="0">
                  <c:v>High Oil 
and Gas 
Resource 
and 
Technology
</c:v>
                </c:pt>
              </c:strCache>
            </c:strRef>
          </c:tx>
          <c:spPr>
            <a:ln w="22225" cap="rnd">
              <a:solidFill>
                <a:schemeClr val="accent3"/>
              </a:solidFill>
              <a:round/>
            </a:ln>
            <a:effectLst/>
          </c:spPr>
          <c:marker>
            <c:symbol val="none"/>
          </c:marker>
          <c:cat>
            <c:numRef>
              <c:f>'Crude+NGPL@'!$BC$1:$DA$1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'Crude+NGPL@'!$BC$30:$DA$30</c:f>
              <c:numCache>
                <c:formatCode>General</c:formatCode>
                <c:ptCount val="51"/>
                <c:pt idx="18">
                  <c:v>15.099715</c:v>
                </c:pt>
                <c:pt idx="19">
                  <c:v>17.696963</c:v>
                </c:pt>
                <c:pt idx="20">
                  <c:v>19.313824</c:v>
                </c:pt>
                <c:pt idx="21">
                  <c:v>20.904918000000002</c:v>
                </c:pt>
                <c:pt idx="22">
                  <c:v>21.674455999999999</c:v>
                </c:pt>
                <c:pt idx="23">
                  <c:v>21.960993000000002</c:v>
                </c:pt>
                <c:pt idx="24">
                  <c:v>22.291134</c:v>
                </c:pt>
                <c:pt idx="25">
                  <c:v>22.73574</c:v>
                </c:pt>
                <c:pt idx="26">
                  <c:v>23.61787</c:v>
                </c:pt>
                <c:pt idx="27">
                  <c:v>24.094885000000001</c:v>
                </c:pt>
                <c:pt idx="28">
                  <c:v>24.439138999999997</c:v>
                </c:pt>
                <c:pt idx="29">
                  <c:v>24.567426000000001</c:v>
                </c:pt>
                <c:pt idx="30">
                  <c:v>24.702656000000001</c:v>
                </c:pt>
                <c:pt idx="31">
                  <c:v>25.249442999999999</c:v>
                </c:pt>
                <c:pt idx="32">
                  <c:v>25.634296999999997</c:v>
                </c:pt>
                <c:pt idx="33">
                  <c:v>25.862383999999999</c:v>
                </c:pt>
                <c:pt idx="34">
                  <c:v>26.143386999999997</c:v>
                </c:pt>
                <c:pt idx="35">
                  <c:v>26.350045999999999</c:v>
                </c:pt>
                <c:pt idx="36">
                  <c:v>26.597923000000002</c:v>
                </c:pt>
                <c:pt idx="37">
                  <c:v>26.669921000000002</c:v>
                </c:pt>
                <c:pt idx="38">
                  <c:v>26.848058000000002</c:v>
                </c:pt>
                <c:pt idx="39">
                  <c:v>27.083652999999998</c:v>
                </c:pt>
                <c:pt idx="40">
                  <c:v>27.502193000000002</c:v>
                </c:pt>
                <c:pt idx="41">
                  <c:v>27.789757000000002</c:v>
                </c:pt>
                <c:pt idx="42">
                  <c:v>27.826079</c:v>
                </c:pt>
                <c:pt idx="43">
                  <c:v>27.852715</c:v>
                </c:pt>
                <c:pt idx="44">
                  <c:v>27.761237000000001</c:v>
                </c:pt>
                <c:pt idx="45">
                  <c:v>27.549689000000001</c:v>
                </c:pt>
                <c:pt idx="46">
                  <c:v>27.342180999999997</c:v>
                </c:pt>
                <c:pt idx="47">
                  <c:v>27.101450999999997</c:v>
                </c:pt>
                <c:pt idx="48">
                  <c:v>26.958921000000004</c:v>
                </c:pt>
                <c:pt idx="49">
                  <c:v>26.801195</c:v>
                </c:pt>
                <c:pt idx="50">
                  <c:v>26.500387</c:v>
                </c:pt>
              </c:numCache>
            </c:numRef>
          </c:val>
          <c:smooth val="0"/>
        </c:ser>
        <c:ser>
          <c:idx val="7"/>
          <c:order val="6"/>
          <c:tx>
            <c:strRef>
              <c:f>'Crude+NGPL@'!$B$31</c:f>
              <c:strCache>
                <c:ptCount val="1"/>
                <c:pt idx="0">
                  <c:v>Reference Case crude only</c:v>
                </c:pt>
              </c:strCache>
            </c:strRef>
          </c:tx>
          <c:spPr>
            <a:ln w="22225" cap="rnd">
              <a:solidFill>
                <a:schemeClr val="tx2"/>
              </a:solidFill>
              <a:prstDash val="lgDash"/>
              <a:round/>
            </a:ln>
            <a:effectLst/>
          </c:spPr>
          <c:marker>
            <c:symbol val="none"/>
          </c:marker>
          <c:cat>
            <c:numRef>
              <c:f>'Crude+NGPL@'!$BC$1:$DA$1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'Crude+NGPL@'!$BC$31:$DA$31</c:f>
              <c:numCache>
                <c:formatCode>General</c:formatCode>
                <c:ptCount val="51"/>
                <c:pt idx="0">
                  <c:v>5.8216040000000007</c:v>
                </c:pt>
                <c:pt idx="1">
                  <c:v>5.8014010000000003</c:v>
                </c:pt>
                <c:pt idx="2">
                  <c:v>5.744078</c:v>
                </c:pt>
                <c:pt idx="3">
                  <c:v>5.6493000000000002</c:v>
                </c:pt>
                <c:pt idx="4">
                  <c:v>5.4409679999999998</c:v>
                </c:pt>
                <c:pt idx="5">
                  <c:v>5.1838220000000002</c:v>
                </c:pt>
                <c:pt idx="6">
                  <c:v>5.0858639999999999</c:v>
                </c:pt>
                <c:pt idx="7">
                  <c:v>5.0739000000000001</c:v>
                </c:pt>
                <c:pt idx="8">
                  <c:v>4.9996710000000002</c:v>
                </c:pt>
                <c:pt idx="9">
                  <c:v>5.3490959999999994</c:v>
                </c:pt>
                <c:pt idx="10">
                  <c:v>5.4776769999999999</c:v>
                </c:pt>
                <c:pt idx="11">
                  <c:v>5.6542700000000004</c:v>
                </c:pt>
                <c:pt idx="12">
                  <c:v>6.5015150000000004</c:v>
                </c:pt>
                <c:pt idx="13">
                  <c:v>7.466933</c:v>
                </c:pt>
                <c:pt idx="14">
                  <c:v>8.7585999999999995</c:v>
                </c:pt>
                <c:pt idx="15">
                  <c:v>9.4306520000000003</c:v>
                </c:pt>
                <c:pt idx="16">
                  <c:v>8.8306690000000003</c:v>
                </c:pt>
                <c:pt idx="17">
                  <c:v>9.3517139999999994</c:v>
                </c:pt>
                <c:pt idx="18">
                  <c:v>10.738707</c:v>
                </c:pt>
                <c:pt idx="19">
                  <c:v>11.969469999999999</c:v>
                </c:pt>
                <c:pt idx="20">
                  <c:v>13.085901</c:v>
                </c:pt>
                <c:pt idx="21">
                  <c:v>13.665421</c:v>
                </c:pt>
                <c:pt idx="22">
                  <c:v>13.977781</c:v>
                </c:pt>
                <c:pt idx="23">
                  <c:v>13.917915000000001</c:v>
                </c:pt>
                <c:pt idx="24">
                  <c:v>14.012055999999999</c:v>
                </c:pt>
                <c:pt idx="25">
                  <c:v>14.09416</c:v>
                </c:pt>
                <c:pt idx="26">
                  <c:v>14.374950999999999</c:v>
                </c:pt>
                <c:pt idx="27">
                  <c:v>14.506202999999999</c:v>
                </c:pt>
                <c:pt idx="28">
                  <c:v>14.414600999999999</c:v>
                </c:pt>
                <c:pt idx="29">
                  <c:v>14.413425</c:v>
                </c:pt>
                <c:pt idx="30">
                  <c:v>14.460274999999999</c:v>
                </c:pt>
                <c:pt idx="31">
                  <c:v>14.534125</c:v>
                </c:pt>
                <c:pt idx="32">
                  <c:v>14.510524</c:v>
                </c:pt>
                <c:pt idx="33">
                  <c:v>14.482533</c:v>
                </c:pt>
                <c:pt idx="34">
                  <c:v>14.434381</c:v>
                </c:pt>
                <c:pt idx="35">
                  <c:v>14.329347</c:v>
                </c:pt>
                <c:pt idx="36">
                  <c:v>14.269213000000001</c:v>
                </c:pt>
                <c:pt idx="37">
                  <c:v>14.174327</c:v>
                </c:pt>
                <c:pt idx="38">
                  <c:v>14.138339999999999</c:v>
                </c:pt>
                <c:pt idx="39">
                  <c:v>14.101298</c:v>
                </c:pt>
                <c:pt idx="40">
                  <c:v>14.050145000000001</c:v>
                </c:pt>
                <c:pt idx="41">
                  <c:v>13.942207</c:v>
                </c:pt>
                <c:pt idx="42">
                  <c:v>13.782654000000001</c:v>
                </c:pt>
                <c:pt idx="43">
                  <c:v>13.524231</c:v>
                </c:pt>
                <c:pt idx="44">
                  <c:v>13.299628999999999</c:v>
                </c:pt>
                <c:pt idx="45">
                  <c:v>13.030392000000001</c:v>
                </c:pt>
                <c:pt idx="46">
                  <c:v>12.814966999999999</c:v>
                </c:pt>
                <c:pt idx="47">
                  <c:v>12.614922</c:v>
                </c:pt>
                <c:pt idx="48">
                  <c:v>12.374134</c:v>
                </c:pt>
                <c:pt idx="49">
                  <c:v>12.0793</c:v>
                </c:pt>
                <c:pt idx="50">
                  <c:v>11.860887999999999</c:v>
                </c:pt>
              </c:numCache>
            </c:numRef>
          </c:val>
          <c:smooth val="0"/>
        </c:ser>
        <c:ser>
          <c:idx val="0"/>
          <c:order val="7"/>
          <c:tx>
            <c:strRef>
              <c:f>'Crude+NGPL@'!$B$24</c:f>
              <c:strCache>
                <c:ptCount val="1"/>
                <c:pt idx="0">
                  <c:v>Reference</c:v>
                </c:pt>
              </c:strCache>
            </c:strRef>
          </c:tx>
          <c:spPr>
            <a:ln w="22225" cap="rnd">
              <a:solidFill>
                <a:schemeClr val="tx1"/>
              </a:solidFill>
              <a:round/>
            </a:ln>
            <a:effectLst/>
          </c:spPr>
          <c:marker>
            <c:symbol val="none"/>
          </c:marker>
          <c:cat>
            <c:numRef>
              <c:f>'Crude+NGPL@'!$BC$1:$DA$1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'Crude+NGPL@'!$BC$24:$DA$24</c:f>
              <c:numCache>
                <c:formatCode>General</c:formatCode>
                <c:ptCount val="51"/>
                <c:pt idx="0">
                  <c:v>7.7325740000000005</c:v>
                </c:pt>
                <c:pt idx="1">
                  <c:v>7.6697959999999998</c:v>
                </c:pt>
                <c:pt idx="2">
                  <c:v>7.6243190000000007</c:v>
                </c:pt>
                <c:pt idx="3">
                  <c:v>7.3685049999999999</c:v>
                </c:pt>
                <c:pt idx="4">
                  <c:v>7.2501239999999996</c:v>
                </c:pt>
                <c:pt idx="5">
                  <c:v>6.900817</c:v>
                </c:pt>
                <c:pt idx="6">
                  <c:v>6.8246419999999999</c:v>
                </c:pt>
                <c:pt idx="7">
                  <c:v>6.856897</c:v>
                </c:pt>
                <c:pt idx="8">
                  <c:v>6.7833379999999996</c:v>
                </c:pt>
                <c:pt idx="9">
                  <c:v>7.2590249999999994</c:v>
                </c:pt>
                <c:pt idx="10">
                  <c:v>7.5517019999999997</c:v>
                </c:pt>
                <c:pt idx="11">
                  <c:v>7.8703380000000003</c:v>
                </c:pt>
                <c:pt idx="12">
                  <c:v>8.9094549999999995</c:v>
                </c:pt>
                <c:pt idx="13">
                  <c:v>10.072569</c:v>
                </c:pt>
                <c:pt idx="14">
                  <c:v>11.773115000000001</c:v>
                </c:pt>
                <c:pt idx="15">
                  <c:v>12.772977999999998</c:v>
                </c:pt>
                <c:pt idx="16">
                  <c:v>12.339841</c:v>
                </c:pt>
                <c:pt idx="17">
                  <c:v>13.134459</c:v>
                </c:pt>
                <c:pt idx="18">
                  <c:v>15.099715</c:v>
                </c:pt>
                <c:pt idx="19">
                  <c:v>16.844348</c:v>
                </c:pt>
                <c:pt idx="20">
                  <c:v>18.251528999999998</c:v>
                </c:pt>
                <c:pt idx="21">
                  <c:v>19.059722999999998</c:v>
                </c:pt>
                <c:pt idx="22">
                  <c:v>19.444732999999999</c:v>
                </c:pt>
                <c:pt idx="23">
                  <c:v>19.441393000000001</c:v>
                </c:pt>
                <c:pt idx="24">
                  <c:v>19.624272999999999</c:v>
                </c:pt>
                <c:pt idx="25">
                  <c:v>19.775843999999999</c:v>
                </c:pt>
                <c:pt idx="26">
                  <c:v>20.245255999999998</c:v>
                </c:pt>
                <c:pt idx="27">
                  <c:v>20.462253</c:v>
                </c:pt>
                <c:pt idx="28">
                  <c:v>20.378090999999998</c:v>
                </c:pt>
                <c:pt idx="29">
                  <c:v>20.422740000000001</c:v>
                </c:pt>
                <c:pt idx="30">
                  <c:v>20.466087999999999</c:v>
                </c:pt>
                <c:pt idx="31">
                  <c:v>20.595175999999999</c:v>
                </c:pt>
                <c:pt idx="32">
                  <c:v>20.530822999999998</c:v>
                </c:pt>
                <c:pt idx="33">
                  <c:v>20.532219999999999</c:v>
                </c:pt>
                <c:pt idx="34">
                  <c:v>20.48986</c:v>
                </c:pt>
                <c:pt idx="35">
                  <c:v>20.383136</c:v>
                </c:pt>
                <c:pt idx="36">
                  <c:v>20.304302</c:v>
                </c:pt>
                <c:pt idx="37">
                  <c:v>20.214366999999999</c:v>
                </c:pt>
                <c:pt idx="38">
                  <c:v>20.191164000000001</c:v>
                </c:pt>
                <c:pt idx="39">
                  <c:v>20.141273999999999</c:v>
                </c:pt>
                <c:pt idx="40">
                  <c:v>20.075680999999999</c:v>
                </c:pt>
                <c:pt idx="41">
                  <c:v>19.969823999999999</c:v>
                </c:pt>
                <c:pt idx="42">
                  <c:v>19.765776000000002</c:v>
                </c:pt>
                <c:pt idx="43">
                  <c:v>19.473929999999999</c:v>
                </c:pt>
                <c:pt idx="44">
                  <c:v>19.230324</c:v>
                </c:pt>
                <c:pt idx="45">
                  <c:v>18.927219000000001</c:v>
                </c:pt>
                <c:pt idx="46">
                  <c:v>18.701733999999998</c:v>
                </c:pt>
                <c:pt idx="47">
                  <c:v>18.454582000000002</c:v>
                </c:pt>
                <c:pt idx="48">
                  <c:v>18.185547</c:v>
                </c:pt>
                <c:pt idx="49">
                  <c:v>17.838728</c:v>
                </c:pt>
                <c:pt idx="50">
                  <c:v>17.606199</c:v>
                </c:pt>
              </c:numCache>
            </c:numRef>
          </c:val>
          <c:smooth val="0"/>
        </c:ser>
        <c:dLbls>
          <c:showLegendKey val="0"/>
          <c:showVal val="0"/>
          <c:showCatName val="0"/>
          <c:showSerName val="0"/>
          <c:showPercent val="0"/>
          <c:showBubbleSize val="0"/>
        </c:dLbls>
        <c:smooth val="0"/>
        <c:axId val="514696000"/>
        <c:axId val="514696560"/>
      </c:lineChart>
      <c:catAx>
        <c:axId val="514696000"/>
        <c:scaling>
          <c:orientation val="minMax"/>
        </c:scaling>
        <c:delete val="0"/>
        <c:axPos val="b"/>
        <c:numFmt formatCode="General" sourceLinked="1"/>
        <c:majorTickMark val="out"/>
        <c:minorTickMark val="none"/>
        <c:tickLblPos val="low"/>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514696560"/>
        <c:crosses val="autoZero"/>
        <c:auto val="1"/>
        <c:lblAlgn val="ctr"/>
        <c:lblOffset val="100"/>
        <c:tickLblSkip val="10"/>
        <c:tickMarkSkip val="10"/>
        <c:noMultiLvlLbl val="0"/>
      </c:catAx>
      <c:valAx>
        <c:axId val="514696560"/>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22225">
            <a:solidFill>
              <a:schemeClr val="bg1">
                <a:lumMod val="65000"/>
              </a:schemeClr>
            </a:solidFill>
            <a:prstDash val="dash"/>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514696000"/>
        <c:crossesAt val="19"/>
        <c:crossBetween val="midCat"/>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000">
          <a:solidFill>
            <a:sysClr val="windowText" lastClr="000000"/>
          </a:solidFill>
        </a:defRPr>
      </a:pPr>
      <a:endParaRPr lang="en-US"/>
    </a:p>
  </c:txPr>
  <c:externalData r:id="rId4">
    <c:autoUpdate val="0"/>
  </c:externalData>
  <c:userShapes r:id="rId5"/>
</c:chartSpace>
</file>

<file path=ppt/charts/chart3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2257217847769035E-2"/>
          <c:y val="0.24786897817386538"/>
          <c:w val="0.54109531447457959"/>
          <c:h val="0.66245509390034096"/>
        </c:manualLayout>
      </c:layout>
      <c:lineChart>
        <c:grouping val="standard"/>
        <c:varyColors val="0"/>
        <c:ser>
          <c:idx val="3"/>
          <c:order val="0"/>
          <c:tx>
            <c:strRef>
              <c:f>'petro_cons@'!$B$30</c:f>
              <c:strCache>
                <c:ptCount val="1"/>
                <c:pt idx="0">
                  <c:v>High Oil 
and Gas 
Resource 
and 
Technology
</c:v>
                </c:pt>
              </c:strCache>
            </c:strRef>
          </c:tx>
          <c:spPr>
            <a:ln w="22225" cap="rnd">
              <a:solidFill>
                <a:schemeClr val="accent3"/>
              </a:solidFill>
              <a:round/>
            </a:ln>
            <a:effectLst/>
          </c:spPr>
          <c:marker>
            <c:symbol val="none"/>
          </c:marker>
          <c:cat>
            <c:numRef>
              <c:f>'petro_cons@'!$BC$1:$DA$1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'petro_cons@'!$BC$30:$DA$30</c:f>
              <c:numCache>
                <c:formatCode>General</c:formatCode>
                <c:ptCount val="51"/>
                <c:pt idx="18" formatCode="0.000">
                  <c:v>19.074698999999999</c:v>
                </c:pt>
                <c:pt idx="19" formatCode="0.000">
                  <c:v>19.298754000000002</c:v>
                </c:pt>
                <c:pt idx="20" formatCode="0.000">
                  <c:v>19.0306</c:v>
                </c:pt>
                <c:pt idx="21" formatCode="0.000">
                  <c:v>19.002749999999999</c:v>
                </c:pt>
                <c:pt idx="22" formatCode="0.000">
                  <c:v>18.984735000000001</c:v>
                </c:pt>
                <c:pt idx="23" formatCode="0.000">
                  <c:v>18.861916999999998</c:v>
                </c:pt>
                <c:pt idx="24" formatCode="0.000">
                  <c:v>18.724254999999999</c:v>
                </c:pt>
                <c:pt idx="25" formatCode="0.000">
                  <c:v>18.59366</c:v>
                </c:pt>
                <c:pt idx="26" formatCode="0.000">
                  <c:v>18.511217000000002</c:v>
                </c:pt>
                <c:pt idx="27" formatCode="0.000">
                  <c:v>18.439673999999997</c:v>
                </c:pt>
                <c:pt idx="28" formatCode="0.000">
                  <c:v>18.365442000000002</c:v>
                </c:pt>
                <c:pt idx="29" formatCode="0.000">
                  <c:v>18.337493000000002</c:v>
                </c:pt>
                <c:pt idx="30" formatCode="0.000">
                  <c:v>18.337910999999998</c:v>
                </c:pt>
                <c:pt idx="31" formatCode="0.000">
                  <c:v>18.315913999999999</c:v>
                </c:pt>
                <c:pt idx="32" formatCode="0.000">
                  <c:v>18.285435</c:v>
                </c:pt>
                <c:pt idx="33" formatCode="0.000">
                  <c:v>18.296168999999999</c:v>
                </c:pt>
                <c:pt idx="34" formatCode="0.000">
                  <c:v>18.244002999999999</c:v>
                </c:pt>
                <c:pt idx="35" formatCode="0.000">
                  <c:v>18.218685999999998</c:v>
                </c:pt>
                <c:pt idx="36" formatCode="0.000">
                  <c:v>18.223057000000001</c:v>
                </c:pt>
                <c:pt idx="37" formatCode="0.000">
                  <c:v>18.251695999999999</c:v>
                </c:pt>
                <c:pt idx="38" formatCode="0.000">
                  <c:v>18.312007000000001</c:v>
                </c:pt>
                <c:pt idx="39" formatCode="0.000">
                  <c:v>18.364686999999996</c:v>
                </c:pt>
                <c:pt idx="40" formatCode="0.000">
                  <c:v>18.415379999999999</c:v>
                </c:pt>
                <c:pt idx="41" formatCode="0.000">
                  <c:v>18.492528</c:v>
                </c:pt>
                <c:pt idx="42" formatCode="0.000">
                  <c:v>18.545315000000002</c:v>
                </c:pt>
                <c:pt idx="43" formatCode="0.000">
                  <c:v>18.652939</c:v>
                </c:pt>
                <c:pt idx="44" formatCode="0.000">
                  <c:v>18.778475</c:v>
                </c:pt>
                <c:pt idx="45" formatCode="0.000">
                  <c:v>18.883780999999999</c:v>
                </c:pt>
                <c:pt idx="46" formatCode="0.000">
                  <c:v>19.011289999999999</c:v>
                </c:pt>
                <c:pt idx="47" formatCode="0.000">
                  <c:v>19.127890000000001</c:v>
                </c:pt>
                <c:pt idx="48" formatCode="0.000">
                  <c:v>19.236840000000001</c:v>
                </c:pt>
                <c:pt idx="49" formatCode="0.000">
                  <c:v>19.334764</c:v>
                </c:pt>
                <c:pt idx="50" formatCode="0.000">
                  <c:v>19.459237999999999</c:v>
                </c:pt>
              </c:numCache>
            </c:numRef>
          </c:val>
          <c:smooth val="0"/>
        </c:ser>
        <c:ser>
          <c:idx val="0"/>
          <c:order val="1"/>
          <c:tx>
            <c:strRef>
              <c:f>'petro_cons@'!$B$25</c:f>
              <c:strCache>
                <c:ptCount val="1"/>
                <c:pt idx="0">
                  <c:v>Low Economic Growth</c:v>
                </c:pt>
              </c:strCache>
            </c:strRef>
          </c:tx>
          <c:spPr>
            <a:ln w="22225" cap="rnd">
              <a:solidFill>
                <a:schemeClr val="accent6"/>
              </a:solidFill>
              <a:round/>
            </a:ln>
            <a:effectLst/>
          </c:spPr>
          <c:marker>
            <c:symbol val="none"/>
          </c:marker>
          <c:cat>
            <c:numRef>
              <c:f>'petro_cons@'!$BC$1:$DA$1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'petro_cons@'!$BC$25:$DA$25</c:f>
              <c:numCache>
                <c:formatCode>General</c:formatCode>
                <c:ptCount val="51"/>
                <c:pt idx="18" formatCode="0.000">
                  <c:v>19.074514000000001</c:v>
                </c:pt>
                <c:pt idx="19" formatCode="0.000">
                  <c:v>19.301738999999998</c:v>
                </c:pt>
                <c:pt idx="20" formatCode="0.000">
                  <c:v>18.901037000000002</c:v>
                </c:pt>
                <c:pt idx="21" formatCode="0.000">
                  <c:v>18.747133000000002</c:v>
                </c:pt>
                <c:pt idx="22" formatCode="0.000">
                  <c:v>18.645137999999999</c:v>
                </c:pt>
                <c:pt idx="23" formatCode="0.000">
                  <c:v>18.428943</c:v>
                </c:pt>
                <c:pt idx="24" formatCode="0.000">
                  <c:v>18.228397000000001</c:v>
                </c:pt>
                <c:pt idx="25" formatCode="0.000">
                  <c:v>18.043855999999998</c:v>
                </c:pt>
                <c:pt idx="26" formatCode="0.000">
                  <c:v>17.846618000000003</c:v>
                </c:pt>
                <c:pt idx="27" formatCode="0.000">
                  <c:v>17.738045</c:v>
                </c:pt>
                <c:pt idx="28" formatCode="0.000">
                  <c:v>17.598911000000001</c:v>
                </c:pt>
                <c:pt idx="29" formatCode="0.000">
                  <c:v>17.479700000000001</c:v>
                </c:pt>
                <c:pt idx="30" formatCode="0.000">
                  <c:v>17.347618999999998</c:v>
                </c:pt>
                <c:pt idx="31" formatCode="0.000">
                  <c:v>17.239765999999999</c:v>
                </c:pt>
                <c:pt idx="32" formatCode="0.000">
                  <c:v>17.129052000000001</c:v>
                </c:pt>
                <c:pt idx="33" formatCode="0.000">
                  <c:v>17.012315999999998</c:v>
                </c:pt>
                <c:pt idx="34" formatCode="0.000">
                  <c:v>16.881624000000002</c:v>
                </c:pt>
                <c:pt idx="35" formatCode="0.000">
                  <c:v>16.775410000000001</c:v>
                </c:pt>
                <c:pt idx="36" formatCode="0.000">
                  <c:v>16.721890000000002</c:v>
                </c:pt>
                <c:pt idx="37" formatCode="0.000">
                  <c:v>16.627790999999998</c:v>
                </c:pt>
                <c:pt idx="38" formatCode="0.000">
                  <c:v>16.597605999999999</c:v>
                </c:pt>
                <c:pt idx="39" formatCode="0.000">
                  <c:v>16.557485000000003</c:v>
                </c:pt>
                <c:pt idx="40" formatCode="0.000">
                  <c:v>16.512464999999999</c:v>
                </c:pt>
                <c:pt idx="41" formatCode="0.000">
                  <c:v>16.479587000000002</c:v>
                </c:pt>
                <c:pt idx="42" formatCode="0.000">
                  <c:v>16.451003</c:v>
                </c:pt>
                <c:pt idx="43" formatCode="0.000">
                  <c:v>16.417952999999997</c:v>
                </c:pt>
                <c:pt idx="44" formatCode="0.000">
                  <c:v>16.388595999999996</c:v>
                </c:pt>
                <c:pt idx="45" formatCode="0.000">
                  <c:v>16.382554000000003</c:v>
                </c:pt>
                <c:pt idx="46" formatCode="0.000">
                  <c:v>16.365773000000001</c:v>
                </c:pt>
                <c:pt idx="47" formatCode="0.000">
                  <c:v>16.371382000000001</c:v>
                </c:pt>
                <c:pt idx="48" formatCode="0.000">
                  <c:v>16.406085000000001</c:v>
                </c:pt>
                <c:pt idx="49" formatCode="0.000">
                  <c:v>16.400200999999999</c:v>
                </c:pt>
                <c:pt idx="50" formatCode="0.000">
                  <c:v>16.424472000000002</c:v>
                </c:pt>
              </c:numCache>
            </c:numRef>
          </c:val>
          <c:smooth val="0"/>
        </c:ser>
        <c:ser>
          <c:idx val="1"/>
          <c:order val="2"/>
          <c:tx>
            <c:strRef>
              <c:f>'petro_cons@'!$B$26</c:f>
              <c:strCache>
                <c:ptCount val="1"/>
                <c:pt idx="0">
                  <c:v>High Economic Growth</c:v>
                </c:pt>
              </c:strCache>
            </c:strRef>
          </c:tx>
          <c:spPr>
            <a:ln w="22225" cap="rnd">
              <a:solidFill>
                <a:schemeClr val="accent1"/>
              </a:solidFill>
              <a:round/>
            </a:ln>
            <a:effectLst/>
          </c:spPr>
          <c:marker>
            <c:symbol val="none"/>
          </c:marker>
          <c:dPt>
            <c:idx val="85"/>
            <c:marker>
              <c:symbol val="none"/>
            </c:marker>
            <c:bubble3D val="0"/>
          </c:dPt>
          <c:cat>
            <c:numRef>
              <c:f>'petro_cons@'!$BC$1:$DA$1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'petro_cons@'!$BC$26:$DA$26</c:f>
              <c:numCache>
                <c:formatCode>General</c:formatCode>
                <c:ptCount val="51"/>
                <c:pt idx="18" formatCode="0.000">
                  <c:v>19.074672000000003</c:v>
                </c:pt>
                <c:pt idx="19" formatCode="0.000">
                  <c:v>19.33295</c:v>
                </c:pt>
                <c:pt idx="20" formatCode="0.000">
                  <c:v>19.136772999999998</c:v>
                </c:pt>
                <c:pt idx="21" formatCode="0.000">
                  <c:v>19.123632999999998</c:v>
                </c:pt>
                <c:pt idx="22" formatCode="0.000">
                  <c:v>19.106367000000002</c:v>
                </c:pt>
                <c:pt idx="23" formatCode="0.000">
                  <c:v>19.016260000000003</c:v>
                </c:pt>
                <c:pt idx="24" formatCode="0.000">
                  <c:v>18.9086</c:v>
                </c:pt>
                <c:pt idx="25" formatCode="0.000">
                  <c:v>18.818078000000003</c:v>
                </c:pt>
                <c:pt idx="26" formatCode="0.000">
                  <c:v>18.722176000000001</c:v>
                </c:pt>
                <c:pt idx="27" formatCode="0.000">
                  <c:v>18.6967</c:v>
                </c:pt>
                <c:pt idx="28" formatCode="0.000">
                  <c:v>18.637553999999998</c:v>
                </c:pt>
                <c:pt idx="29" formatCode="0.000">
                  <c:v>18.638853000000001</c:v>
                </c:pt>
                <c:pt idx="30" formatCode="0.000">
                  <c:v>18.584420999999995</c:v>
                </c:pt>
                <c:pt idx="31" formatCode="0.000">
                  <c:v>18.594196000000004</c:v>
                </c:pt>
                <c:pt idx="32" formatCode="0.000">
                  <c:v>18.598782</c:v>
                </c:pt>
                <c:pt idx="33" formatCode="0.000">
                  <c:v>18.641653000000002</c:v>
                </c:pt>
                <c:pt idx="34" formatCode="0.000">
                  <c:v>18.618613000000003</c:v>
                </c:pt>
                <c:pt idx="35" formatCode="0.000">
                  <c:v>18.650295999999997</c:v>
                </c:pt>
                <c:pt idx="36" formatCode="0.000">
                  <c:v>18.774525000000004</c:v>
                </c:pt>
                <c:pt idx="37" formatCode="0.000">
                  <c:v>18.823522000000001</c:v>
                </c:pt>
                <c:pt idx="38" formatCode="0.000">
                  <c:v>18.989429999999999</c:v>
                </c:pt>
                <c:pt idx="39" formatCode="0.000">
                  <c:v>19.095193999999996</c:v>
                </c:pt>
                <c:pt idx="40" formatCode="0.000">
                  <c:v>19.196570000000001</c:v>
                </c:pt>
                <c:pt idx="41" formatCode="0.000">
                  <c:v>19.348171000000001</c:v>
                </c:pt>
                <c:pt idx="42" formatCode="0.000">
                  <c:v>19.495373999999998</c:v>
                </c:pt>
                <c:pt idx="43" formatCode="0.000">
                  <c:v>19.639502999999998</c:v>
                </c:pt>
                <c:pt idx="44" formatCode="0.000">
                  <c:v>19.803813999999999</c:v>
                </c:pt>
                <c:pt idx="45" formatCode="0.000">
                  <c:v>19.941839999999999</c:v>
                </c:pt>
                <c:pt idx="46" formatCode="0.000">
                  <c:v>20.099524999999996</c:v>
                </c:pt>
                <c:pt idx="47" formatCode="0.000">
                  <c:v>20.264111</c:v>
                </c:pt>
                <c:pt idx="48" formatCode="0.000">
                  <c:v>20.454597</c:v>
                </c:pt>
                <c:pt idx="49" formatCode="0.000">
                  <c:v>20.586639000000002</c:v>
                </c:pt>
                <c:pt idx="50" formatCode="0.000">
                  <c:v>20.791150999999999</c:v>
                </c:pt>
              </c:numCache>
            </c:numRef>
          </c:val>
          <c:smooth val="0"/>
        </c:ser>
        <c:ser>
          <c:idx val="2"/>
          <c:order val="3"/>
          <c:tx>
            <c:strRef>
              <c:f>'petro_cons@'!$B$27</c:f>
              <c:strCache>
                <c:ptCount val="1"/>
                <c:pt idx="0">
                  <c:v>Low Oil Price</c:v>
                </c:pt>
              </c:strCache>
            </c:strRef>
          </c:tx>
          <c:spPr>
            <a:ln w="22225" cap="rnd">
              <a:solidFill>
                <a:schemeClr val="accent5"/>
              </a:solidFill>
              <a:prstDash val="solid"/>
              <a:round/>
            </a:ln>
            <a:effectLst/>
          </c:spPr>
          <c:marker>
            <c:symbol val="none"/>
          </c:marker>
          <c:cat>
            <c:numRef>
              <c:f>'petro_cons@'!$BC$1:$DA$1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'petro_cons@'!$BC$27:$DA$27</c:f>
              <c:numCache>
                <c:formatCode>General</c:formatCode>
                <c:ptCount val="51"/>
                <c:pt idx="18" formatCode="0.000">
                  <c:v>19.075398</c:v>
                </c:pt>
                <c:pt idx="19" formatCode="0.000">
                  <c:v>19.307548000000001</c:v>
                </c:pt>
                <c:pt idx="20" formatCode="0.000">
                  <c:v>19.246876</c:v>
                </c:pt>
                <c:pt idx="21" formatCode="0.000">
                  <c:v>19.219741000000003</c:v>
                </c:pt>
                <c:pt idx="22" formatCode="0.000">
                  <c:v>19.199122000000003</c:v>
                </c:pt>
                <c:pt idx="23" formatCode="0.000">
                  <c:v>19.100256999999999</c:v>
                </c:pt>
                <c:pt idx="24" formatCode="0.000">
                  <c:v>19.027276999999998</c:v>
                </c:pt>
                <c:pt idx="25" formatCode="0.000">
                  <c:v>18.961731</c:v>
                </c:pt>
                <c:pt idx="26" formatCode="0.000">
                  <c:v>18.948532</c:v>
                </c:pt>
                <c:pt idx="27" formatCode="0.000">
                  <c:v>18.954071999999996</c:v>
                </c:pt>
                <c:pt idx="28" formatCode="0.000">
                  <c:v>18.970514999999999</c:v>
                </c:pt>
                <c:pt idx="29" formatCode="0.000">
                  <c:v>19.017030000000002</c:v>
                </c:pt>
                <c:pt idx="30" formatCode="0.000">
                  <c:v>19.012698000000004</c:v>
                </c:pt>
                <c:pt idx="31" formatCode="0.000">
                  <c:v>19.053697</c:v>
                </c:pt>
                <c:pt idx="32" formatCode="0.000">
                  <c:v>19.120977</c:v>
                </c:pt>
                <c:pt idx="33" formatCode="0.000">
                  <c:v>19.147629999999996</c:v>
                </c:pt>
                <c:pt idx="34" formatCode="0.000">
                  <c:v>19.160024</c:v>
                </c:pt>
                <c:pt idx="35" formatCode="0.000">
                  <c:v>19.214383999999999</c:v>
                </c:pt>
                <c:pt idx="36" formatCode="0.000">
                  <c:v>19.301981000000001</c:v>
                </c:pt>
                <c:pt idx="37" formatCode="0.000">
                  <c:v>19.372815000000003</c:v>
                </c:pt>
                <c:pt idx="38" formatCode="0.000">
                  <c:v>19.530179999999998</c:v>
                </c:pt>
                <c:pt idx="39" formatCode="0.000">
                  <c:v>19.637258000000003</c:v>
                </c:pt>
                <c:pt idx="40" formatCode="0.000">
                  <c:v>19.760975000000002</c:v>
                </c:pt>
                <c:pt idx="41" formatCode="0.000">
                  <c:v>19.909456000000002</c:v>
                </c:pt>
                <c:pt idx="42" formatCode="0.000">
                  <c:v>20.077919000000001</c:v>
                </c:pt>
                <c:pt idx="43" formatCode="0.000">
                  <c:v>20.213455</c:v>
                </c:pt>
                <c:pt idx="44" formatCode="0.000">
                  <c:v>20.393052000000001</c:v>
                </c:pt>
                <c:pt idx="45" formatCode="0.000">
                  <c:v>20.574252999999999</c:v>
                </c:pt>
                <c:pt idx="46" formatCode="0.000">
                  <c:v>20.775142000000002</c:v>
                </c:pt>
                <c:pt idx="47" formatCode="0.000">
                  <c:v>20.955465</c:v>
                </c:pt>
                <c:pt idx="48" formatCode="0.000">
                  <c:v>21.143247000000002</c:v>
                </c:pt>
                <c:pt idx="49" formatCode="0.000">
                  <c:v>21.284103999999999</c:v>
                </c:pt>
                <c:pt idx="50" formatCode="0.000">
                  <c:v>21.473089000000002</c:v>
                </c:pt>
              </c:numCache>
            </c:numRef>
          </c:val>
          <c:smooth val="0"/>
        </c:ser>
        <c:ser>
          <c:idx val="4"/>
          <c:order val="4"/>
          <c:tx>
            <c:strRef>
              <c:f>'petro_cons@'!$B$28</c:f>
              <c:strCache>
                <c:ptCount val="1"/>
                <c:pt idx="0">
                  <c:v>High Oil Price</c:v>
                </c:pt>
              </c:strCache>
            </c:strRef>
          </c:tx>
          <c:spPr>
            <a:ln w="22225" cap="rnd">
              <a:solidFill>
                <a:schemeClr val="accent4"/>
              </a:solidFill>
              <a:prstDash val="solid"/>
              <a:round/>
            </a:ln>
            <a:effectLst/>
          </c:spPr>
          <c:marker>
            <c:symbol val="none"/>
          </c:marker>
          <c:cat>
            <c:numRef>
              <c:f>'petro_cons@'!$BC$1:$DA$1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'petro_cons@'!$BC$28:$DA$28</c:f>
              <c:numCache>
                <c:formatCode>General</c:formatCode>
                <c:ptCount val="51"/>
                <c:pt idx="18" formatCode="0.000">
                  <c:v>19.080476000000001</c:v>
                </c:pt>
                <c:pt idx="19" formatCode="0.000">
                  <c:v>19.177001999999998</c:v>
                </c:pt>
                <c:pt idx="20" formatCode="0.000">
                  <c:v>18.821562</c:v>
                </c:pt>
                <c:pt idx="21" formatCode="0.000">
                  <c:v>18.606618000000001</c:v>
                </c:pt>
                <c:pt idx="22" formatCode="0.000">
                  <c:v>18.505955</c:v>
                </c:pt>
                <c:pt idx="23" formatCode="0.000">
                  <c:v>18.260830000000002</c:v>
                </c:pt>
                <c:pt idx="24" formatCode="0.000">
                  <c:v>17.986416000000002</c:v>
                </c:pt>
                <c:pt idx="25" formatCode="0.000">
                  <c:v>17.654987999999999</c:v>
                </c:pt>
                <c:pt idx="26" formatCode="0.000">
                  <c:v>17.333527</c:v>
                </c:pt>
                <c:pt idx="27" formatCode="0.000">
                  <c:v>17.045636000000002</c:v>
                </c:pt>
                <c:pt idx="28" formatCode="0.000">
                  <c:v>16.804321000000002</c:v>
                </c:pt>
                <c:pt idx="29" formatCode="0.000">
                  <c:v>16.624119</c:v>
                </c:pt>
                <c:pt idx="30" formatCode="0.000">
                  <c:v>16.455554000000003</c:v>
                </c:pt>
                <c:pt idx="31" formatCode="0.000">
                  <c:v>16.345802000000003</c:v>
                </c:pt>
                <c:pt idx="32" formatCode="0.000">
                  <c:v>16.231082999999998</c:v>
                </c:pt>
                <c:pt idx="33" formatCode="0.000">
                  <c:v>16.098908999999999</c:v>
                </c:pt>
                <c:pt idx="34" formatCode="0.000">
                  <c:v>15.974719999999998</c:v>
                </c:pt>
                <c:pt idx="35" formatCode="0.000">
                  <c:v>15.89288</c:v>
                </c:pt>
                <c:pt idx="36" formatCode="0.000">
                  <c:v>15.842879</c:v>
                </c:pt>
                <c:pt idx="37" formatCode="0.000">
                  <c:v>15.784935000000001</c:v>
                </c:pt>
                <c:pt idx="38" formatCode="0.000">
                  <c:v>15.751937999999999</c:v>
                </c:pt>
                <c:pt idx="39" formatCode="0.000">
                  <c:v>15.709169000000001</c:v>
                </c:pt>
                <c:pt idx="40" formatCode="0.000">
                  <c:v>15.650830999999998</c:v>
                </c:pt>
                <c:pt idx="41" formatCode="0.000">
                  <c:v>15.619900999999999</c:v>
                </c:pt>
                <c:pt idx="42" formatCode="0.000">
                  <c:v>15.598980999999997</c:v>
                </c:pt>
                <c:pt idx="43" formatCode="0.000">
                  <c:v>15.545546999999999</c:v>
                </c:pt>
                <c:pt idx="44" formatCode="0.000">
                  <c:v>15.53979</c:v>
                </c:pt>
                <c:pt idx="45" formatCode="0.000">
                  <c:v>15.526480000000003</c:v>
                </c:pt>
                <c:pt idx="46" formatCode="0.000">
                  <c:v>15.563499999999998</c:v>
                </c:pt>
                <c:pt idx="47" formatCode="0.000">
                  <c:v>15.605693999999998</c:v>
                </c:pt>
                <c:pt idx="48" formatCode="0.000">
                  <c:v>15.690035000000002</c:v>
                </c:pt>
                <c:pt idx="49" formatCode="0.000">
                  <c:v>15.750395999999999</c:v>
                </c:pt>
                <c:pt idx="50" formatCode="0.000">
                  <c:v>15.828707</c:v>
                </c:pt>
              </c:numCache>
            </c:numRef>
          </c:val>
          <c:smooth val="0"/>
        </c:ser>
        <c:ser>
          <c:idx val="5"/>
          <c:order val="5"/>
          <c:tx>
            <c:strRef>
              <c:f>'petro_cons@'!$B$29</c:f>
              <c:strCache>
                <c:ptCount val="1"/>
                <c:pt idx="0">
                  <c:v>Low Oil 
and Gas 
Resource 
and 
Technology
</c:v>
                </c:pt>
              </c:strCache>
            </c:strRef>
          </c:tx>
          <c:spPr>
            <a:ln w="22225" cap="rnd">
              <a:solidFill>
                <a:schemeClr val="accent2"/>
              </a:solidFill>
              <a:prstDash val="solid"/>
              <a:round/>
            </a:ln>
            <a:effectLst/>
          </c:spPr>
          <c:marker>
            <c:symbol val="none"/>
          </c:marker>
          <c:cat>
            <c:numRef>
              <c:f>'petro_cons@'!$BC$1:$DA$1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'petro_cons@'!$BC$29:$DA$29</c:f>
              <c:numCache>
                <c:formatCode>General</c:formatCode>
                <c:ptCount val="51"/>
                <c:pt idx="18" formatCode="0.000">
                  <c:v>19.075330999999998</c:v>
                </c:pt>
                <c:pt idx="19" formatCode="0.000">
                  <c:v>19.246856999999999</c:v>
                </c:pt>
                <c:pt idx="20" formatCode="0.000">
                  <c:v>18.922442</c:v>
                </c:pt>
                <c:pt idx="21" formatCode="0.000">
                  <c:v>18.868026</c:v>
                </c:pt>
                <c:pt idx="22" formatCode="0.000">
                  <c:v>18.835556000000004</c:v>
                </c:pt>
                <c:pt idx="23" formatCode="0.000">
                  <c:v>18.694254000000001</c:v>
                </c:pt>
                <c:pt idx="24" formatCode="0.000">
                  <c:v>18.544568000000002</c:v>
                </c:pt>
                <c:pt idx="25" formatCode="0.000">
                  <c:v>18.397767000000002</c:v>
                </c:pt>
                <c:pt idx="26" formatCode="0.000">
                  <c:v>18.246441000000001</c:v>
                </c:pt>
                <c:pt idx="27" formatCode="0.000">
                  <c:v>18.160606000000001</c:v>
                </c:pt>
                <c:pt idx="28" formatCode="0.000">
                  <c:v>18.072581</c:v>
                </c:pt>
                <c:pt idx="29" formatCode="0.000">
                  <c:v>18.003614000000002</c:v>
                </c:pt>
                <c:pt idx="30" formatCode="0.000">
                  <c:v>17.940586000000003</c:v>
                </c:pt>
                <c:pt idx="31" formatCode="0.000">
                  <c:v>17.886396999999999</c:v>
                </c:pt>
                <c:pt idx="32" formatCode="0.000">
                  <c:v>17.816339000000003</c:v>
                </c:pt>
                <c:pt idx="33" formatCode="0.000">
                  <c:v>17.764918000000002</c:v>
                </c:pt>
                <c:pt idx="34" formatCode="0.000">
                  <c:v>17.703115</c:v>
                </c:pt>
                <c:pt idx="35" formatCode="0.000">
                  <c:v>17.643187000000001</c:v>
                </c:pt>
                <c:pt idx="36" formatCode="0.000">
                  <c:v>17.639760000000003</c:v>
                </c:pt>
                <c:pt idx="37" formatCode="0.000">
                  <c:v>17.654377</c:v>
                </c:pt>
                <c:pt idx="38" formatCode="0.000">
                  <c:v>17.690739999999998</c:v>
                </c:pt>
                <c:pt idx="39" formatCode="0.000">
                  <c:v>17.706054000000002</c:v>
                </c:pt>
                <c:pt idx="40" formatCode="0.000">
                  <c:v>17.711939000000001</c:v>
                </c:pt>
                <c:pt idx="41" formatCode="0.000">
                  <c:v>17.753582999999999</c:v>
                </c:pt>
                <c:pt idx="42" formatCode="0.000">
                  <c:v>17.795660999999999</c:v>
                </c:pt>
                <c:pt idx="43" formatCode="0.000">
                  <c:v>17.853287999999999</c:v>
                </c:pt>
                <c:pt idx="44" formatCode="0.000">
                  <c:v>17.941582</c:v>
                </c:pt>
                <c:pt idx="45" formatCode="0.000">
                  <c:v>18.033718999999998</c:v>
                </c:pt>
                <c:pt idx="46" formatCode="0.000">
                  <c:v>18.116626000000004</c:v>
                </c:pt>
                <c:pt idx="47" formatCode="0.000">
                  <c:v>18.221782999999999</c:v>
                </c:pt>
                <c:pt idx="48" formatCode="0.000">
                  <c:v>18.365048999999999</c:v>
                </c:pt>
                <c:pt idx="49" formatCode="0.000">
                  <c:v>18.446643999999999</c:v>
                </c:pt>
                <c:pt idx="50" formatCode="0.000">
                  <c:v>18.545182</c:v>
                </c:pt>
              </c:numCache>
            </c:numRef>
          </c:val>
          <c:smooth val="0"/>
        </c:ser>
        <c:ser>
          <c:idx val="6"/>
          <c:order val="6"/>
          <c:tx>
            <c:strRef>
              <c:f>'petro_cons@'!$B$24</c:f>
              <c:strCache>
                <c:ptCount val="1"/>
                <c:pt idx="0">
                  <c:v>Reference</c:v>
                </c:pt>
              </c:strCache>
            </c:strRef>
          </c:tx>
          <c:spPr>
            <a:ln w="22225" cap="rnd">
              <a:solidFill>
                <a:srgbClr val="000000"/>
              </a:solidFill>
              <a:round/>
            </a:ln>
            <a:effectLst/>
          </c:spPr>
          <c:marker>
            <c:symbol val="none"/>
          </c:marker>
          <c:cat>
            <c:numRef>
              <c:f>'petro_cons@'!$BC$1:$DA$1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'petro_cons@'!$BC$24:$DA$24</c:f>
              <c:numCache>
                <c:formatCode>General</c:formatCode>
                <c:ptCount val="51"/>
                <c:pt idx="0">
                  <c:v>19.684223684278212</c:v>
                </c:pt>
                <c:pt idx="1">
                  <c:v>19.571491679863065</c:v>
                </c:pt>
                <c:pt idx="2">
                  <c:v>19.670844868931589</c:v>
                </c:pt>
                <c:pt idx="3">
                  <c:v>19.908845855766611</c:v>
                </c:pt>
                <c:pt idx="4">
                  <c:v>20.634721320977807</c:v>
                </c:pt>
                <c:pt idx="5">
                  <c:v>20.62744690597258</c:v>
                </c:pt>
                <c:pt idx="6">
                  <c:v>20.447123698424758</c:v>
                </c:pt>
                <c:pt idx="7">
                  <c:v>20.378550768016058</c:v>
                </c:pt>
                <c:pt idx="8">
                  <c:v>19.125132465002036</c:v>
                </c:pt>
                <c:pt idx="9">
                  <c:v>18.292249652040145</c:v>
                </c:pt>
                <c:pt idx="10">
                  <c:v>18.619204839378181</c:v>
                </c:pt>
                <c:pt idx="11">
                  <c:v>18.311480719132074</c:v>
                </c:pt>
                <c:pt idx="12">
                  <c:v>17.950943545599205</c:v>
                </c:pt>
                <c:pt idx="13">
                  <c:v>18.331754663729605</c:v>
                </c:pt>
                <c:pt idx="14">
                  <c:v>18.456173644756447</c:v>
                </c:pt>
                <c:pt idx="15">
                  <c:v>18.861060081153525</c:v>
                </c:pt>
                <c:pt idx="16">
                  <c:v>18.340788</c:v>
                </c:pt>
                <c:pt idx="17">
                  <c:v>18.610192999999999</c:v>
                </c:pt>
                <c:pt idx="18" formatCode="0.000">
                  <c:v>19.072855999999998</c:v>
                </c:pt>
                <c:pt idx="19" formatCode="0.000">
                  <c:v>19.279032999999998</c:v>
                </c:pt>
                <c:pt idx="20" formatCode="0.000">
                  <c:v>19.014388999999998</c:v>
                </c:pt>
                <c:pt idx="21" formatCode="0.000">
                  <c:v>18.948588000000001</c:v>
                </c:pt>
                <c:pt idx="22" formatCode="0.000">
                  <c:v>18.896501999999998</c:v>
                </c:pt>
                <c:pt idx="23" formatCode="0.000">
                  <c:v>18.761456999999996</c:v>
                </c:pt>
                <c:pt idx="24" formatCode="0.000">
                  <c:v>18.618780999999998</c:v>
                </c:pt>
                <c:pt idx="25" formatCode="0.000">
                  <c:v>18.474617000000002</c:v>
                </c:pt>
                <c:pt idx="26" formatCode="0.000">
                  <c:v>18.344872000000002</c:v>
                </c:pt>
                <c:pt idx="27" formatCode="0.000">
                  <c:v>18.281859000000001</c:v>
                </c:pt>
                <c:pt idx="28" formatCode="0.000">
                  <c:v>18.205967000000001</c:v>
                </c:pt>
                <c:pt idx="29" formatCode="0.000">
                  <c:v>18.141991000000001</c:v>
                </c:pt>
                <c:pt idx="30" formatCode="0.000">
                  <c:v>18.046675</c:v>
                </c:pt>
                <c:pt idx="31" formatCode="0.000">
                  <c:v>18.004911</c:v>
                </c:pt>
                <c:pt idx="32" formatCode="0.000">
                  <c:v>17.956186000000002</c:v>
                </c:pt>
                <c:pt idx="33" formatCode="0.000">
                  <c:v>17.906468</c:v>
                </c:pt>
                <c:pt idx="34" formatCode="0.000">
                  <c:v>17.840904999999996</c:v>
                </c:pt>
                <c:pt idx="35" formatCode="0.000">
                  <c:v>17.801846000000001</c:v>
                </c:pt>
                <c:pt idx="36" formatCode="0.000">
                  <c:v>17.799309000000001</c:v>
                </c:pt>
                <c:pt idx="37" formatCode="0.000">
                  <c:v>17.82</c:v>
                </c:pt>
                <c:pt idx="38" formatCode="0.000">
                  <c:v>17.873062000000001</c:v>
                </c:pt>
                <c:pt idx="39" formatCode="0.000">
                  <c:v>17.905878000000001</c:v>
                </c:pt>
                <c:pt idx="40" formatCode="0.000">
                  <c:v>17.942504000000003</c:v>
                </c:pt>
                <c:pt idx="41" formatCode="0.000">
                  <c:v>18.000059000000004</c:v>
                </c:pt>
                <c:pt idx="42" formatCode="0.000">
                  <c:v>18.065445</c:v>
                </c:pt>
                <c:pt idx="43" formatCode="0.000">
                  <c:v>18.113852000000001</c:v>
                </c:pt>
                <c:pt idx="44" formatCode="0.000">
                  <c:v>18.208450000000003</c:v>
                </c:pt>
                <c:pt idx="45" formatCode="0.000">
                  <c:v>18.284883000000001</c:v>
                </c:pt>
                <c:pt idx="46" formatCode="0.000">
                  <c:v>18.402703000000002</c:v>
                </c:pt>
                <c:pt idx="47" formatCode="0.000">
                  <c:v>18.522833000000002</c:v>
                </c:pt>
                <c:pt idx="48" formatCode="0.000">
                  <c:v>18.658932999999998</c:v>
                </c:pt>
                <c:pt idx="49" formatCode="0.000">
                  <c:v>18.720058999999999</c:v>
                </c:pt>
                <c:pt idx="50" formatCode="0.000">
                  <c:v>18.827437</c:v>
                </c:pt>
              </c:numCache>
            </c:numRef>
          </c:val>
          <c:smooth val="0"/>
        </c:ser>
        <c:dLbls>
          <c:showLegendKey val="0"/>
          <c:showVal val="0"/>
          <c:showCatName val="0"/>
          <c:showSerName val="0"/>
          <c:showPercent val="0"/>
          <c:showBubbleSize val="0"/>
        </c:dLbls>
        <c:smooth val="0"/>
        <c:axId val="514702160"/>
        <c:axId val="425608304"/>
        <c:extLst/>
      </c:lineChart>
      <c:catAx>
        <c:axId val="514702160"/>
        <c:scaling>
          <c:orientation val="minMax"/>
        </c:scaling>
        <c:delete val="0"/>
        <c:axPos val="b"/>
        <c:numFmt formatCode="General" sourceLinked="1"/>
        <c:majorTickMark val="out"/>
        <c:minorTickMark val="none"/>
        <c:tickLblPos val="low"/>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425608304"/>
        <c:crosses val="autoZero"/>
        <c:auto val="1"/>
        <c:lblAlgn val="ctr"/>
        <c:lblOffset val="100"/>
        <c:tickLblSkip val="10"/>
        <c:tickMarkSkip val="10"/>
        <c:noMultiLvlLbl val="0"/>
      </c:catAx>
      <c:valAx>
        <c:axId val="425608304"/>
        <c:scaling>
          <c:orientation val="minMax"/>
          <c:max val="30"/>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22225">
            <a:solidFill>
              <a:schemeClr val="bg1">
                <a:lumMod val="65000"/>
              </a:schemeClr>
            </a:solidFill>
            <a:prstDash val="lgDash"/>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514702160"/>
        <c:crossesAt val="19"/>
        <c:crossBetween val="midCat"/>
      </c:valAx>
      <c:spPr>
        <a:noFill/>
        <a:ln>
          <a:noFill/>
        </a:ln>
        <a:effectLst/>
      </c:spPr>
    </c:plotArea>
    <c:plotVisOnly val="1"/>
    <c:dispBlanksAs val="gap"/>
    <c:showDLblsOverMax val="0"/>
  </c:chart>
  <c:spPr>
    <a:noFill/>
    <a:ln w="9525" cap="flat" cmpd="sng" algn="ctr">
      <a:noFill/>
      <a:round/>
    </a:ln>
    <a:effectLst/>
  </c:spPr>
  <c:txPr>
    <a:bodyPr/>
    <a:lstStyle/>
    <a:p>
      <a:pPr>
        <a:defRPr sz="1000">
          <a:solidFill>
            <a:sysClr val="windowText" lastClr="000000"/>
          </a:solidFill>
        </a:defRPr>
      </a:pPr>
      <a:endParaRPr lang="en-US"/>
    </a:p>
  </c:txPr>
  <c:externalData r:id="rId4">
    <c:autoUpdate val="0"/>
  </c:externalData>
  <c:userShapes r:id="rId5"/>
</c:chartSpace>
</file>

<file path=ppt/charts/chart3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609950930046787"/>
          <c:y val="0.17365731627296588"/>
          <c:w val="0.7859708433184982"/>
          <c:h val="0.73598425196850392"/>
        </c:manualLayout>
      </c:layout>
      <c:areaChart>
        <c:grouping val="stacked"/>
        <c:varyColors val="0"/>
        <c:ser>
          <c:idx val="2"/>
          <c:order val="0"/>
          <c:tx>
            <c:strRef>
              <c:f>Sheet1!$B$29</c:f>
              <c:strCache>
                <c:ptCount val="1"/>
                <c:pt idx="0">
                  <c:v>Other oil production</c:v>
                </c:pt>
              </c:strCache>
            </c:strRef>
          </c:tx>
          <c:spPr>
            <a:solidFill>
              <a:srgbClr val="675005"/>
            </a:solidFill>
            <a:ln>
              <a:solidFill>
                <a:schemeClr val="accent6"/>
              </a:solidFill>
            </a:ln>
            <a:effectLst/>
          </c:spPr>
          <c:cat>
            <c:numRef>
              <c:f>Sheet1!$BM$1:$DA$1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Sheet1!$BM$29:$DA$29</c:f>
              <c:numCache>
                <c:formatCode>General</c:formatCode>
                <c:ptCount val="41"/>
                <c:pt idx="0">
                  <c:v>2.2935920000000003</c:v>
                </c:pt>
                <c:pt idx="1">
                  <c:v>2.2720280000000002</c:v>
                </c:pt>
                <c:pt idx="2">
                  <c:v>2.3417450000000004</c:v>
                </c:pt>
                <c:pt idx="3">
                  <c:v>2.3849939999999998</c:v>
                </c:pt>
                <c:pt idx="4">
                  <c:v>2.4998650000000007</c:v>
                </c:pt>
                <c:pt idx="5">
                  <c:v>2.4642109999999988</c:v>
                </c:pt>
                <c:pt idx="6">
                  <c:v>2.1729589999999996</c:v>
                </c:pt>
                <c:pt idx="7">
                  <c:v>2.123501000000001</c:v>
                </c:pt>
                <c:pt idx="8">
                  <c:v>1.990726</c:v>
                </c:pt>
                <c:pt idx="9">
                  <c:v>2.0719470000000006</c:v>
                </c:pt>
                <c:pt idx="10">
                  <c:v>2.1226560000000005</c:v>
                </c:pt>
                <c:pt idx="11">
                  <c:v>1.9296759999999993</c:v>
                </c:pt>
                <c:pt idx="12">
                  <c:v>1.9197800000000009</c:v>
                </c:pt>
                <c:pt idx="13">
                  <c:v>1.9170019999999997</c:v>
                </c:pt>
                <c:pt idx="14">
                  <c:v>1.9171089999999995</c:v>
                </c:pt>
                <c:pt idx="15">
                  <c:v>1.9206430000000001</c:v>
                </c:pt>
                <c:pt idx="16">
                  <c:v>1.9260679999999997</c:v>
                </c:pt>
                <c:pt idx="17">
                  <c:v>1.9313769999999995</c:v>
                </c:pt>
                <c:pt idx="18">
                  <c:v>1.9403029999999999</c:v>
                </c:pt>
                <c:pt idx="19">
                  <c:v>1.9674020000000008</c:v>
                </c:pt>
                <c:pt idx="20">
                  <c:v>1.9728550000000005</c:v>
                </c:pt>
                <c:pt idx="21">
                  <c:v>1.9814569999999998</c:v>
                </c:pt>
                <c:pt idx="22">
                  <c:v>1.9898099999999999</c:v>
                </c:pt>
                <c:pt idx="23">
                  <c:v>1.9879260000000003</c:v>
                </c:pt>
                <c:pt idx="24">
                  <c:v>2.0007139999999999</c:v>
                </c:pt>
                <c:pt idx="25">
                  <c:v>2.0235499999999993</c:v>
                </c:pt>
                <c:pt idx="26">
                  <c:v>2.0377260000000001</c:v>
                </c:pt>
                <c:pt idx="27">
                  <c:v>2.0525000000000007</c:v>
                </c:pt>
                <c:pt idx="28">
                  <c:v>2.0612030000000008</c:v>
                </c:pt>
                <c:pt idx="29">
                  <c:v>2.0361039999999999</c:v>
                </c:pt>
                <c:pt idx="30">
                  <c:v>2.0118920000000005</c:v>
                </c:pt>
                <c:pt idx="31">
                  <c:v>1.9835619999999985</c:v>
                </c:pt>
                <c:pt idx="32">
                  <c:v>1.9550770000000006</c:v>
                </c:pt>
                <c:pt idx="33">
                  <c:v>1.9297600000000008</c:v>
                </c:pt>
                <c:pt idx="34">
                  <c:v>1.9013009999999997</c:v>
                </c:pt>
                <c:pt idx="35">
                  <c:v>1.8902639999999995</c:v>
                </c:pt>
                <c:pt idx="36">
                  <c:v>1.8609729999999991</c:v>
                </c:pt>
                <c:pt idx="37">
                  <c:v>1.8400009999999991</c:v>
                </c:pt>
                <c:pt idx="38">
                  <c:v>1.8104770000000006</c:v>
                </c:pt>
                <c:pt idx="39">
                  <c:v>1.7989219999999999</c:v>
                </c:pt>
                <c:pt idx="40">
                  <c:v>1.7700689999999997</c:v>
                </c:pt>
              </c:numCache>
            </c:numRef>
          </c:val>
        </c:ser>
        <c:ser>
          <c:idx val="1"/>
          <c:order val="1"/>
          <c:tx>
            <c:strRef>
              <c:f>production_type!#REF!</c:f>
              <c:strCache>
                <c:ptCount val="1"/>
                <c:pt idx="0">
                  <c:v>#REF!</c:v>
                </c:pt>
              </c:strCache>
              <c:extLst xmlns:c15="http://schemas.microsoft.com/office/drawing/2012/chart"/>
            </c:strRef>
          </c:tx>
          <c:spPr>
            <a:solidFill>
              <a:schemeClr val="accent2"/>
            </a:solidFill>
            <a:ln>
              <a:noFill/>
            </a:ln>
            <a:effectLst/>
          </c:spPr>
          <c:cat>
            <c:numRef>
              <c:f>Sheet1!$BM$1:$DA$1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production_type!#REF!</c:f>
              <c:extLst xmlns:c15="http://schemas.microsoft.com/office/drawing/2012/chart"/>
            </c:numRef>
          </c:val>
        </c:ser>
        <c:ser>
          <c:idx val="4"/>
          <c:order val="2"/>
          <c:tx>
            <c:strRef>
              <c:f>Sheet1!$B$31</c:f>
              <c:strCache>
                <c:ptCount val="1"/>
                <c:pt idx="0">
                  <c:v>GOM offshore production</c:v>
                </c:pt>
              </c:strCache>
            </c:strRef>
          </c:tx>
          <c:spPr>
            <a:solidFill>
              <a:srgbClr val="675005">
                <a:lumMod val="60000"/>
                <a:lumOff val="40000"/>
              </a:srgbClr>
            </a:solidFill>
            <a:ln>
              <a:noFill/>
            </a:ln>
            <a:effectLst/>
          </c:spPr>
          <c:cat>
            <c:numRef>
              <c:f>Sheet1!$BM$1:$DA$1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Sheet1!$BM$31:$DA$31</c:f>
              <c:numCache>
                <c:formatCode>General</c:formatCode>
                <c:ptCount val="41"/>
                <c:pt idx="0">
                  <c:v>1.552408</c:v>
                </c:pt>
                <c:pt idx="1">
                  <c:v>1.316972</c:v>
                </c:pt>
                <c:pt idx="2">
                  <c:v>1.269255</c:v>
                </c:pt>
                <c:pt idx="3">
                  <c:v>1.2550060000000001</c:v>
                </c:pt>
                <c:pt idx="4">
                  <c:v>1.3971340000000001</c:v>
                </c:pt>
                <c:pt idx="5">
                  <c:v>1.5147889999999999</c:v>
                </c:pt>
                <c:pt idx="6">
                  <c:v>1.602041</c:v>
                </c:pt>
                <c:pt idx="7">
                  <c:v>1.6794989999999999</c:v>
                </c:pt>
                <c:pt idx="8">
                  <c:v>1.7328350000000001</c:v>
                </c:pt>
                <c:pt idx="9">
                  <c:v>1.7593610000000002</c:v>
                </c:pt>
                <c:pt idx="10">
                  <c:v>1.875348</c:v>
                </c:pt>
                <c:pt idx="11">
                  <c:v>2.1005310000000001</c:v>
                </c:pt>
                <c:pt idx="12">
                  <c:v>2.1847180000000002</c:v>
                </c:pt>
                <c:pt idx="13">
                  <c:v>2.0963599999999998</c:v>
                </c:pt>
                <c:pt idx="14">
                  <c:v>1.9553170000000002</c:v>
                </c:pt>
                <c:pt idx="15">
                  <c:v>1.9238439999999999</c:v>
                </c:pt>
                <c:pt idx="16">
                  <c:v>1.814333</c:v>
                </c:pt>
                <c:pt idx="17">
                  <c:v>1.6193270000000002</c:v>
                </c:pt>
                <c:pt idx="18">
                  <c:v>1.435905</c:v>
                </c:pt>
                <c:pt idx="19">
                  <c:v>1.347505</c:v>
                </c:pt>
                <c:pt idx="20">
                  <c:v>1.301782</c:v>
                </c:pt>
                <c:pt idx="21">
                  <c:v>1.2355750000000001</c:v>
                </c:pt>
                <c:pt idx="22">
                  <c:v>1.191308</c:v>
                </c:pt>
                <c:pt idx="23">
                  <c:v>1.177959</c:v>
                </c:pt>
                <c:pt idx="24">
                  <c:v>1.1261369999999999</c:v>
                </c:pt>
                <c:pt idx="25">
                  <c:v>1.1194040000000001</c:v>
                </c:pt>
                <c:pt idx="26">
                  <c:v>1.1488239999999998</c:v>
                </c:pt>
                <c:pt idx="27">
                  <c:v>1.1200019999999999</c:v>
                </c:pt>
                <c:pt idx="28">
                  <c:v>1.1189089999999999</c:v>
                </c:pt>
                <c:pt idx="29">
                  <c:v>1.073855</c:v>
                </c:pt>
                <c:pt idx="30">
                  <c:v>1.000272</c:v>
                </c:pt>
                <c:pt idx="31">
                  <c:v>0.98422799999999999</c:v>
                </c:pt>
                <c:pt idx="32">
                  <c:v>0.97628099999999995</c:v>
                </c:pt>
                <c:pt idx="33">
                  <c:v>0.95449799999999996</c:v>
                </c:pt>
                <c:pt idx="34">
                  <c:v>0.88802400000000004</c:v>
                </c:pt>
                <c:pt idx="35">
                  <c:v>0.78283000000000003</c:v>
                </c:pt>
                <c:pt idx="36">
                  <c:v>0.77479799999999999</c:v>
                </c:pt>
                <c:pt idx="37">
                  <c:v>0.77849699999999999</c:v>
                </c:pt>
                <c:pt idx="38">
                  <c:v>0.76140399999999997</c:v>
                </c:pt>
                <c:pt idx="39">
                  <c:v>0.73763699999999999</c:v>
                </c:pt>
                <c:pt idx="40">
                  <c:v>0.71041200000000004</c:v>
                </c:pt>
              </c:numCache>
            </c:numRef>
          </c:val>
        </c:ser>
        <c:ser>
          <c:idx val="0"/>
          <c:order val="3"/>
          <c:tx>
            <c:strRef>
              <c:f>Sheet1!$B$30</c:f>
              <c:strCache>
                <c:ptCount val="1"/>
                <c:pt idx="0">
                  <c:v>Alaska production</c:v>
                </c:pt>
              </c:strCache>
            </c:strRef>
          </c:tx>
          <c:spPr>
            <a:solidFill>
              <a:srgbClr val="BD732A">
                <a:lumMod val="40000"/>
                <a:lumOff val="60000"/>
              </a:srgbClr>
            </a:solidFill>
            <a:ln>
              <a:noFill/>
            </a:ln>
            <a:effectLst/>
          </c:spPr>
          <c:cat>
            <c:numRef>
              <c:f>Sheet1!$BM$1:$DA$1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Sheet1!$BM$30:$DA$30</c:f>
              <c:numCache>
                <c:formatCode>General</c:formatCode>
                <c:ptCount val="41"/>
                <c:pt idx="0">
                  <c:v>0.59899999999999998</c:v>
                </c:pt>
                <c:pt idx="1">
                  <c:v>0.56100000000000005</c:v>
                </c:pt>
                <c:pt idx="2">
                  <c:v>0.52600000000000002</c:v>
                </c:pt>
                <c:pt idx="3">
                  <c:v>0.51500000000000001</c:v>
                </c:pt>
                <c:pt idx="4">
                  <c:v>0.496</c:v>
                </c:pt>
                <c:pt idx="5">
                  <c:v>0.48299999999999998</c:v>
                </c:pt>
                <c:pt idx="6">
                  <c:v>0.48899999999999999</c:v>
                </c:pt>
                <c:pt idx="7">
                  <c:v>0.49399999999999999</c:v>
                </c:pt>
                <c:pt idx="8">
                  <c:v>0.48214499999999999</c:v>
                </c:pt>
                <c:pt idx="9">
                  <c:v>0.487068</c:v>
                </c:pt>
                <c:pt idx="10">
                  <c:v>0.5</c:v>
                </c:pt>
                <c:pt idx="11">
                  <c:v>0.52263400000000004</c:v>
                </c:pt>
                <c:pt idx="12">
                  <c:v>0.54003000000000001</c:v>
                </c:pt>
                <c:pt idx="13">
                  <c:v>0.56635400000000002</c:v>
                </c:pt>
                <c:pt idx="14">
                  <c:v>0.54961300000000002</c:v>
                </c:pt>
                <c:pt idx="15">
                  <c:v>0.56184599999999996</c:v>
                </c:pt>
                <c:pt idx="16">
                  <c:v>0.60390900000000003</c:v>
                </c:pt>
                <c:pt idx="17">
                  <c:v>0.63857900000000001</c:v>
                </c:pt>
                <c:pt idx="18">
                  <c:v>0.61709999999999998</c:v>
                </c:pt>
                <c:pt idx="19">
                  <c:v>0.59394999999999998</c:v>
                </c:pt>
                <c:pt idx="20">
                  <c:v>0.57716199999999995</c:v>
                </c:pt>
                <c:pt idx="21">
                  <c:v>0.62175000000000002</c:v>
                </c:pt>
                <c:pt idx="22">
                  <c:v>0.68521500000000002</c:v>
                </c:pt>
                <c:pt idx="23">
                  <c:v>0.72508600000000001</c:v>
                </c:pt>
                <c:pt idx="24">
                  <c:v>0.70934299999999995</c:v>
                </c:pt>
                <c:pt idx="25">
                  <c:v>0.67967299999999997</c:v>
                </c:pt>
                <c:pt idx="26">
                  <c:v>0.64375899999999997</c:v>
                </c:pt>
                <c:pt idx="27">
                  <c:v>0.583735</c:v>
                </c:pt>
                <c:pt idx="28">
                  <c:v>0.531856</c:v>
                </c:pt>
                <c:pt idx="29">
                  <c:v>0.48564499999999999</c:v>
                </c:pt>
                <c:pt idx="30">
                  <c:v>0.48254399999999997</c:v>
                </c:pt>
                <c:pt idx="31">
                  <c:v>0.45985199999999998</c:v>
                </c:pt>
                <c:pt idx="32">
                  <c:v>0.429398</c:v>
                </c:pt>
                <c:pt idx="33">
                  <c:v>0.40296500000000002</c:v>
                </c:pt>
                <c:pt idx="34">
                  <c:v>0.37238599999999999</c:v>
                </c:pt>
                <c:pt idx="35">
                  <c:v>0.34127000000000002</c:v>
                </c:pt>
                <c:pt idx="36">
                  <c:v>0.314025</c:v>
                </c:pt>
                <c:pt idx="37">
                  <c:v>0.29013699999999998</c:v>
                </c:pt>
                <c:pt idx="38">
                  <c:v>0.26916200000000001</c:v>
                </c:pt>
                <c:pt idx="39">
                  <c:v>0.25071700000000002</c:v>
                </c:pt>
                <c:pt idx="40">
                  <c:v>0.23447200000000001</c:v>
                </c:pt>
              </c:numCache>
            </c:numRef>
          </c:val>
        </c:ser>
        <c:ser>
          <c:idx val="3"/>
          <c:order val="4"/>
          <c:tx>
            <c:strRef>
              <c:f>Sheet1!$B$28</c:f>
              <c:strCache>
                <c:ptCount val="1"/>
                <c:pt idx="0">
                  <c:v>Tight oil production</c:v>
                </c:pt>
              </c:strCache>
            </c:strRef>
          </c:tx>
          <c:spPr>
            <a:solidFill>
              <a:srgbClr val="BD732A"/>
            </a:solidFill>
            <a:ln>
              <a:noFill/>
            </a:ln>
            <a:effectLst/>
          </c:spPr>
          <c:cat>
            <c:numRef>
              <c:f>Sheet1!$BM$1:$DA$1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Sheet1!$BM$28:$DA$28</c:f>
              <c:numCache>
                <c:formatCode>General</c:formatCode>
                <c:ptCount val="41"/>
                <c:pt idx="0">
                  <c:v>1.0900000000000001</c:v>
                </c:pt>
                <c:pt idx="1">
                  <c:v>1.552</c:v>
                </c:pt>
                <c:pt idx="2">
                  <c:v>2.419</c:v>
                </c:pt>
                <c:pt idx="3">
                  <c:v>3.3140000000000001</c:v>
                </c:pt>
                <c:pt idx="4">
                  <c:v>4.367</c:v>
                </c:pt>
                <c:pt idx="5">
                  <c:v>4.9690000000000003</c:v>
                </c:pt>
                <c:pt idx="6">
                  <c:v>4.5670000000000002</c:v>
                </c:pt>
                <c:pt idx="7">
                  <c:v>5.0579999999999998</c:v>
                </c:pt>
                <c:pt idx="8">
                  <c:v>6.5330000000000004</c:v>
                </c:pt>
                <c:pt idx="9">
                  <c:v>7.1325240000000001</c:v>
                </c:pt>
                <c:pt idx="10">
                  <c:v>7.9048579999999999</c:v>
                </c:pt>
                <c:pt idx="11">
                  <c:v>8.1574050000000007</c:v>
                </c:pt>
                <c:pt idx="12">
                  <c:v>8.1936149999999994</c:v>
                </c:pt>
                <c:pt idx="13">
                  <c:v>8.0752059999999997</c:v>
                </c:pt>
                <c:pt idx="14">
                  <c:v>8.0717130000000008</c:v>
                </c:pt>
                <c:pt idx="15">
                  <c:v>8.0677260000000004</c:v>
                </c:pt>
                <c:pt idx="16">
                  <c:v>8.077</c:v>
                </c:pt>
                <c:pt idx="17">
                  <c:v>8.0692500000000003</c:v>
                </c:pt>
                <c:pt idx="18">
                  <c:v>7.9265809999999997</c:v>
                </c:pt>
                <c:pt idx="19">
                  <c:v>7.8452339999999996</c:v>
                </c:pt>
                <c:pt idx="20">
                  <c:v>7.7526809999999999</c:v>
                </c:pt>
                <c:pt idx="21">
                  <c:v>7.7014230000000001</c:v>
                </c:pt>
                <c:pt idx="22">
                  <c:v>7.5255450000000002</c:v>
                </c:pt>
                <c:pt idx="23">
                  <c:v>7.412312</c:v>
                </c:pt>
                <c:pt idx="24">
                  <c:v>7.2660039999999997</c:v>
                </c:pt>
                <c:pt idx="25">
                  <c:v>7.1474710000000004</c:v>
                </c:pt>
                <c:pt idx="26">
                  <c:v>6.994802</c:v>
                </c:pt>
                <c:pt idx="27">
                  <c:v>6.8084550000000004</c:v>
                </c:pt>
                <c:pt idx="28">
                  <c:v>6.6503680000000003</c:v>
                </c:pt>
                <c:pt idx="29">
                  <c:v>6.5275119999999998</c:v>
                </c:pt>
                <c:pt idx="30">
                  <c:v>6.4114469999999999</c:v>
                </c:pt>
                <c:pt idx="31">
                  <c:v>6.2924620000000004</c:v>
                </c:pt>
                <c:pt idx="32">
                  <c:v>6.1749390000000002</c:v>
                </c:pt>
                <c:pt idx="33">
                  <c:v>6.0884119999999999</c:v>
                </c:pt>
                <c:pt idx="34">
                  <c:v>5.9623590000000002</c:v>
                </c:pt>
                <c:pt idx="35">
                  <c:v>5.8186580000000001</c:v>
                </c:pt>
                <c:pt idx="36">
                  <c:v>5.6934670000000001</c:v>
                </c:pt>
                <c:pt idx="37">
                  <c:v>5.5213749999999999</c:v>
                </c:pt>
                <c:pt idx="38">
                  <c:v>5.3902999999999999</c:v>
                </c:pt>
                <c:pt idx="39">
                  <c:v>5.27182</c:v>
                </c:pt>
                <c:pt idx="40">
                  <c:v>5.1576370000000002</c:v>
                </c:pt>
              </c:numCache>
            </c:numRef>
          </c:val>
        </c:ser>
        <c:dLbls>
          <c:showLegendKey val="0"/>
          <c:showVal val="0"/>
          <c:showCatName val="0"/>
          <c:showSerName val="0"/>
          <c:showPercent val="0"/>
          <c:showBubbleSize val="0"/>
        </c:dLbls>
        <c:axId val="425613344"/>
        <c:axId val="425613904"/>
      </c:areaChart>
      <c:catAx>
        <c:axId val="425613344"/>
        <c:scaling>
          <c:orientation val="minMax"/>
        </c:scaling>
        <c:delete val="0"/>
        <c:axPos val="b"/>
        <c:numFmt formatCode="General" sourceLinked="1"/>
        <c:majorTickMark val="out"/>
        <c:minorTickMark val="none"/>
        <c:tickLblPos val="low"/>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425613904"/>
        <c:crosses val="autoZero"/>
        <c:auto val="1"/>
        <c:lblAlgn val="ctr"/>
        <c:lblOffset val="100"/>
        <c:tickLblSkip val="10"/>
        <c:tickMarkSkip val="10"/>
        <c:noMultiLvlLbl val="0"/>
      </c:catAx>
      <c:valAx>
        <c:axId val="425613904"/>
        <c:scaling>
          <c:orientation val="minMax"/>
          <c:max val="2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spPr>
          <a:noFill/>
          <a:ln w="22225">
            <a:solidFill>
              <a:srgbClr val="FFFFFF">
                <a:lumMod val="65000"/>
              </a:srgbClr>
            </a:solidFill>
            <a:prstDash val="lgDash"/>
          </a:ln>
          <a:effectLst/>
        </c:spPr>
        <c:txPr>
          <a:bodyPr rot="-60000000" spcFirstLastPara="1" vertOverflow="ellipsis" vert="horz" wrap="square" anchor="ctr" anchorCtr="1"/>
          <a:lstStyle/>
          <a:p>
            <a:pPr>
              <a:defRPr sz="1100" b="0" i="0" u="none" strike="noStrike" kern="1200" baseline="0">
                <a:solidFill>
                  <a:sysClr val="windowText" lastClr="000000"/>
                </a:solidFill>
                <a:latin typeface="+mn-lt"/>
                <a:ea typeface="+mn-ea"/>
                <a:cs typeface="+mn-cs"/>
              </a:defRPr>
            </a:pPr>
            <a:endParaRPr lang="en-US"/>
          </a:p>
        </c:txPr>
        <c:crossAx val="425613344"/>
        <c:crossesAt val="9"/>
        <c:crossBetween val="midCat"/>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100">
          <a:solidFill>
            <a:sysClr val="windowText" lastClr="000000"/>
          </a:solidFill>
        </a:defRPr>
      </a:pPr>
      <a:endParaRPr lang="en-US"/>
    </a:p>
  </c:txPr>
  <c:externalData r:id="rId4">
    <c:autoUpdate val="0"/>
  </c:externalData>
  <c:userShapes r:id="rId5"/>
</c:chartSpace>
</file>

<file path=ppt/charts/chart3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7687210394997"/>
          <c:y val="0.18769028871391077"/>
          <c:w val="0.76247849227179931"/>
          <c:h val="0.72345554461942252"/>
        </c:manualLayout>
      </c:layout>
      <c:areaChart>
        <c:grouping val="stacked"/>
        <c:varyColors val="0"/>
        <c:ser>
          <c:idx val="2"/>
          <c:order val="0"/>
          <c:tx>
            <c:strRef>
              <c:f>Sheet1!$B$25</c:f>
              <c:strCache>
                <c:ptCount val="1"/>
                <c:pt idx="0">
                  <c:v>Other oil production</c:v>
                </c:pt>
              </c:strCache>
            </c:strRef>
          </c:tx>
          <c:spPr>
            <a:solidFill>
              <a:srgbClr val="675005"/>
            </a:solidFill>
            <a:ln>
              <a:solidFill>
                <a:schemeClr val="accent6"/>
              </a:solidFill>
            </a:ln>
            <a:effectLst/>
          </c:spPr>
          <c:cat>
            <c:numRef>
              <c:f>Sheet1!$BC$1:$DA$1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Sheet1!$BC$25:$DA$25</c:f>
              <c:numCache>
                <c:formatCode>General</c:formatCode>
                <c:ptCount val="51"/>
                <c:pt idx="0">
                  <c:v>2.8489430000000002</c:v>
                </c:pt>
                <c:pt idx="1">
                  <c:v>2.765425</c:v>
                </c:pt>
                <c:pt idx="2">
                  <c:v>2.6754250000000006</c:v>
                </c:pt>
                <c:pt idx="3">
                  <c:v>2.6118360000000003</c:v>
                </c:pt>
                <c:pt idx="4">
                  <c:v>2.519695</c:v>
                </c:pt>
                <c:pt idx="5">
                  <c:v>2.4717500000000001</c:v>
                </c:pt>
                <c:pt idx="6">
                  <c:v>2.4566349999999995</c:v>
                </c:pt>
                <c:pt idx="7">
                  <c:v>2.4198869999999997</c:v>
                </c:pt>
                <c:pt idx="8">
                  <c:v>2.3982029999999996</c:v>
                </c:pt>
                <c:pt idx="9">
                  <c:v>2.3065069999999994</c:v>
                </c:pt>
                <c:pt idx="10">
                  <c:v>2.2935920000000003</c:v>
                </c:pt>
                <c:pt idx="11">
                  <c:v>2.2720280000000002</c:v>
                </c:pt>
                <c:pt idx="12">
                  <c:v>2.3417450000000004</c:v>
                </c:pt>
                <c:pt idx="13">
                  <c:v>2.3849939999999998</c:v>
                </c:pt>
                <c:pt idx="14">
                  <c:v>2.4998650000000007</c:v>
                </c:pt>
                <c:pt idx="15">
                  <c:v>2.4642109999999988</c:v>
                </c:pt>
                <c:pt idx="16">
                  <c:v>2.1729589999999996</c:v>
                </c:pt>
                <c:pt idx="17">
                  <c:v>2.123501000000001</c:v>
                </c:pt>
                <c:pt idx="18">
                  <c:v>1.9819359999999997</c:v>
                </c:pt>
                <c:pt idx="19">
                  <c:v>2.072375000000001</c:v>
                </c:pt>
                <c:pt idx="20">
                  <c:v>2.1142309999999989</c:v>
                </c:pt>
                <c:pt idx="21">
                  <c:v>1.9164550000000009</c:v>
                </c:pt>
                <c:pt idx="22">
                  <c:v>1.9022000000000012</c:v>
                </c:pt>
                <c:pt idx="23">
                  <c:v>1.8982600000000009</c:v>
                </c:pt>
                <c:pt idx="24">
                  <c:v>1.8959810000000004</c:v>
                </c:pt>
                <c:pt idx="25">
                  <c:v>1.8978620000000008</c:v>
                </c:pt>
                <c:pt idx="26">
                  <c:v>1.9009730000000009</c:v>
                </c:pt>
                <c:pt idx="27">
                  <c:v>1.8992669999999996</c:v>
                </c:pt>
                <c:pt idx="28">
                  <c:v>1.9063870000000001</c:v>
                </c:pt>
                <c:pt idx="29">
                  <c:v>1.9259059999999999</c:v>
                </c:pt>
                <c:pt idx="30">
                  <c:v>1.9402399999999991</c:v>
                </c:pt>
                <c:pt idx="31">
                  <c:v>1.9423830000000002</c:v>
                </c:pt>
                <c:pt idx="32">
                  <c:v>1.9491369999999986</c:v>
                </c:pt>
                <c:pt idx="33">
                  <c:v>1.9516080000000002</c:v>
                </c:pt>
                <c:pt idx="34">
                  <c:v>1.9516490000000002</c:v>
                </c:pt>
                <c:pt idx="35">
                  <c:v>1.9471719999999997</c:v>
                </c:pt>
                <c:pt idx="36">
                  <c:v>1.9437160000000016</c:v>
                </c:pt>
                <c:pt idx="37">
                  <c:v>1.9453239999999994</c:v>
                </c:pt>
                <c:pt idx="38">
                  <c:v>1.9349649999999992</c:v>
                </c:pt>
                <c:pt idx="39">
                  <c:v>1.9763839999999999</c:v>
                </c:pt>
                <c:pt idx="40">
                  <c:v>1.9544959999999987</c:v>
                </c:pt>
                <c:pt idx="41">
                  <c:v>1.9518940000000002</c:v>
                </c:pt>
                <c:pt idx="42">
                  <c:v>1.9734999999999985</c:v>
                </c:pt>
                <c:pt idx="43">
                  <c:v>1.9579639999999996</c:v>
                </c:pt>
                <c:pt idx="44">
                  <c:v>1.9404509999999999</c:v>
                </c:pt>
                <c:pt idx="45">
                  <c:v>1.9231769999999997</c:v>
                </c:pt>
                <c:pt idx="46">
                  <c:v>1.899895000000001</c:v>
                </c:pt>
                <c:pt idx="47">
                  <c:v>1.8761309999999998</c:v>
                </c:pt>
                <c:pt idx="48">
                  <c:v>1.8437419999999998</c:v>
                </c:pt>
                <c:pt idx="49">
                  <c:v>1.8344729999999994</c:v>
                </c:pt>
                <c:pt idx="50">
                  <c:v>1.8041730000000007</c:v>
                </c:pt>
              </c:numCache>
            </c:numRef>
          </c:val>
        </c:ser>
        <c:ser>
          <c:idx val="1"/>
          <c:order val="1"/>
          <c:tx>
            <c:strRef>
              <c:f>Sheet1!$B$27</c:f>
              <c:strCache>
                <c:ptCount val="1"/>
                <c:pt idx="0">
                  <c:v>GOM offshore production</c:v>
                </c:pt>
              </c:strCache>
            </c:strRef>
          </c:tx>
          <c:spPr>
            <a:solidFill>
              <a:schemeClr val="accent4"/>
            </a:solidFill>
            <a:ln>
              <a:noFill/>
            </a:ln>
            <a:effectLst/>
          </c:spPr>
          <c:cat>
            <c:numRef>
              <c:f>Sheet1!$BC$1:$DA$1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Sheet1!$BC$27:$DA$27</c:f>
              <c:numCache>
                <c:formatCode>General</c:formatCode>
                <c:ptCount val="51"/>
                <c:pt idx="0">
                  <c:v>1.433562</c:v>
                </c:pt>
                <c:pt idx="1">
                  <c:v>1.5355750000000001</c:v>
                </c:pt>
                <c:pt idx="2">
                  <c:v>1.554575</c:v>
                </c:pt>
                <c:pt idx="3">
                  <c:v>1.537164</c:v>
                </c:pt>
                <c:pt idx="4">
                  <c:v>1.466726</c:v>
                </c:pt>
                <c:pt idx="5">
                  <c:v>1.27925</c:v>
                </c:pt>
                <c:pt idx="6">
                  <c:v>1.2933650000000001</c:v>
                </c:pt>
                <c:pt idx="7">
                  <c:v>1.2821130000000001</c:v>
                </c:pt>
                <c:pt idx="8">
                  <c:v>1.159797</c:v>
                </c:pt>
                <c:pt idx="9">
                  <c:v>1.5624930000000001</c:v>
                </c:pt>
                <c:pt idx="10">
                  <c:v>1.552408</c:v>
                </c:pt>
                <c:pt idx="11">
                  <c:v>1.316972</c:v>
                </c:pt>
                <c:pt idx="12">
                  <c:v>1.269255</c:v>
                </c:pt>
                <c:pt idx="13">
                  <c:v>1.2550060000000001</c:v>
                </c:pt>
                <c:pt idx="14">
                  <c:v>1.3971340000000001</c:v>
                </c:pt>
                <c:pt idx="15">
                  <c:v>1.5147889999999999</c:v>
                </c:pt>
                <c:pt idx="16">
                  <c:v>1.602041</c:v>
                </c:pt>
                <c:pt idx="17">
                  <c:v>1.6794989999999999</c:v>
                </c:pt>
                <c:pt idx="18">
                  <c:v>1.7416260000000001</c:v>
                </c:pt>
                <c:pt idx="19">
                  <c:v>1.7810730000000001</c:v>
                </c:pt>
                <c:pt idx="20">
                  <c:v>1.9283160000000001</c:v>
                </c:pt>
                <c:pt idx="21">
                  <c:v>2.181575</c:v>
                </c:pt>
                <c:pt idx="22">
                  <c:v>2.3736249999999997</c:v>
                </c:pt>
                <c:pt idx="23">
                  <c:v>2.3303579999999999</c:v>
                </c:pt>
                <c:pt idx="24">
                  <c:v>2.2068909999999997</c:v>
                </c:pt>
                <c:pt idx="25">
                  <c:v>2.1656610000000001</c:v>
                </c:pt>
                <c:pt idx="26">
                  <c:v>2.1212149999999999</c:v>
                </c:pt>
                <c:pt idx="27">
                  <c:v>1.964672</c:v>
                </c:pt>
                <c:pt idx="28">
                  <c:v>1.8431790000000001</c:v>
                </c:pt>
                <c:pt idx="29">
                  <c:v>1.722329</c:v>
                </c:pt>
                <c:pt idx="30">
                  <c:v>1.674593</c:v>
                </c:pt>
                <c:pt idx="31">
                  <c:v>1.646439</c:v>
                </c:pt>
                <c:pt idx="32">
                  <c:v>1.588581</c:v>
                </c:pt>
                <c:pt idx="33">
                  <c:v>1.5545260000000001</c:v>
                </c:pt>
                <c:pt idx="34">
                  <c:v>1.4595370000000001</c:v>
                </c:pt>
                <c:pt idx="35">
                  <c:v>1.4089149999999999</c:v>
                </c:pt>
                <c:pt idx="36">
                  <c:v>1.395632</c:v>
                </c:pt>
                <c:pt idx="37">
                  <c:v>1.398495</c:v>
                </c:pt>
                <c:pt idx="38">
                  <c:v>1.375894</c:v>
                </c:pt>
                <c:pt idx="39">
                  <c:v>1.3450139999999999</c:v>
                </c:pt>
                <c:pt idx="40">
                  <c:v>1.333909</c:v>
                </c:pt>
                <c:pt idx="41">
                  <c:v>1.3080719999999999</c:v>
                </c:pt>
                <c:pt idx="42">
                  <c:v>1.288888</c:v>
                </c:pt>
                <c:pt idx="43">
                  <c:v>1.241282</c:v>
                </c:pt>
                <c:pt idx="44">
                  <c:v>1.2399720000000001</c:v>
                </c:pt>
                <c:pt idx="45">
                  <c:v>1.2527980000000001</c:v>
                </c:pt>
                <c:pt idx="46">
                  <c:v>1.2747869999999999</c:v>
                </c:pt>
                <c:pt idx="47">
                  <c:v>1.273833</c:v>
                </c:pt>
                <c:pt idx="48">
                  <c:v>1.2301150000000001</c:v>
                </c:pt>
                <c:pt idx="49">
                  <c:v>1.1889460000000001</c:v>
                </c:pt>
                <c:pt idx="50">
                  <c:v>1.1665270000000001</c:v>
                </c:pt>
              </c:numCache>
            </c:numRef>
          </c:val>
        </c:ser>
        <c:ser>
          <c:idx val="0"/>
          <c:order val="2"/>
          <c:tx>
            <c:strRef>
              <c:f>Sheet1!$B$26</c:f>
              <c:strCache>
                <c:ptCount val="1"/>
                <c:pt idx="0">
                  <c:v>Alaska production</c:v>
                </c:pt>
              </c:strCache>
            </c:strRef>
          </c:tx>
          <c:spPr>
            <a:solidFill>
              <a:srgbClr val="EBC7A4"/>
            </a:solidFill>
            <a:ln>
              <a:noFill/>
            </a:ln>
            <a:effectLst/>
          </c:spPr>
          <c:cat>
            <c:numRef>
              <c:f>Sheet1!$BC$1:$DA$1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Sheet1!$BC$26:$DA$26</c:f>
              <c:numCache>
                <c:formatCode>General</c:formatCode>
                <c:ptCount val="51"/>
                <c:pt idx="0">
                  <c:v>0.96834699999999996</c:v>
                </c:pt>
                <c:pt idx="1">
                  <c:v>0.96299999999999997</c:v>
                </c:pt>
                <c:pt idx="2">
                  <c:v>0.98499999999999999</c:v>
                </c:pt>
                <c:pt idx="3">
                  <c:v>0.97399999999999998</c:v>
                </c:pt>
                <c:pt idx="4">
                  <c:v>0.90551899999999996</c:v>
                </c:pt>
                <c:pt idx="5">
                  <c:v>0.86399999999999999</c:v>
                </c:pt>
                <c:pt idx="6">
                  <c:v>0.74099999999999999</c:v>
                </c:pt>
                <c:pt idx="7">
                  <c:v>0.72199999999999998</c:v>
                </c:pt>
                <c:pt idx="8">
                  <c:v>0.68300000000000005</c:v>
                </c:pt>
                <c:pt idx="9">
                  <c:v>0.64600000000000002</c:v>
                </c:pt>
                <c:pt idx="10">
                  <c:v>0.59899999999999998</c:v>
                </c:pt>
                <c:pt idx="11">
                  <c:v>0.56100000000000005</c:v>
                </c:pt>
                <c:pt idx="12">
                  <c:v>0.52600000000000002</c:v>
                </c:pt>
                <c:pt idx="13">
                  <c:v>0.51500000000000001</c:v>
                </c:pt>
                <c:pt idx="14">
                  <c:v>0.496</c:v>
                </c:pt>
                <c:pt idx="15">
                  <c:v>0.48299999999999998</c:v>
                </c:pt>
                <c:pt idx="16">
                  <c:v>0.48899999999999999</c:v>
                </c:pt>
                <c:pt idx="17">
                  <c:v>0.49399999999999999</c:v>
                </c:pt>
                <c:pt idx="18">
                  <c:v>0.48214499999999999</c:v>
                </c:pt>
                <c:pt idx="19">
                  <c:v>0.487068</c:v>
                </c:pt>
                <c:pt idx="20">
                  <c:v>0.5</c:v>
                </c:pt>
                <c:pt idx="21">
                  <c:v>0.55501699999999998</c:v>
                </c:pt>
                <c:pt idx="22">
                  <c:v>0.593024</c:v>
                </c:pt>
                <c:pt idx="23">
                  <c:v>0.58454799999999996</c:v>
                </c:pt>
                <c:pt idx="24">
                  <c:v>0.571241</c:v>
                </c:pt>
                <c:pt idx="25">
                  <c:v>0.58111500000000005</c:v>
                </c:pt>
                <c:pt idx="26">
                  <c:v>0.66922000000000004</c:v>
                </c:pt>
                <c:pt idx="27">
                  <c:v>0.67625999999999997</c:v>
                </c:pt>
                <c:pt idx="28">
                  <c:v>0.65802000000000005</c:v>
                </c:pt>
                <c:pt idx="29">
                  <c:v>0.63698399999999999</c:v>
                </c:pt>
                <c:pt idx="30">
                  <c:v>0.62767700000000004</c:v>
                </c:pt>
                <c:pt idx="31">
                  <c:v>0.66203999999999996</c:v>
                </c:pt>
                <c:pt idx="32">
                  <c:v>0.73163299999999998</c:v>
                </c:pt>
                <c:pt idx="33">
                  <c:v>0.80968600000000002</c:v>
                </c:pt>
                <c:pt idx="34">
                  <c:v>0.888741</c:v>
                </c:pt>
                <c:pt idx="35">
                  <c:v>0.94326900000000002</c:v>
                </c:pt>
                <c:pt idx="36">
                  <c:v>1.0361959999999999</c:v>
                </c:pt>
                <c:pt idx="37">
                  <c:v>1.0928960000000001</c:v>
                </c:pt>
                <c:pt idx="38">
                  <c:v>1.189854</c:v>
                </c:pt>
                <c:pt idx="39">
                  <c:v>1.2296640000000001</c:v>
                </c:pt>
                <c:pt idx="40">
                  <c:v>1.3024150000000001</c:v>
                </c:pt>
                <c:pt idx="41">
                  <c:v>1.249044</c:v>
                </c:pt>
                <c:pt idx="42">
                  <c:v>1.152226</c:v>
                </c:pt>
                <c:pt idx="43">
                  <c:v>1.0565389999999999</c:v>
                </c:pt>
                <c:pt idx="44">
                  <c:v>0.94470299999999996</c:v>
                </c:pt>
                <c:pt idx="45">
                  <c:v>0.84807900000000003</c:v>
                </c:pt>
                <c:pt idx="46">
                  <c:v>0.76454</c:v>
                </c:pt>
                <c:pt idx="47">
                  <c:v>0.69225800000000004</c:v>
                </c:pt>
                <c:pt idx="48">
                  <c:v>0.62966999999999995</c:v>
                </c:pt>
                <c:pt idx="49">
                  <c:v>0.57152099999999995</c:v>
                </c:pt>
                <c:pt idx="50">
                  <c:v>0.51294499999999998</c:v>
                </c:pt>
              </c:numCache>
            </c:numRef>
          </c:val>
        </c:ser>
        <c:ser>
          <c:idx val="3"/>
          <c:order val="3"/>
          <c:tx>
            <c:strRef>
              <c:f>Sheet1!$B$24</c:f>
              <c:strCache>
                <c:ptCount val="1"/>
                <c:pt idx="0">
                  <c:v>Tight oil production</c:v>
                </c:pt>
              </c:strCache>
            </c:strRef>
          </c:tx>
          <c:spPr>
            <a:solidFill>
              <a:srgbClr val="BD732A"/>
            </a:solidFill>
            <a:ln>
              <a:noFill/>
            </a:ln>
            <a:effectLst/>
          </c:spPr>
          <c:cat>
            <c:numRef>
              <c:f>Sheet1!$BC$1:$DA$1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Sheet1!$BC$24:$DA$24</c:f>
              <c:numCache>
                <c:formatCode>General</c:formatCode>
                <c:ptCount val="51"/>
                <c:pt idx="0">
                  <c:v>0.64300000000000002</c:v>
                </c:pt>
                <c:pt idx="1">
                  <c:v>0.622</c:v>
                </c:pt>
                <c:pt idx="2">
                  <c:v>0.60799999999999998</c:v>
                </c:pt>
                <c:pt idx="3">
                  <c:v>0.60099999999999998</c:v>
                </c:pt>
                <c:pt idx="4">
                  <c:v>0.60499999999999998</c:v>
                </c:pt>
                <c:pt idx="5">
                  <c:v>0.63500000000000001</c:v>
                </c:pt>
                <c:pt idx="6">
                  <c:v>0.66</c:v>
                </c:pt>
                <c:pt idx="7">
                  <c:v>0.71299999999999997</c:v>
                </c:pt>
                <c:pt idx="8">
                  <c:v>0.81899999999999995</c:v>
                </c:pt>
                <c:pt idx="9">
                  <c:v>0.89400000000000002</c:v>
                </c:pt>
                <c:pt idx="10">
                  <c:v>1.0900000000000001</c:v>
                </c:pt>
                <c:pt idx="11">
                  <c:v>1.552</c:v>
                </c:pt>
                <c:pt idx="12">
                  <c:v>2.419</c:v>
                </c:pt>
                <c:pt idx="13">
                  <c:v>3.3140000000000001</c:v>
                </c:pt>
                <c:pt idx="14">
                  <c:v>4.367</c:v>
                </c:pt>
                <c:pt idx="15">
                  <c:v>4.9690000000000003</c:v>
                </c:pt>
                <c:pt idx="16">
                  <c:v>4.5670000000000002</c:v>
                </c:pt>
                <c:pt idx="17">
                  <c:v>5.0579999999999998</c:v>
                </c:pt>
                <c:pt idx="18">
                  <c:v>6.5330000000000004</c:v>
                </c:pt>
                <c:pt idx="19">
                  <c:v>7.628952</c:v>
                </c:pt>
                <c:pt idx="20">
                  <c:v>8.5433540000000008</c:v>
                </c:pt>
                <c:pt idx="21">
                  <c:v>9.0123759999999997</c:v>
                </c:pt>
                <c:pt idx="22">
                  <c:v>9.1089319999999994</c:v>
                </c:pt>
                <c:pt idx="23">
                  <c:v>9.104749</c:v>
                </c:pt>
                <c:pt idx="24">
                  <c:v>9.337942</c:v>
                </c:pt>
                <c:pt idx="25">
                  <c:v>9.4495229999999992</c:v>
                </c:pt>
                <c:pt idx="26">
                  <c:v>9.6835419999999992</c:v>
                </c:pt>
                <c:pt idx="27">
                  <c:v>9.9660030000000006</c:v>
                </c:pt>
                <c:pt idx="28">
                  <c:v>10.007012</c:v>
                </c:pt>
                <c:pt idx="29">
                  <c:v>10.128206</c:v>
                </c:pt>
                <c:pt idx="30">
                  <c:v>10.217764000000001</c:v>
                </c:pt>
                <c:pt idx="31">
                  <c:v>10.283261</c:v>
                </c:pt>
                <c:pt idx="32">
                  <c:v>10.241172000000001</c:v>
                </c:pt>
                <c:pt idx="33">
                  <c:v>10.166710999999999</c:v>
                </c:pt>
                <c:pt idx="34">
                  <c:v>10.134454</c:v>
                </c:pt>
                <c:pt idx="35">
                  <c:v>10.029992</c:v>
                </c:pt>
                <c:pt idx="36">
                  <c:v>9.8936689999999992</c:v>
                </c:pt>
                <c:pt idx="37">
                  <c:v>9.7376120000000004</c:v>
                </c:pt>
                <c:pt idx="38">
                  <c:v>9.6376290000000004</c:v>
                </c:pt>
                <c:pt idx="39">
                  <c:v>9.5502350000000007</c:v>
                </c:pt>
                <c:pt idx="40">
                  <c:v>9.4593260000000008</c:v>
                </c:pt>
                <c:pt idx="41">
                  <c:v>9.4331990000000001</c:v>
                </c:pt>
                <c:pt idx="42">
                  <c:v>9.3680420000000009</c:v>
                </c:pt>
                <c:pt idx="43">
                  <c:v>9.2684440000000006</c:v>
                </c:pt>
                <c:pt idx="44">
                  <c:v>9.1745020000000004</c:v>
                </c:pt>
                <c:pt idx="45">
                  <c:v>9.0063370000000003</c:v>
                </c:pt>
                <c:pt idx="46">
                  <c:v>8.8757429999999999</c:v>
                </c:pt>
                <c:pt idx="47">
                  <c:v>8.7727000000000004</c:v>
                </c:pt>
                <c:pt idx="48">
                  <c:v>8.6706070000000004</c:v>
                </c:pt>
                <c:pt idx="49">
                  <c:v>8.4843600000000006</c:v>
                </c:pt>
                <c:pt idx="50">
                  <c:v>8.3772439999999992</c:v>
                </c:pt>
              </c:numCache>
            </c:numRef>
          </c:val>
        </c:ser>
        <c:dLbls>
          <c:showLegendKey val="0"/>
          <c:showVal val="0"/>
          <c:showCatName val="0"/>
          <c:showSerName val="0"/>
          <c:showPercent val="0"/>
          <c:showBubbleSize val="0"/>
        </c:dLbls>
        <c:axId val="425617824"/>
        <c:axId val="425618384"/>
      </c:areaChart>
      <c:catAx>
        <c:axId val="425617824"/>
        <c:scaling>
          <c:orientation val="minMax"/>
        </c:scaling>
        <c:delete val="0"/>
        <c:axPos val="b"/>
        <c:numFmt formatCode="General" sourceLinked="1"/>
        <c:majorTickMark val="out"/>
        <c:minorTickMark val="none"/>
        <c:tickLblPos val="low"/>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425618384"/>
        <c:crosses val="autoZero"/>
        <c:auto val="1"/>
        <c:lblAlgn val="ctr"/>
        <c:lblOffset val="100"/>
        <c:tickLblSkip val="10"/>
        <c:tickMarkSkip val="10"/>
        <c:noMultiLvlLbl val="0"/>
      </c:catAx>
      <c:valAx>
        <c:axId val="425618384"/>
        <c:scaling>
          <c:orientation val="minMax"/>
          <c:max val="2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22225">
            <a:solidFill>
              <a:schemeClr val="bg1">
                <a:lumMod val="65000"/>
              </a:schemeClr>
            </a:solidFill>
            <a:prstDash val="lgDash"/>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425617824"/>
        <c:crossesAt val="19"/>
        <c:crossBetween val="midCat"/>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400">
          <a:solidFill>
            <a:sysClr val="windowText" lastClr="000000"/>
          </a:solidFill>
        </a:defRPr>
      </a:pPr>
      <a:endParaRPr lang="en-US"/>
    </a:p>
  </c:txPr>
  <c:externalData r:id="rId3">
    <c:autoUpdate val="0"/>
  </c:externalData>
  <c:userShapes r:id="rId4"/>
</c:chartSpace>
</file>

<file path=ppt/charts/chart3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3007282349762661"/>
          <c:y val="0.16887931977252843"/>
          <c:w val="0.76705644830063469"/>
          <c:h val="0.74028680008748904"/>
        </c:manualLayout>
      </c:layout>
      <c:areaChart>
        <c:grouping val="stacked"/>
        <c:varyColors val="0"/>
        <c:ser>
          <c:idx val="2"/>
          <c:order val="0"/>
          <c:tx>
            <c:strRef>
              <c:f>Sheet1!$B$33</c:f>
              <c:strCache>
                <c:ptCount val="1"/>
                <c:pt idx="0">
                  <c:v>Other oil production</c:v>
                </c:pt>
              </c:strCache>
            </c:strRef>
          </c:tx>
          <c:spPr>
            <a:solidFill>
              <a:srgbClr val="675005"/>
            </a:solidFill>
            <a:ln>
              <a:solidFill>
                <a:schemeClr val="accent6"/>
              </a:solidFill>
            </a:ln>
            <a:effectLst/>
          </c:spPr>
          <c:cat>
            <c:numRef>
              <c:f>Sheet1!$BM$1:$DA$1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Sheet1!$BM$33:$DA$33</c:f>
              <c:numCache>
                <c:formatCode>General</c:formatCode>
                <c:ptCount val="41"/>
                <c:pt idx="0">
                  <c:v>2.2935920000000003</c:v>
                </c:pt>
                <c:pt idx="1">
                  <c:v>2.2720280000000002</c:v>
                </c:pt>
                <c:pt idx="2">
                  <c:v>2.3417450000000004</c:v>
                </c:pt>
                <c:pt idx="3">
                  <c:v>2.3849939999999998</c:v>
                </c:pt>
                <c:pt idx="4">
                  <c:v>2.4998650000000007</c:v>
                </c:pt>
                <c:pt idx="5">
                  <c:v>2.4642109999999988</c:v>
                </c:pt>
                <c:pt idx="6">
                  <c:v>2.1729589999999996</c:v>
                </c:pt>
                <c:pt idx="7">
                  <c:v>2.123501000000001</c:v>
                </c:pt>
                <c:pt idx="8">
                  <c:v>1.9804670000000004</c:v>
                </c:pt>
                <c:pt idx="9">
                  <c:v>2.0710139999999995</c:v>
                </c:pt>
                <c:pt idx="10">
                  <c:v>2.110806999999999</c:v>
                </c:pt>
                <c:pt idx="11">
                  <c:v>1.9123190000000001</c:v>
                </c:pt>
                <c:pt idx="12">
                  <c:v>1.896803</c:v>
                </c:pt>
                <c:pt idx="13">
                  <c:v>1.8912240000000009</c:v>
                </c:pt>
                <c:pt idx="14">
                  <c:v>1.8865899999999995</c:v>
                </c:pt>
                <c:pt idx="15">
                  <c:v>1.883511000000001</c:v>
                </c:pt>
                <c:pt idx="16">
                  <c:v>1.8824829999999997</c:v>
                </c:pt>
                <c:pt idx="17">
                  <c:v>1.8783210000000019</c:v>
                </c:pt>
                <c:pt idx="18">
                  <c:v>1.8817740000000012</c:v>
                </c:pt>
                <c:pt idx="19">
                  <c:v>1.8881710000000016</c:v>
                </c:pt>
                <c:pt idx="20">
                  <c:v>1.8956809999999982</c:v>
                </c:pt>
                <c:pt idx="21">
                  <c:v>1.9162130000000002</c:v>
                </c:pt>
                <c:pt idx="22">
                  <c:v>1.9189529999999984</c:v>
                </c:pt>
                <c:pt idx="23">
                  <c:v>1.9283170000000007</c:v>
                </c:pt>
                <c:pt idx="24">
                  <c:v>1.930955</c:v>
                </c:pt>
                <c:pt idx="25">
                  <c:v>1.9278580000000007</c:v>
                </c:pt>
                <c:pt idx="26">
                  <c:v>1.922498</c:v>
                </c:pt>
                <c:pt idx="27">
                  <c:v>1.910393999999999</c:v>
                </c:pt>
                <c:pt idx="28">
                  <c:v>1.8997580000000009</c:v>
                </c:pt>
                <c:pt idx="29">
                  <c:v>1.9065509999999988</c:v>
                </c:pt>
                <c:pt idx="30">
                  <c:v>1.8980219999999988</c:v>
                </c:pt>
                <c:pt idx="31">
                  <c:v>1.9181319999999999</c:v>
                </c:pt>
                <c:pt idx="32">
                  <c:v>1.9293490000000011</c:v>
                </c:pt>
                <c:pt idx="33">
                  <c:v>1.8941909999999988</c:v>
                </c:pt>
                <c:pt idx="34">
                  <c:v>1.9266530000000017</c:v>
                </c:pt>
                <c:pt idx="35">
                  <c:v>1.9055710000000006</c:v>
                </c:pt>
                <c:pt idx="36">
                  <c:v>1.8773550000000001</c:v>
                </c:pt>
                <c:pt idx="37">
                  <c:v>1.852653999999998</c:v>
                </c:pt>
                <c:pt idx="38">
                  <c:v>1.8291850000000012</c:v>
                </c:pt>
                <c:pt idx="39">
                  <c:v>1.8063259999999997</c:v>
                </c:pt>
                <c:pt idx="40">
                  <c:v>1.7855720000000006</c:v>
                </c:pt>
              </c:numCache>
            </c:numRef>
          </c:val>
        </c:ser>
        <c:ser>
          <c:idx val="4"/>
          <c:order val="1"/>
          <c:tx>
            <c:strRef>
              <c:f>Sheet1!$B$35</c:f>
              <c:strCache>
                <c:ptCount val="1"/>
                <c:pt idx="0">
                  <c:v>GOM offshore production</c:v>
                </c:pt>
              </c:strCache>
            </c:strRef>
          </c:tx>
          <c:spPr>
            <a:solidFill>
              <a:srgbClr val="FFC000"/>
            </a:solidFill>
            <a:ln>
              <a:noFill/>
            </a:ln>
            <a:effectLst/>
          </c:spPr>
          <c:val>
            <c:numRef>
              <c:f>Sheet1!$BM$35:$DA$35</c:f>
              <c:numCache>
                <c:formatCode>General</c:formatCode>
                <c:ptCount val="41"/>
                <c:pt idx="0">
                  <c:v>1.552408</c:v>
                </c:pt>
                <c:pt idx="1">
                  <c:v>1.316972</c:v>
                </c:pt>
                <c:pt idx="2">
                  <c:v>1.269255</c:v>
                </c:pt>
                <c:pt idx="3">
                  <c:v>1.2550060000000001</c:v>
                </c:pt>
                <c:pt idx="4">
                  <c:v>1.3971340000000001</c:v>
                </c:pt>
                <c:pt idx="5">
                  <c:v>1.5147889999999999</c:v>
                </c:pt>
                <c:pt idx="6">
                  <c:v>1.602041</c:v>
                </c:pt>
                <c:pt idx="7">
                  <c:v>1.6794989999999999</c:v>
                </c:pt>
                <c:pt idx="8">
                  <c:v>1.7430939999999999</c:v>
                </c:pt>
                <c:pt idx="9">
                  <c:v>1.7994760000000001</c:v>
                </c:pt>
                <c:pt idx="10">
                  <c:v>1.9422000000000001</c:v>
                </c:pt>
                <c:pt idx="11">
                  <c:v>2.2175180000000001</c:v>
                </c:pt>
                <c:pt idx="12">
                  <c:v>2.4028930000000002</c:v>
                </c:pt>
                <c:pt idx="13">
                  <c:v>2.3836719999999998</c:v>
                </c:pt>
                <c:pt idx="14">
                  <c:v>2.2947990000000003</c:v>
                </c:pt>
                <c:pt idx="15">
                  <c:v>2.26437</c:v>
                </c:pt>
                <c:pt idx="16">
                  <c:v>2.2540019999999998</c:v>
                </c:pt>
                <c:pt idx="17">
                  <c:v>2.1168070000000001</c:v>
                </c:pt>
                <c:pt idx="18">
                  <c:v>2.0118999999999998</c:v>
                </c:pt>
                <c:pt idx="19">
                  <c:v>1.9224919999999999</c:v>
                </c:pt>
                <c:pt idx="20">
                  <c:v>1.8533459999999999</c:v>
                </c:pt>
                <c:pt idx="21">
                  <c:v>1.8699349999999999</c:v>
                </c:pt>
                <c:pt idx="22">
                  <c:v>1.830568</c:v>
                </c:pt>
                <c:pt idx="23">
                  <c:v>1.755674</c:v>
                </c:pt>
                <c:pt idx="24">
                  <c:v>1.712682</c:v>
                </c:pt>
                <c:pt idx="25">
                  <c:v>1.6464159999999999</c:v>
                </c:pt>
                <c:pt idx="26">
                  <c:v>1.648542</c:v>
                </c:pt>
                <c:pt idx="27">
                  <c:v>1.6826400000000001</c:v>
                </c:pt>
                <c:pt idx="28">
                  <c:v>1.672839</c:v>
                </c:pt>
                <c:pt idx="29">
                  <c:v>1.6586800000000002</c:v>
                </c:pt>
                <c:pt idx="30">
                  <c:v>1.6307700000000001</c:v>
                </c:pt>
                <c:pt idx="31">
                  <c:v>1.5882890000000001</c:v>
                </c:pt>
                <c:pt idx="32">
                  <c:v>1.5825400000000001</c:v>
                </c:pt>
                <c:pt idx="33">
                  <c:v>1.6061570000000001</c:v>
                </c:pt>
                <c:pt idx="34">
                  <c:v>1.5314999999999999</c:v>
                </c:pt>
                <c:pt idx="35">
                  <c:v>1.460107</c:v>
                </c:pt>
                <c:pt idx="36">
                  <c:v>1.4305749999999999</c:v>
                </c:pt>
                <c:pt idx="37">
                  <c:v>1.4990349999999999</c:v>
                </c:pt>
                <c:pt idx="38">
                  <c:v>1.5495410000000001</c:v>
                </c:pt>
                <c:pt idx="39">
                  <c:v>1.5708989999999998</c:v>
                </c:pt>
                <c:pt idx="40">
                  <c:v>1.4891540000000001</c:v>
                </c:pt>
              </c:numCache>
            </c:numRef>
          </c:val>
        </c:ser>
        <c:ser>
          <c:idx val="0"/>
          <c:order val="2"/>
          <c:tx>
            <c:strRef>
              <c:f>Sheet1!$B$34</c:f>
              <c:strCache>
                <c:ptCount val="1"/>
                <c:pt idx="0">
                  <c:v>Alaska production</c:v>
                </c:pt>
              </c:strCache>
            </c:strRef>
          </c:tx>
          <c:spPr>
            <a:solidFill>
              <a:srgbClr val="EBC7A4"/>
            </a:solidFill>
            <a:ln>
              <a:noFill/>
            </a:ln>
            <a:effectLst/>
          </c:spPr>
          <c:val>
            <c:numRef>
              <c:f>Sheet1!$BM$34:$DA$34</c:f>
              <c:numCache>
                <c:formatCode>General</c:formatCode>
                <c:ptCount val="41"/>
                <c:pt idx="0">
                  <c:v>0.59899999999999998</c:v>
                </c:pt>
                <c:pt idx="1">
                  <c:v>0.56100000000000005</c:v>
                </c:pt>
                <c:pt idx="2">
                  <c:v>0.52600000000000002</c:v>
                </c:pt>
                <c:pt idx="3">
                  <c:v>0.51500000000000001</c:v>
                </c:pt>
                <c:pt idx="4">
                  <c:v>0.496</c:v>
                </c:pt>
                <c:pt idx="5">
                  <c:v>0.48299999999999998</c:v>
                </c:pt>
                <c:pt idx="6">
                  <c:v>0.48899999999999999</c:v>
                </c:pt>
                <c:pt idx="7">
                  <c:v>0.49399999999999999</c:v>
                </c:pt>
                <c:pt idx="8">
                  <c:v>0.48214499999999999</c:v>
                </c:pt>
                <c:pt idx="9">
                  <c:v>0.487068</c:v>
                </c:pt>
                <c:pt idx="10">
                  <c:v>0.5</c:v>
                </c:pt>
                <c:pt idx="11">
                  <c:v>0.58926400000000001</c:v>
                </c:pt>
                <c:pt idx="12">
                  <c:v>0.60489700000000002</c:v>
                </c:pt>
                <c:pt idx="13">
                  <c:v>0.58769899999999997</c:v>
                </c:pt>
                <c:pt idx="14">
                  <c:v>0.57683799999999996</c:v>
                </c:pt>
                <c:pt idx="15">
                  <c:v>0.59976300000000005</c:v>
                </c:pt>
                <c:pt idx="16">
                  <c:v>0.695932</c:v>
                </c:pt>
                <c:pt idx="17">
                  <c:v>0.67625999999999997</c:v>
                </c:pt>
                <c:pt idx="18">
                  <c:v>0.65831700000000004</c:v>
                </c:pt>
                <c:pt idx="19">
                  <c:v>0.64191399999999998</c:v>
                </c:pt>
                <c:pt idx="20">
                  <c:v>0.64621200000000001</c:v>
                </c:pt>
                <c:pt idx="21">
                  <c:v>0.71701999999999999</c:v>
                </c:pt>
                <c:pt idx="22">
                  <c:v>0.83924900000000002</c:v>
                </c:pt>
                <c:pt idx="23">
                  <c:v>0.96913700000000003</c:v>
                </c:pt>
                <c:pt idx="24">
                  <c:v>1.099869</c:v>
                </c:pt>
                <c:pt idx="25">
                  <c:v>1.196947</c:v>
                </c:pt>
                <c:pt idx="26">
                  <c:v>1.3563130000000001</c:v>
                </c:pt>
                <c:pt idx="27">
                  <c:v>1.453308</c:v>
                </c:pt>
                <c:pt idx="28">
                  <c:v>1.643</c:v>
                </c:pt>
                <c:pt idx="29">
                  <c:v>1.789785</c:v>
                </c:pt>
                <c:pt idx="30">
                  <c:v>2.1124540000000001</c:v>
                </c:pt>
                <c:pt idx="31">
                  <c:v>2.3229980000000001</c:v>
                </c:pt>
                <c:pt idx="32">
                  <c:v>2.33941</c:v>
                </c:pt>
                <c:pt idx="33">
                  <c:v>2.3709310000000001</c:v>
                </c:pt>
                <c:pt idx="34">
                  <c:v>2.3245849999999999</c:v>
                </c:pt>
                <c:pt idx="35">
                  <c:v>2.2172360000000002</c:v>
                </c:pt>
                <c:pt idx="36">
                  <c:v>2.0850499999999998</c:v>
                </c:pt>
                <c:pt idx="37">
                  <c:v>1.979339</c:v>
                </c:pt>
                <c:pt idx="38">
                  <c:v>1.8456429999999999</c:v>
                </c:pt>
                <c:pt idx="39">
                  <c:v>1.7466950000000001</c:v>
                </c:pt>
                <c:pt idx="40">
                  <c:v>1.6428780000000001</c:v>
                </c:pt>
              </c:numCache>
            </c:numRef>
          </c:val>
        </c:ser>
        <c:ser>
          <c:idx val="1"/>
          <c:order val="3"/>
          <c:tx>
            <c:strRef>
              <c:f>production_type!#REF!</c:f>
              <c:strCache>
                <c:ptCount val="1"/>
                <c:pt idx="0">
                  <c:v>#REF!</c:v>
                </c:pt>
              </c:strCache>
              <c:extLst xmlns:c15="http://schemas.microsoft.com/office/drawing/2012/chart"/>
            </c:strRef>
          </c:tx>
          <c:spPr>
            <a:solidFill>
              <a:schemeClr val="accent2"/>
            </a:solidFill>
            <a:ln>
              <a:noFill/>
            </a:ln>
            <a:effectLst/>
          </c:spPr>
          <c:cat>
            <c:numRef>
              <c:f>'[1]NEWproduction_type@'!$BM$1:$DA$1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production_type!#REF!</c:f>
              <c:extLst xmlns:c15="http://schemas.microsoft.com/office/drawing/2012/chart"/>
            </c:numRef>
          </c:val>
        </c:ser>
        <c:ser>
          <c:idx val="3"/>
          <c:order val="4"/>
          <c:tx>
            <c:strRef>
              <c:f>Sheet1!$B$32</c:f>
              <c:strCache>
                <c:ptCount val="1"/>
                <c:pt idx="0">
                  <c:v>Tight oil production</c:v>
                </c:pt>
              </c:strCache>
            </c:strRef>
          </c:tx>
          <c:spPr>
            <a:solidFill>
              <a:srgbClr val="BD732A"/>
            </a:solidFill>
            <a:ln>
              <a:noFill/>
            </a:ln>
            <a:effectLst/>
          </c:spPr>
          <c:cat>
            <c:numRef>
              <c:f>Sheet1!$BM$1:$DA$1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Sheet1!$BM$32:$DA$32</c:f>
              <c:numCache>
                <c:formatCode>General</c:formatCode>
                <c:ptCount val="41"/>
                <c:pt idx="0">
                  <c:v>1.0900000000000001</c:v>
                </c:pt>
                <c:pt idx="1">
                  <c:v>1.552</c:v>
                </c:pt>
                <c:pt idx="2">
                  <c:v>2.419</c:v>
                </c:pt>
                <c:pt idx="3">
                  <c:v>3.3140000000000001</c:v>
                </c:pt>
                <c:pt idx="4">
                  <c:v>4.367</c:v>
                </c:pt>
                <c:pt idx="5">
                  <c:v>4.9690000000000003</c:v>
                </c:pt>
                <c:pt idx="6">
                  <c:v>4.5670000000000002</c:v>
                </c:pt>
                <c:pt idx="7">
                  <c:v>5.0579999999999998</c:v>
                </c:pt>
                <c:pt idx="8">
                  <c:v>6.5330000000000004</c:v>
                </c:pt>
                <c:pt idx="9">
                  <c:v>8.08826</c:v>
                </c:pt>
                <c:pt idx="10">
                  <c:v>9.1777920000000002</c:v>
                </c:pt>
                <c:pt idx="11">
                  <c:v>10.248203</c:v>
                </c:pt>
                <c:pt idx="12">
                  <c:v>10.697986999999999</c:v>
                </c:pt>
                <c:pt idx="13">
                  <c:v>10.928540999999999</c:v>
                </c:pt>
                <c:pt idx="14">
                  <c:v>11.254363</c:v>
                </c:pt>
                <c:pt idx="15">
                  <c:v>11.578619</c:v>
                </c:pt>
                <c:pt idx="16">
                  <c:v>12.126562</c:v>
                </c:pt>
                <c:pt idx="17">
                  <c:v>12.626711999999999</c:v>
                </c:pt>
                <c:pt idx="18">
                  <c:v>12.973056</c:v>
                </c:pt>
                <c:pt idx="19">
                  <c:v>13.178925</c:v>
                </c:pt>
                <c:pt idx="20">
                  <c:v>13.318685</c:v>
                </c:pt>
                <c:pt idx="21">
                  <c:v>13.656879999999999</c:v>
                </c:pt>
                <c:pt idx="22">
                  <c:v>13.873989</c:v>
                </c:pt>
                <c:pt idx="23">
                  <c:v>13.990415</c:v>
                </c:pt>
                <c:pt idx="24">
                  <c:v>14.089368</c:v>
                </c:pt>
                <c:pt idx="25">
                  <c:v>14.228058000000001</c:v>
                </c:pt>
                <c:pt idx="26">
                  <c:v>14.245874000000001</c:v>
                </c:pt>
                <c:pt idx="27">
                  <c:v>14.182544</c:v>
                </c:pt>
                <c:pt idx="28">
                  <c:v>14.145225999999999</c:v>
                </c:pt>
                <c:pt idx="29">
                  <c:v>14.189954</c:v>
                </c:pt>
                <c:pt idx="30">
                  <c:v>14.249389000000001</c:v>
                </c:pt>
                <c:pt idx="31">
                  <c:v>14.311631</c:v>
                </c:pt>
                <c:pt idx="32">
                  <c:v>14.303946</c:v>
                </c:pt>
                <c:pt idx="33">
                  <c:v>14.28157</c:v>
                </c:pt>
                <c:pt idx="34">
                  <c:v>14.282178999999999</c:v>
                </c:pt>
                <c:pt idx="35">
                  <c:v>14.254166</c:v>
                </c:pt>
                <c:pt idx="36">
                  <c:v>14.242081000000001</c:v>
                </c:pt>
                <c:pt idx="37">
                  <c:v>14.133995000000001</c:v>
                </c:pt>
                <c:pt idx="38">
                  <c:v>14.122368</c:v>
                </c:pt>
                <c:pt idx="39">
                  <c:v>14.07841</c:v>
                </c:pt>
                <c:pt idx="40">
                  <c:v>14.024359</c:v>
                </c:pt>
              </c:numCache>
            </c:numRef>
          </c:val>
        </c:ser>
        <c:dLbls>
          <c:showLegendKey val="0"/>
          <c:showVal val="0"/>
          <c:showCatName val="0"/>
          <c:showSerName val="0"/>
          <c:showPercent val="0"/>
          <c:showBubbleSize val="0"/>
        </c:dLbls>
        <c:axId val="425622864"/>
        <c:axId val="425623424"/>
      </c:areaChart>
      <c:catAx>
        <c:axId val="425622864"/>
        <c:scaling>
          <c:orientation val="minMax"/>
        </c:scaling>
        <c:delete val="0"/>
        <c:axPos val="b"/>
        <c:numFmt formatCode="General" sourceLinked="1"/>
        <c:majorTickMark val="out"/>
        <c:minorTickMark val="none"/>
        <c:tickLblPos val="low"/>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425623424"/>
        <c:crosses val="autoZero"/>
        <c:auto val="1"/>
        <c:lblAlgn val="ctr"/>
        <c:lblOffset val="100"/>
        <c:tickLblSkip val="10"/>
        <c:tickMarkSkip val="10"/>
        <c:noMultiLvlLbl val="0"/>
      </c:catAx>
      <c:valAx>
        <c:axId val="425623424"/>
        <c:scaling>
          <c:orientation val="minMax"/>
          <c:max val="2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spPr>
          <a:noFill/>
          <a:ln w="22225">
            <a:solidFill>
              <a:srgbClr val="FFFFFF">
                <a:lumMod val="65000"/>
              </a:srgbClr>
            </a:solidFill>
            <a:prstDash val="lgDash"/>
          </a:ln>
          <a:effectLst/>
        </c:spPr>
        <c:txPr>
          <a:bodyPr rot="-60000000" spcFirstLastPara="1" vertOverflow="ellipsis" vert="horz" wrap="square" anchor="ctr" anchorCtr="1"/>
          <a:lstStyle/>
          <a:p>
            <a:pPr>
              <a:defRPr sz="11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425622864"/>
        <c:crossesAt val="9"/>
        <c:crossBetween val="midCat"/>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100">
          <a:solidFill>
            <a:sysClr val="windowText" lastClr="000000"/>
          </a:solidFill>
          <a:latin typeface="Arial" panose="020B0604020202020204" pitchFamily="34" charset="0"/>
          <a:cs typeface="Arial" panose="020B0604020202020204" pitchFamily="34" charset="0"/>
        </a:defRPr>
      </a:pPr>
      <a:endParaRPr lang="en-US"/>
    </a:p>
  </c:txPr>
  <c:externalData r:id="rId4">
    <c:autoUpdate val="0"/>
  </c:externalData>
  <c:userShapes r:id="rId5"/>
</c:chartSpace>
</file>

<file path=ppt/charts/chart3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2257217847769035E-2"/>
          <c:y val="0.17527750437445319"/>
          <c:w val="0.64035870516185478"/>
          <c:h val="0.7358683289588801"/>
        </c:manualLayout>
      </c:layout>
      <c:lineChart>
        <c:grouping val="standard"/>
        <c:varyColors val="0"/>
        <c:ser>
          <c:idx val="2"/>
          <c:order val="0"/>
          <c:tx>
            <c:strRef>
              <c:f>'production_region@'!$B$23</c:f>
              <c:strCache>
                <c:ptCount val="1"/>
                <c:pt idx="0">
                  <c:v>East</c:v>
                </c:pt>
              </c:strCache>
            </c:strRef>
          </c:tx>
          <c:spPr>
            <a:ln w="22225" cap="rnd">
              <a:solidFill>
                <a:schemeClr val="accent3">
                  <a:lumMod val="50000"/>
                </a:schemeClr>
              </a:solidFill>
              <a:round/>
            </a:ln>
            <a:effectLst/>
          </c:spPr>
          <c:marker>
            <c:symbol val="none"/>
          </c:marker>
          <c:cat>
            <c:numRef>
              <c:f>'production_region@'!$BC$1:$DA$1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'production_region@'!$BC$23:$DA$23</c:f>
              <c:numCache>
                <c:formatCode>General</c:formatCode>
                <c:ptCount val="51"/>
                <c:pt idx="0">
                  <c:v>0.1</c:v>
                </c:pt>
                <c:pt idx="1">
                  <c:v>0.09</c:v>
                </c:pt>
                <c:pt idx="2">
                  <c:v>0.09</c:v>
                </c:pt>
                <c:pt idx="3">
                  <c:v>0.09</c:v>
                </c:pt>
                <c:pt idx="4">
                  <c:v>0.09</c:v>
                </c:pt>
                <c:pt idx="5">
                  <c:v>0.08</c:v>
                </c:pt>
                <c:pt idx="6">
                  <c:v>0.08</c:v>
                </c:pt>
                <c:pt idx="7">
                  <c:v>0.08</c:v>
                </c:pt>
                <c:pt idx="8">
                  <c:v>0.09</c:v>
                </c:pt>
                <c:pt idx="9">
                  <c:v>0.08</c:v>
                </c:pt>
                <c:pt idx="10">
                  <c:v>0.09</c:v>
                </c:pt>
                <c:pt idx="11">
                  <c:v>0.09</c:v>
                </c:pt>
                <c:pt idx="12">
                  <c:v>0.1</c:v>
                </c:pt>
                <c:pt idx="13">
                  <c:v>0.12</c:v>
                </c:pt>
                <c:pt idx="14">
                  <c:v>0.15</c:v>
                </c:pt>
                <c:pt idx="15">
                  <c:v>0.18</c:v>
                </c:pt>
                <c:pt idx="16">
                  <c:v>0.15</c:v>
                </c:pt>
                <c:pt idx="17">
                  <c:v>0.14599999999999999</c:v>
                </c:pt>
                <c:pt idx="18">
                  <c:v>0.16401199999999999</c:v>
                </c:pt>
                <c:pt idx="19">
                  <c:v>0.213084</c:v>
                </c:pt>
                <c:pt idx="20">
                  <c:v>0.234517</c:v>
                </c:pt>
                <c:pt idx="21">
                  <c:v>0.24874299999999999</c:v>
                </c:pt>
                <c:pt idx="22">
                  <c:v>0.25197999999999998</c:v>
                </c:pt>
                <c:pt idx="23">
                  <c:v>0.25588699999999998</c:v>
                </c:pt>
                <c:pt idx="24">
                  <c:v>0.259965</c:v>
                </c:pt>
                <c:pt idx="25">
                  <c:v>0.26407799999999998</c:v>
                </c:pt>
                <c:pt idx="26">
                  <c:v>0.26883600000000002</c:v>
                </c:pt>
                <c:pt idx="27">
                  <c:v>0.27371200000000001</c:v>
                </c:pt>
                <c:pt idx="28">
                  <c:v>0.27326899999999998</c:v>
                </c:pt>
                <c:pt idx="29">
                  <c:v>0.292045</c:v>
                </c:pt>
                <c:pt idx="30">
                  <c:v>0.30116599999999999</c:v>
                </c:pt>
                <c:pt idx="31">
                  <c:v>0.30943399999999999</c:v>
                </c:pt>
                <c:pt idx="32">
                  <c:v>0.31430000000000002</c:v>
                </c:pt>
                <c:pt idx="33">
                  <c:v>0.31762299999999999</c:v>
                </c:pt>
                <c:pt idx="34">
                  <c:v>0.32062400000000002</c:v>
                </c:pt>
                <c:pt idx="35">
                  <c:v>0.32286100000000001</c:v>
                </c:pt>
                <c:pt idx="36">
                  <c:v>0.32272200000000001</c:v>
                </c:pt>
                <c:pt idx="37">
                  <c:v>0.319581</c:v>
                </c:pt>
                <c:pt idx="38">
                  <c:v>0.31921899999999997</c:v>
                </c:pt>
                <c:pt idx="39">
                  <c:v>0.32011400000000001</c:v>
                </c:pt>
                <c:pt idx="40">
                  <c:v>0.32147399999999998</c:v>
                </c:pt>
                <c:pt idx="41">
                  <c:v>0.32162400000000002</c:v>
                </c:pt>
                <c:pt idx="42">
                  <c:v>0.321021</c:v>
                </c:pt>
                <c:pt idx="43">
                  <c:v>0.31954100000000002</c:v>
                </c:pt>
                <c:pt idx="44">
                  <c:v>0.32192199999999999</c:v>
                </c:pt>
                <c:pt idx="45">
                  <c:v>0.32968999999999998</c:v>
                </c:pt>
                <c:pt idx="46">
                  <c:v>0.33282400000000001</c:v>
                </c:pt>
                <c:pt idx="47">
                  <c:v>0.33674599999999999</c:v>
                </c:pt>
                <c:pt idx="48">
                  <c:v>0.33805299999999999</c:v>
                </c:pt>
                <c:pt idx="49">
                  <c:v>0.338588</c:v>
                </c:pt>
                <c:pt idx="50">
                  <c:v>0.33829799999999999</c:v>
                </c:pt>
              </c:numCache>
            </c:numRef>
          </c:val>
          <c:smooth val="0"/>
        </c:ser>
        <c:ser>
          <c:idx val="0"/>
          <c:order val="1"/>
          <c:tx>
            <c:strRef>
              <c:f>'production_region@'!$B$24</c:f>
              <c:strCache>
                <c:ptCount val="1"/>
                <c:pt idx="0">
                  <c:v>Gulf Coast</c:v>
                </c:pt>
              </c:strCache>
            </c:strRef>
          </c:tx>
          <c:spPr>
            <a:ln w="22225" cap="rnd">
              <a:solidFill>
                <a:schemeClr val="accent3"/>
              </a:solidFill>
              <a:round/>
            </a:ln>
            <a:effectLst/>
          </c:spPr>
          <c:marker>
            <c:symbol val="none"/>
          </c:marker>
          <c:cat>
            <c:numRef>
              <c:f>'production_region@'!$BC$1:$DA$1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'production_region@'!$BC$24:$DA$24</c:f>
              <c:numCache>
                <c:formatCode>General</c:formatCode>
                <c:ptCount val="51"/>
                <c:pt idx="0">
                  <c:v>0.69</c:v>
                </c:pt>
                <c:pt idx="1">
                  <c:v>0.67</c:v>
                </c:pt>
                <c:pt idx="2">
                  <c:v>0.62</c:v>
                </c:pt>
                <c:pt idx="3">
                  <c:v>0.61</c:v>
                </c:pt>
                <c:pt idx="4">
                  <c:v>0.57999999999999996</c:v>
                </c:pt>
                <c:pt idx="5">
                  <c:v>0.55000000000000004</c:v>
                </c:pt>
                <c:pt idx="6">
                  <c:v>0.54</c:v>
                </c:pt>
                <c:pt idx="7">
                  <c:v>0.56000000000000005</c:v>
                </c:pt>
                <c:pt idx="8">
                  <c:v>0.55000000000000004</c:v>
                </c:pt>
                <c:pt idx="9">
                  <c:v>0.52</c:v>
                </c:pt>
                <c:pt idx="10">
                  <c:v>0.56000000000000005</c:v>
                </c:pt>
                <c:pt idx="11">
                  <c:v>0.73</c:v>
                </c:pt>
                <c:pt idx="12">
                  <c:v>1.1000000000000001</c:v>
                </c:pt>
                <c:pt idx="13">
                  <c:v>1.5</c:v>
                </c:pt>
                <c:pt idx="14">
                  <c:v>1.91</c:v>
                </c:pt>
                <c:pt idx="15">
                  <c:v>2.04</c:v>
                </c:pt>
                <c:pt idx="16">
                  <c:v>1.6</c:v>
                </c:pt>
                <c:pt idx="17">
                  <c:v>1.5329999999999999</c:v>
                </c:pt>
                <c:pt idx="18">
                  <c:v>1.715128</c:v>
                </c:pt>
                <c:pt idx="19">
                  <c:v>1.903038</c:v>
                </c:pt>
                <c:pt idx="20">
                  <c:v>2.0965470000000002</c:v>
                </c:pt>
                <c:pt idx="21">
                  <c:v>2.1849280000000002</c:v>
                </c:pt>
                <c:pt idx="22">
                  <c:v>2.1840679999999999</c:v>
                </c:pt>
                <c:pt idx="23">
                  <c:v>2.1883940000000002</c:v>
                </c:pt>
                <c:pt idx="24">
                  <c:v>2.2071670000000001</c:v>
                </c:pt>
                <c:pt idx="25">
                  <c:v>2.187757</c:v>
                </c:pt>
                <c:pt idx="26">
                  <c:v>2.1955719999999999</c:v>
                </c:pt>
                <c:pt idx="27">
                  <c:v>2.2107000000000001</c:v>
                </c:pt>
                <c:pt idx="28">
                  <c:v>2.2333069999999999</c:v>
                </c:pt>
                <c:pt idx="29">
                  <c:v>2.2469239999999999</c:v>
                </c:pt>
                <c:pt idx="30">
                  <c:v>2.2536139999999998</c:v>
                </c:pt>
                <c:pt idx="31">
                  <c:v>2.2658</c:v>
                </c:pt>
                <c:pt idx="32">
                  <c:v>2.2563230000000001</c:v>
                </c:pt>
                <c:pt idx="33">
                  <c:v>2.2504919999999999</c:v>
                </c:pt>
                <c:pt idx="34">
                  <c:v>2.2449849999999998</c:v>
                </c:pt>
                <c:pt idx="35">
                  <c:v>2.2344520000000001</c:v>
                </c:pt>
                <c:pt idx="36">
                  <c:v>2.1676449999999998</c:v>
                </c:pt>
                <c:pt idx="37">
                  <c:v>2.1699850000000001</c:v>
                </c:pt>
                <c:pt idx="38">
                  <c:v>2.1754910000000001</c:v>
                </c:pt>
                <c:pt idx="39">
                  <c:v>2.1749230000000002</c:v>
                </c:pt>
                <c:pt idx="40">
                  <c:v>2.1573899999999999</c:v>
                </c:pt>
                <c:pt idx="41">
                  <c:v>2.1503619999999999</c:v>
                </c:pt>
                <c:pt idx="42">
                  <c:v>2.150795</c:v>
                </c:pt>
                <c:pt idx="43">
                  <c:v>2.154944</c:v>
                </c:pt>
                <c:pt idx="44">
                  <c:v>2.153994</c:v>
                </c:pt>
                <c:pt idx="45">
                  <c:v>2.1347909999999999</c:v>
                </c:pt>
                <c:pt idx="46">
                  <c:v>2.1359059999999999</c:v>
                </c:pt>
                <c:pt idx="47">
                  <c:v>2.1286179999999999</c:v>
                </c:pt>
                <c:pt idx="48">
                  <c:v>2.1227550000000002</c:v>
                </c:pt>
                <c:pt idx="49">
                  <c:v>2.1098789999999998</c:v>
                </c:pt>
                <c:pt idx="50">
                  <c:v>2.101407</c:v>
                </c:pt>
              </c:numCache>
            </c:numRef>
          </c:val>
          <c:smooth val="0"/>
        </c:ser>
        <c:ser>
          <c:idx val="1"/>
          <c:order val="2"/>
          <c:tx>
            <c:strRef>
              <c:f>'production_region@'!$B$25</c:f>
              <c:strCache>
                <c:ptCount val="1"/>
                <c:pt idx="0">
                  <c:v>Midcontinent</c:v>
                </c:pt>
              </c:strCache>
            </c:strRef>
          </c:tx>
          <c:spPr>
            <a:ln w="22225" cap="rnd">
              <a:solidFill>
                <a:schemeClr val="accent4"/>
              </a:solidFill>
              <a:round/>
            </a:ln>
            <a:effectLst/>
          </c:spPr>
          <c:marker>
            <c:symbol val="none"/>
          </c:marker>
          <c:cat>
            <c:numRef>
              <c:f>'production_region@'!$BC$1:$DA$1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'production_region@'!$BC$25:$DA$25</c:f>
              <c:numCache>
                <c:formatCode>General</c:formatCode>
                <c:ptCount val="51"/>
                <c:pt idx="0">
                  <c:v>0.34</c:v>
                </c:pt>
                <c:pt idx="1">
                  <c:v>0.33</c:v>
                </c:pt>
                <c:pt idx="2">
                  <c:v>0.32</c:v>
                </c:pt>
                <c:pt idx="3">
                  <c:v>0.32</c:v>
                </c:pt>
                <c:pt idx="4">
                  <c:v>0.31</c:v>
                </c:pt>
                <c:pt idx="5">
                  <c:v>0.31</c:v>
                </c:pt>
                <c:pt idx="6">
                  <c:v>0.33</c:v>
                </c:pt>
                <c:pt idx="7">
                  <c:v>0.33</c:v>
                </c:pt>
                <c:pt idx="8">
                  <c:v>0.35</c:v>
                </c:pt>
                <c:pt idx="9">
                  <c:v>0.35</c:v>
                </c:pt>
                <c:pt idx="10">
                  <c:v>0.37</c:v>
                </c:pt>
                <c:pt idx="11">
                  <c:v>0.42</c:v>
                </c:pt>
                <c:pt idx="12">
                  <c:v>0.51</c:v>
                </c:pt>
                <c:pt idx="13">
                  <c:v>0.59</c:v>
                </c:pt>
                <c:pt idx="14">
                  <c:v>0.67</c:v>
                </c:pt>
                <c:pt idx="15">
                  <c:v>0.68</c:v>
                </c:pt>
                <c:pt idx="16">
                  <c:v>0.61</c:v>
                </c:pt>
                <c:pt idx="17">
                  <c:v>0.63200000000000001</c:v>
                </c:pt>
                <c:pt idx="18">
                  <c:v>0.70605300000000004</c:v>
                </c:pt>
                <c:pt idx="19">
                  <c:v>0.752475</c:v>
                </c:pt>
                <c:pt idx="20">
                  <c:v>0.75450899999999999</c:v>
                </c:pt>
                <c:pt idx="21">
                  <c:v>0.74222399999999999</c:v>
                </c:pt>
                <c:pt idx="22">
                  <c:v>0.73707500000000004</c:v>
                </c:pt>
                <c:pt idx="23">
                  <c:v>0.73604800000000004</c:v>
                </c:pt>
                <c:pt idx="24">
                  <c:v>0.736433</c:v>
                </c:pt>
                <c:pt idx="25">
                  <c:v>0.730352</c:v>
                </c:pt>
                <c:pt idx="26">
                  <c:v>0.72894099999999995</c:v>
                </c:pt>
                <c:pt idx="27">
                  <c:v>0.72243599999999997</c:v>
                </c:pt>
                <c:pt idx="28">
                  <c:v>0.72908499999999998</c:v>
                </c:pt>
                <c:pt idx="29">
                  <c:v>0.73468900000000004</c:v>
                </c:pt>
                <c:pt idx="30">
                  <c:v>0.73587400000000003</c:v>
                </c:pt>
                <c:pt idx="31">
                  <c:v>0.733985</c:v>
                </c:pt>
                <c:pt idx="32">
                  <c:v>0.73846900000000004</c:v>
                </c:pt>
                <c:pt idx="33">
                  <c:v>0.73995699999999998</c:v>
                </c:pt>
                <c:pt idx="34">
                  <c:v>0.73974099999999998</c:v>
                </c:pt>
                <c:pt idx="35">
                  <c:v>0.73925799999999997</c:v>
                </c:pt>
                <c:pt idx="36">
                  <c:v>0.73992800000000003</c:v>
                </c:pt>
                <c:pt idx="37">
                  <c:v>0.73886700000000005</c:v>
                </c:pt>
                <c:pt idx="38">
                  <c:v>0.73176600000000003</c:v>
                </c:pt>
                <c:pt idx="39">
                  <c:v>0.72796700000000003</c:v>
                </c:pt>
                <c:pt idx="40">
                  <c:v>0.71984199999999998</c:v>
                </c:pt>
                <c:pt idx="41">
                  <c:v>0.72795500000000002</c:v>
                </c:pt>
                <c:pt idx="42">
                  <c:v>0.72381600000000001</c:v>
                </c:pt>
                <c:pt idx="43">
                  <c:v>0.71605700000000005</c:v>
                </c:pt>
                <c:pt idx="44">
                  <c:v>0.70781700000000003</c:v>
                </c:pt>
                <c:pt idx="45">
                  <c:v>0.69539700000000004</c:v>
                </c:pt>
                <c:pt idx="46">
                  <c:v>0.67796199999999995</c:v>
                </c:pt>
                <c:pt idx="47">
                  <c:v>0.67269199999999996</c:v>
                </c:pt>
                <c:pt idx="48">
                  <c:v>0.657447</c:v>
                </c:pt>
                <c:pt idx="49">
                  <c:v>0.65189699999999995</c:v>
                </c:pt>
                <c:pt idx="50">
                  <c:v>0.64639500000000005</c:v>
                </c:pt>
              </c:numCache>
            </c:numRef>
          </c:val>
          <c:smooth val="0"/>
        </c:ser>
        <c:ser>
          <c:idx val="3"/>
          <c:order val="3"/>
          <c:tx>
            <c:strRef>
              <c:f>'production_region@'!$B$26</c:f>
              <c:strCache>
                <c:ptCount val="1"/>
                <c:pt idx="0">
                  <c:v>Southwest</c:v>
                </c:pt>
              </c:strCache>
            </c:strRef>
          </c:tx>
          <c:spPr>
            <a:ln w="22225" cap="rnd">
              <a:solidFill>
                <a:schemeClr val="accent1"/>
              </a:solidFill>
              <a:round/>
            </a:ln>
            <a:effectLst/>
          </c:spPr>
          <c:marker>
            <c:symbol val="none"/>
          </c:marker>
          <c:cat>
            <c:numRef>
              <c:f>'production_region@'!$BC$1:$DA$1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'production_region@'!$BC$26:$DA$26</c:f>
              <c:numCache>
                <c:formatCode>General</c:formatCode>
                <c:ptCount val="51"/>
                <c:pt idx="0">
                  <c:v>1.06</c:v>
                </c:pt>
                <c:pt idx="1">
                  <c:v>1.03</c:v>
                </c:pt>
                <c:pt idx="2">
                  <c:v>0.99</c:v>
                </c:pt>
                <c:pt idx="3">
                  <c:v>0.97</c:v>
                </c:pt>
                <c:pt idx="4">
                  <c:v>0.95</c:v>
                </c:pt>
                <c:pt idx="5">
                  <c:v>0.95</c:v>
                </c:pt>
                <c:pt idx="6">
                  <c:v>0.94</c:v>
                </c:pt>
                <c:pt idx="7">
                  <c:v>0.93</c:v>
                </c:pt>
                <c:pt idx="8">
                  <c:v>0.96</c:v>
                </c:pt>
                <c:pt idx="9">
                  <c:v>0.97</c:v>
                </c:pt>
                <c:pt idx="10">
                  <c:v>1.01</c:v>
                </c:pt>
                <c:pt idx="11">
                  <c:v>1.1200000000000001</c:v>
                </c:pt>
                <c:pt idx="12">
                  <c:v>1.29</c:v>
                </c:pt>
                <c:pt idx="13">
                  <c:v>1.46</c:v>
                </c:pt>
                <c:pt idx="14">
                  <c:v>1.74</c:v>
                </c:pt>
                <c:pt idx="15">
                  <c:v>1.97</c:v>
                </c:pt>
                <c:pt idx="16">
                  <c:v>2.11</c:v>
                </c:pt>
                <c:pt idx="17">
                  <c:v>2.5640000000000001</c:v>
                </c:pt>
                <c:pt idx="18">
                  <c:v>3.4102549999999998</c:v>
                </c:pt>
                <c:pt idx="19">
                  <c:v>4.0646659999999999</c:v>
                </c:pt>
                <c:pt idx="20">
                  <c:v>4.5695160000000001</c:v>
                </c:pt>
                <c:pt idx="21">
                  <c:v>4.8017820000000002</c:v>
                </c:pt>
                <c:pt idx="22">
                  <c:v>4.9121259999999998</c:v>
                </c:pt>
                <c:pt idx="23">
                  <c:v>4.93858</c:v>
                </c:pt>
                <c:pt idx="24">
                  <c:v>5.1073050000000002</c:v>
                </c:pt>
                <c:pt idx="25">
                  <c:v>5.1687649999999996</c:v>
                </c:pt>
                <c:pt idx="26">
                  <c:v>5.324071</c:v>
                </c:pt>
                <c:pt idx="27">
                  <c:v>5.4924499999999998</c:v>
                </c:pt>
                <c:pt idx="28">
                  <c:v>5.5230949999999996</c:v>
                </c:pt>
                <c:pt idx="29">
                  <c:v>5.5841010000000004</c:v>
                </c:pt>
                <c:pt idx="30">
                  <c:v>5.611434</c:v>
                </c:pt>
                <c:pt idx="31">
                  <c:v>5.6387530000000003</c:v>
                </c:pt>
                <c:pt idx="32">
                  <c:v>5.6116200000000003</c:v>
                </c:pt>
                <c:pt idx="33">
                  <c:v>5.5512600000000001</c:v>
                </c:pt>
                <c:pt idx="34">
                  <c:v>5.5115910000000001</c:v>
                </c:pt>
                <c:pt idx="35">
                  <c:v>5.4884729999999999</c:v>
                </c:pt>
                <c:pt idx="36">
                  <c:v>5.4562949999999999</c:v>
                </c:pt>
                <c:pt idx="37">
                  <c:v>5.3338469999999996</c:v>
                </c:pt>
                <c:pt idx="38">
                  <c:v>5.256157</c:v>
                </c:pt>
                <c:pt idx="39">
                  <c:v>5.1870779999999996</c:v>
                </c:pt>
                <c:pt idx="40">
                  <c:v>5.1237120000000003</c:v>
                </c:pt>
                <c:pt idx="41">
                  <c:v>5.0502589999999996</c:v>
                </c:pt>
                <c:pt idx="42">
                  <c:v>4.9818759999999997</c:v>
                </c:pt>
                <c:pt idx="43">
                  <c:v>4.9185689999999997</c:v>
                </c:pt>
                <c:pt idx="44">
                  <c:v>4.8513380000000002</c:v>
                </c:pt>
                <c:pt idx="45">
                  <c:v>4.7165090000000003</c:v>
                </c:pt>
                <c:pt idx="46">
                  <c:v>4.6351969999999998</c:v>
                </c:pt>
                <c:pt idx="47">
                  <c:v>4.5688209999999998</c:v>
                </c:pt>
                <c:pt idx="48">
                  <c:v>4.5022000000000002</c:v>
                </c:pt>
                <c:pt idx="49">
                  <c:v>4.3548179999999999</c:v>
                </c:pt>
                <c:pt idx="50">
                  <c:v>4.2678180000000001</c:v>
                </c:pt>
              </c:numCache>
            </c:numRef>
          </c:val>
          <c:smooth val="0"/>
        </c:ser>
        <c:ser>
          <c:idx val="4"/>
          <c:order val="4"/>
          <c:tx>
            <c:strRef>
              <c:f>'production_region@'!$B$27</c:f>
              <c:strCache>
                <c:ptCount val="1"/>
                <c:pt idx="0">
                  <c:v>Rocky Mountains</c:v>
                </c:pt>
              </c:strCache>
            </c:strRef>
          </c:tx>
          <c:spPr>
            <a:ln w="22225" cap="rnd">
              <a:solidFill>
                <a:schemeClr val="accent2"/>
              </a:solidFill>
              <a:round/>
            </a:ln>
            <a:effectLst/>
          </c:spPr>
          <c:marker>
            <c:symbol val="none"/>
          </c:marker>
          <c:cat>
            <c:numRef>
              <c:f>'production_region@'!$BC$1:$DA$1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'production_region@'!$BC$27:$DA$27</c:f>
              <c:numCache>
                <c:formatCode>General</c:formatCode>
                <c:ptCount val="51"/>
                <c:pt idx="0">
                  <c:v>0.27</c:v>
                </c:pt>
                <c:pt idx="1">
                  <c:v>0.26</c:v>
                </c:pt>
                <c:pt idx="2">
                  <c:v>0.25</c:v>
                </c:pt>
                <c:pt idx="3">
                  <c:v>0.25</c:v>
                </c:pt>
                <c:pt idx="4">
                  <c:v>0.25</c:v>
                </c:pt>
                <c:pt idx="5">
                  <c:v>0.26</c:v>
                </c:pt>
                <c:pt idx="6">
                  <c:v>0.27</c:v>
                </c:pt>
                <c:pt idx="7">
                  <c:v>0.28000000000000003</c:v>
                </c:pt>
                <c:pt idx="8">
                  <c:v>0.3</c:v>
                </c:pt>
                <c:pt idx="9">
                  <c:v>0.3</c:v>
                </c:pt>
                <c:pt idx="10">
                  <c:v>0.31</c:v>
                </c:pt>
                <c:pt idx="11">
                  <c:v>0.34</c:v>
                </c:pt>
                <c:pt idx="12">
                  <c:v>0.39</c:v>
                </c:pt>
                <c:pt idx="13">
                  <c:v>0.46</c:v>
                </c:pt>
                <c:pt idx="14">
                  <c:v>0.6</c:v>
                </c:pt>
                <c:pt idx="15">
                  <c:v>0.7</c:v>
                </c:pt>
                <c:pt idx="16">
                  <c:v>0.62</c:v>
                </c:pt>
                <c:pt idx="17">
                  <c:v>0.67200000000000004</c:v>
                </c:pt>
                <c:pt idx="18">
                  <c:v>0.80506</c:v>
                </c:pt>
                <c:pt idx="19">
                  <c:v>0.89732400000000001</c:v>
                </c:pt>
                <c:pt idx="20">
                  <c:v>0.91018500000000002</c:v>
                </c:pt>
                <c:pt idx="21">
                  <c:v>0.88889899999999999</c:v>
                </c:pt>
                <c:pt idx="22">
                  <c:v>0.89438899999999999</c:v>
                </c:pt>
                <c:pt idx="23">
                  <c:v>0.88735200000000003</c:v>
                </c:pt>
                <c:pt idx="24">
                  <c:v>0.88295400000000002</c:v>
                </c:pt>
                <c:pt idx="25">
                  <c:v>0.87935200000000002</c:v>
                </c:pt>
                <c:pt idx="26">
                  <c:v>0.87594000000000005</c:v>
                </c:pt>
                <c:pt idx="27">
                  <c:v>0.87763000000000002</c:v>
                </c:pt>
                <c:pt idx="28">
                  <c:v>0.87568800000000002</c:v>
                </c:pt>
                <c:pt idx="29">
                  <c:v>0.87368299999999999</c:v>
                </c:pt>
                <c:pt idx="30">
                  <c:v>0.86500100000000002</c:v>
                </c:pt>
                <c:pt idx="31">
                  <c:v>0.85526199999999997</c:v>
                </c:pt>
                <c:pt idx="32">
                  <c:v>0.84782599999999997</c:v>
                </c:pt>
                <c:pt idx="33">
                  <c:v>0.84233000000000002</c:v>
                </c:pt>
                <c:pt idx="34">
                  <c:v>0.83533900000000005</c:v>
                </c:pt>
                <c:pt idx="35">
                  <c:v>0.83066700000000004</c:v>
                </c:pt>
                <c:pt idx="36">
                  <c:v>0.82765</c:v>
                </c:pt>
                <c:pt idx="37">
                  <c:v>0.81970299999999996</c:v>
                </c:pt>
                <c:pt idx="38">
                  <c:v>0.81355699999999997</c:v>
                </c:pt>
                <c:pt idx="39">
                  <c:v>0.80791100000000005</c:v>
                </c:pt>
                <c:pt idx="40">
                  <c:v>0.80252299999999999</c:v>
                </c:pt>
                <c:pt idx="41">
                  <c:v>0.85302800000000001</c:v>
                </c:pt>
                <c:pt idx="42">
                  <c:v>0.86529599999999995</c:v>
                </c:pt>
                <c:pt idx="43">
                  <c:v>0.866004</c:v>
                </c:pt>
                <c:pt idx="44">
                  <c:v>0.86189099999999996</c:v>
                </c:pt>
                <c:pt idx="45">
                  <c:v>0.85818899999999998</c:v>
                </c:pt>
                <c:pt idx="46">
                  <c:v>0.85191799999999995</c:v>
                </c:pt>
                <c:pt idx="47">
                  <c:v>0.84448800000000002</c:v>
                </c:pt>
                <c:pt idx="48">
                  <c:v>0.83010399999999995</c:v>
                </c:pt>
                <c:pt idx="49">
                  <c:v>0.822079</c:v>
                </c:pt>
                <c:pt idx="50">
                  <c:v>0.81763200000000003</c:v>
                </c:pt>
              </c:numCache>
            </c:numRef>
          </c:val>
          <c:smooth val="0"/>
        </c:ser>
        <c:ser>
          <c:idx val="5"/>
          <c:order val="5"/>
          <c:tx>
            <c:strRef>
              <c:f>'production_region@'!$B$28</c:f>
              <c:strCache>
                <c:ptCount val="1"/>
                <c:pt idx="0">
                  <c:v>West Coast</c:v>
                </c:pt>
              </c:strCache>
            </c:strRef>
          </c:tx>
          <c:spPr>
            <a:ln w="22225" cap="rnd">
              <a:solidFill>
                <a:schemeClr val="accent5"/>
              </a:solidFill>
              <a:round/>
            </a:ln>
            <a:effectLst/>
          </c:spPr>
          <c:marker>
            <c:symbol val="none"/>
          </c:marker>
          <c:cat>
            <c:numRef>
              <c:f>'production_region@'!$BC$1:$DA$1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'production_region@'!$BC$28:$DA$28</c:f>
              <c:numCache>
                <c:formatCode>General</c:formatCode>
                <c:ptCount val="51"/>
                <c:pt idx="0">
                  <c:v>0.74</c:v>
                </c:pt>
                <c:pt idx="1">
                  <c:v>0.71</c:v>
                </c:pt>
                <c:pt idx="2">
                  <c:v>0.71</c:v>
                </c:pt>
                <c:pt idx="3">
                  <c:v>0.68</c:v>
                </c:pt>
                <c:pt idx="4">
                  <c:v>0.66</c:v>
                </c:pt>
                <c:pt idx="5">
                  <c:v>0.63</c:v>
                </c:pt>
                <c:pt idx="6">
                  <c:v>0.61</c:v>
                </c:pt>
                <c:pt idx="7">
                  <c:v>0.6</c:v>
                </c:pt>
                <c:pt idx="8">
                  <c:v>0.59</c:v>
                </c:pt>
                <c:pt idx="9">
                  <c:v>0.56999999999999995</c:v>
                </c:pt>
                <c:pt idx="10">
                  <c:v>0.55000000000000004</c:v>
                </c:pt>
                <c:pt idx="11">
                  <c:v>0.54</c:v>
                </c:pt>
                <c:pt idx="12">
                  <c:v>0.54</c:v>
                </c:pt>
                <c:pt idx="13">
                  <c:v>0.51</c:v>
                </c:pt>
                <c:pt idx="14">
                  <c:v>0.52</c:v>
                </c:pt>
                <c:pt idx="15">
                  <c:v>0.52</c:v>
                </c:pt>
                <c:pt idx="16">
                  <c:v>0.48</c:v>
                </c:pt>
                <c:pt idx="17">
                  <c:v>0.44800000000000001</c:v>
                </c:pt>
                <c:pt idx="18">
                  <c:v>0.42403200000000002</c:v>
                </c:pt>
                <c:pt idx="19">
                  <c:v>0.34618300000000002</c:v>
                </c:pt>
                <c:pt idx="20">
                  <c:v>0.26987899999999998</c:v>
                </c:pt>
                <c:pt idx="21">
                  <c:v>0.253361</c:v>
                </c:pt>
                <c:pt idx="22">
                  <c:v>0.247812</c:v>
                </c:pt>
                <c:pt idx="23">
                  <c:v>0.244145</c:v>
                </c:pt>
                <c:pt idx="24">
                  <c:v>0.23927200000000001</c:v>
                </c:pt>
                <c:pt idx="25">
                  <c:v>0.23533299999999999</c:v>
                </c:pt>
                <c:pt idx="26">
                  <c:v>0.23150499999999999</c:v>
                </c:pt>
                <c:pt idx="27">
                  <c:v>0.22720000000000001</c:v>
                </c:pt>
                <c:pt idx="28">
                  <c:v>0.22425999999999999</c:v>
                </c:pt>
                <c:pt idx="29">
                  <c:v>0.223944</c:v>
                </c:pt>
                <c:pt idx="30">
                  <c:v>0.22266</c:v>
                </c:pt>
                <c:pt idx="31">
                  <c:v>0.22195999999999999</c:v>
                </c:pt>
                <c:pt idx="32">
                  <c:v>0.22279099999999999</c:v>
                </c:pt>
                <c:pt idx="33">
                  <c:v>0.22633</c:v>
                </c:pt>
                <c:pt idx="34">
                  <c:v>0.22740099999999999</c:v>
                </c:pt>
                <c:pt idx="35">
                  <c:v>0.22724800000000001</c:v>
                </c:pt>
                <c:pt idx="36">
                  <c:v>0.22633900000000001</c:v>
                </c:pt>
                <c:pt idx="37">
                  <c:v>0.226271</c:v>
                </c:pt>
                <c:pt idx="38">
                  <c:v>0.225909</c:v>
                </c:pt>
                <c:pt idx="39">
                  <c:v>0.225467</c:v>
                </c:pt>
                <c:pt idx="40">
                  <c:v>0.22378799999999999</c:v>
                </c:pt>
                <c:pt idx="41">
                  <c:v>0.222055</c:v>
                </c:pt>
                <c:pt idx="42">
                  <c:v>0.21921499999999999</c:v>
                </c:pt>
                <c:pt idx="43">
                  <c:v>0.21761</c:v>
                </c:pt>
                <c:pt idx="44">
                  <c:v>0.21912999999999999</c:v>
                </c:pt>
                <c:pt idx="45">
                  <c:v>0.22257199999999999</c:v>
                </c:pt>
                <c:pt idx="46">
                  <c:v>0.22284000000000001</c:v>
                </c:pt>
                <c:pt idx="47">
                  <c:v>0.22059500000000001</c:v>
                </c:pt>
                <c:pt idx="48">
                  <c:v>0.221638</c:v>
                </c:pt>
                <c:pt idx="49">
                  <c:v>0.225246</c:v>
                </c:pt>
                <c:pt idx="50">
                  <c:v>0.225464</c:v>
                </c:pt>
              </c:numCache>
            </c:numRef>
          </c:val>
          <c:smooth val="0"/>
        </c:ser>
        <c:ser>
          <c:idx val="6"/>
          <c:order val="6"/>
          <c:tx>
            <c:strRef>
              <c:f>'production_region@'!$B$29</c:f>
              <c:strCache>
                <c:ptCount val="1"/>
                <c:pt idx="0">
                  <c:v>Northern Great Plains</c:v>
                </c:pt>
              </c:strCache>
            </c:strRef>
          </c:tx>
          <c:spPr>
            <a:ln w="22225" cap="rnd">
              <a:solidFill>
                <a:schemeClr val="accent2">
                  <a:lumMod val="60000"/>
                  <a:lumOff val="40000"/>
                </a:schemeClr>
              </a:solidFill>
              <a:round/>
            </a:ln>
            <a:effectLst/>
          </c:spPr>
          <c:marker>
            <c:symbol val="none"/>
          </c:marker>
          <c:val>
            <c:numRef>
              <c:f>'production_region@'!$BC$29:$DA$29</c:f>
              <c:numCache>
                <c:formatCode>General</c:formatCode>
                <c:ptCount val="51"/>
                <c:pt idx="0">
                  <c:v>0.14000000000000001</c:v>
                </c:pt>
                <c:pt idx="1">
                  <c:v>0.13</c:v>
                </c:pt>
                <c:pt idx="2">
                  <c:v>0.13</c:v>
                </c:pt>
                <c:pt idx="3">
                  <c:v>0.14000000000000001</c:v>
                </c:pt>
                <c:pt idx="4">
                  <c:v>0.16</c:v>
                </c:pt>
                <c:pt idx="5">
                  <c:v>0.19</c:v>
                </c:pt>
                <c:pt idx="6">
                  <c:v>0.21</c:v>
                </c:pt>
                <c:pt idx="7">
                  <c:v>0.22</c:v>
                </c:pt>
                <c:pt idx="8">
                  <c:v>0.26</c:v>
                </c:pt>
                <c:pt idx="9">
                  <c:v>0.3</c:v>
                </c:pt>
                <c:pt idx="10">
                  <c:v>0.38</c:v>
                </c:pt>
                <c:pt idx="11">
                  <c:v>0.49</c:v>
                </c:pt>
                <c:pt idx="12">
                  <c:v>0.74</c:v>
                </c:pt>
                <c:pt idx="13">
                  <c:v>0.94</c:v>
                </c:pt>
                <c:pt idx="14">
                  <c:v>1.17</c:v>
                </c:pt>
                <c:pt idx="15">
                  <c:v>1.26</c:v>
                </c:pt>
                <c:pt idx="16">
                  <c:v>1.1000000000000001</c:v>
                </c:pt>
                <c:pt idx="17">
                  <c:v>1.1200000000000001</c:v>
                </c:pt>
                <c:pt idx="18">
                  <c:v>1.2980970000000001</c:v>
                </c:pt>
                <c:pt idx="19">
                  <c:v>1.3960429999999999</c:v>
                </c:pt>
                <c:pt idx="20">
                  <c:v>1.6002639999999999</c:v>
                </c:pt>
                <c:pt idx="21">
                  <c:v>1.7477670000000001</c:v>
                </c:pt>
                <c:pt idx="22">
                  <c:v>1.725978</c:v>
                </c:pt>
                <c:pt idx="23">
                  <c:v>1.6978530000000001</c:v>
                </c:pt>
                <c:pt idx="24">
                  <c:v>1.7486619999999999</c:v>
                </c:pt>
                <c:pt idx="25">
                  <c:v>1.831537</c:v>
                </c:pt>
                <c:pt idx="26">
                  <c:v>1.9114949999999999</c:v>
                </c:pt>
                <c:pt idx="27">
                  <c:v>2.0148440000000001</c:v>
                </c:pt>
                <c:pt idx="28">
                  <c:v>2.0098090000000002</c:v>
                </c:pt>
                <c:pt idx="29">
                  <c:v>2.0449269999999999</c:v>
                </c:pt>
                <c:pt idx="30">
                  <c:v>2.101118</c:v>
                </c:pt>
                <c:pt idx="31">
                  <c:v>2.1334460000000002</c:v>
                </c:pt>
                <c:pt idx="32">
                  <c:v>2.1351870000000002</c:v>
                </c:pt>
                <c:pt idx="33">
                  <c:v>2.128968</c:v>
                </c:pt>
                <c:pt idx="34">
                  <c:v>2.1500319999999999</c:v>
                </c:pt>
                <c:pt idx="35">
                  <c:v>2.0815679999999999</c:v>
                </c:pt>
                <c:pt idx="36">
                  <c:v>2.0470730000000001</c:v>
                </c:pt>
                <c:pt idx="37">
                  <c:v>2.016473</c:v>
                </c:pt>
                <c:pt idx="38">
                  <c:v>1.9943040000000001</c:v>
                </c:pt>
                <c:pt idx="39">
                  <c:v>1.977698</c:v>
                </c:pt>
                <c:pt idx="40">
                  <c:v>1.9620200000000001</c:v>
                </c:pt>
                <c:pt idx="41">
                  <c:v>1.94807</c:v>
                </c:pt>
                <c:pt idx="42">
                  <c:v>1.9361489999999999</c:v>
                </c:pt>
                <c:pt idx="43">
                  <c:v>1.8947959999999999</c:v>
                </c:pt>
                <c:pt idx="44">
                  <c:v>1.867917</c:v>
                </c:pt>
                <c:pt idx="45">
                  <c:v>1.8460479999999999</c:v>
                </c:pt>
                <c:pt idx="46">
                  <c:v>1.79508</c:v>
                </c:pt>
                <c:pt idx="47">
                  <c:v>1.7631889999999999</c:v>
                </c:pt>
                <c:pt idx="48">
                  <c:v>1.7367049999999999</c:v>
                </c:pt>
                <c:pt idx="49">
                  <c:v>1.711924</c:v>
                </c:pt>
                <c:pt idx="50">
                  <c:v>1.6911910000000001</c:v>
                </c:pt>
              </c:numCache>
            </c:numRef>
          </c:val>
          <c:smooth val="0"/>
        </c:ser>
        <c:dLbls>
          <c:showLegendKey val="0"/>
          <c:showVal val="0"/>
          <c:showCatName val="0"/>
          <c:showSerName val="0"/>
          <c:showPercent val="0"/>
          <c:showBubbleSize val="0"/>
        </c:dLbls>
        <c:smooth val="0"/>
        <c:axId val="323626528"/>
        <c:axId val="323627088"/>
      </c:lineChart>
      <c:catAx>
        <c:axId val="323626528"/>
        <c:scaling>
          <c:orientation val="minMax"/>
        </c:scaling>
        <c:delete val="0"/>
        <c:axPos val="b"/>
        <c:numFmt formatCode="General" sourceLinked="1"/>
        <c:majorTickMark val="out"/>
        <c:minorTickMark val="none"/>
        <c:tickLblPos val="low"/>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323627088"/>
        <c:crosses val="autoZero"/>
        <c:auto val="1"/>
        <c:lblAlgn val="ctr"/>
        <c:lblOffset val="100"/>
        <c:tickLblSkip val="10"/>
        <c:tickMarkSkip val="10"/>
        <c:noMultiLvlLbl val="0"/>
      </c:catAx>
      <c:valAx>
        <c:axId val="323627088"/>
        <c:scaling>
          <c:orientation val="minMax"/>
          <c:max val="6"/>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low"/>
        <c:spPr>
          <a:noFill/>
          <a:ln w="22225">
            <a:solidFill>
              <a:schemeClr val="bg1">
                <a:lumMod val="65000"/>
              </a:schemeClr>
            </a:solidFill>
            <a:prstDash val="lgDash"/>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323626528"/>
        <c:crossesAt val="19"/>
        <c:crossBetween val="midCat"/>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000">
          <a:solidFill>
            <a:sysClr val="windowText" lastClr="000000"/>
          </a:solidFill>
        </a:defRPr>
      </a:pPr>
      <a:endParaRPr lang="en-US"/>
    </a:p>
  </c:txPr>
  <c:externalData r:id="rId4">
    <c:autoUpdate val="0"/>
  </c:externalData>
  <c:userShapes r:id="rId5"/>
</c:chartSpace>
</file>

<file path=ppt/charts/chart3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2257217847769035E-2"/>
          <c:y val="0.18294825977224027"/>
          <c:w val="0.74616577420152652"/>
          <c:h val="0.72737535619688942"/>
        </c:manualLayout>
      </c:layout>
      <c:lineChart>
        <c:grouping val="standard"/>
        <c:varyColors val="0"/>
        <c:ser>
          <c:idx val="1"/>
          <c:order val="0"/>
          <c:tx>
            <c:strRef>
              <c:f>'NGPL@'!$B$26</c:f>
              <c:strCache>
                <c:ptCount val="1"/>
                <c:pt idx="0">
                  <c:v>Low Oil Price</c:v>
                </c:pt>
              </c:strCache>
            </c:strRef>
          </c:tx>
          <c:spPr>
            <a:ln w="22225" cap="rnd">
              <a:solidFill>
                <a:schemeClr val="accent5"/>
              </a:solidFill>
              <a:round/>
            </a:ln>
            <a:effectLst/>
          </c:spPr>
          <c:marker>
            <c:symbol val="none"/>
          </c:marker>
          <c:cat>
            <c:numRef>
              <c:f>'NGPL@'!$AI$1:$DA$1</c:f>
              <c:numCache>
                <c:formatCode>General</c:formatCode>
                <c:ptCount val="7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pt idx="61">
                  <c:v>2041</c:v>
                </c:pt>
                <c:pt idx="62">
                  <c:v>2042</c:v>
                </c:pt>
                <c:pt idx="63">
                  <c:v>2043</c:v>
                </c:pt>
                <c:pt idx="64">
                  <c:v>2044</c:v>
                </c:pt>
                <c:pt idx="65">
                  <c:v>2045</c:v>
                </c:pt>
                <c:pt idx="66">
                  <c:v>2046</c:v>
                </c:pt>
                <c:pt idx="67">
                  <c:v>2047</c:v>
                </c:pt>
                <c:pt idx="68">
                  <c:v>2048</c:v>
                </c:pt>
                <c:pt idx="69">
                  <c:v>2049</c:v>
                </c:pt>
                <c:pt idx="70">
                  <c:v>2050</c:v>
                </c:pt>
              </c:numCache>
            </c:numRef>
          </c:cat>
          <c:val>
            <c:numRef>
              <c:f>'NGPL@'!$AI$26:$DA$26</c:f>
              <c:numCache>
                <c:formatCode>General</c:formatCode>
                <c:ptCount val="71"/>
                <c:pt idx="38">
                  <c:v>4.361008</c:v>
                </c:pt>
                <c:pt idx="39">
                  <c:v>4.7881309999999999</c:v>
                </c:pt>
                <c:pt idx="40">
                  <c:v>4.9589059999999998</c:v>
                </c:pt>
                <c:pt idx="41">
                  <c:v>5.063523</c:v>
                </c:pt>
                <c:pt idx="42">
                  <c:v>5.1411069999999999</c:v>
                </c:pt>
                <c:pt idx="43">
                  <c:v>5.1749840000000003</c:v>
                </c:pt>
                <c:pt idx="44">
                  <c:v>5.150245</c:v>
                </c:pt>
                <c:pt idx="45">
                  <c:v>5.1574840000000002</c:v>
                </c:pt>
                <c:pt idx="46">
                  <c:v>5.2051270000000001</c:v>
                </c:pt>
                <c:pt idx="47">
                  <c:v>5.2206950000000001</c:v>
                </c:pt>
                <c:pt idx="48">
                  <c:v>5.1895619999999996</c:v>
                </c:pt>
                <c:pt idx="49">
                  <c:v>5.1655600000000002</c:v>
                </c:pt>
                <c:pt idx="50">
                  <c:v>5.1585510000000001</c:v>
                </c:pt>
                <c:pt idx="51">
                  <c:v>5.1328610000000001</c:v>
                </c:pt>
                <c:pt idx="52">
                  <c:v>5.1011059999999997</c:v>
                </c:pt>
                <c:pt idx="53">
                  <c:v>5.1193179999999998</c:v>
                </c:pt>
                <c:pt idx="54">
                  <c:v>5.0873889999999999</c:v>
                </c:pt>
                <c:pt idx="55">
                  <c:v>5.0500610000000004</c:v>
                </c:pt>
                <c:pt idx="56">
                  <c:v>5.05342</c:v>
                </c:pt>
                <c:pt idx="57">
                  <c:v>5.0530780000000002</c:v>
                </c:pt>
                <c:pt idx="58">
                  <c:v>5.0542069999999999</c:v>
                </c:pt>
                <c:pt idx="59">
                  <c:v>5.0450160000000004</c:v>
                </c:pt>
                <c:pt idx="60">
                  <c:v>5.0557670000000003</c:v>
                </c:pt>
                <c:pt idx="61">
                  <c:v>5.0520889999999996</c:v>
                </c:pt>
                <c:pt idx="62">
                  <c:v>5.0217559999999999</c:v>
                </c:pt>
                <c:pt idx="63">
                  <c:v>5.0179799999999997</c:v>
                </c:pt>
                <c:pt idx="64">
                  <c:v>5.0074149999999999</c:v>
                </c:pt>
                <c:pt idx="65">
                  <c:v>5.0200719999999999</c:v>
                </c:pt>
                <c:pt idx="66">
                  <c:v>5.012632</c:v>
                </c:pt>
                <c:pt idx="67">
                  <c:v>4.9776350000000003</c:v>
                </c:pt>
                <c:pt idx="68">
                  <c:v>4.9696170000000004</c:v>
                </c:pt>
                <c:pt idx="69">
                  <c:v>4.9656849999999997</c:v>
                </c:pt>
                <c:pt idx="70">
                  <c:v>4.9427709999999996</c:v>
                </c:pt>
              </c:numCache>
            </c:numRef>
          </c:val>
          <c:smooth val="0"/>
        </c:ser>
        <c:ser>
          <c:idx val="2"/>
          <c:order val="1"/>
          <c:tx>
            <c:strRef>
              <c:f>'NGPL@'!$B$27</c:f>
              <c:strCache>
                <c:ptCount val="1"/>
                <c:pt idx="0">
                  <c:v>High Oil Price</c:v>
                </c:pt>
              </c:strCache>
            </c:strRef>
          </c:tx>
          <c:spPr>
            <a:ln w="22225" cap="rnd">
              <a:solidFill>
                <a:schemeClr val="accent4"/>
              </a:solidFill>
              <a:round/>
            </a:ln>
            <a:effectLst/>
          </c:spPr>
          <c:marker>
            <c:symbol val="none"/>
          </c:marker>
          <c:cat>
            <c:numRef>
              <c:f>'NGPL@'!$AI$1:$DA$1</c:f>
              <c:numCache>
                <c:formatCode>General</c:formatCode>
                <c:ptCount val="7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pt idx="61">
                  <c:v>2041</c:v>
                </c:pt>
                <c:pt idx="62">
                  <c:v>2042</c:v>
                </c:pt>
                <c:pt idx="63">
                  <c:v>2043</c:v>
                </c:pt>
                <c:pt idx="64">
                  <c:v>2044</c:v>
                </c:pt>
                <c:pt idx="65">
                  <c:v>2045</c:v>
                </c:pt>
                <c:pt idx="66">
                  <c:v>2046</c:v>
                </c:pt>
                <c:pt idx="67">
                  <c:v>2047</c:v>
                </c:pt>
                <c:pt idx="68">
                  <c:v>2048</c:v>
                </c:pt>
                <c:pt idx="69">
                  <c:v>2049</c:v>
                </c:pt>
                <c:pt idx="70">
                  <c:v>2050</c:v>
                </c:pt>
              </c:numCache>
            </c:numRef>
          </c:cat>
          <c:val>
            <c:numRef>
              <c:f>'NGPL@'!$AI$27:$DA$27</c:f>
              <c:numCache>
                <c:formatCode>General</c:formatCode>
                <c:ptCount val="71"/>
                <c:pt idx="38">
                  <c:v>4.361008</c:v>
                </c:pt>
                <c:pt idx="39">
                  <c:v>4.9888570000000003</c:v>
                </c:pt>
                <c:pt idx="40">
                  <c:v>5.4918199999999997</c:v>
                </c:pt>
                <c:pt idx="41">
                  <c:v>6.1284380000000001</c:v>
                </c:pt>
                <c:pt idx="42">
                  <c:v>6.3366470000000001</c:v>
                </c:pt>
                <c:pt idx="43">
                  <c:v>6.4298970000000004</c:v>
                </c:pt>
                <c:pt idx="44">
                  <c:v>6.4645299999999999</c:v>
                </c:pt>
                <c:pt idx="45">
                  <c:v>6.4734540000000003</c:v>
                </c:pt>
                <c:pt idx="46">
                  <c:v>6.5785330000000002</c:v>
                </c:pt>
                <c:pt idx="47">
                  <c:v>6.6105520000000002</c:v>
                </c:pt>
                <c:pt idx="48">
                  <c:v>6.6516799999999998</c:v>
                </c:pt>
                <c:pt idx="49">
                  <c:v>6.6519519999999996</c:v>
                </c:pt>
                <c:pt idx="50">
                  <c:v>6.6594030000000002</c:v>
                </c:pt>
                <c:pt idx="51">
                  <c:v>6.693562</c:v>
                </c:pt>
                <c:pt idx="52">
                  <c:v>6.7397320000000001</c:v>
                </c:pt>
                <c:pt idx="53">
                  <c:v>6.7883279999999999</c:v>
                </c:pt>
                <c:pt idx="54">
                  <c:v>6.8326089999999997</c:v>
                </c:pt>
                <c:pt idx="55">
                  <c:v>6.8234190000000003</c:v>
                </c:pt>
                <c:pt idx="56">
                  <c:v>6.8281720000000004</c:v>
                </c:pt>
                <c:pt idx="57">
                  <c:v>6.8140999999999998</c:v>
                </c:pt>
                <c:pt idx="58">
                  <c:v>6.7918960000000004</c:v>
                </c:pt>
                <c:pt idx="59">
                  <c:v>6.7700849999999999</c:v>
                </c:pt>
                <c:pt idx="60">
                  <c:v>6.6342230000000004</c:v>
                </c:pt>
                <c:pt idx="61">
                  <c:v>6.618207</c:v>
                </c:pt>
                <c:pt idx="62">
                  <c:v>6.5920139999999998</c:v>
                </c:pt>
                <c:pt idx="63">
                  <c:v>6.5662859999999998</c:v>
                </c:pt>
                <c:pt idx="64">
                  <c:v>6.4731120000000004</c:v>
                </c:pt>
                <c:pt idx="65">
                  <c:v>6.4172710000000004</c:v>
                </c:pt>
                <c:pt idx="66">
                  <c:v>6.3870500000000003</c:v>
                </c:pt>
                <c:pt idx="67">
                  <c:v>6.3613090000000003</c:v>
                </c:pt>
                <c:pt idx="68">
                  <c:v>6.335629</c:v>
                </c:pt>
                <c:pt idx="69">
                  <c:v>6.338368</c:v>
                </c:pt>
                <c:pt idx="70">
                  <c:v>6.3357510000000001</c:v>
                </c:pt>
              </c:numCache>
            </c:numRef>
          </c:val>
          <c:smooth val="0"/>
        </c:ser>
        <c:ser>
          <c:idx val="3"/>
          <c:order val="2"/>
          <c:tx>
            <c:strRef>
              <c:f>'NGPL@'!$B$28</c:f>
              <c:strCache>
                <c:ptCount val="1"/>
                <c:pt idx="0">
                  <c:v>Low Economic Growth</c:v>
                </c:pt>
              </c:strCache>
            </c:strRef>
          </c:tx>
          <c:spPr>
            <a:ln w="22225" cap="rnd">
              <a:solidFill>
                <a:schemeClr val="accent6"/>
              </a:solidFill>
              <a:round/>
            </a:ln>
            <a:effectLst/>
          </c:spPr>
          <c:marker>
            <c:symbol val="none"/>
          </c:marker>
          <c:cat>
            <c:numRef>
              <c:f>'NGPL@'!$AI$1:$DA$1</c:f>
              <c:numCache>
                <c:formatCode>General</c:formatCode>
                <c:ptCount val="7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pt idx="61">
                  <c:v>2041</c:v>
                </c:pt>
                <c:pt idx="62">
                  <c:v>2042</c:v>
                </c:pt>
                <c:pt idx="63">
                  <c:v>2043</c:v>
                </c:pt>
                <c:pt idx="64">
                  <c:v>2044</c:v>
                </c:pt>
                <c:pt idx="65">
                  <c:v>2045</c:v>
                </c:pt>
                <c:pt idx="66">
                  <c:v>2046</c:v>
                </c:pt>
                <c:pt idx="67">
                  <c:v>2047</c:v>
                </c:pt>
                <c:pt idx="68">
                  <c:v>2048</c:v>
                </c:pt>
                <c:pt idx="69">
                  <c:v>2049</c:v>
                </c:pt>
                <c:pt idx="70">
                  <c:v>2050</c:v>
                </c:pt>
              </c:numCache>
            </c:numRef>
          </c:cat>
          <c:val>
            <c:numRef>
              <c:f>'NGPL@'!$AI$28:$DA$28</c:f>
              <c:numCache>
                <c:formatCode>General</c:formatCode>
                <c:ptCount val="71"/>
                <c:pt idx="38">
                  <c:v>4.361008</c:v>
                </c:pt>
                <c:pt idx="39">
                  <c:v>4.8789600000000002</c:v>
                </c:pt>
                <c:pt idx="40">
                  <c:v>5.165038</c:v>
                </c:pt>
                <c:pt idx="41">
                  <c:v>5.3780890000000001</c:v>
                </c:pt>
                <c:pt idx="42">
                  <c:v>5.4398049999999998</c:v>
                </c:pt>
                <c:pt idx="43">
                  <c:v>5.4848460000000001</c:v>
                </c:pt>
                <c:pt idx="44">
                  <c:v>5.5611879999999996</c:v>
                </c:pt>
                <c:pt idx="45">
                  <c:v>5.6719809999999997</c:v>
                </c:pt>
                <c:pt idx="46">
                  <c:v>5.7959529999999999</c:v>
                </c:pt>
                <c:pt idx="47">
                  <c:v>5.9072480000000001</c:v>
                </c:pt>
                <c:pt idx="48">
                  <c:v>5.8786800000000001</c:v>
                </c:pt>
                <c:pt idx="49">
                  <c:v>5.9503089999999998</c:v>
                </c:pt>
                <c:pt idx="50">
                  <c:v>5.9750909999999999</c:v>
                </c:pt>
                <c:pt idx="51">
                  <c:v>5.9942789999999997</c:v>
                </c:pt>
                <c:pt idx="52">
                  <c:v>5.9532670000000003</c:v>
                </c:pt>
                <c:pt idx="53">
                  <c:v>5.962739</c:v>
                </c:pt>
                <c:pt idx="54">
                  <c:v>5.9595900000000004</c:v>
                </c:pt>
                <c:pt idx="55">
                  <c:v>5.9531869999999998</c:v>
                </c:pt>
                <c:pt idx="56">
                  <c:v>5.9362760000000003</c:v>
                </c:pt>
                <c:pt idx="57">
                  <c:v>5.9317580000000003</c:v>
                </c:pt>
                <c:pt idx="58">
                  <c:v>5.9577590000000002</c:v>
                </c:pt>
                <c:pt idx="59">
                  <c:v>5.9419449999999996</c:v>
                </c:pt>
                <c:pt idx="60">
                  <c:v>5.9243160000000001</c:v>
                </c:pt>
                <c:pt idx="61">
                  <c:v>5.9017410000000003</c:v>
                </c:pt>
                <c:pt idx="62">
                  <c:v>5.8918720000000002</c:v>
                </c:pt>
                <c:pt idx="63">
                  <c:v>5.8319299999999998</c:v>
                </c:pt>
                <c:pt idx="64">
                  <c:v>5.8040050000000001</c:v>
                </c:pt>
                <c:pt idx="65">
                  <c:v>5.7785089999999997</c:v>
                </c:pt>
                <c:pt idx="66">
                  <c:v>5.747484</c:v>
                </c:pt>
                <c:pt idx="67">
                  <c:v>5.6920830000000002</c:v>
                </c:pt>
                <c:pt idx="68">
                  <c:v>5.6694959999999996</c:v>
                </c:pt>
                <c:pt idx="69">
                  <c:v>5.6008089999999999</c:v>
                </c:pt>
                <c:pt idx="70">
                  <c:v>5.5752860000000002</c:v>
                </c:pt>
              </c:numCache>
            </c:numRef>
          </c:val>
          <c:smooth val="0"/>
        </c:ser>
        <c:ser>
          <c:idx val="4"/>
          <c:order val="3"/>
          <c:tx>
            <c:strRef>
              <c:f>'NGPL@'!$B$29</c:f>
              <c:strCache>
                <c:ptCount val="1"/>
                <c:pt idx="0">
                  <c:v>High Economic Growth</c:v>
                </c:pt>
              </c:strCache>
            </c:strRef>
          </c:tx>
          <c:spPr>
            <a:ln w="22225" cap="rnd">
              <a:solidFill>
                <a:schemeClr val="accent1"/>
              </a:solidFill>
              <a:round/>
            </a:ln>
            <a:effectLst/>
          </c:spPr>
          <c:marker>
            <c:symbol val="none"/>
          </c:marker>
          <c:cat>
            <c:numRef>
              <c:f>'NGPL@'!$AI$1:$DA$1</c:f>
              <c:numCache>
                <c:formatCode>General</c:formatCode>
                <c:ptCount val="7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pt idx="61">
                  <c:v>2041</c:v>
                </c:pt>
                <c:pt idx="62">
                  <c:v>2042</c:v>
                </c:pt>
                <c:pt idx="63">
                  <c:v>2043</c:v>
                </c:pt>
                <c:pt idx="64">
                  <c:v>2044</c:v>
                </c:pt>
                <c:pt idx="65">
                  <c:v>2045</c:v>
                </c:pt>
                <c:pt idx="66">
                  <c:v>2046</c:v>
                </c:pt>
                <c:pt idx="67">
                  <c:v>2047</c:v>
                </c:pt>
                <c:pt idx="68">
                  <c:v>2048</c:v>
                </c:pt>
                <c:pt idx="69">
                  <c:v>2049</c:v>
                </c:pt>
                <c:pt idx="70">
                  <c:v>2050</c:v>
                </c:pt>
              </c:numCache>
            </c:numRef>
          </c:cat>
          <c:val>
            <c:numRef>
              <c:f>'NGPL@'!$AI$29:$DA$29</c:f>
              <c:numCache>
                <c:formatCode>General</c:formatCode>
                <c:ptCount val="71"/>
                <c:pt idx="38">
                  <c:v>4.361008</c:v>
                </c:pt>
                <c:pt idx="39">
                  <c:v>4.8861059999999998</c:v>
                </c:pt>
                <c:pt idx="40">
                  <c:v>5.1700970000000002</c:v>
                </c:pt>
                <c:pt idx="41">
                  <c:v>5.4030880000000003</c:v>
                </c:pt>
                <c:pt idx="42">
                  <c:v>5.4776429999999996</c:v>
                </c:pt>
                <c:pt idx="43">
                  <c:v>5.5433149999999998</c:v>
                </c:pt>
                <c:pt idx="44">
                  <c:v>5.6062099999999999</c:v>
                </c:pt>
                <c:pt idx="45">
                  <c:v>5.7127309999999998</c:v>
                </c:pt>
                <c:pt idx="46">
                  <c:v>5.8962289999999999</c:v>
                </c:pt>
                <c:pt idx="47">
                  <c:v>5.9852910000000001</c:v>
                </c:pt>
                <c:pt idx="48">
                  <c:v>6.0060770000000003</c:v>
                </c:pt>
                <c:pt idx="49">
                  <c:v>6.070424</c:v>
                </c:pt>
                <c:pt idx="50">
                  <c:v>6.077064</c:v>
                </c:pt>
                <c:pt idx="51">
                  <c:v>6.1327319999999999</c:v>
                </c:pt>
                <c:pt idx="52">
                  <c:v>6.0956060000000001</c:v>
                </c:pt>
                <c:pt idx="53">
                  <c:v>6.1172250000000004</c:v>
                </c:pt>
                <c:pt idx="54">
                  <c:v>6.1476740000000003</c:v>
                </c:pt>
                <c:pt idx="55">
                  <c:v>6.1324170000000002</c:v>
                </c:pt>
                <c:pt idx="56">
                  <c:v>6.1166910000000003</c:v>
                </c:pt>
                <c:pt idx="57">
                  <c:v>6.1284689999999999</c:v>
                </c:pt>
                <c:pt idx="58">
                  <c:v>6.1450399999999998</c:v>
                </c:pt>
                <c:pt idx="59">
                  <c:v>6.1373709999999999</c:v>
                </c:pt>
                <c:pt idx="60">
                  <c:v>6.1629110000000003</c:v>
                </c:pt>
                <c:pt idx="61">
                  <c:v>6.1523139999999996</c:v>
                </c:pt>
                <c:pt idx="62">
                  <c:v>6.1198920000000001</c:v>
                </c:pt>
                <c:pt idx="63">
                  <c:v>6.1008430000000002</c:v>
                </c:pt>
                <c:pt idx="64">
                  <c:v>6.0576610000000004</c:v>
                </c:pt>
                <c:pt idx="65">
                  <c:v>6.0517640000000004</c:v>
                </c:pt>
                <c:pt idx="66">
                  <c:v>6.0447290000000002</c:v>
                </c:pt>
                <c:pt idx="67">
                  <c:v>5.9998810000000002</c:v>
                </c:pt>
                <c:pt idx="68">
                  <c:v>5.9815339999999999</c:v>
                </c:pt>
                <c:pt idx="69">
                  <c:v>5.9371359999999997</c:v>
                </c:pt>
                <c:pt idx="70">
                  <c:v>5.9198399999999998</c:v>
                </c:pt>
              </c:numCache>
            </c:numRef>
          </c:val>
          <c:smooth val="0"/>
        </c:ser>
        <c:ser>
          <c:idx val="5"/>
          <c:order val="4"/>
          <c:tx>
            <c:strRef>
              <c:f>'NGPL@'!$B$30</c:f>
              <c:strCache>
                <c:ptCount val="1"/>
                <c:pt idx="0">
                  <c:v>Low Oil 
and Gas 
Resource 
and 
Technology
</c:v>
                </c:pt>
              </c:strCache>
            </c:strRef>
          </c:tx>
          <c:spPr>
            <a:ln w="22225" cap="rnd">
              <a:solidFill>
                <a:schemeClr val="accent2"/>
              </a:solidFill>
              <a:round/>
            </a:ln>
            <a:effectLst/>
          </c:spPr>
          <c:marker>
            <c:symbol val="none"/>
          </c:marker>
          <c:cat>
            <c:numRef>
              <c:f>'NGPL@'!$AI$1:$DA$1</c:f>
              <c:numCache>
                <c:formatCode>General</c:formatCode>
                <c:ptCount val="7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pt idx="61">
                  <c:v>2041</c:v>
                </c:pt>
                <c:pt idx="62">
                  <c:v>2042</c:v>
                </c:pt>
                <c:pt idx="63">
                  <c:v>2043</c:v>
                </c:pt>
                <c:pt idx="64">
                  <c:v>2044</c:v>
                </c:pt>
                <c:pt idx="65">
                  <c:v>2045</c:v>
                </c:pt>
                <c:pt idx="66">
                  <c:v>2046</c:v>
                </c:pt>
                <c:pt idx="67">
                  <c:v>2047</c:v>
                </c:pt>
                <c:pt idx="68">
                  <c:v>2048</c:v>
                </c:pt>
                <c:pt idx="69">
                  <c:v>2049</c:v>
                </c:pt>
                <c:pt idx="70">
                  <c:v>2050</c:v>
                </c:pt>
              </c:numCache>
            </c:numRef>
          </c:cat>
          <c:val>
            <c:numRef>
              <c:f>'NGPL@'!$AI$30:$DA$30</c:f>
              <c:numCache>
                <c:formatCode>General</c:formatCode>
                <c:ptCount val="71"/>
                <c:pt idx="38">
                  <c:v>4.361008</c:v>
                </c:pt>
                <c:pt idx="39">
                  <c:v>4.3113720000000004</c:v>
                </c:pt>
                <c:pt idx="40">
                  <c:v>4.5068489999999999</c:v>
                </c:pt>
                <c:pt idx="41">
                  <c:v>4.6220059999999998</c:v>
                </c:pt>
                <c:pt idx="42">
                  <c:v>4.6740779999999997</c:v>
                </c:pt>
                <c:pt idx="43">
                  <c:v>4.6593119999999999</c:v>
                </c:pt>
                <c:pt idx="44">
                  <c:v>4.6606560000000004</c:v>
                </c:pt>
                <c:pt idx="45">
                  <c:v>4.6919320000000004</c:v>
                </c:pt>
                <c:pt idx="46">
                  <c:v>4.7090880000000004</c:v>
                </c:pt>
                <c:pt idx="47">
                  <c:v>4.7313299999999998</c:v>
                </c:pt>
                <c:pt idx="48">
                  <c:v>4.6299130000000002</c:v>
                </c:pt>
                <c:pt idx="49">
                  <c:v>4.6264349999999999</c:v>
                </c:pt>
                <c:pt idx="50">
                  <c:v>4.596387</c:v>
                </c:pt>
                <c:pt idx="51">
                  <c:v>4.5764709999999997</c:v>
                </c:pt>
                <c:pt idx="52">
                  <c:v>4.5315640000000004</c:v>
                </c:pt>
                <c:pt idx="53">
                  <c:v>4.5170149999999998</c:v>
                </c:pt>
                <c:pt idx="54">
                  <c:v>4.4742389999999999</c:v>
                </c:pt>
                <c:pt idx="55">
                  <c:v>4.4649669999999997</c:v>
                </c:pt>
                <c:pt idx="56">
                  <c:v>4.4550710000000002</c:v>
                </c:pt>
                <c:pt idx="57">
                  <c:v>4.4023680000000001</c:v>
                </c:pt>
                <c:pt idx="58">
                  <c:v>4.3578960000000002</c:v>
                </c:pt>
                <c:pt idx="59">
                  <c:v>4.3570419999999999</c:v>
                </c:pt>
                <c:pt idx="60">
                  <c:v>4.2787199999999999</c:v>
                </c:pt>
                <c:pt idx="61">
                  <c:v>4.257587</c:v>
                </c:pt>
                <c:pt idx="62">
                  <c:v>4.2127119999999998</c:v>
                </c:pt>
                <c:pt idx="63">
                  <c:v>4.1798780000000004</c:v>
                </c:pt>
                <c:pt idx="64">
                  <c:v>4.1439940000000002</c:v>
                </c:pt>
                <c:pt idx="65">
                  <c:v>4.0699040000000002</c:v>
                </c:pt>
                <c:pt idx="66">
                  <c:v>4.0321090000000002</c:v>
                </c:pt>
                <c:pt idx="67">
                  <c:v>3.986742</c:v>
                </c:pt>
                <c:pt idx="68">
                  <c:v>3.9702130000000002</c:v>
                </c:pt>
                <c:pt idx="69">
                  <c:v>3.95452</c:v>
                </c:pt>
                <c:pt idx="70">
                  <c:v>3.9291499999999999</c:v>
                </c:pt>
              </c:numCache>
            </c:numRef>
          </c:val>
          <c:smooth val="0"/>
        </c:ser>
        <c:ser>
          <c:idx val="6"/>
          <c:order val="5"/>
          <c:tx>
            <c:strRef>
              <c:f>'NGPL@'!$B$31</c:f>
              <c:strCache>
                <c:ptCount val="1"/>
                <c:pt idx="0">
                  <c:v>High Oil 
and Gas 
Resource 
and 
Technology
</c:v>
                </c:pt>
              </c:strCache>
            </c:strRef>
          </c:tx>
          <c:spPr>
            <a:ln w="22225" cap="rnd">
              <a:solidFill>
                <a:schemeClr val="accent3"/>
              </a:solidFill>
              <a:round/>
            </a:ln>
            <a:effectLst/>
          </c:spPr>
          <c:marker>
            <c:symbol val="none"/>
          </c:marker>
          <c:cat>
            <c:numRef>
              <c:f>'NGPL@'!$AI$1:$DA$1</c:f>
              <c:numCache>
                <c:formatCode>General</c:formatCode>
                <c:ptCount val="7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pt idx="61">
                  <c:v>2041</c:v>
                </c:pt>
                <c:pt idx="62">
                  <c:v>2042</c:v>
                </c:pt>
                <c:pt idx="63">
                  <c:v>2043</c:v>
                </c:pt>
                <c:pt idx="64">
                  <c:v>2044</c:v>
                </c:pt>
                <c:pt idx="65">
                  <c:v>2045</c:v>
                </c:pt>
                <c:pt idx="66">
                  <c:v>2046</c:v>
                </c:pt>
                <c:pt idx="67">
                  <c:v>2047</c:v>
                </c:pt>
                <c:pt idx="68">
                  <c:v>2048</c:v>
                </c:pt>
                <c:pt idx="69">
                  <c:v>2049</c:v>
                </c:pt>
                <c:pt idx="70">
                  <c:v>2050</c:v>
                </c:pt>
              </c:numCache>
            </c:numRef>
          </c:cat>
          <c:val>
            <c:numRef>
              <c:f>'NGPL@'!$AI$31:$DA$31</c:f>
              <c:numCache>
                <c:formatCode>General</c:formatCode>
                <c:ptCount val="71"/>
                <c:pt idx="38">
                  <c:v>4.361008</c:v>
                </c:pt>
                <c:pt idx="39">
                  <c:v>5.251144</c:v>
                </c:pt>
                <c:pt idx="40">
                  <c:v>5.5830260000000003</c:v>
                </c:pt>
                <c:pt idx="41">
                  <c:v>5.9376160000000002</c:v>
                </c:pt>
                <c:pt idx="42">
                  <c:v>6.0718750000000004</c:v>
                </c:pt>
                <c:pt idx="43">
                  <c:v>6.1698560000000002</c:v>
                </c:pt>
                <c:pt idx="44">
                  <c:v>6.2785440000000001</c:v>
                </c:pt>
                <c:pt idx="45">
                  <c:v>6.409478</c:v>
                </c:pt>
                <c:pt idx="46">
                  <c:v>6.6588909999999997</c:v>
                </c:pt>
                <c:pt idx="47">
                  <c:v>6.7967849999999999</c:v>
                </c:pt>
                <c:pt idx="48">
                  <c:v>6.9140899999999998</c:v>
                </c:pt>
                <c:pt idx="49">
                  <c:v>6.935918</c:v>
                </c:pt>
                <c:pt idx="50">
                  <c:v>6.9887329999999999</c:v>
                </c:pt>
                <c:pt idx="51">
                  <c:v>7.0893990000000002</c:v>
                </c:pt>
                <c:pt idx="52">
                  <c:v>7.171538</c:v>
                </c:pt>
                <c:pt idx="53">
                  <c:v>7.2188429999999997</c:v>
                </c:pt>
                <c:pt idx="54">
                  <c:v>7.3105149999999997</c:v>
                </c:pt>
                <c:pt idx="55">
                  <c:v>7.3507689999999997</c:v>
                </c:pt>
                <c:pt idx="56">
                  <c:v>7.4246920000000003</c:v>
                </c:pt>
                <c:pt idx="57">
                  <c:v>7.441033</c:v>
                </c:pt>
                <c:pt idx="58">
                  <c:v>7.4872370000000004</c:v>
                </c:pt>
                <c:pt idx="59">
                  <c:v>7.5386800000000003</c:v>
                </c:pt>
                <c:pt idx="60">
                  <c:v>7.6115599999999999</c:v>
                </c:pt>
                <c:pt idx="61">
                  <c:v>7.6487090000000002</c:v>
                </c:pt>
                <c:pt idx="62">
                  <c:v>7.6708340000000002</c:v>
                </c:pt>
                <c:pt idx="63">
                  <c:v>7.6998660000000001</c:v>
                </c:pt>
                <c:pt idx="64">
                  <c:v>7.6963220000000003</c:v>
                </c:pt>
                <c:pt idx="65">
                  <c:v>7.7126049999999999</c:v>
                </c:pt>
                <c:pt idx="66">
                  <c:v>7.707122</c:v>
                </c:pt>
                <c:pt idx="67">
                  <c:v>7.6364280000000004</c:v>
                </c:pt>
                <c:pt idx="68">
                  <c:v>7.6121800000000004</c:v>
                </c:pt>
                <c:pt idx="69">
                  <c:v>7.5988670000000003</c:v>
                </c:pt>
                <c:pt idx="70">
                  <c:v>7.5584220000000002</c:v>
                </c:pt>
              </c:numCache>
            </c:numRef>
          </c:val>
          <c:smooth val="0"/>
        </c:ser>
        <c:ser>
          <c:idx val="0"/>
          <c:order val="6"/>
          <c:tx>
            <c:strRef>
              <c:f>'NGPL@'!$B$25</c:f>
              <c:strCache>
                <c:ptCount val="1"/>
                <c:pt idx="0">
                  <c:v>Reference</c:v>
                </c:pt>
              </c:strCache>
            </c:strRef>
          </c:tx>
          <c:spPr>
            <a:ln w="22225" cap="rnd">
              <a:solidFill>
                <a:srgbClr val="000000"/>
              </a:solidFill>
              <a:round/>
            </a:ln>
            <a:effectLst/>
          </c:spPr>
          <c:marker>
            <c:symbol val="none"/>
          </c:marker>
          <c:cat>
            <c:numRef>
              <c:f>'NGPL@'!$AI$1:$DA$1</c:f>
              <c:numCache>
                <c:formatCode>General</c:formatCode>
                <c:ptCount val="7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pt idx="61">
                  <c:v>2041</c:v>
                </c:pt>
                <c:pt idx="62">
                  <c:v>2042</c:v>
                </c:pt>
                <c:pt idx="63">
                  <c:v>2043</c:v>
                </c:pt>
                <c:pt idx="64">
                  <c:v>2044</c:v>
                </c:pt>
                <c:pt idx="65">
                  <c:v>2045</c:v>
                </c:pt>
                <c:pt idx="66">
                  <c:v>2046</c:v>
                </c:pt>
                <c:pt idx="67">
                  <c:v>2047</c:v>
                </c:pt>
                <c:pt idx="68">
                  <c:v>2048</c:v>
                </c:pt>
                <c:pt idx="69">
                  <c:v>2049</c:v>
                </c:pt>
                <c:pt idx="70">
                  <c:v>2050</c:v>
                </c:pt>
              </c:numCache>
            </c:numRef>
          </c:cat>
          <c:val>
            <c:numRef>
              <c:f>'NGPL@'!$AI$25:$DA$25</c:f>
              <c:numCache>
                <c:formatCode>General</c:formatCode>
                <c:ptCount val="71"/>
                <c:pt idx="0">
                  <c:v>1.5731890000000002</c:v>
                </c:pt>
                <c:pt idx="1">
                  <c:v>1.6085480000000001</c:v>
                </c:pt>
                <c:pt idx="2">
                  <c:v>1.550349</c:v>
                </c:pt>
                <c:pt idx="3">
                  <c:v>1.5587010000000001</c:v>
                </c:pt>
                <c:pt idx="4">
                  <c:v>1.6297190000000001</c:v>
                </c:pt>
                <c:pt idx="5">
                  <c:v>1.6092</c:v>
                </c:pt>
                <c:pt idx="6">
                  <c:v>1.5506849999999999</c:v>
                </c:pt>
                <c:pt idx="7">
                  <c:v>1.595318</c:v>
                </c:pt>
                <c:pt idx="8">
                  <c:v>1.6248420000000001</c:v>
                </c:pt>
                <c:pt idx="9">
                  <c:v>1.5455479999999999</c:v>
                </c:pt>
                <c:pt idx="10">
                  <c:v>1.5589010000000001</c:v>
                </c:pt>
                <c:pt idx="11">
                  <c:v>1.6593370000000001</c:v>
                </c:pt>
                <c:pt idx="12">
                  <c:v>1.697208</c:v>
                </c:pt>
                <c:pt idx="13">
                  <c:v>1.7356659999999999</c:v>
                </c:pt>
                <c:pt idx="14">
                  <c:v>1.726575</c:v>
                </c:pt>
                <c:pt idx="15">
                  <c:v>1.762189</c:v>
                </c:pt>
                <c:pt idx="16">
                  <c:v>1.830109</c:v>
                </c:pt>
                <c:pt idx="17">
                  <c:v>1.817167</c:v>
                </c:pt>
                <c:pt idx="18">
                  <c:v>1.7594580000000002</c:v>
                </c:pt>
                <c:pt idx="19">
                  <c:v>1.8496440000000001</c:v>
                </c:pt>
                <c:pt idx="20">
                  <c:v>1.9109700000000001</c:v>
                </c:pt>
                <c:pt idx="21">
                  <c:v>1.868395</c:v>
                </c:pt>
                <c:pt idx="22">
                  <c:v>1.8802410000000001</c:v>
                </c:pt>
                <c:pt idx="23">
                  <c:v>1.7192049999999999</c:v>
                </c:pt>
                <c:pt idx="24">
                  <c:v>1.809156</c:v>
                </c:pt>
                <c:pt idx="25">
                  <c:v>1.7169949999999998</c:v>
                </c:pt>
                <c:pt idx="26">
                  <c:v>1.7387779999999999</c:v>
                </c:pt>
                <c:pt idx="27">
                  <c:v>1.7829970000000002</c:v>
                </c:pt>
                <c:pt idx="28">
                  <c:v>1.7836669999999999</c:v>
                </c:pt>
                <c:pt idx="29">
                  <c:v>1.909929</c:v>
                </c:pt>
                <c:pt idx="30">
                  <c:v>2.0740250000000002</c:v>
                </c:pt>
                <c:pt idx="31">
                  <c:v>2.2160680000000004</c:v>
                </c:pt>
                <c:pt idx="32">
                  <c:v>2.40794</c:v>
                </c:pt>
                <c:pt idx="33">
                  <c:v>2.6056360000000001</c:v>
                </c:pt>
                <c:pt idx="34">
                  <c:v>3.0145149999999998</c:v>
                </c:pt>
                <c:pt idx="35">
                  <c:v>3.3423259999999999</c:v>
                </c:pt>
                <c:pt idx="36">
                  <c:v>3.509172</c:v>
                </c:pt>
                <c:pt idx="37">
                  <c:v>3.7827449999999998</c:v>
                </c:pt>
                <c:pt idx="38">
                  <c:v>4.361008</c:v>
                </c:pt>
                <c:pt idx="39">
                  <c:v>4.8748779999999998</c:v>
                </c:pt>
                <c:pt idx="40">
                  <c:v>5.1656279999999999</c:v>
                </c:pt>
                <c:pt idx="41">
                  <c:v>5.3943019999999997</c:v>
                </c:pt>
                <c:pt idx="42">
                  <c:v>5.466952</c:v>
                </c:pt>
                <c:pt idx="43">
                  <c:v>5.5234779999999999</c:v>
                </c:pt>
                <c:pt idx="44">
                  <c:v>5.6122170000000002</c:v>
                </c:pt>
                <c:pt idx="45">
                  <c:v>5.6816839999999997</c:v>
                </c:pt>
                <c:pt idx="46">
                  <c:v>5.8703050000000001</c:v>
                </c:pt>
                <c:pt idx="47">
                  <c:v>5.9560500000000003</c:v>
                </c:pt>
                <c:pt idx="48">
                  <c:v>5.9634900000000002</c:v>
                </c:pt>
                <c:pt idx="49">
                  <c:v>6.009315</c:v>
                </c:pt>
                <c:pt idx="50">
                  <c:v>6.0058129999999998</c:v>
                </c:pt>
                <c:pt idx="51">
                  <c:v>6.061051</c:v>
                </c:pt>
                <c:pt idx="52">
                  <c:v>6.0202989999999996</c:v>
                </c:pt>
                <c:pt idx="53">
                  <c:v>6.0496869999999996</c:v>
                </c:pt>
                <c:pt idx="54">
                  <c:v>6.0554790000000001</c:v>
                </c:pt>
                <c:pt idx="55">
                  <c:v>6.0537890000000001</c:v>
                </c:pt>
                <c:pt idx="56">
                  <c:v>6.0350890000000001</c:v>
                </c:pt>
                <c:pt idx="57">
                  <c:v>6.0400400000000003</c:v>
                </c:pt>
                <c:pt idx="58">
                  <c:v>6.0528240000000002</c:v>
                </c:pt>
                <c:pt idx="59">
                  <c:v>6.0399760000000002</c:v>
                </c:pt>
                <c:pt idx="60">
                  <c:v>6.0255359999999998</c:v>
                </c:pt>
                <c:pt idx="61">
                  <c:v>6.0276170000000002</c:v>
                </c:pt>
                <c:pt idx="62">
                  <c:v>5.9831219999999998</c:v>
                </c:pt>
                <c:pt idx="63">
                  <c:v>5.9496989999999998</c:v>
                </c:pt>
                <c:pt idx="64">
                  <c:v>5.9306950000000001</c:v>
                </c:pt>
                <c:pt idx="65">
                  <c:v>5.896827</c:v>
                </c:pt>
                <c:pt idx="66">
                  <c:v>5.8867669999999999</c:v>
                </c:pt>
                <c:pt idx="67">
                  <c:v>5.8396600000000003</c:v>
                </c:pt>
                <c:pt idx="68">
                  <c:v>5.8114129999999999</c:v>
                </c:pt>
                <c:pt idx="69">
                  <c:v>5.7594279999999998</c:v>
                </c:pt>
                <c:pt idx="70">
                  <c:v>5.7453110000000001</c:v>
                </c:pt>
              </c:numCache>
            </c:numRef>
          </c:val>
          <c:smooth val="0"/>
        </c:ser>
        <c:dLbls>
          <c:showLegendKey val="0"/>
          <c:showVal val="0"/>
          <c:showCatName val="0"/>
          <c:showSerName val="0"/>
          <c:showPercent val="0"/>
          <c:showBubbleSize val="0"/>
        </c:dLbls>
        <c:smooth val="0"/>
        <c:axId val="323632688"/>
        <c:axId val="323633248"/>
      </c:lineChart>
      <c:catAx>
        <c:axId val="323632688"/>
        <c:scaling>
          <c:orientation val="minMax"/>
        </c:scaling>
        <c:delete val="0"/>
        <c:axPos val="b"/>
        <c:numFmt formatCode="General" sourceLinked="1"/>
        <c:majorTickMark val="out"/>
        <c:minorTickMark val="none"/>
        <c:tickLblPos val="low"/>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323633248"/>
        <c:crosses val="autoZero"/>
        <c:auto val="1"/>
        <c:lblAlgn val="ctr"/>
        <c:lblOffset val="100"/>
        <c:tickLblSkip val="10"/>
        <c:tickMarkSkip val="10"/>
        <c:noMultiLvlLbl val="0"/>
      </c:catAx>
      <c:valAx>
        <c:axId val="323633248"/>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22225">
            <a:solidFill>
              <a:schemeClr val="bg1">
                <a:lumMod val="65000"/>
              </a:schemeClr>
            </a:solidFill>
            <a:prstDash val="dash"/>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323632688"/>
        <c:crossesAt val="39"/>
        <c:crossBetween val="midCat"/>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000">
          <a:solidFill>
            <a:sysClr val="windowText" lastClr="000000"/>
          </a:solidFill>
        </a:defRPr>
      </a:pPr>
      <a:endParaRPr lang="en-US"/>
    </a:p>
  </c:txPr>
  <c:externalData r:id="rId4">
    <c:autoUpdate val="0"/>
  </c:externalData>
  <c:userShapes r:id="rId5"/>
</c:chartSpace>
</file>

<file path=ppt/charts/chart3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2257217847769035E-2"/>
          <c:y val="0.19148102580927384"/>
          <c:w val="0.88913183056824308"/>
          <c:h val="0.71966480752405948"/>
        </c:manualLayout>
      </c:layout>
      <c:areaChart>
        <c:grouping val="stacked"/>
        <c:varyColors val="0"/>
        <c:ser>
          <c:idx val="3"/>
          <c:order val="0"/>
          <c:tx>
            <c:strRef>
              <c:f>'NGPL_region2@'!$B$25</c:f>
              <c:strCache>
                <c:ptCount val="1"/>
                <c:pt idx="0">
                  <c:v>ethane</c:v>
                </c:pt>
              </c:strCache>
            </c:strRef>
          </c:tx>
          <c:spPr>
            <a:solidFill>
              <a:schemeClr val="accent5"/>
            </a:solidFill>
            <a:ln>
              <a:noFill/>
            </a:ln>
            <a:effectLst/>
          </c:spPr>
          <c:cat>
            <c:numRef>
              <c:f>'NGPL_region2@'!$AI$1:$DA$1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'NGPL_region2@'!$AI$25:$DA$25</c:f>
              <c:numCache>
                <c:formatCode>General</c:formatCode>
                <c:ptCount val="51"/>
                <c:pt idx="0">
                  <c:v>0.71599999999999997</c:v>
                </c:pt>
                <c:pt idx="1">
                  <c:v>0.69099999999999995</c:v>
                </c:pt>
                <c:pt idx="2">
                  <c:v>0.7</c:v>
                </c:pt>
                <c:pt idx="3">
                  <c:v>0.626</c:v>
                </c:pt>
                <c:pt idx="4">
                  <c:v>0.68500000000000005</c:v>
                </c:pt>
                <c:pt idx="5">
                  <c:v>0.64800000000000002</c:v>
                </c:pt>
                <c:pt idx="6">
                  <c:v>0.67600000000000005</c:v>
                </c:pt>
                <c:pt idx="7">
                  <c:v>0.70799999999999996</c:v>
                </c:pt>
                <c:pt idx="8">
                  <c:v>0.70199999999999996</c:v>
                </c:pt>
                <c:pt idx="9">
                  <c:v>0.76700000000000002</c:v>
                </c:pt>
                <c:pt idx="10">
                  <c:v>0.86799999999999999</c:v>
                </c:pt>
                <c:pt idx="11">
                  <c:v>0.92600000000000005</c:v>
                </c:pt>
                <c:pt idx="12">
                  <c:v>0.97499999999999998</c:v>
                </c:pt>
                <c:pt idx="13">
                  <c:v>0.97</c:v>
                </c:pt>
                <c:pt idx="14">
                  <c:v>1.091</c:v>
                </c:pt>
                <c:pt idx="15">
                  <c:v>1.129</c:v>
                </c:pt>
                <c:pt idx="16">
                  <c:v>1.272</c:v>
                </c:pt>
                <c:pt idx="17">
                  <c:v>1.4059999999999999</c:v>
                </c:pt>
                <c:pt idx="18">
                  <c:v>1.7230000000000001</c:v>
                </c:pt>
                <c:pt idx="19">
                  <c:v>1.9477739999999999</c:v>
                </c:pt>
                <c:pt idx="20">
                  <c:v>2.0764130000000001</c:v>
                </c:pt>
                <c:pt idx="21">
                  <c:v>2.2409319999999999</c:v>
                </c:pt>
                <c:pt idx="22">
                  <c:v>2.2682519999999999</c:v>
                </c:pt>
                <c:pt idx="23">
                  <c:v>2.2977720000000001</c:v>
                </c:pt>
                <c:pt idx="24">
                  <c:v>2.3483360000000002</c:v>
                </c:pt>
                <c:pt idx="25">
                  <c:v>2.3861349999999999</c:v>
                </c:pt>
                <c:pt idx="26">
                  <c:v>2.4732829999999999</c:v>
                </c:pt>
                <c:pt idx="27">
                  <c:v>2.511088</c:v>
                </c:pt>
                <c:pt idx="28">
                  <c:v>2.5206089999999999</c:v>
                </c:pt>
                <c:pt idx="29">
                  <c:v>2.5471309999999998</c:v>
                </c:pt>
                <c:pt idx="30">
                  <c:v>2.5422380000000002</c:v>
                </c:pt>
                <c:pt idx="31">
                  <c:v>2.5666280000000001</c:v>
                </c:pt>
                <c:pt idx="32">
                  <c:v>2.545715</c:v>
                </c:pt>
                <c:pt idx="33">
                  <c:v>2.5600860000000001</c:v>
                </c:pt>
                <c:pt idx="34">
                  <c:v>2.561769</c:v>
                </c:pt>
                <c:pt idx="35">
                  <c:v>2.564346</c:v>
                </c:pt>
                <c:pt idx="36">
                  <c:v>2.554014</c:v>
                </c:pt>
                <c:pt idx="37">
                  <c:v>2.5569799999999998</c:v>
                </c:pt>
                <c:pt idx="38">
                  <c:v>2.55199</c:v>
                </c:pt>
                <c:pt idx="39">
                  <c:v>2.5414289999999999</c:v>
                </c:pt>
                <c:pt idx="40">
                  <c:v>2.5314760000000001</c:v>
                </c:pt>
                <c:pt idx="41">
                  <c:v>2.5361699999999998</c:v>
                </c:pt>
                <c:pt idx="42">
                  <c:v>2.5195599999999998</c:v>
                </c:pt>
                <c:pt idx="43">
                  <c:v>2.5125099999999998</c:v>
                </c:pt>
                <c:pt idx="44">
                  <c:v>2.5115440000000002</c:v>
                </c:pt>
                <c:pt idx="45">
                  <c:v>2.5018500000000001</c:v>
                </c:pt>
                <c:pt idx="46">
                  <c:v>2.5026489999999999</c:v>
                </c:pt>
                <c:pt idx="47">
                  <c:v>2.489906</c:v>
                </c:pt>
                <c:pt idx="48">
                  <c:v>2.483409</c:v>
                </c:pt>
                <c:pt idx="49">
                  <c:v>2.465881</c:v>
                </c:pt>
                <c:pt idx="50">
                  <c:v>2.4651000000000001</c:v>
                </c:pt>
              </c:numCache>
            </c:numRef>
          </c:val>
        </c:ser>
        <c:ser>
          <c:idx val="0"/>
          <c:order val="1"/>
          <c:tx>
            <c:strRef>
              <c:f>'NGPL_region2@'!$B$26</c:f>
              <c:strCache>
                <c:ptCount val="1"/>
                <c:pt idx="0">
                  <c:v>propane</c:v>
                </c:pt>
              </c:strCache>
            </c:strRef>
          </c:tx>
          <c:spPr>
            <a:solidFill>
              <a:schemeClr val="accent4"/>
            </a:solidFill>
            <a:ln>
              <a:noFill/>
            </a:ln>
            <a:effectLst/>
          </c:spPr>
          <c:cat>
            <c:numRef>
              <c:f>'NGPL_region2@'!$AI$1:$DA$1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'NGPL_region2@'!$AI$26:$DA$26</c:f>
              <c:numCache>
                <c:formatCode>General</c:formatCode>
                <c:ptCount val="51"/>
                <c:pt idx="0">
                  <c:v>0.53900000000000003</c:v>
                </c:pt>
                <c:pt idx="1">
                  <c:v>0.53900000000000003</c:v>
                </c:pt>
                <c:pt idx="2">
                  <c:v>0.54700000000000004</c:v>
                </c:pt>
                <c:pt idx="3">
                  <c:v>0.505</c:v>
                </c:pt>
                <c:pt idx="4">
                  <c:v>0.52500000000000002</c:v>
                </c:pt>
                <c:pt idx="5">
                  <c:v>0.499</c:v>
                </c:pt>
                <c:pt idx="6">
                  <c:v>0.503</c:v>
                </c:pt>
                <c:pt idx="7">
                  <c:v>0.50600000000000001</c:v>
                </c:pt>
                <c:pt idx="8">
                  <c:v>0.51100000000000001</c:v>
                </c:pt>
                <c:pt idx="9">
                  <c:v>0.54700000000000004</c:v>
                </c:pt>
                <c:pt idx="10">
                  <c:v>0.58599999999999997</c:v>
                </c:pt>
                <c:pt idx="11">
                  <c:v>0.629</c:v>
                </c:pt>
                <c:pt idx="12">
                  <c:v>0.71199999999999997</c:v>
                </c:pt>
                <c:pt idx="13">
                  <c:v>0.82299999999999995</c:v>
                </c:pt>
                <c:pt idx="14">
                  <c:v>0.98499999999999999</c:v>
                </c:pt>
                <c:pt idx="15">
                  <c:v>1.1439999999999999</c:v>
                </c:pt>
                <c:pt idx="16">
                  <c:v>1.165</c:v>
                </c:pt>
                <c:pt idx="17">
                  <c:v>1.22</c:v>
                </c:pt>
                <c:pt idx="18">
                  <c:v>1.391</c:v>
                </c:pt>
                <c:pt idx="19">
                  <c:v>1.546179</c:v>
                </c:pt>
                <c:pt idx="20">
                  <c:v>1.63618</c:v>
                </c:pt>
                <c:pt idx="21">
                  <c:v>1.6447879999999999</c:v>
                </c:pt>
                <c:pt idx="22">
                  <c:v>1.6604080000000001</c:v>
                </c:pt>
                <c:pt idx="23">
                  <c:v>1.6755949999999999</c:v>
                </c:pt>
                <c:pt idx="24">
                  <c:v>1.704502</c:v>
                </c:pt>
                <c:pt idx="25">
                  <c:v>1.725533</c:v>
                </c:pt>
                <c:pt idx="26">
                  <c:v>1.7800849999999999</c:v>
                </c:pt>
                <c:pt idx="27">
                  <c:v>1.810513</c:v>
                </c:pt>
                <c:pt idx="28">
                  <c:v>1.813245</c:v>
                </c:pt>
                <c:pt idx="29">
                  <c:v>1.82836</c:v>
                </c:pt>
                <c:pt idx="30">
                  <c:v>1.8300419999999999</c:v>
                </c:pt>
                <c:pt idx="31">
                  <c:v>1.8472200000000001</c:v>
                </c:pt>
                <c:pt idx="32">
                  <c:v>1.8365480000000001</c:v>
                </c:pt>
                <c:pt idx="33">
                  <c:v>1.8430009999999999</c:v>
                </c:pt>
                <c:pt idx="34">
                  <c:v>1.8448690000000001</c:v>
                </c:pt>
                <c:pt idx="35">
                  <c:v>1.8415969999999999</c:v>
                </c:pt>
                <c:pt idx="36">
                  <c:v>1.8344609999999999</c:v>
                </c:pt>
                <c:pt idx="37">
                  <c:v>1.8333489999999999</c:v>
                </c:pt>
                <c:pt idx="38">
                  <c:v>1.8404180000000001</c:v>
                </c:pt>
                <c:pt idx="39">
                  <c:v>1.83765</c:v>
                </c:pt>
                <c:pt idx="40">
                  <c:v>1.8329420000000001</c:v>
                </c:pt>
                <c:pt idx="41">
                  <c:v>1.834066</c:v>
                </c:pt>
                <c:pt idx="42">
                  <c:v>1.8225290000000001</c:v>
                </c:pt>
                <c:pt idx="43">
                  <c:v>1.8131010000000001</c:v>
                </c:pt>
                <c:pt idx="44">
                  <c:v>1.8078700000000001</c:v>
                </c:pt>
                <c:pt idx="45">
                  <c:v>1.7980849999999999</c:v>
                </c:pt>
                <c:pt idx="46">
                  <c:v>1.7938540000000001</c:v>
                </c:pt>
                <c:pt idx="47">
                  <c:v>1.779021</c:v>
                </c:pt>
                <c:pt idx="48">
                  <c:v>1.769822</c:v>
                </c:pt>
                <c:pt idx="49">
                  <c:v>1.7529429999999999</c:v>
                </c:pt>
                <c:pt idx="50">
                  <c:v>1.7487079999999999</c:v>
                </c:pt>
              </c:numCache>
            </c:numRef>
          </c:val>
        </c:ser>
        <c:ser>
          <c:idx val="1"/>
          <c:order val="2"/>
          <c:tx>
            <c:strRef>
              <c:f>'NGPL_region2@'!$B$27</c:f>
              <c:strCache>
                <c:ptCount val="1"/>
                <c:pt idx="0">
                  <c:v>normal butane</c:v>
                </c:pt>
              </c:strCache>
            </c:strRef>
          </c:tx>
          <c:spPr>
            <a:solidFill>
              <a:schemeClr val="accent6"/>
            </a:solidFill>
            <a:ln>
              <a:noFill/>
            </a:ln>
            <a:effectLst/>
          </c:spPr>
          <c:cat>
            <c:numRef>
              <c:f>'NGPL_region2@'!$AI$1:$DA$1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'NGPL_region2@'!$AI$27:$DA$27</c:f>
              <c:numCache>
                <c:formatCode>General</c:formatCode>
                <c:ptCount val="51"/>
                <c:pt idx="0">
                  <c:v>0.161</c:v>
                </c:pt>
                <c:pt idx="1">
                  <c:v>0.13100000000000001</c:v>
                </c:pt>
                <c:pt idx="2">
                  <c:v>0.13100000000000001</c:v>
                </c:pt>
                <c:pt idx="3">
                  <c:v>0.13100000000000001</c:v>
                </c:pt>
                <c:pt idx="4">
                  <c:v>0.152</c:v>
                </c:pt>
                <c:pt idx="5">
                  <c:v>0.13600000000000001</c:v>
                </c:pt>
                <c:pt idx="6">
                  <c:v>0.13600000000000001</c:v>
                </c:pt>
                <c:pt idx="7">
                  <c:v>0.128</c:v>
                </c:pt>
                <c:pt idx="8">
                  <c:v>0.13300000000000001</c:v>
                </c:pt>
                <c:pt idx="9">
                  <c:v>0.13700000000000001</c:v>
                </c:pt>
                <c:pt idx="10">
                  <c:v>0.156</c:v>
                </c:pt>
                <c:pt idx="11">
                  <c:v>0.157</c:v>
                </c:pt>
                <c:pt idx="12">
                  <c:v>0.17899999999999999</c:v>
                </c:pt>
                <c:pt idx="13">
                  <c:v>0.22</c:v>
                </c:pt>
                <c:pt idx="14">
                  <c:v>0.27700000000000002</c:v>
                </c:pt>
                <c:pt idx="15">
                  <c:v>0.33300000000000002</c:v>
                </c:pt>
                <c:pt idx="16">
                  <c:v>0.29399999999999998</c:v>
                </c:pt>
                <c:pt idx="17">
                  <c:v>0.308</c:v>
                </c:pt>
                <c:pt idx="18">
                  <c:v>0.35200399999999998</c:v>
                </c:pt>
                <c:pt idx="19">
                  <c:v>0.39174900000000001</c:v>
                </c:pt>
                <c:pt idx="20">
                  <c:v>0.41027999999999998</c:v>
                </c:pt>
                <c:pt idx="21">
                  <c:v>0.41805999999999999</c:v>
                </c:pt>
                <c:pt idx="22">
                  <c:v>0.42143900000000001</c:v>
                </c:pt>
                <c:pt idx="23">
                  <c:v>0.426705</c:v>
                </c:pt>
                <c:pt idx="24">
                  <c:v>0.437832</c:v>
                </c:pt>
                <c:pt idx="25">
                  <c:v>0.447052</c:v>
                </c:pt>
                <c:pt idx="26">
                  <c:v>0.46682899999999999</c:v>
                </c:pt>
                <c:pt idx="27">
                  <c:v>0.47913299999999998</c:v>
                </c:pt>
                <c:pt idx="28">
                  <c:v>0.48180600000000001</c:v>
                </c:pt>
                <c:pt idx="29">
                  <c:v>0.48790600000000001</c:v>
                </c:pt>
                <c:pt idx="30">
                  <c:v>0.488981</c:v>
                </c:pt>
                <c:pt idx="31">
                  <c:v>0.49563600000000002</c:v>
                </c:pt>
                <c:pt idx="32">
                  <c:v>0.49554900000000002</c:v>
                </c:pt>
                <c:pt idx="33">
                  <c:v>0.499919</c:v>
                </c:pt>
                <c:pt idx="34">
                  <c:v>0.50354500000000002</c:v>
                </c:pt>
                <c:pt idx="35">
                  <c:v>0.50364100000000001</c:v>
                </c:pt>
                <c:pt idx="36">
                  <c:v>0.504687</c:v>
                </c:pt>
                <c:pt idx="37">
                  <c:v>0.50512699999999999</c:v>
                </c:pt>
                <c:pt idx="38">
                  <c:v>0.50940200000000002</c:v>
                </c:pt>
                <c:pt idx="39">
                  <c:v>0.50947900000000002</c:v>
                </c:pt>
                <c:pt idx="40">
                  <c:v>0.50976299999999997</c:v>
                </c:pt>
                <c:pt idx="41">
                  <c:v>0.50939400000000001</c:v>
                </c:pt>
                <c:pt idx="42">
                  <c:v>0.50461199999999995</c:v>
                </c:pt>
                <c:pt idx="43">
                  <c:v>0.50008200000000003</c:v>
                </c:pt>
                <c:pt idx="44">
                  <c:v>0.49635699999999999</c:v>
                </c:pt>
                <c:pt idx="45">
                  <c:v>0.49130000000000001</c:v>
                </c:pt>
                <c:pt idx="46">
                  <c:v>0.487348</c:v>
                </c:pt>
                <c:pt idx="47">
                  <c:v>0.478792</c:v>
                </c:pt>
                <c:pt idx="48">
                  <c:v>0.47299999999999998</c:v>
                </c:pt>
                <c:pt idx="49">
                  <c:v>0.46617199999999998</c:v>
                </c:pt>
                <c:pt idx="50">
                  <c:v>0.46341100000000002</c:v>
                </c:pt>
              </c:numCache>
            </c:numRef>
          </c:val>
        </c:ser>
        <c:ser>
          <c:idx val="2"/>
          <c:order val="3"/>
          <c:tx>
            <c:strRef>
              <c:f>'NGPL_region2@'!$B$28</c:f>
              <c:strCache>
                <c:ptCount val="1"/>
                <c:pt idx="0">
                  <c:v>isobutane</c:v>
                </c:pt>
              </c:strCache>
            </c:strRef>
          </c:tx>
          <c:spPr>
            <a:solidFill>
              <a:schemeClr val="accent2"/>
            </a:solidFill>
            <a:ln>
              <a:noFill/>
            </a:ln>
            <a:effectLst/>
          </c:spPr>
          <c:cat>
            <c:numRef>
              <c:f>'NGPL_region2@'!$AI$1:$DA$1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'NGPL_region2@'!$AI$28:$DA$28</c:f>
              <c:numCache>
                <c:formatCode>General</c:formatCode>
                <c:ptCount val="51"/>
                <c:pt idx="0">
                  <c:v>0.189</c:v>
                </c:pt>
                <c:pt idx="1">
                  <c:v>0.19900000000000001</c:v>
                </c:pt>
                <c:pt idx="2">
                  <c:v>0.20100000000000001</c:v>
                </c:pt>
                <c:pt idx="3">
                  <c:v>0.184</c:v>
                </c:pt>
                <c:pt idx="4">
                  <c:v>0.16900000000000001</c:v>
                </c:pt>
                <c:pt idx="5">
                  <c:v>0.16900000000000001</c:v>
                </c:pt>
                <c:pt idx="6">
                  <c:v>0.16400000000000001</c:v>
                </c:pt>
                <c:pt idx="7">
                  <c:v>0.17599999999999999</c:v>
                </c:pt>
                <c:pt idx="8">
                  <c:v>0.17299999999999999</c:v>
                </c:pt>
                <c:pt idx="9">
                  <c:v>0.189</c:v>
                </c:pt>
                <c:pt idx="10">
                  <c:v>0.187</c:v>
                </c:pt>
                <c:pt idx="11">
                  <c:v>0.20899999999999999</c:v>
                </c:pt>
                <c:pt idx="12">
                  <c:v>0.22600000000000001</c:v>
                </c:pt>
                <c:pt idx="13">
                  <c:v>0.245</c:v>
                </c:pt>
                <c:pt idx="14">
                  <c:v>0.26700000000000002</c:v>
                </c:pt>
                <c:pt idx="15">
                  <c:v>0.3</c:v>
                </c:pt>
                <c:pt idx="16">
                  <c:v>0.34200000000000003</c:v>
                </c:pt>
                <c:pt idx="17">
                  <c:v>0.35</c:v>
                </c:pt>
                <c:pt idx="18">
                  <c:v>0.39300400000000002</c:v>
                </c:pt>
                <c:pt idx="19">
                  <c:v>0.43612800000000002</c:v>
                </c:pt>
                <c:pt idx="20">
                  <c:v>0.46223500000000001</c:v>
                </c:pt>
                <c:pt idx="21">
                  <c:v>0.48077799999999998</c:v>
                </c:pt>
                <c:pt idx="22">
                  <c:v>0.50240099999999999</c:v>
                </c:pt>
                <c:pt idx="23">
                  <c:v>0.50586500000000001</c:v>
                </c:pt>
                <c:pt idx="24">
                  <c:v>0.49660799999999999</c:v>
                </c:pt>
                <c:pt idx="25">
                  <c:v>0.491757</c:v>
                </c:pt>
                <c:pt idx="26">
                  <c:v>0.499392</c:v>
                </c:pt>
                <c:pt idx="27">
                  <c:v>0.49564900000000001</c:v>
                </c:pt>
                <c:pt idx="28">
                  <c:v>0.48773899999999998</c:v>
                </c:pt>
                <c:pt idx="29">
                  <c:v>0.48247600000000002</c:v>
                </c:pt>
                <c:pt idx="30">
                  <c:v>0.48183700000000002</c:v>
                </c:pt>
                <c:pt idx="31">
                  <c:v>0.48321900000000001</c:v>
                </c:pt>
                <c:pt idx="32">
                  <c:v>0.47588399999999997</c:v>
                </c:pt>
                <c:pt idx="33">
                  <c:v>0.47533900000000001</c:v>
                </c:pt>
                <c:pt idx="34">
                  <c:v>0.47076699999999999</c:v>
                </c:pt>
                <c:pt idx="35">
                  <c:v>0.46931600000000001</c:v>
                </c:pt>
                <c:pt idx="36">
                  <c:v>0.465779</c:v>
                </c:pt>
                <c:pt idx="37">
                  <c:v>0.46632600000000002</c:v>
                </c:pt>
                <c:pt idx="38">
                  <c:v>0.46767500000000001</c:v>
                </c:pt>
                <c:pt idx="39">
                  <c:v>0.46749299999999999</c:v>
                </c:pt>
                <c:pt idx="40">
                  <c:v>0.46644600000000003</c:v>
                </c:pt>
                <c:pt idx="41">
                  <c:v>0.46482899999999999</c:v>
                </c:pt>
                <c:pt idx="42">
                  <c:v>0.45968300000000001</c:v>
                </c:pt>
                <c:pt idx="43">
                  <c:v>0.45400699999999999</c:v>
                </c:pt>
                <c:pt idx="44">
                  <c:v>0.45027899999999998</c:v>
                </c:pt>
                <c:pt idx="45">
                  <c:v>0.44669799999999998</c:v>
                </c:pt>
                <c:pt idx="46">
                  <c:v>0.448932</c:v>
                </c:pt>
                <c:pt idx="47">
                  <c:v>0.44798399999999999</c:v>
                </c:pt>
                <c:pt idx="48">
                  <c:v>0.44867600000000002</c:v>
                </c:pt>
                <c:pt idx="49">
                  <c:v>0.44551499999999999</c:v>
                </c:pt>
                <c:pt idx="50">
                  <c:v>0.44365300000000002</c:v>
                </c:pt>
              </c:numCache>
            </c:numRef>
          </c:val>
        </c:ser>
        <c:ser>
          <c:idx val="4"/>
          <c:order val="4"/>
          <c:tx>
            <c:strRef>
              <c:f>'NGPL_region2@'!$B$29</c:f>
              <c:strCache>
                <c:ptCount val="1"/>
                <c:pt idx="0">
                  <c:v>natural gasoline</c:v>
                </c:pt>
              </c:strCache>
            </c:strRef>
          </c:tx>
          <c:spPr>
            <a:solidFill>
              <a:schemeClr val="accent3"/>
            </a:solidFill>
            <a:ln>
              <a:noFill/>
            </a:ln>
            <a:effectLst/>
          </c:spPr>
          <c:cat>
            <c:numRef>
              <c:f>'NGPL_region2@'!$AI$1:$DA$1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'NGPL_region2@'!$AI$29:$DA$29</c:f>
              <c:numCache>
                <c:formatCode>General</c:formatCode>
                <c:ptCount val="51"/>
                <c:pt idx="0">
                  <c:v>0.30599999999999999</c:v>
                </c:pt>
                <c:pt idx="1">
                  <c:v>0.30599999999999999</c:v>
                </c:pt>
                <c:pt idx="2">
                  <c:v>0.3</c:v>
                </c:pt>
                <c:pt idx="3">
                  <c:v>0.27600000000000002</c:v>
                </c:pt>
                <c:pt idx="4">
                  <c:v>0.27900000000000003</c:v>
                </c:pt>
                <c:pt idx="5">
                  <c:v>0.26600000000000001</c:v>
                </c:pt>
                <c:pt idx="6">
                  <c:v>0.26300000000000001</c:v>
                </c:pt>
                <c:pt idx="7">
                  <c:v>0.26400000000000001</c:v>
                </c:pt>
                <c:pt idx="8">
                  <c:v>0.26400000000000001</c:v>
                </c:pt>
                <c:pt idx="9">
                  <c:v>0.27100000000000002</c:v>
                </c:pt>
                <c:pt idx="10">
                  <c:v>0.27700000000000002</c:v>
                </c:pt>
                <c:pt idx="11">
                  <c:v>0.29199999999999998</c:v>
                </c:pt>
                <c:pt idx="12">
                  <c:v>0.31900000000000001</c:v>
                </c:pt>
                <c:pt idx="13">
                  <c:v>0.34799999999999998</c:v>
                </c:pt>
                <c:pt idx="14">
                  <c:v>0.39500000000000002</c:v>
                </c:pt>
                <c:pt idx="15">
                  <c:v>0.433</c:v>
                </c:pt>
                <c:pt idx="16">
                  <c:v>0.434</c:v>
                </c:pt>
                <c:pt idx="17">
                  <c:v>0.44800000000000001</c:v>
                </c:pt>
                <c:pt idx="18">
                  <c:v>0.502</c:v>
                </c:pt>
                <c:pt idx="19">
                  <c:v>0.55188300000000001</c:v>
                </c:pt>
                <c:pt idx="20">
                  <c:v>0.58035199999999998</c:v>
                </c:pt>
                <c:pt idx="21">
                  <c:v>0.609568</c:v>
                </c:pt>
                <c:pt idx="22">
                  <c:v>0.61427699999999996</c:v>
                </c:pt>
                <c:pt idx="23">
                  <c:v>0.617363</c:v>
                </c:pt>
                <c:pt idx="24">
                  <c:v>0.62475700000000001</c:v>
                </c:pt>
                <c:pt idx="25">
                  <c:v>0.63102400000000003</c:v>
                </c:pt>
                <c:pt idx="26">
                  <c:v>0.65052600000000005</c:v>
                </c:pt>
                <c:pt idx="27">
                  <c:v>0.65947599999999995</c:v>
                </c:pt>
                <c:pt idx="28">
                  <c:v>0.65988400000000003</c:v>
                </c:pt>
                <c:pt idx="29">
                  <c:v>0.66322000000000003</c:v>
                </c:pt>
                <c:pt idx="30">
                  <c:v>0.66248799999999997</c:v>
                </c:pt>
                <c:pt idx="31">
                  <c:v>0.66811299999999996</c:v>
                </c:pt>
                <c:pt idx="32">
                  <c:v>0.66636600000000001</c:v>
                </c:pt>
                <c:pt idx="33">
                  <c:v>0.67109799999999997</c:v>
                </c:pt>
                <c:pt idx="34">
                  <c:v>0.67426600000000003</c:v>
                </c:pt>
                <c:pt idx="35">
                  <c:v>0.67461499999999996</c:v>
                </c:pt>
                <c:pt idx="36">
                  <c:v>0.67586000000000002</c:v>
                </c:pt>
                <c:pt idx="37">
                  <c:v>0.67795099999999997</c:v>
                </c:pt>
                <c:pt idx="38">
                  <c:v>0.68302499999999999</c:v>
                </c:pt>
                <c:pt idx="39">
                  <c:v>0.68360299999999996</c:v>
                </c:pt>
                <c:pt idx="40">
                  <c:v>0.68457800000000002</c:v>
                </c:pt>
                <c:pt idx="41">
                  <c:v>0.68281800000000004</c:v>
                </c:pt>
                <c:pt idx="42">
                  <c:v>0.67639400000000005</c:v>
                </c:pt>
                <c:pt idx="43">
                  <c:v>0.66964699999999999</c:v>
                </c:pt>
                <c:pt idx="44">
                  <c:v>0.66427800000000004</c:v>
                </c:pt>
                <c:pt idx="45">
                  <c:v>0.65851099999999996</c:v>
                </c:pt>
                <c:pt idx="46">
                  <c:v>0.65359199999999995</c:v>
                </c:pt>
                <c:pt idx="47">
                  <c:v>0.64354900000000004</c:v>
                </c:pt>
                <c:pt idx="48">
                  <c:v>0.63609400000000005</c:v>
                </c:pt>
                <c:pt idx="49">
                  <c:v>0.62847799999999998</c:v>
                </c:pt>
                <c:pt idx="50">
                  <c:v>0.62399099999999996</c:v>
                </c:pt>
              </c:numCache>
            </c:numRef>
          </c:val>
        </c:ser>
        <c:dLbls>
          <c:showLegendKey val="0"/>
          <c:showVal val="0"/>
          <c:showCatName val="0"/>
          <c:showSerName val="0"/>
          <c:showPercent val="0"/>
          <c:showBubbleSize val="0"/>
        </c:dLbls>
        <c:axId val="323637728"/>
        <c:axId val="323638288"/>
      </c:areaChart>
      <c:catAx>
        <c:axId val="323637728"/>
        <c:scaling>
          <c:orientation val="minMax"/>
        </c:scaling>
        <c:delete val="0"/>
        <c:axPos val="b"/>
        <c:numFmt formatCode="General" sourceLinked="1"/>
        <c:majorTickMark val="out"/>
        <c:minorTickMark val="none"/>
        <c:tickLblPos val="low"/>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323638288"/>
        <c:crosses val="autoZero"/>
        <c:auto val="1"/>
        <c:lblAlgn val="ctr"/>
        <c:lblOffset val="100"/>
        <c:tickLblSkip val="10"/>
        <c:tickMarkSkip val="10"/>
        <c:noMultiLvlLbl val="0"/>
      </c:catAx>
      <c:valAx>
        <c:axId val="323638288"/>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22225">
            <a:solidFill>
              <a:schemeClr val="bg1">
                <a:lumMod val="65000"/>
              </a:schemeClr>
            </a:solidFill>
            <a:prstDash val="lgDash"/>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323637728"/>
        <c:crossesAt val="19"/>
        <c:crossBetween val="midCat"/>
      </c:valAx>
      <c:spPr>
        <a:noFill/>
        <a:ln>
          <a:noFill/>
        </a:ln>
        <a:effectLst/>
      </c:spPr>
    </c:plotArea>
    <c:plotVisOnly val="1"/>
    <c:dispBlanksAs val="zero"/>
    <c:showDLblsOverMax val="0"/>
  </c:chart>
  <c:spPr>
    <a:noFill/>
    <a:ln w="0" cap="flat" cmpd="sng" algn="ctr">
      <a:solidFill>
        <a:schemeClr val="bg1"/>
      </a:solidFill>
      <a:round/>
    </a:ln>
    <a:effectLst/>
  </c:spPr>
  <c:txPr>
    <a:bodyPr/>
    <a:lstStyle/>
    <a:p>
      <a:pPr>
        <a:defRPr sz="1000">
          <a:solidFill>
            <a:sysClr val="windowText" lastClr="000000"/>
          </a:solidFill>
        </a:defRPr>
      </a:pPr>
      <a:endParaRPr lang="en-US"/>
    </a:p>
  </c:txPr>
  <c:externalData r:id="rId4">
    <c:autoUpdate val="0"/>
  </c:externalData>
  <c:userShapes r:id="rId5"/>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54051783131069"/>
          <c:y val="0.18563292869641296"/>
          <c:w val="0.79891548209939101"/>
          <c:h val="0.72824701104733458"/>
        </c:manualLayout>
      </c:layout>
      <c:lineChart>
        <c:grouping val="standard"/>
        <c:varyColors val="0"/>
        <c:ser>
          <c:idx val="2"/>
          <c:order val="0"/>
          <c:tx>
            <c:strRef>
              <c:f>'KT_NGPL@'!$B$26</c:f>
              <c:strCache>
                <c:ptCount val="1"/>
                <c:pt idx="0">
                  <c:v>Low Oil Prices</c:v>
                </c:pt>
              </c:strCache>
            </c:strRef>
          </c:tx>
          <c:spPr>
            <a:ln w="22225" cap="rnd">
              <a:solidFill>
                <a:schemeClr val="accent5"/>
              </a:solidFill>
              <a:round/>
            </a:ln>
            <a:effectLst/>
          </c:spPr>
          <c:marker>
            <c:symbol val="none"/>
          </c:marker>
          <c:cat>
            <c:numRef>
              <c:f>'KT_NGPL@'!$BM$1:$DA$1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'KT_NGPL@'!$BM$26:$DA$26</c:f>
              <c:numCache>
                <c:formatCode>General</c:formatCode>
                <c:ptCount val="41"/>
                <c:pt idx="8">
                  <c:v>4.361008</c:v>
                </c:pt>
                <c:pt idx="9">
                  <c:v>4.7881309999999999</c:v>
                </c:pt>
                <c:pt idx="10">
                  <c:v>4.9589059999999998</c:v>
                </c:pt>
                <c:pt idx="11">
                  <c:v>5.063523</c:v>
                </c:pt>
                <c:pt idx="12">
                  <c:v>5.1411069999999999</c:v>
                </c:pt>
                <c:pt idx="13">
                  <c:v>5.1749840000000003</c:v>
                </c:pt>
                <c:pt idx="14">
                  <c:v>5.150245</c:v>
                </c:pt>
                <c:pt idx="15">
                  <c:v>5.1574840000000002</c:v>
                </c:pt>
                <c:pt idx="16">
                  <c:v>5.2051270000000001</c:v>
                </c:pt>
                <c:pt idx="17">
                  <c:v>5.2206950000000001</c:v>
                </c:pt>
                <c:pt idx="18">
                  <c:v>5.1895619999999996</c:v>
                </c:pt>
                <c:pt idx="19">
                  <c:v>5.1655600000000002</c:v>
                </c:pt>
                <c:pt idx="20">
                  <c:v>5.1585510000000001</c:v>
                </c:pt>
                <c:pt idx="21">
                  <c:v>5.1328610000000001</c:v>
                </c:pt>
                <c:pt idx="22">
                  <c:v>5.1011059999999997</c:v>
                </c:pt>
                <c:pt idx="23">
                  <c:v>5.1193179999999998</c:v>
                </c:pt>
                <c:pt idx="24">
                  <c:v>5.0873889999999999</c:v>
                </c:pt>
                <c:pt idx="25">
                  <c:v>5.0500610000000004</c:v>
                </c:pt>
                <c:pt idx="26">
                  <c:v>5.05342</c:v>
                </c:pt>
                <c:pt idx="27">
                  <c:v>5.0530780000000002</c:v>
                </c:pt>
                <c:pt idx="28">
                  <c:v>5.0542069999999999</c:v>
                </c:pt>
                <c:pt idx="29">
                  <c:v>5.0450160000000004</c:v>
                </c:pt>
                <c:pt idx="30">
                  <c:v>5.0557670000000003</c:v>
                </c:pt>
                <c:pt idx="31">
                  <c:v>5.0520889999999996</c:v>
                </c:pt>
                <c:pt idx="32">
                  <c:v>5.0217559999999999</c:v>
                </c:pt>
                <c:pt idx="33">
                  <c:v>5.0179799999999997</c:v>
                </c:pt>
                <c:pt idx="34">
                  <c:v>5.0074149999999999</c:v>
                </c:pt>
                <c:pt idx="35">
                  <c:v>5.0200719999999999</c:v>
                </c:pt>
                <c:pt idx="36">
                  <c:v>5.012632</c:v>
                </c:pt>
                <c:pt idx="37">
                  <c:v>4.9776350000000003</c:v>
                </c:pt>
                <c:pt idx="38">
                  <c:v>4.9696170000000004</c:v>
                </c:pt>
                <c:pt idx="39">
                  <c:v>4.9656849999999997</c:v>
                </c:pt>
                <c:pt idx="40">
                  <c:v>4.9427709999999996</c:v>
                </c:pt>
              </c:numCache>
            </c:numRef>
          </c:val>
          <c:smooth val="0"/>
        </c:ser>
        <c:ser>
          <c:idx val="3"/>
          <c:order val="1"/>
          <c:tx>
            <c:strRef>
              <c:f>'KT_NGPL@'!$B$27</c:f>
              <c:strCache>
                <c:ptCount val="1"/>
                <c:pt idx="0">
                  <c:v>High Oil Prices</c:v>
                </c:pt>
              </c:strCache>
            </c:strRef>
          </c:tx>
          <c:spPr>
            <a:ln w="22225" cap="rnd">
              <a:solidFill>
                <a:schemeClr val="accent4"/>
              </a:solidFill>
              <a:round/>
            </a:ln>
            <a:effectLst/>
          </c:spPr>
          <c:marker>
            <c:symbol val="none"/>
          </c:marker>
          <c:cat>
            <c:numRef>
              <c:f>'KT_NGPL@'!$BM$1:$DA$1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'KT_NGPL@'!$BM$27:$DA$27</c:f>
              <c:numCache>
                <c:formatCode>General</c:formatCode>
                <c:ptCount val="41"/>
                <c:pt idx="8">
                  <c:v>4.361008</c:v>
                </c:pt>
                <c:pt idx="9">
                  <c:v>4.9888570000000003</c:v>
                </c:pt>
                <c:pt idx="10">
                  <c:v>5.4918199999999997</c:v>
                </c:pt>
                <c:pt idx="11">
                  <c:v>6.1284380000000001</c:v>
                </c:pt>
                <c:pt idx="12">
                  <c:v>6.3366470000000001</c:v>
                </c:pt>
                <c:pt idx="13">
                  <c:v>6.4298970000000004</c:v>
                </c:pt>
                <c:pt idx="14">
                  <c:v>6.4645299999999999</c:v>
                </c:pt>
                <c:pt idx="15">
                  <c:v>6.4734540000000003</c:v>
                </c:pt>
                <c:pt idx="16">
                  <c:v>6.5785330000000002</c:v>
                </c:pt>
                <c:pt idx="17">
                  <c:v>6.6105520000000002</c:v>
                </c:pt>
                <c:pt idx="18">
                  <c:v>6.6516799999999998</c:v>
                </c:pt>
                <c:pt idx="19">
                  <c:v>6.6519519999999996</c:v>
                </c:pt>
                <c:pt idx="20">
                  <c:v>6.6594030000000002</c:v>
                </c:pt>
                <c:pt idx="21">
                  <c:v>6.693562</c:v>
                </c:pt>
                <c:pt idx="22">
                  <c:v>6.7397320000000001</c:v>
                </c:pt>
                <c:pt idx="23">
                  <c:v>6.7883279999999999</c:v>
                </c:pt>
                <c:pt idx="24">
                  <c:v>6.8326089999999997</c:v>
                </c:pt>
                <c:pt idx="25">
                  <c:v>6.8234190000000003</c:v>
                </c:pt>
                <c:pt idx="26">
                  <c:v>6.8281720000000004</c:v>
                </c:pt>
                <c:pt idx="27">
                  <c:v>6.8140999999999998</c:v>
                </c:pt>
                <c:pt idx="28">
                  <c:v>6.7918960000000004</c:v>
                </c:pt>
                <c:pt idx="29">
                  <c:v>6.7700849999999999</c:v>
                </c:pt>
                <c:pt idx="30">
                  <c:v>6.6342230000000004</c:v>
                </c:pt>
                <c:pt idx="31">
                  <c:v>6.618207</c:v>
                </c:pt>
                <c:pt idx="32">
                  <c:v>6.5920139999999998</c:v>
                </c:pt>
                <c:pt idx="33">
                  <c:v>6.5662859999999998</c:v>
                </c:pt>
                <c:pt idx="34">
                  <c:v>6.4731120000000004</c:v>
                </c:pt>
                <c:pt idx="35">
                  <c:v>6.4172710000000004</c:v>
                </c:pt>
                <c:pt idx="36">
                  <c:v>6.3870500000000003</c:v>
                </c:pt>
                <c:pt idx="37">
                  <c:v>6.3613090000000003</c:v>
                </c:pt>
                <c:pt idx="38">
                  <c:v>6.335629</c:v>
                </c:pt>
                <c:pt idx="39">
                  <c:v>6.338368</c:v>
                </c:pt>
                <c:pt idx="40">
                  <c:v>6.3357510000000001</c:v>
                </c:pt>
              </c:numCache>
            </c:numRef>
          </c:val>
          <c:smooth val="0"/>
        </c:ser>
        <c:ser>
          <c:idx val="4"/>
          <c:order val="2"/>
          <c:tx>
            <c:strRef>
              <c:f>'KT_NGPL@'!$B$31</c:f>
              <c:strCache>
                <c:ptCount val="1"/>
                <c:pt idx="0">
                  <c:v>High Oil 
and Gas 
Resource 
and 
Technology
</c:v>
                </c:pt>
              </c:strCache>
            </c:strRef>
          </c:tx>
          <c:spPr>
            <a:ln w="22225" cap="rnd">
              <a:solidFill>
                <a:schemeClr val="accent3"/>
              </a:solidFill>
              <a:round/>
            </a:ln>
            <a:effectLst/>
          </c:spPr>
          <c:marker>
            <c:symbol val="none"/>
          </c:marker>
          <c:cat>
            <c:numRef>
              <c:f>'KT_NGPL@'!$BM$1:$DA$1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'KT_NGPL@'!$BM$31:$DA$31</c:f>
              <c:numCache>
                <c:formatCode>General</c:formatCode>
                <c:ptCount val="41"/>
                <c:pt idx="8">
                  <c:v>4.361008</c:v>
                </c:pt>
                <c:pt idx="9">
                  <c:v>5.251144</c:v>
                </c:pt>
                <c:pt idx="10">
                  <c:v>5.5830260000000003</c:v>
                </c:pt>
                <c:pt idx="11">
                  <c:v>5.9376160000000002</c:v>
                </c:pt>
                <c:pt idx="12">
                  <c:v>6.0718750000000004</c:v>
                </c:pt>
                <c:pt idx="13">
                  <c:v>6.1698560000000002</c:v>
                </c:pt>
                <c:pt idx="14">
                  <c:v>6.2785440000000001</c:v>
                </c:pt>
                <c:pt idx="15">
                  <c:v>6.409478</c:v>
                </c:pt>
                <c:pt idx="16">
                  <c:v>6.6588909999999997</c:v>
                </c:pt>
                <c:pt idx="17">
                  <c:v>6.7967849999999999</c:v>
                </c:pt>
                <c:pt idx="18">
                  <c:v>6.9140899999999998</c:v>
                </c:pt>
                <c:pt idx="19">
                  <c:v>6.935918</c:v>
                </c:pt>
                <c:pt idx="20">
                  <c:v>6.9887329999999999</c:v>
                </c:pt>
                <c:pt idx="21">
                  <c:v>7.0893990000000002</c:v>
                </c:pt>
                <c:pt idx="22">
                  <c:v>7.171538</c:v>
                </c:pt>
                <c:pt idx="23">
                  <c:v>7.2188429999999997</c:v>
                </c:pt>
                <c:pt idx="24">
                  <c:v>7.3105149999999997</c:v>
                </c:pt>
                <c:pt idx="25">
                  <c:v>7.3507689999999997</c:v>
                </c:pt>
                <c:pt idx="26">
                  <c:v>7.4246920000000003</c:v>
                </c:pt>
                <c:pt idx="27">
                  <c:v>7.441033</c:v>
                </c:pt>
                <c:pt idx="28">
                  <c:v>7.4872370000000004</c:v>
                </c:pt>
                <c:pt idx="29">
                  <c:v>7.5386800000000003</c:v>
                </c:pt>
                <c:pt idx="30">
                  <c:v>7.6115599999999999</c:v>
                </c:pt>
                <c:pt idx="31">
                  <c:v>7.6487090000000002</c:v>
                </c:pt>
                <c:pt idx="32">
                  <c:v>7.6708340000000002</c:v>
                </c:pt>
                <c:pt idx="33">
                  <c:v>7.6998660000000001</c:v>
                </c:pt>
                <c:pt idx="34">
                  <c:v>7.6963220000000003</c:v>
                </c:pt>
                <c:pt idx="35">
                  <c:v>7.7126049999999999</c:v>
                </c:pt>
                <c:pt idx="36">
                  <c:v>7.707122</c:v>
                </c:pt>
                <c:pt idx="37">
                  <c:v>7.6364280000000004</c:v>
                </c:pt>
                <c:pt idx="38">
                  <c:v>7.6121800000000004</c:v>
                </c:pt>
                <c:pt idx="39">
                  <c:v>7.5988670000000003</c:v>
                </c:pt>
                <c:pt idx="40">
                  <c:v>7.5584220000000002</c:v>
                </c:pt>
              </c:numCache>
            </c:numRef>
          </c:val>
          <c:smooth val="0"/>
        </c:ser>
        <c:ser>
          <c:idx val="5"/>
          <c:order val="3"/>
          <c:tx>
            <c:strRef>
              <c:f>'KT_NGPL@'!$B$30</c:f>
              <c:strCache>
                <c:ptCount val="1"/>
                <c:pt idx="0">
                  <c:v>Low Oil 
and Gas 
Resource 
and 
Technology
</c:v>
                </c:pt>
              </c:strCache>
            </c:strRef>
          </c:tx>
          <c:spPr>
            <a:ln w="22225" cap="rnd">
              <a:solidFill>
                <a:schemeClr val="accent2"/>
              </a:solidFill>
              <a:round/>
            </a:ln>
            <a:effectLst/>
          </c:spPr>
          <c:marker>
            <c:symbol val="none"/>
          </c:marker>
          <c:cat>
            <c:numRef>
              <c:f>'KT_NGPL@'!$BM$1:$DA$1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'KT_NGPL@'!$BM$30:$DA$30</c:f>
              <c:numCache>
                <c:formatCode>General</c:formatCode>
                <c:ptCount val="41"/>
                <c:pt idx="8">
                  <c:v>4.361008</c:v>
                </c:pt>
                <c:pt idx="9">
                  <c:v>4.3113720000000004</c:v>
                </c:pt>
                <c:pt idx="10">
                  <c:v>4.5068489999999999</c:v>
                </c:pt>
                <c:pt idx="11">
                  <c:v>4.6220059999999998</c:v>
                </c:pt>
                <c:pt idx="12">
                  <c:v>4.6740779999999997</c:v>
                </c:pt>
                <c:pt idx="13">
                  <c:v>4.6593119999999999</c:v>
                </c:pt>
                <c:pt idx="14">
                  <c:v>4.6606560000000004</c:v>
                </c:pt>
                <c:pt idx="15">
                  <c:v>4.6919320000000004</c:v>
                </c:pt>
                <c:pt idx="16">
                  <c:v>4.7090880000000004</c:v>
                </c:pt>
                <c:pt idx="17">
                  <c:v>4.7313299999999998</c:v>
                </c:pt>
                <c:pt idx="18">
                  <c:v>4.6299130000000002</c:v>
                </c:pt>
                <c:pt idx="19">
                  <c:v>4.6264349999999999</c:v>
                </c:pt>
                <c:pt idx="20">
                  <c:v>4.596387</c:v>
                </c:pt>
                <c:pt idx="21">
                  <c:v>4.5764709999999997</c:v>
                </c:pt>
                <c:pt idx="22">
                  <c:v>4.5315640000000004</c:v>
                </c:pt>
                <c:pt idx="23">
                  <c:v>4.5170149999999998</c:v>
                </c:pt>
                <c:pt idx="24">
                  <c:v>4.4742389999999999</c:v>
                </c:pt>
                <c:pt idx="25">
                  <c:v>4.4649669999999997</c:v>
                </c:pt>
                <c:pt idx="26">
                  <c:v>4.4550710000000002</c:v>
                </c:pt>
                <c:pt idx="27">
                  <c:v>4.4023680000000001</c:v>
                </c:pt>
                <c:pt idx="28">
                  <c:v>4.3578960000000002</c:v>
                </c:pt>
                <c:pt idx="29">
                  <c:v>4.3570419999999999</c:v>
                </c:pt>
                <c:pt idx="30">
                  <c:v>4.2787199999999999</c:v>
                </c:pt>
                <c:pt idx="31">
                  <c:v>4.257587</c:v>
                </c:pt>
                <c:pt idx="32">
                  <c:v>4.2127119999999998</c:v>
                </c:pt>
                <c:pt idx="33">
                  <c:v>4.1798780000000004</c:v>
                </c:pt>
                <c:pt idx="34">
                  <c:v>4.1439940000000002</c:v>
                </c:pt>
                <c:pt idx="35">
                  <c:v>4.0699040000000002</c:v>
                </c:pt>
                <c:pt idx="36">
                  <c:v>4.0321090000000002</c:v>
                </c:pt>
                <c:pt idx="37">
                  <c:v>3.986742</c:v>
                </c:pt>
                <c:pt idx="38">
                  <c:v>3.9702130000000002</c:v>
                </c:pt>
                <c:pt idx="39">
                  <c:v>3.95452</c:v>
                </c:pt>
                <c:pt idx="40">
                  <c:v>3.9291499999999999</c:v>
                </c:pt>
              </c:numCache>
            </c:numRef>
          </c:val>
          <c:smooth val="0"/>
        </c:ser>
        <c:ser>
          <c:idx val="0"/>
          <c:order val="4"/>
          <c:tx>
            <c:strRef>
              <c:f>'KT_NGPL@'!$B$28</c:f>
              <c:strCache>
                <c:ptCount val="1"/>
                <c:pt idx="0">
                  <c:v>Low Economic Growth</c:v>
                </c:pt>
              </c:strCache>
            </c:strRef>
          </c:tx>
          <c:spPr>
            <a:ln w="22225" cap="rnd">
              <a:solidFill>
                <a:schemeClr val="accent6"/>
              </a:solidFill>
              <a:round/>
            </a:ln>
            <a:effectLst/>
          </c:spPr>
          <c:marker>
            <c:symbol val="none"/>
          </c:marker>
          <c:val>
            <c:numRef>
              <c:f>'KT_NGPL@'!$BM$28:$DA$28</c:f>
              <c:numCache>
                <c:formatCode>General</c:formatCode>
                <c:ptCount val="41"/>
                <c:pt idx="8">
                  <c:v>4.361008</c:v>
                </c:pt>
                <c:pt idx="9">
                  <c:v>4.8789600000000002</c:v>
                </c:pt>
                <c:pt idx="10">
                  <c:v>5.165038</c:v>
                </c:pt>
                <c:pt idx="11">
                  <c:v>5.3780890000000001</c:v>
                </c:pt>
                <c:pt idx="12">
                  <c:v>5.4398049999999998</c:v>
                </c:pt>
                <c:pt idx="13">
                  <c:v>5.4848460000000001</c:v>
                </c:pt>
                <c:pt idx="14">
                  <c:v>5.5611879999999996</c:v>
                </c:pt>
                <c:pt idx="15">
                  <c:v>5.6719809999999997</c:v>
                </c:pt>
                <c:pt idx="16">
                  <c:v>5.7959529999999999</c:v>
                </c:pt>
                <c:pt idx="17">
                  <c:v>5.9072480000000001</c:v>
                </c:pt>
                <c:pt idx="18">
                  <c:v>5.8786800000000001</c:v>
                </c:pt>
                <c:pt idx="19">
                  <c:v>5.9503089999999998</c:v>
                </c:pt>
                <c:pt idx="20">
                  <c:v>5.9750909999999999</c:v>
                </c:pt>
                <c:pt idx="21">
                  <c:v>5.9942789999999997</c:v>
                </c:pt>
                <c:pt idx="22">
                  <c:v>5.9532670000000003</c:v>
                </c:pt>
                <c:pt idx="23">
                  <c:v>5.962739</c:v>
                </c:pt>
                <c:pt idx="24">
                  <c:v>5.9595900000000004</c:v>
                </c:pt>
                <c:pt idx="25">
                  <c:v>5.9531869999999998</c:v>
                </c:pt>
                <c:pt idx="26">
                  <c:v>5.9362760000000003</c:v>
                </c:pt>
                <c:pt idx="27">
                  <c:v>5.9317580000000003</c:v>
                </c:pt>
                <c:pt idx="28">
                  <c:v>5.9577590000000002</c:v>
                </c:pt>
                <c:pt idx="29">
                  <c:v>5.9419449999999996</c:v>
                </c:pt>
                <c:pt idx="30">
                  <c:v>5.9243160000000001</c:v>
                </c:pt>
                <c:pt idx="31">
                  <c:v>5.9017410000000003</c:v>
                </c:pt>
                <c:pt idx="32">
                  <c:v>5.8918720000000002</c:v>
                </c:pt>
                <c:pt idx="33">
                  <c:v>5.8319299999999998</c:v>
                </c:pt>
                <c:pt idx="34">
                  <c:v>5.8040050000000001</c:v>
                </c:pt>
                <c:pt idx="35">
                  <c:v>5.7785089999999997</c:v>
                </c:pt>
                <c:pt idx="36">
                  <c:v>5.747484</c:v>
                </c:pt>
                <c:pt idx="37">
                  <c:v>5.6920830000000002</c:v>
                </c:pt>
                <c:pt idx="38">
                  <c:v>5.6694959999999996</c:v>
                </c:pt>
                <c:pt idx="39">
                  <c:v>5.6008089999999999</c:v>
                </c:pt>
                <c:pt idx="40">
                  <c:v>5.5752860000000002</c:v>
                </c:pt>
              </c:numCache>
            </c:numRef>
          </c:val>
          <c:smooth val="0"/>
        </c:ser>
        <c:ser>
          <c:idx val="6"/>
          <c:order val="5"/>
          <c:tx>
            <c:strRef>
              <c:f>'KT_NGPL@'!$B$29</c:f>
              <c:strCache>
                <c:ptCount val="1"/>
                <c:pt idx="0">
                  <c:v>High Economic Growth</c:v>
                </c:pt>
              </c:strCache>
            </c:strRef>
          </c:tx>
          <c:spPr>
            <a:ln w="22225" cap="rnd">
              <a:solidFill>
                <a:schemeClr val="accent1"/>
              </a:solidFill>
              <a:round/>
            </a:ln>
            <a:effectLst/>
          </c:spPr>
          <c:marker>
            <c:symbol val="none"/>
          </c:marker>
          <c:val>
            <c:numRef>
              <c:f>'KT_NGPL@'!$BM$29:$DA$29</c:f>
              <c:numCache>
                <c:formatCode>General</c:formatCode>
                <c:ptCount val="41"/>
                <c:pt idx="8">
                  <c:v>4.361008</c:v>
                </c:pt>
                <c:pt idx="9">
                  <c:v>4.8861059999999998</c:v>
                </c:pt>
                <c:pt idx="10">
                  <c:v>5.1700970000000002</c:v>
                </c:pt>
                <c:pt idx="11">
                  <c:v>5.4030880000000003</c:v>
                </c:pt>
                <c:pt idx="12">
                  <c:v>5.4776429999999996</c:v>
                </c:pt>
                <c:pt idx="13">
                  <c:v>5.5433149999999998</c:v>
                </c:pt>
                <c:pt idx="14">
                  <c:v>5.6062099999999999</c:v>
                </c:pt>
                <c:pt idx="15">
                  <c:v>5.7127309999999998</c:v>
                </c:pt>
                <c:pt idx="16">
                  <c:v>5.8962289999999999</c:v>
                </c:pt>
                <c:pt idx="17">
                  <c:v>5.9852910000000001</c:v>
                </c:pt>
                <c:pt idx="18">
                  <c:v>6.0060770000000003</c:v>
                </c:pt>
                <c:pt idx="19">
                  <c:v>6.070424</c:v>
                </c:pt>
                <c:pt idx="20">
                  <c:v>6.077064</c:v>
                </c:pt>
                <c:pt idx="21">
                  <c:v>6.1327319999999999</c:v>
                </c:pt>
                <c:pt idx="22">
                  <c:v>6.0956060000000001</c:v>
                </c:pt>
                <c:pt idx="23">
                  <c:v>6.1172250000000004</c:v>
                </c:pt>
                <c:pt idx="24">
                  <c:v>6.1476740000000003</c:v>
                </c:pt>
                <c:pt idx="25">
                  <c:v>6.1324170000000002</c:v>
                </c:pt>
                <c:pt idx="26">
                  <c:v>6.1166910000000003</c:v>
                </c:pt>
                <c:pt idx="27">
                  <c:v>6.1284689999999999</c:v>
                </c:pt>
                <c:pt idx="28">
                  <c:v>6.1450399999999998</c:v>
                </c:pt>
                <c:pt idx="29">
                  <c:v>6.1373709999999999</c:v>
                </c:pt>
                <c:pt idx="30">
                  <c:v>6.1629110000000003</c:v>
                </c:pt>
                <c:pt idx="31">
                  <c:v>6.1523139999999996</c:v>
                </c:pt>
                <c:pt idx="32">
                  <c:v>6.1198920000000001</c:v>
                </c:pt>
                <c:pt idx="33">
                  <c:v>6.1008430000000002</c:v>
                </c:pt>
                <c:pt idx="34">
                  <c:v>6.0576610000000004</c:v>
                </c:pt>
                <c:pt idx="35">
                  <c:v>6.0517640000000004</c:v>
                </c:pt>
                <c:pt idx="36">
                  <c:v>6.0447290000000002</c:v>
                </c:pt>
                <c:pt idx="37">
                  <c:v>5.9998810000000002</c:v>
                </c:pt>
                <c:pt idx="38">
                  <c:v>5.9815339999999999</c:v>
                </c:pt>
                <c:pt idx="39">
                  <c:v>5.9371359999999997</c:v>
                </c:pt>
                <c:pt idx="40">
                  <c:v>5.9198399999999998</c:v>
                </c:pt>
              </c:numCache>
            </c:numRef>
          </c:val>
          <c:smooth val="0"/>
        </c:ser>
        <c:ser>
          <c:idx val="1"/>
          <c:order val="6"/>
          <c:tx>
            <c:strRef>
              <c:f>'KT_NGPL@'!$B$25</c:f>
              <c:strCache>
                <c:ptCount val="1"/>
                <c:pt idx="0">
                  <c:v>Reference</c:v>
                </c:pt>
              </c:strCache>
            </c:strRef>
          </c:tx>
          <c:spPr>
            <a:ln w="22225" cap="rnd">
              <a:solidFill>
                <a:srgbClr val="000000"/>
              </a:solidFill>
              <a:round/>
            </a:ln>
            <a:effectLst/>
          </c:spPr>
          <c:marker>
            <c:symbol val="none"/>
          </c:marker>
          <c:cat>
            <c:numRef>
              <c:f>'KT_NGPL@'!$BM$1:$DA$1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'KT_NGPL@'!$BM$25:$DA$25</c:f>
              <c:numCache>
                <c:formatCode>General</c:formatCode>
                <c:ptCount val="41"/>
                <c:pt idx="0">
                  <c:v>2.0740250000000002</c:v>
                </c:pt>
                <c:pt idx="1">
                  <c:v>2.2160680000000004</c:v>
                </c:pt>
                <c:pt idx="2">
                  <c:v>2.40794</c:v>
                </c:pt>
                <c:pt idx="3">
                  <c:v>2.6056360000000001</c:v>
                </c:pt>
                <c:pt idx="4">
                  <c:v>3.0145149999999998</c:v>
                </c:pt>
                <c:pt idx="5">
                  <c:v>3.3423259999999999</c:v>
                </c:pt>
                <c:pt idx="6">
                  <c:v>3.509172</c:v>
                </c:pt>
                <c:pt idx="7">
                  <c:v>3.7827449999999998</c:v>
                </c:pt>
                <c:pt idx="8">
                  <c:v>4.361008</c:v>
                </c:pt>
                <c:pt idx="9">
                  <c:v>4.8748779999999998</c:v>
                </c:pt>
                <c:pt idx="10">
                  <c:v>5.1656279999999999</c:v>
                </c:pt>
                <c:pt idx="11">
                  <c:v>5.3943019999999997</c:v>
                </c:pt>
                <c:pt idx="12">
                  <c:v>5.466952</c:v>
                </c:pt>
                <c:pt idx="13">
                  <c:v>5.5234779999999999</c:v>
                </c:pt>
                <c:pt idx="14">
                  <c:v>5.6122170000000002</c:v>
                </c:pt>
                <c:pt idx="15">
                  <c:v>5.6816839999999997</c:v>
                </c:pt>
                <c:pt idx="16">
                  <c:v>5.8703050000000001</c:v>
                </c:pt>
                <c:pt idx="17">
                  <c:v>5.9560500000000003</c:v>
                </c:pt>
                <c:pt idx="18">
                  <c:v>5.9634900000000002</c:v>
                </c:pt>
                <c:pt idx="19">
                  <c:v>6.009315</c:v>
                </c:pt>
                <c:pt idx="20">
                  <c:v>6.0058129999999998</c:v>
                </c:pt>
                <c:pt idx="21">
                  <c:v>6.061051</c:v>
                </c:pt>
                <c:pt idx="22">
                  <c:v>6.0202989999999996</c:v>
                </c:pt>
                <c:pt idx="23">
                  <c:v>6.0496869999999996</c:v>
                </c:pt>
                <c:pt idx="24">
                  <c:v>6.0554790000000001</c:v>
                </c:pt>
                <c:pt idx="25">
                  <c:v>6.0537890000000001</c:v>
                </c:pt>
                <c:pt idx="26">
                  <c:v>6.0350890000000001</c:v>
                </c:pt>
                <c:pt idx="27">
                  <c:v>6.0400400000000003</c:v>
                </c:pt>
                <c:pt idx="28">
                  <c:v>6.0528240000000002</c:v>
                </c:pt>
                <c:pt idx="29">
                  <c:v>6.0399760000000002</c:v>
                </c:pt>
                <c:pt idx="30">
                  <c:v>6.0255359999999998</c:v>
                </c:pt>
                <c:pt idx="31">
                  <c:v>6.0276170000000002</c:v>
                </c:pt>
                <c:pt idx="32">
                  <c:v>5.9831219999999998</c:v>
                </c:pt>
                <c:pt idx="33">
                  <c:v>5.9496989999999998</c:v>
                </c:pt>
                <c:pt idx="34">
                  <c:v>5.9306950000000001</c:v>
                </c:pt>
                <c:pt idx="35">
                  <c:v>5.896827</c:v>
                </c:pt>
                <c:pt idx="36">
                  <c:v>5.8867669999999999</c:v>
                </c:pt>
                <c:pt idx="37">
                  <c:v>5.8396600000000003</c:v>
                </c:pt>
                <c:pt idx="38">
                  <c:v>5.8114129999999999</c:v>
                </c:pt>
                <c:pt idx="39">
                  <c:v>5.7594279999999998</c:v>
                </c:pt>
                <c:pt idx="40">
                  <c:v>5.7453110000000001</c:v>
                </c:pt>
              </c:numCache>
            </c:numRef>
          </c:val>
          <c:smooth val="0"/>
        </c:ser>
        <c:dLbls>
          <c:showLegendKey val="0"/>
          <c:showVal val="0"/>
          <c:showCatName val="0"/>
          <c:showSerName val="0"/>
          <c:showPercent val="0"/>
          <c:showBubbleSize val="0"/>
        </c:dLbls>
        <c:smooth val="0"/>
        <c:axId val="428232112"/>
        <c:axId val="428223712"/>
        <c:extLst/>
      </c:lineChart>
      <c:catAx>
        <c:axId val="428232112"/>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428223712"/>
        <c:crosses val="autoZero"/>
        <c:auto val="1"/>
        <c:lblAlgn val="ctr"/>
        <c:lblOffset val="100"/>
        <c:tickLblSkip val="10"/>
        <c:tickMarkSkip val="10"/>
        <c:noMultiLvlLbl val="0"/>
      </c:catAx>
      <c:valAx>
        <c:axId val="428223712"/>
        <c:scaling>
          <c:orientation val="minMax"/>
          <c:max val="2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22225">
            <a:solidFill>
              <a:schemeClr val="bg1">
                <a:lumMod val="65000"/>
              </a:schemeClr>
            </a:solidFill>
            <a:prstDash val="lgDash"/>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428232112"/>
        <c:crossesAt val="9"/>
        <c:crossBetween val="midCat"/>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4">
    <c:autoUpdate val="0"/>
  </c:externalData>
  <c:userShapes r:id="rId5"/>
</c:chartSpace>
</file>

<file path=ppt/charts/chart4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049493813273341"/>
          <c:y val="0.20305610236220473"/>
          <c:w val="0.66132835571383108"/>
          <c:h val="0.70808973097112871"/>
        </c:manualLayout>
      </c:layout>
      <c:areaChart>
        <c:grouping val="stacked"/>
        <c:varyColors val="0"/>
        <c:ser>
          <c:idx val="3"/>
          <c:order val="1"/>
          <c:tx>
            <c:strRef>
              <c:f>'NGPL_region2@'!$B$33</c:f>
              <c:strCache>
                <c:ptCount val="1"/>
                <c:pt idx="0">
                  <c:v>Other U.S. </c:v>
                </c:pt>
              </c:strCache>
            </c:strRef>
          </c:tx>
          <c:spPr>
            <a:solidFill>
              <a:schemeClr val="bg2">
                <a:lumMod val="40000"/>
                <a:lumOff val="60000"/>
              </a:schemeClr>
            </a:solidFill>
            <a:ln>
              <a:noFill/>
            </a:ln>
            <a:effectLst/>
          </c:spPr>
          <c:cat>
            <c:numRef>
              <c:f>'NGPL_region2@'!$BC$1:$DA$1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'NGPL_region2@'!$BC$33:$DA$33</c:f>
              <c:numCache>
                <c:formatCode>General</c:formatCode>
                <c:ptCount val="51"/>
                <c:pt idx="0">
                  <c:v>1.3931830000000001</c:v>
                </c:pt>
                <c:pt idx="1">
                  <c:v>1.3195460000000001</c:v>
                </c:pt>
                <c:pt idx="2">
                  <c:v>1.3094049999999999</c:v>
                </c:pt>
                <c:pt idx="3">
                  <c:v>1.167149</c:v>
                </c:pt>
                <c:pt idx="4">
                  <c:v>1.2399200000000001</c:v>
                </c:pt>
                <c:pt idx="5">
                  <c:v>1.1602190000000001</c:v>
                </c:pt>
                <c:pt idx="6">
                  <c:v>1.1735409999999999</c:v>
                </c:pt>
                <c:pt idx="7">
                  <c:v>1.207757</c:v>
                </c:pt>
                <c:pt idx="8">
                  <c:v>1.2114509999999998</c:v>
                </c:pt>
                <c:pt idx="9">
                  <c:v>1.286778</c:v>
                </c:pt>
                <c:pt idx="10">
                  <c:v>1.3988959999999997</c:v>
                </c:pt>
                <c:pt idx="11">
                  <c:v>1.4933899999999998</c:v>
                </c:pt>
                <c:pt idx="12">
                  <c:v>1.5918460000000001</c:v>
                </c:pt>
                <c:pt idx="13">
                  <c:v>1.7382300000000002</c:v>
                </c:pt>
                <c:pt idx="14">
                  <c:v>1.9374170000000002</c:v>
                </c:pt>
                <c:pt idx="15">
                  <c:v>2.1263559999999999</c:v>
                </c:pt>
                <c:pt idx="16">
                  <c:v>2.188183</c:v>
                </c:pt>
                <c:pt idx="17">
                  <c:v>2.3079060000000005</c:v>
                </c:pt>
                <c:pt idx="18">
                  <c:v>2.7227039999999998</c:v>
                </c:pt>
                <c:pt idx="19">
                  <c:v>2.9805829999999998</c:v>
                </c:pt>
                <c:pt idx="20">
                  <c:v>3.051825</c:v>
                </c:pt>
                <c:pt idx="21">
                  <c:v>3.116039999999999</c:v>
                </c:pt>
                <c:pt idx="22">
                  <c:v>3.1633109999999998</c:v>
                </c:pt>
                <c:pt idx="23">
                  <c:v>3.1611280000000002</c:v>
                </c:pt>
                <c:pt idx="24">
                  <c:v>3.1468449999999999</c:v>
                </c:pt>
                <c:pt idx="25">
                  <c:v>3.1131669999999998</c:v>
                </c:pt>
                <c:pt idx="26">
                  <c:v>3.1416179999999998</c:v>
                </c:pt>
                <c:pt idx="27">
                  <c:v>3.1324920000000009</c:v>
                </c:pt>
                <c:pt idx="28">
                  <c:v>3.127237</c:v>
                </c:pt>
                <c:pt idx="29">
                  <c:v>3.1129379999999998</c:v>
                </c:pt>
                <c:pt idx="30">
                  <c:v>3.0971759999999997</c:v>
                </c:pt>
                <c:pt idx="31">
                  <c:v>3.0971650000000004</c:v>
                </c:pt>
                <c:pt idx="32">
                  <c:v>3.0648839999999993</c:v>
                </c:pt>
                <c:pt idx="33">
                  <c:v>3.0648649999999993</c:v>
                </c:pt>
                <c:pt idx="34">
                  <c:v>3.0466549999999999</c:v>
                </c:pt>
                <c:pt idx="35">
                  <c:v>3.0248399999999998</c:v>
                </c:pt>
                <c:pt idx="36">
                  <c:v>2.9943879999999998</c:v>
                </c:pt>
                <c:pt idx="37">
                  <c:v>2.9916740000000002</c:v>
                </c:pt>
                <c:pt idx="38">
                  <c:v>2.9872380000000005</c:v>
                </c:pt>
                <c:pt idx="39">
                  <c:v>2.9758990000000005</c:v>
                </c:pt>
                <c:pt idx="40">
                  <c:v>2.963651</c:v>
                </c:pt>
                <c:pt idx="41">
                  <c:v>2.9556880000000003</c:v>
                </c:pt>
                <c:pt idx="42">
                  <c:v>2.9255909999999998</c:v>
                </c:pt>
                <c:pt idx="43">
                  <c:v>2.8930149999999992</c:v>
                </c:pt>
                <c:pt idx="44">
                  <c:v>2.868131</c:v>
                </c:pt>
                <c:pt idx="45">
                  <c:v>2.8471160000000002</c:v>
                </c:pt>
                <c:pt idx="46">
                  <c:v>2.8395480000000006</c:v>
                </c:pt>
                <c:pt idx="47">
                  <c:v>2.7883270000000007</c:v>
                </c:pt>
                <c:pt idx="48">
                  <c:v>2.7576679999999998</c:v>
                </c:pt>
                <c:pt idx="49">
                  <c:v>2.7345300000000003</c:v>
                </c:pt>
                <c:pt idx="50">
                  <c:v>2.7130349999999996</c:v>
                </c:pt>
              </c:numCache>
            </c:numRef>
          </c:val>
        </c:ser>
        <c:ser>
          <c:idx val="2"/>
          <c:order val="2"/>
          <c:tx>
            <c:strRef>
              <c:f>'NGPL_region2@'!$B$32</c:f>
              <c:strCache>
                <c:ptCount val="1"/>
                <c:pt idx="0">
                  <c:v>Southwest</c:v>
                </c:pt>
              </c:strCache>
            </c:strRef>
          </c:tx>
          <c:spPr>
            <a:solidFill>
              <a:schemeClr val="accent1"/>
            </a:solidFill>
            <a:ln>
              <a:noFill/>
            </a:ln>
            <a:effectLst/>
          </c:spPr>
          <c:cat>
            <c:numRef>
              <c:f>'NGPL_region2@'!$BC$1:$DA$1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'NGPL_region2@'!$BC$32:$DA$32</c:f>
              <c:numCache>
                <c:formatCode>General</c:formatCode>
                <c:ptCount val="51"/>
                <c:pt idx="0">
                  <c:v>0.481817</c:v>
                </c:pt>
                <c:pt idx="1">
                  <c:v>0.46745399999999998</c:v>
                </c:pt>
                <c:pt idx="2">
                  <c:v>0.483595</c:v>
                </c:pt>
                <c:pt idx="3">
                  <c:v>0.46985100000000002</c:v>
                </c:pt>
                <c:pt idx="4">
                  <c:v>0.47508</c:v>
                </c:pt>
                <c:pt idx="5">
                  <c:v>0.466781</c:v>
                </c:pt>
                <c:pt idx="6">
                  <c:v>0.47345900000000002</c:v>
                </c:pt>
                <c:pt idx="7">
                  <c:v>0.48124299999999998</c:v>
                </c:pt>
                <c:pt idx="8">
                  <c:v>0.48654900000000001</c:v>
                </c:pt>
                <c:pt idx="9">
                  <c:v>0.52822199999999997</c:v>
                </c:pt>
                <c:pt idx="10">
                  <c:v>0.56410400000000005</c:v>
                </c:pt>
                <c:pt idx="11">
                  <c:v>0.59660999999999997</c:v>
                </c:pt>
                <c:pt idx="12">
                  <c:v>0.68915400000000004</c:v>
                </c:pt>
                <c:pt idx="13">
                  <c:v>0.69677</c:v>
                </c:pt>
                <c:pt idx="14">
                  <c:v>0.750583</c:v>
                </c:pt>
                <c:pt idx="15">
                  <c:v>0.76164399999999999</c:v>
                </c:pt>
                <c:pt idx="16">
                  <c:v>0.76681699999999997</c:v>
                </c:pt>
                <c:pt idx="17">
                  <c:v>0.80509399999999998</c:v>
                </c:pt>
                <c:pt idx="18">
                  <c:v>0.95730300000000002</c:v>
                </c:pt>
                <c:pt idx="19">
                  <c:v>1.0749960000000001</c:v>
                </c:pt>
                <c:pt idx="20">
                  <c:v>1.179481</c:v>
                </c:pt>
                <c:pt idx="21">
                  <c:v>1.2354369999999999</c:v>
                </c:pt>
                <c:pt idx="22">
                  <c:v>1.2425310000000001</c:v>
                </c:pt>
                <c:pt idx="23">
                  <c:v>1.265755</c:v>
                </c:pt>
                <c:pt idx="24">
                  <c:v>1.3281320000000001</c:v>
                </c:pt>
                <c:pt idx="25">
                  <c:v>1.368595</c:v>
                </c:pt>
                <c:pt idx="26">
                  <c:v>1.4327380000000001</c:v>
                </c:pt>
                <c:pt idx="27">
                  <c:v>1.4912799999999999</c:v>
                </c:pt>
                <c:pt idx="28">
                  <c:v>1.4996240000000001</c:v>
                </c:pt>
                <c:pt idx="29">
                  <c:v>1.5229509999999999</c:v>
                </c:pt>
                <c:pt idx="30">
                  <c:v>1.5419149999999999</c:v>
                </c:pt>
                <c:pt idx="31">
                  <c:v>1.5623020000000001</c:v>
                </c:pt>
                <c:pt idx="32">
                  <c:v>1.5683320000000001</c:v>
                </c:pt>
                <c:pt idx="33">
                  <c:v>1.5585370000000001</c:v>
                </c:pt>
                <c:pt idx="34">
                  <c:v>1.557947</c:v>
                </c:pt>
                <c:pt idx="35">
                  <c:v>1.564899</c:v>
                </c:pt>
                <c:pt idx="36">
                  <c:v>1.5672649999999999</c:v>
                </c:pt>
                <c:pt idx="37">
                  <c:v>1.5544150000000001</c:v>
                </c:pt>
                <c:pt idx="38">
                  <c:v>1.5433159999999999</c:v>
                </c:pt>
                <c:pt idx="39">
                  <c:v>1.532727</c:v>
                </c:pt>
                <c:pt idx="40">
                  <c:v>1.519231</c:v>
                </c:pt>
                <c:pt idx="41">
                  <c:v>1.505973</c:v>
                </c:pt>
                <c:pt idx="42">
                  <c:v>1.4898579999999999</c:v>
                </c:pt>
                <c:pt idx="43">
                  <c:v>1.4792430000000001</c:v>
                </c:pt>
                <c:pt idx="44">
                  <c:v>1.4647330000000001</c:v>
                </c:pt>
                <c:pt idx="45">
                  <c:v>1.4300299999999999</c:v>
                </c:pt>
                <c:pt idx="46">
                  <c:v>1.4088540000000001</c:v>
                </c:pt>
                <c:pt idx="47">
                  <c:v>1.3931340000000001</c:v>
                </c:pt>
                <c:pt idx="48">
                  <c:v>1.3781570000000001</c:v>
                </c:pt>
                <c:pt idx="49">
                  <c:v>1.31558</c:v>
                </c:pt>
                <c:pt idx="50">
                  <c:v>1.294594</c:v>
                </c:pt>
              </c:numCache>
            </c:numRef>
          </c:val>
        </c:ser>
        <c:ser>
          <c:idx val="1"/>
          <c:order val="3"/>
          <c:tx>
            <c:strRef>
              <c:f>'NGPL_region2@'!$B$31</c:f>
              <c:strCache>
                <c:ptCount val="1"/>
                <c:pt idx="0">
                  <c:v>East</c:v>
                </c:pt>
              </c:strCache>
            </c:strRef>
          </c:tx>
          <c:spPr>
            <a:solidFill>
              <a:schemeClr val="accent3">
                <a:lumMod val="50000"/>
              </a:schemeClr>
            </a:solidFill>
            <a:ln>
              <a:noFill/>
            </a:ln>
            <a:effectLst/>
          </c:spPr>
          <c:cat>
            <c:numRef>
              <c:f>'NGPL_region2@'!$BC$1:$DA$1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'NGPL_region2@'!$BC$31:$DA$31</c:f>
              <c:numCache>
                <c:formatCode>General</c:formatCode>
                <c:ptCount val="51"/>
                <c:pt idx="0">
                  <c:v>3.5999999999999997E-2</c:v>
                </c:pt>
                <c:pt idx="1">
                  <c:v>7.9000000000000001E-2</c:v>
                </c:pt>
                <c:pt idx="2">
                  <c:v>8.5999999999999993E-2</c:v>
                </c:pt>
                <c:pt idx="3">
                  <c:v>8.5000000000000006E-2</c:v>
                </c:pt>
                <c:pt idx="4">
                  <c:v>9.5000000000000001E-2</c:v>
                </c:pt>
                <c:pt idx="5">
                  <c:v>9.0999999999999998E-2</c:v>
                </c:pt>
                <c:pt idx="6">
                  <c:v>9.5000000000000001E-2</c:v>
                </c:pt>
                <c:pt idx="7">
                  <c:v>9.2999999999999999E-2</c:v>
                </c:pt>
                <c:pt idx="8">
                  <c:v>8.5000000000000006E-2</c:v>
                </c:pt>
                <c:pt idx="9">
                  <c:v>9.6000000000000002E-2</c:v>
                </c:pt>
                <c:pt idx="10">
                  <c:v>0.111</c:v>
                </c:pt>
                <c:pt idx="11">
                  <c:v>0.123</c:v>
                </c:pt>
                <c:pt idx="12">
                  <c:v>0.13</c:v>
                </c:pt>
                <c:pt idx="13">
                  <c:v>0.17100000000000001</c:v>
                </c:pt>
                <c:pt idx="14">
                  <c:v>0.32700000000000001</c:v>
                </c:pt>
                <c:pt idx="15">
                  <c:v>0.45100000000000001</c:v>
                </c:pt>
                <c:pt idx="16">
                  <c:v>0.55200000000000005</c:v>
                </c:pt>
                <c:pt idx="17">
                  <c:v>0.61899999999999999</c:v>
                </c:pt>
                <c:pt idx="18">
                  <c:v>0.68100099999999997</c:v>
                </c:pt>
                <c:pt idx="19">
                  <c:v>0.819299</c:v>
                </c:pt>
                <c:pt idx="20">
                  <c:v>0.93432300000000001</c:v>
                </c:pt>
                <c:pt idx="21">
                  <c:v>1.042824</c:v>
                </c:pt>
                <c:pt idx="22">
                  <c:v>1.0611090000000001</c:v>
                </c:pt>
                <c:pt idx="23">
                  <c:v>1.096595</c:v>
                </c:pt>
                <c:pt idx="24">
                  <c:v>1.13724</c:v>
                </c:pt>
                <c:pt idx="25">
                  <c:v>1.1999230000000001</c:v>
                </c:pt>
                <c:pt idx="26">
                  <c:v>1.295949</c:v>
                </c:pt>
                <c:pt idx="27">
                  <c:v>1.332279</c:v>
                </c:pt>
                <c:pt idx="28">
                  <c:v>1.3366290000000001</c:v>
                </c:pt>
                <c:pt idx="29">
                  <c:v>1.373426</c:v>
                </c:pt>
                <c:pt idx="30">
                  <c:v>1.366722</c:v>
                </c:pt>
                <c:pt idx="31">
                  <c:v>1.4015839999999999</c:v>
                </c:pt>
                <c:pt idx="32">
                  <c:v>1.3870830000000001</c:v>
                </c:pt>
                <c:pt idx="33">
                  <c:v>1.426285</c:v>
                </c:pt>
                <c:pt idx="34">
                  <c:v>1.450877</c:v>
                </c:pt>
                <c:pt idx="35">
                  <c:v>1.464051</c:v>
                </c:pt>
                <c:pt idx="36">
                  <c:v>1.473436</c:v>
                </c:pt>
                <c:pt idx="37">
                  <c:v>1.493951</c:v>
                </c:pt>
                <c:pt idx="38">
                  <c:v>1.5222709999999999</c:v>
                </c:pt>
                <c:pt idx="39">
                  <c:v>1.5313509999999999</c:v>
                </c:pt>
                <c:pt idx="40">
                  <c:v>1.5426530000000001</c:v>
                </c:pt>
                <c:pt idx="41">
                  <c:v>1.5659559999999999</c:v>
                </c:pt>
                <c:pt idx="42">
                  <c:v>1.5676730000000001</c:v>
                </c:pt>
                <c:pt idx="43">
                  <c:v>1.5774410000000001</c:v>
                </c:pt>
                <c:pt idx="44">
                  <c:v>1.597831</c:v>
                </c:pt>
                <c:pt idx="45">
                  <c:v>1.6196790000000001</c:v>
                </c:pt>
                <c:pt idx="46">
                  <c:v>1.638366</c:v>
                </c:pt>
                <c:pt idx="47">
                  <c:v>1.658199</c:v>
                </c:pt>
                <c:pt idx="48">
                  <c:v>1.6755880000000001</c:v>
                </c:pt>
                <c:pt idx="49">
                  <c:v>1.7093179999999999</c:v>
                </c:pt>
                <c:pt idx="50">
                  <c:v>1.7376819999999999</c:v>
                </c:pt>
              </c:numCache>
            </c:numRef>
          </c:val>
        </c:ser>
        <c:dLbls>
          <c:showLegendKey val="0"/>
          <c:showVal val="0"/>
          <c:showCatName val="0"/>
          <c:showSerName val="0"/>
          <c:showPercent val="0"/>
          <c:showBubbleSize val="0"/>
        </c:dLbls>
        <c:axId val="305831536"/>
        <c:axId val="305832096"/>
        <c:extLst>
          <c:ext xmlns:c15="http://schemas.microsoft.com/office/drawing/2012/chart" uri="{02D57815-91ED-43cb-92C2-25804820EDAC}">
            <c15:filteredAreaSeries>
              <c15:ser>
                <c:idx val="0"/>
                <c:order val="0"/>
                <c:spPr>
                  <a:solidFill>
                    <a:schemeClr val="accent1"/>
                  </a:solidFill>
                  <a:ln>
                    <a:noFill/>
                  </a:ln>
                  <a:effectLst/>
                </c:spPr>
                <c:cat>
                  <c:numRef>
                    <c:extLst>
                      <c:ext uri="{02D57815-91ED-43cb-92C2-25804820EDAC}">
                        <c15:formulaRef>
                          <c15:sqref>'NGPL_region2@'!$BC$1:$DA$1</c15:sqref>
                        </c15:formulaRef>
                      </c:ext>
                    </c:extLst>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extLst>
                      <c:ext uri="{02D57815-91ED-43cb-92C2-25804820EDAC}">
                        <c15:formulaRef>
                          <c15:sqref>'NGPL_region2@'!$BC$1:$DA$1</c15:sqref>
                        </c15:formulaRef>
                      </c:ext>
                    </c:extLst>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val>
              </c15:ser>
            </c15:filteredAreaSeries>
          </c:ext>
        </c:extLst>
      </c:areaChart>
      <c:catAx>
        <c:axId val="305831536"/>
        <c:scaling>
          <c:orientation val="minMax"/>
        </c:scaling>
        <c:delete val="0"/>
        <c:axPos val="b"/>
        <c:numFmt formatCode="General" sourceLinked="1"/>
        <c:majorTickMark val="out"/>
        <c:minorTickMark val="none"/>
        <c:tickLblPos val="low"/>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305832096"/>
        <c:crosses val="autoZero"/>
        <c:auto val="1"/>
        <c:lblAlgn val="ctr"/>
        <c:lblOffset val="100"/>
        <c:tickLblSkip val="10"/>
        <c:tickMarkSkip val="10"/>
        <c:noMultiLvlLbl val="0"/>
      </c:catAx>
      <c:valAx>
        <c:axId val="3058320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22225">
            <a:solidFill>
              <a:schemeClr val="bg1">
                <a:lumMod val="65000"/>
              </a:schemeClr>
            </a:solidFill>
            <a:prstDash val="lgDash"/>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305831536"/>
        <c:crossesAt val="19"/>
        <c:crossBetween val="midCat"/>
      </c:valAx>
      <c:spPr>
        <a:noFill/>
        <a:ln>
          <a:noFill/>
        </a:ln>
        <a:effectLst/>
      </c:spPr>
    </c:plotArea>
    <c:plotVisOnly val="1"/>
    <c:dispBlanksAs val="zero"/>
    <c:showDLblsOverMax val="0"/>
  </c:chart>
  <c:spPr>
    <a:noFill/>
    <a:ln w="9525" cap="flat" cmpd="sng" algn="ctr">
      <a:noFill/>
      <a:round/>
    </a:ln>
    <a:effectLst/>
  </c:spPr>
  <c:txPr>
    <a:bodyPr/>
    <a:lstStyle/>
    <a:p>
      <a:pPr>
        <a:defRPr/>
      </a:pPr>
      <a:endParaRPr lang="en-US"/>
    </a:p>
  </c:txPr>
  <c:externalData r:id="rId4">
    <c:autoUpdate val="0"/>
  </c:externalData>
  <c:userShapes r:id="rId5"/>
</c:chartSpace>
</file>

<file path=ppt/charts/chart4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6655183727034115E-2"/>
          <c:y val="0.23390557191419839"/>
          <c:w val="0.744560121006001"/>
          <c:h val="0.64762227649524617"/>
        </c:manualLayout>
      </c:layout>
      <c:areaChart>
        <c:grouping val="stacked"/>
        <c:varyColors val="0"/>
        <c:ser>
          <c:idx val="0"/>
          <c:order val="1"/>
          <c:tx>
            <c:strRef>
              <c:f>'HGL consumption@'!$B$25</c:f>
              <c:strCache>
                <c:ptCount val="1"/>
                <c:pt idx="0">
                  <c:v>Industrial heat and power</c:v>
                </c:pt>
              </c:strCache>
            </c:strRef>
          </c:tx>
          <c:spPr>
            <a:solidFill>
              <a:schemeClr val="accent4">
                <a:lumMod val="75000"/>
              </a:schemeClr>
            </a:solidFill>
            <a:ln>
              <a:noFill/>
            </a:ln>
            <a:effectLst/>
          </c:spPr>
          <c:cat>
            <c:numRef>
              <c:f>'HGL consumption@'!$BC$1:$DA$1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'HGL consumption@'!$BC$25:$DA$25</c:f>
              <c:numCache>
                <c:formatCode>0.00</c:formatCode>
                <c:ptCount val="51"/>
                <c:pt idx="0">
                  <c:v>0.50618400000000019</c:v>
                </c:pt>
                <c:pt idx="1">
                  <c:v>0.43351399999999995</c:v>
                </c:pt>
                <c:pt idx="2">
                  <c:v>0.43800000000000017</c:v>
                </c:pt>
                <c:pt idx="3">
                  <c:v>0.38021900000000008</c:v>
                </c:pt>
                <c:pt idx="4">
                  <c:v>0.43921600000000005</c:v>
                </c:pt>
                <c:pt idx="5">
                  <c:v>0.39306299999999994</c:v>
                </c:pt>
                <c:pt idx="6">
                  <c:v>0.37310699999999963</c:v>
                </c:pt>
                <c:pt idx="7">
                  <c:v>0.41357200000000027</c:v>
                </c:pt>
                <c:pt idx="8">
                  <c:v>0.25464799999999999</c:v>
                </c:pt>
                <c:pt idx="9">
                  <c:v>0.23791899999999999</c:v>
                </c:pt>
                <c:pt idx="10">
                  <c:v>0.28842200000000018</c:v>
                </c:pt>
                <c:pt idx="11">
                  <c:v>0.22699999999999987</c:v>
                </c:pt>
                <c:pt idx="12">
                  <c:v>0.3893939999999998</c:v>
                </c:pt>
                <c:pt idx="13">
                  <c:v>0.3953730000000002</c:v>
                </c:pt>
                <c:pt idx="14">
                  <c:v>0.28012199999999998</c:v>
                </c:pt>
                <c:pt idx="15">
                  <c:v>0.377135</c:v>
                </c:pt>
                <c:pt idx="16">
                  <c:v>0.34245800000000015</c:v>
                </c:pt>
                <c:pt idx="17">
                  <c:v>0.4493999999999998</c:v>
                </c:pt>
                <c:pt idx="18">
                  <c:v>0.53029999999999999</c:v>
                </c:pt>
                <c:pt idx="19">
                  <c:v>0.45410000000000039</c:v>
                </c:pt>
                <c:pt idx="20">
                  <c:v>0.19967999999999986</c:v>
                </c:pt>
                <c:pt idx="21">
                  <c:v>0.19961200000000012</c:v>
                </c:pt>
                <c:pt idx="22">
                  <c:v>0.19977400000000012</c:v>
                </c:pt>
                <c:pt idx="23">
                  <c:v>0.19994299999999976</c:v>
                </c:pt>
                <c:pt idx="24">
                  <c:v>0.19984899999999994</c:v>
                </c:pt>
                <c:pt idx="25">
                  <c:v>0.20059399999999972</c:v>
                </c:pt>
                <c:pt idx="26">
                  <c:v>0.20139299999999993</c:v>
                </c:pt>
                <c:pt idx="27">
                  <c:v>0.20195799999999986</c:v>
                </c:pt>
                <c:pt idx="28">
                  <c:v>0.20313099999999995</c:v>
                </c:pt>
                <c:pt idx="29">
                  <c:v>0.20412000000000008</c:v>
                </c:pt>
                <c:pt idx="30">
                  <c:v>0.20505199999999979</c:v>
                </c:pt>
                <c:pt idx="31">
                  <c:v>0.20644099999999987</c:v>
                </c:pt>
                <c:pt idx="32">
                  <c:v>0.20823100000000005</c:v>
                </c:pt>
                <c:pt idx="33">
                  <c:v>0.20915900000000009</c:v>
                </c:pt>
                <c:pt idx="34">
                  <c:v>0.21053400000000044</c:v>
                </c:pt>
                <c:pt idx="35">
                  <c:v>0.21206399999999936</c:v>
                </c:pt>
                <c:pt idx="36">
                  <c:v>0.21336600000000061</c:v>
                </c:pt>
                <c:pt idx="37">
                  <c:v>0.21501300000000034</c:v>
                </c:pt>
                <c:pt idx="38">
                  <c:v>0.21679799999999982</c:v>
                </c:pt>
                <c:pt idx="39">
                  <c:v>0.21814399999999967</c:v>
                </c:pt>
                <c:pt idx="40">
                  <c:v>0.21963500000000025</c:v>
                </c:pt>
                <c:pt idx="41">
                  <c:v>0.22119100000000014</c:v>
                </c:pt>
                <c:pt idx="42">
                  <c:v>0.22255300000000044</c:v>
                </c:pt>
                <c:pt idx="43">
                  <c:v>0.22416000000000036</c:v>
                </c:pt>
                <c:pt idx="44">
                  <c:v>0.22605399999999953</c:v>
                </c:pt>
                <c:pt idx="45">
                  <c:v>0.22799199999999953</c:v>
                </c:pt>
                <c:pt idx="46">
                  <c:v>0.23014399999999924</c:v>
                </c:pt>
                <c:pt idx="47">
                  <c:v>0.23227499999999957</c:v>
                </c:pt>
                <c:pt idx="48">
                  <c:v>0.23442200000000035</c:v>
                </c:pt>
                <c:pt idx="49">
                  <c:v>0.23637099999999922</c:v>
                </c:pt>
                <c:pt idx="50">
                  <c:v>0.23841399999999968</c:v>
                </c:pt>
              </c:numCache>
            </c:numRef>
          </c:val>
        </c:ser>
        <c:ser>
          <c:idx val="3"/>
          <c:order val="2"/>
          <c:tx>
            <c:strRef>
              <c:f>'HGL consumption@'!$B$24</c:f>
              <c:strCache>
                <c:ptCount val="1"/>
                <c:pt idx="0">
                  <c:v>Industrial LPG feedstocks</c:v>
                </c:pt>
              </c:strCache>
            </c:strRef>
          </c:tx>
          <c:spPr>
            <a:solidFill>
              <a:schemeClr val="accent2">
                <a:lumMod val="50000"/>
              </a:schemeClr>
            </a:solidFill>
            <a:ln>
              <a:noFill/>
            </a:ln>
            <a:effectLst/>
          </c:spPr>
          <c:cat>
            <c:numRef>
              <c:f>'HGL consumption@'!$BC$1:$DA$1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'HGL consumption@'!$BC$24:$DA$24</c:f>
              <c:numCache>
                <c:formatCode>0.00</c:formatCode>
                <c:ptCount val="51"/>
                <c:pt idx="0">
                  <c:v>2.0649679999999999</c:v>
                </c:pt>
                <c:pt idx="1">
                  <c:v>1.844136</c:v>
                </c:pt>
                <c:pt idx="2">
                  <c:v>1.945452</c:v>
                </c:pt>
                <c:pt idx="3">
                  <c:v>1.8690070000000001</c:v>
                </c:pt>
                <c:pt idx="4">
                  <c:v>1.9244650000000001</c:v>
                </c:pt>
                <c:pt idx="5">
                  <c:v>1.8122640000000001</c:v>
                </c:pt>
                <c:pt idx="6">
                  <c:v>1.8712960000000001</c:v>
                </c:pt>
                <c:pt idx="7">
                  <c:v>1.8716159999999999</c:v>
                </c:pt>
                <c:pt idx="8">
                  <c:v>1.7217169999999999</c:v>
                </c:pt>
                <c:pt idx="9">
                  <c:v>1.8393569999999999</c:v>
                </c:pt>
                <c:pt idx="10">
                  <c:v>2.0099849999999999</c:v>
                </c:pt>
                <c:pt idx="11">
                  <c:v>2.0277970000000001</c:v>
                </c:pt>
                <c:pt idx="12">
                  <c:v>2.0620090000000002</c:v>
                </c:pt>
                <c:pt idx="13">
                  <c:v>2.2483949999999999</c:v>
                </c:pt>
                <c:pt idx="14">
                  <c:v>2.2337660000000001</c:v>
                </c:pt>
                <c:pt idx="15">
                  <c:v>2.351458</c:v>
                </c:pt>
                <c:pt idx="16">
                  <c:v>2.3576090000000001</c:v>
                </c:pt>
                <c:pt idx="17">
                  <c:v>2.3506</c:v>
                </c:pt>
                <c:pt idx="18">
                  <c:v>2.5752999999999999</c:v>
                </c:pt>
                <c:pt idx="19">
                  <c:v>2.7801999999999998</c:v>
                </c:pt>
                <c:pt idx="20">
                  <c:v>2.9331</c:v>
                </c:pt>
                <c:pt idx="21">
                  <c:v>3.1452</c:v>
                </c:pt>
                <c:pt idx="22">
                  <c:v>3.239655</c:v>
                </c:pt>
                <c:pt idx="23">
                  <c:v>3.3009840000000001</c:v>
                </c:pt>
                <c:pt idx="24">
                  <c:v>3.3742209999999999</c:v>
                </c:pt>
                <c:pt idx="25">
                  <c:v>3.4241670000000002</c:v>
                </c:pt>
                <c:pt idx="26">
                  <c:v>3.4581080000000002</c:v>
                </c:pt>
                <c:pt idx="27">
                  <c:v>3.5395099999999999</c:v>
                </c:pt>
                <c:pt idx="28">
                  <c:v>3.5844140000000002</c:v>
                </c:pt>
                <c:pt idx="29">
                  <c:v>3.649616</c:v>
                </c:pt>
                <c:pt idx="30">
                  <c:v>3.6760510000000002</c:v>
                </c:pt>
                <c:pt idx="31">
                  <c:v>3.721457</c:v>
                </c:pt>
                <c:pt idx="32">
                  <c:v>3.7670729999999999</c:v>
                </c:pt>
                <c:pt idx="33">
                  <c:v>3.8010090000000001</c:v>
                </c:pt>
                <c:pt idx="34">
                  <c:v>3.794006</c:v>
                </c:pt>
                <c:pt idx="35">
                  <c:v>3.8187700000000002</c:v>
                </c:pt>
                <c:pt idx="36">
                  <c:v>3.8547539999999998</c:v>
                </c:pt>
                <c:pt idx="37">
                  <c:v>3.8642080000000001</c:v>
                </c:pt>
                <c:pt idx="38">
                  <c:v>3.9172690000000001</c:v>
                </c:pt>
                <c:pt idx="39">
                  <c:v>3.9433720000000001</c:v>
                </c:pt>
                <c:pt idx="40">
                  <c:v>3.9567410000000001</c:v>
                </c:pt>
                <c:pt idx="41">
                  <c:v>3.984451</c:v>
                </c:pt>
                <c:pt idx="42">
                  <c:v>4.0168059999999999</c:v>
                </c:pt>
                <c:pt idx="43">
                  <c:v>4.009512</c:v>
                </c:pt>
                <c:pt idx="44">
                  <c:v>4.034332</c:v>
                </c:pt>
                <c:pt idx="45">
                  <c:v>4.0472320000000002</c:v>
                </c:pt>
                <c:pt idx="46">
                  <c:v>4.0707820000000003</c:v>
                </c:pt>
                <c:pt idx="47">
                  <c:v>4.0935550000000003</c:v>
                </c:pt>
                <c:pt idx="48">
                  <c:v>4.1407959999999999</c:v>
                </c:pt>
                <c:pt idx="49">
                  <c:v>4.1461370000000004</c:v>
                </c:pt>
                <c:pt idx="50">
                  <c:v>4.1715900000000001</c:v>
                </c:pt>
              </c:numCache>
            </c:numRef>
          </c:val>
        </c:ser>
        <c:dLbls>
          <c:showLegendKey val="0"/>
          <c:showVal val="0"/>
          <c:showCatName val="0"/>
          <c:showSerName val="0"/>
          <c:showPercent val="0"/>
          <c:showBubbleSize val="0"/>
        </c:dLbls>
        <c:axId val="305836016"/>
        <c:axId val="305836576"/>
        <c:extLst>
          <c:ext xmlns:c15="http://schemas.microsoft.com/office/drawing/2012/chart" uri="{02D57815-91ED-43cb-92C2-25804820EDAC}">
            <c15:filteredAreaSeries>
              <c15:ser>
                <c:idx val="1"/>
                <c:order val="0"/>
                <c:tx>
                  <c:strRef>
                    <c:extLst>
                      <c:ext uri="{02D57815-91ED-43cb-92C2-25804820EDAC}">
                        <c15:formulaRef>
                          <c15:sqref>'HGL consumption@'!$B$31</c15:sqref>
                        </c15:formulaRef>
                      </c:ext>
                    </c:extLst>
                    <c:strCache>
                      <c:ptCount val="1"/>
                    </c:strCache>
                  </c:strRef>
                </c:tx>
                <c:spPr>
                  <a:solidFill>
                    <a:schemeClr val="accent5">
                      <a:lumMod val="20000"/>
                      <a:lumOff val="80000"/>
                      <a:alpha val="23000"/>
                    </a:schemeClr>
                  </a:solidFill>
                  <a:ln w="25400">
                    <a:noFill/>
                  </a:ln>
                  <a:effectLst/>
                </c:spPr>
                <c:cat>
                  <c:numRef>
                    <c:extLst>
                      <c:ext uri="{02D57815-91ED-43cb-92C2-25804820EDAC}">
                        <c15:formulaRef>
                          <c15:sqref>'HGL consumption@'!$BC$1:$DA$1</c15:sqref>
                        </c15:formulaRef>
                      </c:ext>
                    </c:extLst>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extLst>
                      <c:ext uri="{02D57815-91ED-43cb-92C2-25804820EDAC}">
                        <c15:formulaRef>
                          <c15:sqref>'HGL consumption@'!$BC$31:$DA$31</c15:sqref>
                        </c15:formulaRef>
                      </c:ext>
                    </c:extLst>
                    <c:numCache>
                      <c:formatCode>General</c:formatCode>
                      <c:ptCount val="51"/>
                    </c:numCache>
                  </c:numRef>
                </c:val>
              </c15:ser>
            </c15:filteredAreaSeries>
          </c:ext>
        </c:extLst>
      </c:areaChart>
      <c:catAx>
        <c:axId val="305836016"/>
        <c:scaling>
          <c:orientation val="minMax"/>
        </c:scaling>
        <c:delete val="0"/>
        <c:axPos val="b"/>
        <c:numFmt formatCode="General" sourceLinked="1"/>
        <c:majorTickMark val="out"/>
        <c:minorTickMark val="none"/>
        <c:tickLblPos val="low"/>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305836576"/>
        <c:crossesAt val="0"/>
        <c:auto val="1"/>
        <c:lblAlgn val="ctr"/>
        <c:lblOffset val="100"/>
        <c:tickLblSkip val="10"/>
        <c:tickMarkSkip val="10"/>
        <c:noMultiLvlLbl val="0"/>
      </c:catAx>
      <c:valAx>
        <c:axId val="305836576"/>
        <c:scaling>
          <c:orientation val="minMax"/>
          <c:max val="6"/>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low"/>
        <c:spPr>
          <a:noFill/>
          <a:ln w="22225">
            <a:solidFill>
              <a:schemeClr val="bg1">
                <a:lumMod val="65000"/>
              </a:schemeClr>
            </a:solidFill>
            <a:prstDash val="lgDash"/>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305836016"/>
        <c:crossesAt val="19"/>
        <c:crossBetween val="midCat"/>
        <c:majorUnit val="1"/>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000">
          <a:solidFill>
            <a:sysClr val="windowText" lastClr="000000"/>
          </a:solidFill>
        </a:defRPr>
      </a:pPr>
      <a:endParaRPr lang="en-US"/>
    </a:p>
  </c:txPr>
  <c:externalData r:id="rId4">
    <c:autoUpdate val="0"/>
  </c:externalData>
  <c:userShapes r:id="rId5"/>
</c:chartSpace>
</file>

<file path=ppt/charts/chart4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2257217847769035E-2"/>
          <c:y val="0.19225667104111985"/>
          <c:w val="0.74812685914260713"/>
          <c:h val="0.71888916229221345"/>
        </c:manualLayout>
      </c:layout>
      <c:lineChart>
        <c:grouping val="standard"/>
        <c:varyColors val="0"/>
        <c:ser>
          <c:idx val="0"/>
          <c:order val="0"/>
          <c:tx>
            <c:strRef>
              <c:f>'prod_imps@'!$B$29</c:f>
              <c:strCache>
                <c:ptCount val="1"/>
                <c:pt idx="0">
                  <c:v>Low Oil Prices</c:v>
                </c:pt>
              </c:strCache>
            </c:strRef>
          </c:tx>
          <c:spPr>
            <a:ln w="22225" cap="rnd">
              <a:solidFill>
                <a:schemeClr val="accent5"/>
              </a:solidFill>
              <a:round/>
            </a:ln>
            <a:effectLst/>
          </c:spPr>
          <c:marker>
            <c:symbol val="none"/>
          </c:marker>
          <c:cat>
            <c:numRef>
              <c:f>'prod_imps@'!$BC$1:$DA$1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'prod_imps@'!$BC$29:$DA$29</c:f>
              <c:numCache>
                <c:formatCode>General</c:formatCode>
                <c:ptCount val="51"/>
                <c:pt idx="18">
                  <c:v>2.3650669999999998</c:v>
                </c:pt>
                <c:pt idx="19">
                  <c:v>1.5001549999999999</c:v>
                </c:pt>
                <c:pt idx="20">
                  <c:v>0.79698100000000005</c:v>
                </c:pt>
                <c:pt idx="21">
                  <c:v>0.55054599999999998</c:v>
                </c:pt>
                <c:pt idx="22">
                  <c:v>0.26950499999999999</c:v>
                </c:pt>
                <c:pt idx="23">
                  <c:v>0.268287</c:v>
                </c:pt>
                <c:pt idx="24">
                  <c:v>0.47225299999999998</c:v>
                </c:pt>
                <c:pt idx="25">
                  <c:v>0.63242399999999999</c:v>
                </c:pt>
                <c:pt idx="26">
                  <c:v>0.747838</c:v>
                </c:pt>
                <c:pt idx="27">
                  <c:v>0.99274899999999999</c:v>
                </c:pt>
                <c:pt idx="28">
                  <c:v>1.2370749999999999</c:v>
                </c:pt>
                <c:pt idx="29">
                  <c:v>1.5493159999999999</c:v>
                </c:pt>
                <c:pt idx="30">
                  <c:v>1.7416510000000001</c:v>
                </c:pt>
                <c:pt idx="31">
                  <c:v>1.9449240000000001</c:v>
                </c:pt>
                <c:pt idx="32">
                  <c:v>2.2734839999999998</c:v>
                </c:pt>
                <c:pt idx="33">
                  <c:v>2.4572630000000002</c:v>
                </c:pt>
                <c:pt idx="34">
                  <c:v>2.6911450000000001</c:v>
                </c:pt>
                <c:pt idx="35">
                  <c:v>2.9942510000000002</c:v>
                </c:pt>
                <c:pt idx="36">
                  <c:v>3.2287919999999999</c:v>
                </c:pt>
                <c:pt idx="37">
                  <c:v>3.416077</c:v>
                </c:pt>
                <c:pt idx="38">
                  <c:v>3.7130380000000001</c:v>
                </c:pt>
                <c:pt idx="39">
                  <c:v>3.9323519999999998</c:v>
                </c:pt>
                <c:pt idx="40">
                  <c:v>4.1454519999999997</c:v>
                </c:pt>
                <c:pt idx="41">
                  <c:v>4.3679959999999998</c:v>
                </c:pt>
                <c:pt idx="42">
                  <c:v>4.7084460000000004</c:v>
                </c:pt>
                <c:pt idx="43">
                  <c:v>4.9707520000000001</c:v>
                </c:pt>
                <c:pt idx="44">
                  <c:v>5.2865539999999998</c:v>
                </c:pt>
                <c:pt idx="45">
                  <c:v>5.5370799999999996</c:v>
                </c:pt>
                <c:pt idx="46">
                  <c:v>5.8662739999999998</c:v>
                </c:pt>
                <c:pt idx="47">
                  <c:v>6.2045579999999996</c:v>
                </c:pt>
                <c:pt idx="48">
                  <c:v>6.5493920000000001</c:v>
                </c:pt>
                <c:pt idx="49">
                  <c:v>6.78871</c:v>
                </c:pt>
                <c:pt idx="50">
                  <c:v>7.1663050000000004</c:v>
                </c:pt>
              </c:numCache>
            </c:numRef>
          </c:val>
          <c:smooth val="0"/>
        </c:ser>
        <c:ser>
          <c:idx val="2"/>
          <c:order val="1"/>
          <c:tx>
            <c:strRef>
              <c:f>'prod_imps@'!$B$30</c:f>
              <c:strCache>
                <c:ptCount val="1"/>
                <c:pt idx="0">
                  <c:v>High Oil Prices</c:v>
                </c:pt>
              </c:strCache>
            </c:strRef>
          </c:tx>
          <c:spPr>
            <a:ln w="22225" cap="rnd">
              <a:solidFill>
                <a:schemeClr val="accent4"/>
              </a:solidFill>
              <a:round/>
            </a:ln>
            <a:effectLst/>
          </c:spPr>
          <c:marker>
            <c:symbol val="none"/>
          </c:marker>
          <c:cat>
            <c:numRef>
              <c:f>'prod_imps@'!$BC$1:$DA$1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'prod_imps@'!$BC$30:$DA$30</c:f>
              <c:numCache>
                <c:formatCode>General</c:formatCode>
                <c:ptCount val="51"/>
                <c:pt idx="18">
                  <c:v>2.3650669999999998</c:v>
                </c:pt>
                <c:pt idx="19">
                  <c:v>5.3238000000000001E-2</c:v>
                </c:pt>
                <c:pt idx="20">
                  <c:v>-2.5057909999999999</c:v>
                </c:pt>
                <c:pt idx="21">
                  <c:v>-5.3864080000000003</c:v>
                </c:pt>
                <c:pt idx="22">
                  <c:v>-6.5980109999999996</c:v>
                </c:pt>
                <c:pt idx="23">
                  <c:v>-7.215147</c:v>
                </c:pt>
                <c:pt idx="24">
                  <c:v>-7.6195459999999997</c:v>
                </c:pt>
                <c:pt idx="25">
                  <c:v>-7.8003390000000001</c:v>
                </c:pt>
                <c:pt idx="26">
                  <c:v>-8.1354399999999991</c:v>
                </c:pt>
                <c:pt idx="27">
                  <c:v>-8.227017</c:v>
                </c:pt>
                <c:pt idx="28">
                  <c:v>-8.2744689999999999</c:v>
                </c:pt>
                <c:pt idx="29">
                  <c:v>-8.3116090000000007</c:v>
                </c:pt>
                <c:pt idx="30">
                  <c:v>-8.2993369999999995</c:v>
                </c:pt>
                <c:pt idx="31">
                  <c:v>-8.3073580000000007</c:v>
                </c:pt>
                <c:pt idx="32">
                  <c:v>-8.2934090000000005</c:v>
                </c:pt>
                <c:pt idx="33">
                  <c:v>-8.3888230000000004</c:v>
                </c:pt>
                <c:pt idx="34">
                  <c:v>-8.3756020000000007</c:v>
                </c:pt>
                <c:pt idx="35">
                  <c:v>-8.1846829999999997</c:v>
                </c:pt>
                <c:pt idx="36">
                  <c:v>-8.1250990000000005</c:v>
                </c:pt>
                <c:pt idx="37">
                  <c:v>-7.9559709999999999</c:v>
                </c:pt>
                <c:pt idx="38">
                  <c:v>-7.7522380000000002</c:v>
                </c:pt>
                <c:pt idx="39">
                  <c:v>-7.5489850000000001</c:v>
                </c:pt>
                <c:pt idx="40">
                  <c:v>-7.2691929999999996</c:v>
                </c:pt>
                <c:pt idx="41">
                  <c:v>-7.0120899999999997</c:v>
                </c:pt>
                <c:pt idx="42">
                  <c:v>-6.7095209999999996</c:v>
                </c:pt>
                <c:pt idx="43">
                  <c:v>-6.4799800000000003</c:v>
                </c:pt>
                <c:pt idx="44">
                  <c:v>-6.0206270000000002</c:v>
                </c:pt>
                <c:pt idx="45">
                  <c:v>-5.5941140000000003</c:v>
                </c:pt>
                <c:pt idx="46">
                  <c:v>-5.2720510000000003</c:v>
                </c:pt>
                <c:pt idx="47">
                  <c:v>-5.0543259999999997</c:v>
                </c:pt>
                <c:pt idx="48">
                  <c:v>-4.8327260000000001</c:v>
                </c:pt>
                <c:pt idx="49">
                  <c:v>-4.6804129999999997</c:v>
                </c:pt>
                <c:pt idx="50">
                  <c:v>-4.4737330000000002</c:v>
                </c:pt>
              </c:numCache>
            </c:numRef>
          </c:val>
          <c:smooth val="0"/>
        </c:ser>
        <c:ser>
          <c:idx val="4"/>
          <c:order val="2"/>
          <c:tx>
            <c:strRef>
              <c:f>'prod_imps@'!$B$31</c:f>
              <c:strCache>
                <c:ptCount val="1"/>
                <c:pt idx="0">
                  <c:v>Low Oil 
and Gas 
Resource 
and 
Technology
</c:v>
                </c:pt>
              </c:strCache>
            </c:strRef>
          </c:tx>
          <c:spPr>
            <a:ln w="22225" cap="rnd">
              <a:solidFill>
                <a:schemeClr val="accent2"/>
              </a:solidFill>
              <a:round/>
            </a:ln>
            <a:effectLst/>
          </c:spPr>
          <c:marker>
            <c:symbol val="none"/>
          </c:marker>
          <c:cat>
            <c:numRef>
              <c:f>'prod_imps@'!$BC$1:$DA$1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'prod_imps@'!$BC$31:$DA$31</c:f>
              <c:numCache>
                <c:formatCode>General</c:formatCode>
                <c:ptCount val="51"/>
                <c:pt idx="18">
                  <c:v>2.3650669999999998</c:v>
                </c:pt>
                <c:pt idx="19">
                  <c:v>2.0494270000000001</c:v>
                </c:pt>
                <c:pt idx="20">
                  <c:v>0.75921899999999998</c:v>
                </c:pt>
                <c:pt idx="21">
                  <c:v>0.38686799999999999</c:v>
                </c:pt>
                <c:pt idx="22">
                  <c:v>0.164018</c:v>
                </c:pt>
                <c:pt idx="23">
                  <c:v>0.18553600000000001</c:v>
                </c:pt>
                <c:pt idx="24">
                  <c:v>0.20355400000000001</c:v>
                </c:pt>
                <c:pt idx="25">
                  <c:v>8.5142999999999996E-2</c:v>
                </c:pt>
                <c:pt idx="26">
                  <c:v>5.7005E-2</c:v>
                </c:pt>
                <c:pt idx="27">
                  <c:v>0.100607</c:v>
                </c:pt>
                <c:pt idx="28">
                  <c:v>0.43718699999999999</c:v>
                </c:pt>
                <c:pt idx="29">
                  <c:v>0.55339300000000002</c:v>
                </c:pt>
                <c:pt idx="30">
                  <c:v>0.64646000000000003</c:v>
                </c:pt>
                <c:pt idx="31">
                  <c:v>0.67360100000000001</c:v>
                </c:pt>
                <c:pt idx="32">
                  <c:v>0.781864</c:v>
                </c:pt>
                <c:pt idx="33">
                  <c:v>0.81590300000000004</c:v>
                </c:pt>
                <c:pt idx="34">
                  <c:v>1.0093289999999999</c:v>
                </c:pt>
                <c:pt idx="35">
                  <c:v>1.0931500000000001</c:v>
                </c:pt>
                <c:pt idx="36">
                  <c:v>1.196836</c:v>
                </c:pt>
                <c:pt idx="37">
                  <c:v>1.525396</c:v>
                </c:pt>
                <c:pt idx="38">
                  <c:v>1.796824</c:v>
                </c:pt>
                <c:pt idx="39">
                  <c:v>2.0447920000000002</c:v>
                </c:pt>
                <c:pt idx="40">
                  <c:v>2.3377379999999999</c:v>
                </c:pt>
                <c:pt idx="41">
                  <c:v>2.5808680000000002</c:v>
                </c:pt>
                <c:pt idx="42">
                  <c:v>2.8546209999999999</c:v>
                </c:pt>
                <c:pt idx="43">
                  <c:v>3.1030829999999998</c:v>
                </c:pt>
                <c:pt idx="44">
                  <c:v>3.4773480000000001</c:v>
                </c:pt>
                <c:pt idx="45">
                  <c:v>3.920175</c:v>
                </c:pt>
                <c:pt idx="46">
                  <c:v>4.2370039999999998</c:v>
                </c:pt>
                <c:pt idx="47">
                  <c:v>4.601464</c:v>
                </c:pt>
                <c:pt idx="48">
                  <c:v>4.9580859999999998</c:v>
                </c:pt>
                <c:pt idx="49">
                  <c:v>5.2384750000000002</c:v>
                </c:pt>
                <c:pt idx="50">
                  <c:v>5.5450860000000004</c:v>
                </c:pt>
              </c:numCache>
            </c:numRef>
          </c:val>
          <c:smooth val="0"/>
        </c:ser>
        <c:ser>
          <c:idx val="3"/>
          <c:order val="3"/>
          <c:tx>
            <c:strRef>
              <c:f>'prod_imps@'!$B$32</c:f>
              <c:strCache>
                <c:ptCount val="1"/>
                <c:pt idx="0">
                  <c:v>High Oil 
and Gas 
Resource 
and 
Technology
</c:v>
                </c:pt>
              </c:strCache>
            </c:strRef>
          </c:tx>
          <c:spPr>
            <a:ln w="22225" cap="rnd">
              <a:solidFill>
                <a:schemeClr val="accent3"/>
              </a:solidFill>
              <a:round/>
            </a:ln>
            <a:effectLst/>
          </c:spPr>
          <c:marker>
            <c:symbol val="none"/>
          </c:marker>
          <c:cat>
            <c:numRef>
              <c:f>'prod_imps@'!$BC$1:$DA$1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'prod_imps@'!$BC$32:$DA$32</c:f>
              <c:numCache>
                <c:formatCode>General</c:formatCode>
                <c:ptCount val="51"/>
                <c:pt idx="18">
                  <c:v>2.3650669999999998</c:v>
                </c:pt>
                <c:pt idx="19">
                  <c:v>0.24814700000000001</c:v>
                </c:pt>
                <c:pt idx="20">
                  <c:v>-1.4768460000000001</c:v>
                </c:pt>
                <c:pt idx="21">
                  <c:v>-3.017347</c:v>
                </c:pt>
                <c:pt idx="22">
                  <c:v>-3.8360509999999999</c:v>
                </c:pt>
                <c:pt idx="23">
                  <c:v>-4.2683960000000001</c:v>
                </c:pt>
                <c:pt idx="24">
                  <c:v>-4.7276850000000001</c:v>
                </c:pt>
                <c:pt idx="25">
                  <c:v>-5.2829620000000004</c:v>
                </c:pt>
                <c:pt idx="26">
                  <c:v>-6.0837479999999999</c:v>
                </c:pt>
                <c:pt idx="27">
                  <c:v>-6.6212530000000003</c:v>
                </c:pt>
                <c:pt idx="28">
                  <c:v>-7.056756</c:v>
                </c:pt>
                <c:pt idx="29">
                  <c:v>-7.1956049999999996</c:v>
                </c:pt>
                <c:pt idx="30">
                  <c:v>-7.3373939999999997</c:v>
                </c:pt>
                <c:pt idx="31">
                  <c:v>-7.9020910000000004</c:v>
                </c:pt>
                <c:pt idx="32">
                  <c:v>-8.3025669999999998</c:v>
                </c:pt>
                <c:pt idx="33">
                  <c:v>-8.5349640000000004</c:v>
                </c:pt>
                <c:pt idx="34">
                  <c:v>-8.8652709999999999</c:v>
                </c:pt>
                <c:pt idx="35">
                  <c:v>-9.0923560000000005</c:v>
                </c:pt>
                <c:pt idx="36">
                  <c:v>-9.3420280000000009</c:v>
                </c:pt>
                <c:pt idx="37">
                  <c:v>-9.3843610000000002</c:v>
                </c:pt>
                <c:pt idx="38">
                  <c:v>-9.5021249999999995</c:v>
                </c:pt>
                <c:pt idx="39">
                  <c:v>-9.6928879999999999</c:v>
                </c:pt>
                <c:pt idx="40">
                  <c:v>-10.043305999999999</c:v>
                </c:pt>
                <c:pt idx="41">
                  <c:v>-10.257084000000001</c:v>
                </c:pt>
                <c:pt idx="42">
                  <c:v>-10.240895999999999</c:v>
                </c:pt>
                <c:pt idx="43">
                  <c:v>-10.164198000000001</c:v>
                </c:pt>
                <c:pt idx="44">
                  <c:v>-9.9562989999999996</c:v>
                </c:pt>
                <c:pt idx="45">
                  <c:v>-9.6437039999999996</c:v>
                </c:pt>
                <c:pt idx="46">
                  <c:v>-9.3156970000000001</c:v>
                </c:pt>
                <c:pt idx="47">
                  <c:v>-8.9675010000000004</c:v>
                </c:pt>
                <c:pt idx="48">
                  <c:v>-8.7113340000000008</c:v>
                </c:pt>
                <c:pt idx="49">
                  <c:v>-8.4511529999999997</c:v>
                </c:pt>
                <c:pt idx="50">
                  <c:v>-8.0445910000000005</c:v>
                </c:pt>
              </c:numCache>
            </c:numRef>
          </c:val>
          <c:smooth val="0"/>
        </c:ser>
        <c:ser>
          <c:idx val="1"/>
          <c:order val="4"/>
          <c:tx>
            <c:strRef>
              <c:f>'prod_imps@'!$B$28</c:f>
              <c:strCache>
                <c:ptCount val="1"/>
                <c:pt idx="0">
                  <c:v>Reference</c:v>
                </c:pt>
              </c:strCache>
            </c:strRef>
          </c:tx>
          <c:spPr>
            <a:ln w="22225" cap="rnd">
              <a:solidFill>
                <a:srgbClr val="000000"/>
              </a:solidFill>
              <a:round/>
            </a:ln>
            <a:effectLst/>
          </c:spPr>
          <c:marker>
            <c:symbol val="none"/>
          </c:marker>
          <c:cat>
            <c:numRef>
              <c:f>'prod_imps@'!$BC$1:$DA$1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'prod_imps@'!$BC$28:$DA$28</c:f>
              <c:numCache>
                <c:formatCode>General</c:formatCode>
                <c:ptCount val="51"/>
                <c:pt idx="0">
                  <c:v>10.419060999999999</c:v>
                </c:pt>
                <c:pt idx="1">
                  <c:v>10.900323</c:v>
                </c:pt>
                <c:pt idx="2">
                  <c:v>10.546468000000001</c:v>
                </c:pt>
                <c:pt idx="3">
                  <c:v>11.237789000000001</c:v>
                </c:pt>
                <c:pt idx="4">
                  <c:v>12.096913000000001</c:v>
                </c:pt>
                <c:pt idx="5">
                  <c:v>12.548907999999999</c:v>
                </c:pt>
                <c:pt idx="6">
                  <c:v>12.390468</c:v>
                </c:pt>
                <c:pt idx="7">
                  <c:v>12.035830000000001</c:v>
                </c:pt>
                <c:pt idx="8">
                  <c:v>11.113667</c:v>
                </c:pt>
                <c:pt idx="9">
                  <c:v>9.6665939999999999</c:v>
                </c:pt>
                <c:pt idx="10">
                  <c:v>9.4406809999999997</c:v>
                </c:pt>
                <c:pt idx="11">
                  <c:v>8.4503080000000015</c:v>
                </c:pt>
                <c:pt idx="12">
                  <c:v>7.3931339999999999</c:v>
                </c:pt>
                <c:pt idx="13">
                  <c:v>6.2374429999999998</c:v>
                </c:pt>
                <c:pt idx="14">
                  <c:v>5.0650240000000002</c:v>
                </c:pt>
                <c:pt idx="15">
                  <c:v>4.7105649999999999</c:v>
                </c:pt>
                <c:pt idx="16">
                  <c:v>4.7946940000000007</c:v>
                </c:pt>
                <c:pt idx="17">
                  <c:v>3.7684499999999996</c:v>
                </c:pt>
                <c:pt idx="18">
                  <c:v>2.3650669999999998</c:v>
                </c:pt>
                <c:pt idx="19">
                  <c:v>1.576516</c:v>
                </c:pt>
                <c:pt idx="20">
                  <c:v>-0.45961000000000002</c:v>
                </c:pt>
                <c:pt idx="21">
                  <c:v>-1.201254</c:v>
                </c:pt>
                <c:pt idx="22">
                  <c:v>-1.648131</c:v>
                </c:pt>
                <c:pt idx="23">
                  <c:v>-1.805428</c:v>
                </c:pt>
                <c:pt idx="24">
                  <c:v>-2.1159469999999998</c:v>
                </c:pt>
                <c:pt idx="25">
                  <c:v>-2.3797350000000002</c:v>
                </c:pt>
                <c:pt idx="26">
                  <c:v>-2.889205</c:v>
                </c:pt>
                <c:pt idx="27">
                  <c:v>-3.1522709999999998</c:v>
                </c:pt>
                <c:pt idx="28">
                  <c:v>-3.162166</c:v>
                </c:pt>
                <c:pt idx="29">
                  <c:v>-3.2405940000000002</c:v>
                </c:pt>
                <c:pt idx="30">
                  <c:v>-3.3938139999999999</c:v>
                </c:pt>
                <c:pt idx="31">
                  <c:v>-3.596317</c:v>
                </c:pt>
                <c:pt idx="32">
                  <c:v>-3.5735410000000001</c:v>
                </c:pt>
                <c:pt idx="33">
                  <c:v>-3.630233</c:v>
                </c:pt>
                <c:pt idx="34">
                  <c:v>-3.6843530000000002</c:v>
                </c:pt>
                <c:pt idx="35">
                  <c:v>-3.6322040000000002</c:v>
                </c:pt>
                <c:pt idx="36">
                  <c:v>-3.5490409999999999</c:v>
                </c:pt>
                <c:pt idx="37">
                  <c:v>-3.4803850000000001</c:v>
                </c:pt>
                <c:pt idx="38">
                  <c:v>-3.4090500000000001</c:v>
                </c:pt>
                <c:pt idx="39">
                  <c:v>-3.3296239999999999</c:v>
                </c:pt>
                <c:pt idx="40">
                  <c:v>-3.2463679999999999</c:v>
                </c:pt>
                <c:pt idx="41">
                  <c:v>-3.0907779999999998</c:v>
                </c:pt>
                <c:pt idx="42">
                  <c:v>-2.8027489999999999</c:v>
                </c:pt>
                <c:pt idx="43">
                  <c:v>-2.48475</c:v>
                </c:pt>
                <c:pt idx="44">
                  <c:v>-2.16099</c:v>
                </c:pt>
                <c:pt idx="45">
                  <c:v>-1.8131360000000001</c:v>
                </c:pt>
                <c:pt idx="46">
                  <c:v>-1.4780610000000001</c:v>
                </c:pt>
                <c:pt idx="47">
                  <c:v>-1.1214139999999999</c:v>
                </c:pt>
                <c:pt idx="48">
                  <c:v>-0.71542499999999998</c:v>
                </c:pt>
                <c:pt idx="49">
                  <c:v>-0.29920999999999998</c:v>
                </c:pt>
                <c:pt idx="50">
                  <c:v>3.7769999999999998E-2</c:v>
                </c:pt>
              </c:numCache>
            </c:numRef>
          </c:val>
          <c:smooth val="0"/>
        </c:ser>
        <c:dLbls>
          <c:showLegendKey val="0"/>
          <c:showVal val="0"/>
          <c:showCatName val="0"/>
          <c:showSerName val="0"/>
          <c:showPercent val="0"/>
          <c:showBubbleSize val="0"/>
        </c:dLbls>
        <c:smooth val="0"/>
        <c:axId val="305841056"/>
        <c:axId val="305841616"/>
      </c:lineChart>
      <c:catAx>
        <c:axId val="305841056"/>
        <c:scaling>
          <c:orientation val="minMax"/>
        </c:scaling>
        <c:delete val="0"/>
        <c:axPos val="b"/>
        <c:numFmt formatCode="General" sourceLinked="1"/>
        <c:majorTickMark val="cross"/>
        <c:minorTickMark val="none"/>
        <c:tickLblPos val="low"/>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305841616"/>
        <c:crosses val="autoZero"/>
        <c:auto val="1"/>
        <c:lblAlgn val="ctr"/>
        <c:lblOffset val="100"/>
        <c:tickLblSkip val="10"/>
        <c:tickMarkSkip val="10"/>
        <c:noMultiLvlLbl val="0"/>
      </c:catAx>
      <c:valAx>
        <c:axId val="3058416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22225">
            <a:solidFill>
              <a:schemeClr val="bg1">
                <a:lumMod val="65000"/>
              </a:schemeClr>
            </a:solidFill>
            <a:prstDash val="lgDash"/>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305841056"/>
        <c:crossesAt val="19"/>
        <c:crossBetween val="midCat"/>
      </c:valAx>
      <c:spPr>
        <a:noFill/>
        <a:ln>
          <a:noFill/>
        </a:ln>
        <a:effectLst/>
      </c:spPr>
    </c:plotArea>
    <c:plotVisOnly val="1"/>
    <c:dispBlanksAs val="gap"/>
    <c:showDLblsOverMax val="0"/>
  </c:chart>
  <c:spPr>
    <a:solidFill>
      <a:schemeClr val="bg1"/>
    </a:solidFill>
    <a:ln w="0" cap="flat" cmpd="sng" algn="ctr">
      <a:noFill/>
      <a:round/>
    </a:ln>
    <a:effectLst/>
  </c:spPr>
  <c:txPr>
    <a:bodyPr/>
    <a:lstStyle/>
    <a:p>
      <a:pPr>
        <a:defRPr sz="1000">
          <a:solidFill>
            <a:sysClr val="windowText" lastClr="000000"/>
          </a:solidFill>
        </a:defRPr>
      </a:pPr>
      <a:endParaRPr lang="en-US"/>
    </a:p>
  </c:txPr>
  <c:externalData r:id="rId4">
    <c:autoUpdate val="0"/>
  </c:externalData>
  <c:userShapes r:id="rId5"/>
</c:chartSpace>
</file>

<file path=ppt/charts/chart4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2257217847769035E-2"/>
          <c:y val="0.20571358267716533"/>
          <c:w val="0.86010681379444742"/>
          <c:h val="0.70543225065616799"/>
        </c:manualLayout>
      </c:layout>
      <c:lineChart>
        <c:grouping val="standard"/>
        <c:varyColors val="0"/>
        <c:ser>
          <c:idx val="2"/>
          <c:order val="0"/>
          <c:tx>
            <c:strRef>
              <c:f>'prices@'!$B$27</c:f>
              <c:strCache>
                <c:ptCount val="1"/>
                <c:pt idx="0">
                  <c:v>Motor gasoline</c:v>
                </c:pt>
              </c:strCache>
            </c:strRef>
          </c:tx>
          <c:spPr>
            <a:ln w="22225" cap="rnd">
              <a:solidFill>
                <a:schemeClr val="accent4"/>
              </a:solidFill>
              <a:prstDash val="solid"/>
              <a:round/>
            </a:ln>
            <a:effectLst/>
          </c:spPr>
          <c:marker>
            <c:symbol val="none"/>
          </c:marker>
          <c:cat>
            <c:numRef>
              <c:f>'prices@'!$BC$1:$DA$1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'prices@'!$BC$27:$DA$27</c:f>
              <c:numCache>
                <c:formatCode>General</c:formatCode>
                <c:ptCount val="51"/>
                <c:pt idx="18">
                  <c:v>2.8932310000000001</c:v>
                </c:pt>
                <c:pt idx="19">
                  <c:v>3.7346119999999998</c:v>
                </c:pt>
                <c:pt idx="20">
                  <c:v>4.085737</c:v>
                </c:pt>
                <c:pt idx="21">
                  <c:v>4.4161429999999999</c:v>
                </c:pt>
                <c:pt idx="22">
                  <c:v>4.6213519999999999</c:v>
                </c:pt>
                <c:pt idx="23">
                  <c:v>4.7715139999999998</c:v>
                </c:pt>
                <c:pt idx="24">
                  <c:v>4.8529619999999998</c:v>
                </c:pt>
                <c:pt idx="25">
                  <c:v>4.9184380000000001</c:v>
                </c:pt>
                <c:pt idx="26">
                  <c:v>4.9501970000000002</c:v>
                </c:pt>
                <c:pt idx="27">
                  <c:v>4.9351929999999999</c:v>
                </c:pt>
                <c:pt idx="28">
                  <c:v>4.9446810000000001</c:v>
                </c:pt>
                <c:pt idx="29">
                  <c:v>5.0534059999999998</c:v>
                </c:pt>
                <c:pt idx="30">
                  <c:v>5.1083449999999999</c:v>
                </c:pt>
                <c:pt idx="31">
                  <c:v>5.1425700000000001</c:v>
                </c:pt>
                <c:pt idx="32">
                  <c:v>5.175948</c:v>
                </c:pt>
                <c:pt idx="33">
                  <c:v>5.19557</c:v>
                </c:pt>
                <c:pt idx="34">
                  <c:v>5.209543</c:v>
                </c:pt>
                <c:pt idx="35">
                  <c:v>5.2502680000000002</c:v>
                </c:pt>
                <c:pt idx="36">
                  <c:v>5.277971</c:v>
                </c:pt>
                <c:pt idx="37">
                  <c:v>5.2804209999999996</c:v>
                </c:pt>
                <c:pt idx="38">
                  <c:v>5.3152780000000002</c:v>
                </c:pt>
                <c:pt idx="39">
                  <c:v>5.3420310000000004</c:v>
                </c:pt>
                <c:pt idx="40">
                  <c:v>5.3717160000000002</c:v>
                </c:pt>
                <c:pt idx="41">
                  <c:v>5.4132720000000001</c:v>
                </c:pt>
                <c:pt idx="42">
                  <c:v>5.42645</c:v>
                </c:pt>
                <c:pt idx="43">
                  <c:v>5.4492989999999999</c:v>
                </c:pt>
                <c:pt idx="44">
                  <c:v>5.4833379999999998</c:v>
                </c:pt>
                <c:pt idx="45">
                  <c:v>5.5250539999999999</c:v>
                </c:pt>
                <c:pt idx="46">
                  <c:v>5.5192449999999997</c:v>
                </c:pt>
                <c:pt idx="47">
                  <c:v>5.506837</c:v>
                </c:pt>
                <c:pt idx="48">
                  <c:v>5.5172689999999998</c:v>
                </c:pt>
                <c:pt idx="49">
                  <c:v>5.536022</c:v>
                </c:pt>
                <c:pt idx="50">
                  <c:v>5.5679550000000004</c:v>
                </c:pt>
              </c:numCache>
            </c:numRef>
          </c:val>
          <c:smooth val="0"/>
        </c:ser>
        <c:ser>
          <c:idx val="4"/>
          <c:order val="1"/>
          <c:tx>
            <c:strRef>
              <c:f>'prices@'!$B$29</c:f>
              <c:strCache>
                <c:ptCount val="1"/>
                <c:pt idx="0">
                  <c:v>Motor gasoline</c:v>
                </c:pt>
              </c:strCache>
            </c:strRef>
          </c:tx>
          <c:spPr>
            <a:ln w="22225" cap="rnd">
              <a:solidFill>
                <a:schemeClr val="accent5"/>
              </a:solidFill>
              <a:prstDash val="solid"/>
              <a:round/>
            </a:ln>
            <a:effectLst/>
          </c:spPr>
          <c:marker>
            <c:symbol val="none"/>
          </c:marker>
          <c:cat>
            <c:numRef>
              <c:f>'prices@'!$BC$1:$DA$1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'prices@'!$BC$29:$DA$29</c:f>
              <c:numCache>
                <c:formatCode>General</c:formatCode>
                <c:ptCount val="51"/>
                <c:pt idx="18">
                  <c:v>2.8932310000000001</c:v>
                </c:pt>
                <c:pt idx="19">
                  <c:v>2.6648550000000002</c:v>
                </c:pt>
                <c:pt idx="20">
                  <c:v>2.4223910000000002</c:v>
                </c:pt>
                <c:pt idx="21">
                  <c:v>2.4311210000000001</c:v>
                </c:pt>
                <c:pt idx="22">
                  <c:v>2.425319</c:v>
                </c:pt>
                <c:pt idx="23">
                  <c:v>2.432426</c:v>
                </c:pt>
                <c:pt idx="24">
                  <c:v>2.4330370000000001</c:v>
                </c:pt>
                <c:pt idx="25">
                  <c:v>2.4115120000000001</c:v>
                </c:pt>
                <c:pt idx="26">
                  <c:v>2.3731870000000002</c:v>
                </c:pt>
                <c:pt idx="27">
                  <c:v>2.3796650000000001</c:v>
                </c:pt>
                <c:pt idx="28">
                  <c:v>2.3816709999999999</c:v>
                </c:pt>
                <c:pt idx="29">
                  <c:v>2.420093</c:v>
                </c:pt>
                <c:pt idx="30">
                  <c:v>2.4193370000000001</c:v>
                </c:pt>
                <c:pt idx="31">
                  <c:v>2.4197609999999998</c:v>
                </c:pt>
                <c:pt idx="32">
                  <c:v>2.4355959999999999</c:v>
                </c:pt>
                <c:pt idx="33">
                  <c:v>2.438863</c:v>
                </c:pt>
                <c:pt idx="34">
                  <c:v>2.43167</c:v>
                </c:pt>
                <c:pt idx="35">
                  <c:v>2.4370829999999999</c:v>
                </c:pt>
                <c:pt idx="36">
                  <c:v>2.4445000000000001</c:v>
                </c:pt>
                <c:pt idx="37">
                  <c:v>2.459225</c:v>
                </c:pt>
                <c:pt idx="38">
                  <c:v>2.4396610000000001</c:v>
                </c:pt>
                <c:pt idx="39">
                  <c:v>2.4477159999999998</c:v>
                </c:pt>
                <c:pt idx="40">
                  <c:v>2.438345</c:v>
                </c:pt>
                <c:pt idx="41">
                  <c:v>2.4376630000000001</c:v>
                </c:pt>
                <c:pt idx="42">
                  <c:v>2.4383819999999998</c:v>
                </c:pt>
                <c:pt idx="43">
                  <c:v>2.4450099999999999</c:v>
                </c:pt>
                <c:pt idx="44">
                  <c:v>2.450653</c:v>
                </c:pt>
                <c:pt idx="45">
                  <c:v>2.4747330000000001</c:v>
                </c:pt>
                <c:pt idx="46">
                  <c:v>2.4785629999999998</c:v>
                </c:pt>
                <c:pt idx="47">
                  <c:v>2.4913639999999999</c:v>
                </c:pt>
                <c:pt idx="48">
                  <c:v>2.5003139999999999</c:v>
                </c:pt>
                <c:pt idx="49">
                  <c:v>2.5104000000000002</c:v>
                </c:pt>
                <c:pt idx="50">
                  <c:v>2.5121850000000001</c:v>
                </c:pt>
              </c:numCache>
            </c:numRef>
          </c:val>
          <c:smooth val="0"/>
        </c:ser>
        <c:ser>
          <c:idx val="3"/>
          <c:order val="2"/>
          <c:tx>
            <c:strRef>
              <c:f>'prices@'!$B$25</c:f>
              <c:strCache>
                <c:ptCount val="1"/>
                <c:pt idx="0">
                  <c:v>Motor gasoline</c:v>
                </c:pt>
              </c:strCache>
            </c:strRef>
          </c:tx>
          <c:spPr>
            <a:ln w="22225" cap="rnd">
              <a:solidFill>
                <a:srgbClr val="000000"/>
              </a:solidFill>
              <a:round/>
            </a:ln>
            <a:effectLst/>
          </c:spPr>
          <c:marker>
            <c:symbol val="none"/>
          </c:marker>
          <c:cat>
            <c:numRef>
              <c:f>'prices@'!$BC$1:$DA$1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'prices@'!$BC$25:$DA$25</c:f>
              <c:numCache>
                <c:formatCode>General</c:formatCode>
                <c:ptCount val="51"/>
                <c:pt idx="0">
                  <c:v>2.2122957807710621</c:v>
                </c:pt>
                <c:pt idx="1">
                  <c:v>2.118696781049263</c:v>
                </c:pt>
                <c:pt idx="2">
                  <c:v>1.9640159479768107</c:v>
                </c:pt>
                <c:pt idx="3">
                  <c:v>2.1888635452816048</c:v>
                </c:pt>
                <c:pt idx="4">
                  <c:v>2.5009400426391379</c:v>
                </c:pt>
                <c:pt idx="5">
                  <c:v>2.945862716876114</c:v>
                </c:pt>
                <c:pt idx="6">
                  <c:v>3.2211231147298918</c:v>
                </c:pt>
                <c:pt idx="7">
                  <c:v>3.3924516453147313</c:v>
                </c:pt>
                <c:pt idx="8">
                  <c:v>3.8737503919553431</c:v>
                </c:pt>
                <c:pt idx="9">
                  <c:v>2.7828598419999997</c:v>
                </c:pt>
                <c:pt idx="10">
                  <c:v>3.2473924501832614</c:v>
                </c:pt>
                <c:pt idx="11">
                  <c:v>4.0130220731577468</c:v>
                </c:pt>
                <c:pt idx="12">
                  <c:v>4.0704280704088802</c:v>
                </c:pt>
                <c:pt idx="13">
                  <c:v>3.8854082553103928</c:v>
                </c:pt>
                <c:pt idx="14">
                  <c:v>3.6475658354160538</c:v>
                </c:pt>
                <c:pt idx="15">
                  <c:v>2.6444346253136017</c:v>
                </c:pt>
                <c:pt idx="16">
                  <c:v>2.2927843110504775</c:v>
                </c:pt>
                <c:pt idx="17">
                  <c:v>2.5230331840383697</c:v>
                </c:pt>
                <c:pt idx="18">
                  <c:v>2.8932310000000001</c:v>
                </c:pt>
                <c:pt idx="19">
                  <c:v>2.9147400000000001</c:v>
                </c:pt>
                <c:pt idx="20">
                  <c:v>3.0029029999999999</c:v>
                </c:pt>
                <c:pt idx="21">
                  <c:v>3.025417</c:v>
                </c:pt>
                <c:pt idx="22">
                  <c:v>3.033026</c:v>
                </c:pt>
                <c:pt idx="23">
                  <c:v>3.0742500000000001</c:v>
                </c:pt>
                <c:pt idx="24">
                  <c:v>3.1167419999999999</c:v>
                </c:pt>
                <c:pt idx="25">
                  <c:v>3.151408</c:v>
                </c:pt>
                <c:pt idx="26">
                  <c:v>3.177133</c:v>
                </c:pt>
                <c:pt idx="27">
                  <c:v>3.2425269999999999</c:v>
                </c:pt>
                <c:pt idx="28">
                  <c:v>3.2654450000000002</c:v>
                </c:pt>
                <c:pt idx="29">
                  <c:v>3.345129</c:v>
                </c:pt>
                <c:pt idx="30">
                  <c:v>3.3590970000000002</c:v>
                </c:pt>
                <c:pt idx="31">
                  <c:v>3.3952040000000001</c:v>
                </c:pt>
                <c:pt idx="32">
                  <c:v>3.4234960000000001</c:v>
                </c:pt>
                <c:pt idx="33">
                  <c:v>3.4373239999999998</c:v>
                </c:pt>
                <c:pt idx="34">
                  <c:v>3.4620869999999999</c:v>
                </c:pt>
                <c:pt idx="35">
                  <c:v>3.4839030000000002</c:v>
                </c:pt>
                <c:pt idx="36">
                  <c:v>3.512381</c:v>
                </c:pt>
                <c:pt idx="37">
                  <c:v>3.51159</c:v>
                </c:pt>
                <c:pt idx="38">
                  <c:v>3.5312649999999999</c:v>
                </c:pt>
                <c:pt idx="39">
                  <c:v>3.5530629999999999</c:v>
                </c:pt>
                <c:pt idx="40">
                  <c:v>3.5772370000000002</c:v>
                </c:pt>
                <c:pt idx="41">
                  <c:v>3.5887220000000002</c:v>
                </c:pt>
                <c:pt idx="42">
                  <c:v>3.6160000000000001</c:v>
                </c:pt>
                <c:pt idx="43">
                  <c:v>3.6205400000000001</c:v>
                </c:pt>
                <c:pt idx="44">
                  <c:v>3.6194670000000002</c:v>
                </c:pt>
                <c:pt idx="45">
                  <c:v>3.6261420000000002</c:v>
                </c:pt>
                <c:pt idx="46">
                  <c:v>3.6361699999999999</c:v>
                </c:pt>
                <c:pt idx="47">
                  <c:v>3.6435019999999998</c:v>
                </c:pt>
                <c:pt idx="48">
                  <c:v>3.6591070000000001</c:v>
                </c:pt>
                <c:pt idx="49">
                  <c:v>3.6589610000000001</c:v>
                </c:pt>
                <c:pt idx="50">
                  <c:v>3.6580010000000001</c:v>
                </c:pt>
              </c:numCache>
            </c:numRef>
          </c:val>
          <c:smooth val="0"/>
        </c:ser>
        <c:dLbls>
          <c:showLegendKey val="0"/>
          <c:showVal val="0"/>
          <c:showCatName val="0"/>
          <c:showSerName val="0"/>
          <c:showPercent val="0"/>
          <c:showBubbleSize val="0"/>
        </c:dLbls>
        <c:smooth val="0"/>
        <c:axId val="305844976"/>
        <c:axId val="305845536"/>
      </c:lineChart>
      <c:catAx>
        <c:axId val="305844976"/>
        <c:scaling>
          <c:orientation val="minMax"/>
        </c:scaling>
        <c:delete val="0"/>
        <c:axPos val="b"/>
        <c:numFmt formatCode="General" sourceLinked="1"/>
        <c:majorTickMark val="out"/>
        <c:minorTickMark val="none"/>
        <c:tickLblPos val="low"/>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305845536"/>
        <c:crosses val="autoZero"/>
        <c:auto val="0"/>
        <c:lblAlgn val="ctr"/>
        <c:lblOffset val="100"/>
        <c:tickLblSkip val="10"/>
        <c:tickMarkSkip val="10"/>
        <c:noMultiLvlLbl val="0"/>
      </c:catAx>
      <c:valAx>
        <c:axId val="305845536"/>
        <c:scaling>
          <c:orientation val="minMax"/>
          <c:max val="8"/>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22225">
            <a:solidFill>
              <a:schemeClr val="bg2">
                <a:lumMod val="40000"/>
                <a:lumOff val="60000"/>
              </a:schemeClr>
            </a:solidFill>
            <a:prstDash val="lgDash"/>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305844976"/>
        <c:crossesAt val="19"/>
        <c:crossBetween val="midCat"/>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000">
          <a:solidFill>
            <a:sysClr val="windowText" lastClr="000000"/>
          </a:solidFill>
        </a:defRPr>
      </a:pPr>
      <a:endParaRPr lang="en-US"/>
    </a:p>
  </c:txPr>
  <c:externalData r:id="rId4">
    <c:autoUpdate val="0"/>
  </c:externalData>
  <c:userShapes r:id="rId5"/>
</c:chartSpace>
</file>

<file path=ppt/charts/chart4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2257217847769035E-2"/>
          <c:y val="0.18729877515310586"/>
          <c:w val="0.8414814814814815"/>
          <c:h val="0.71470199037620297"/>
        </c:manualLayout>
      </c:layout>
      <c:lineChart>
        <c:grouping val="standard"/>
        <c:varyColors val="0"/>
        <c:ser>
          <c:idx val="1"/>
          <c:order val="0"/>
          <c:tx>
            <c:strRef>
              <c:f>'prices@'!$B$28</c:f>
              <c:strCache>
                <c:ptCount val="1"/>
                <c:pt idx="0">
                  <c:v>On-road diesel</c:v>
                </c:pt>
              </c:strCache>
            </c:strRef>
          </c:tx>
          <c:spPr>
            <a:ln w="22225" cap="rnd" cmpd="sng">
              <a:solidFill>
                <a:schemeClr val="accent4"/>
              </a:solidFill>
              <a:prstDash val="solid"/>
              <a:round/>
            </a:ln>
            <a:effectLst/>
          </c:spPr>
          <c:marker>
            <c:symbol val="none"/>
          </c:marker>
          <c:cat>
            <c:numRef>
              <c:f>'prices@'!$BC$1:$DA$1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'prices@'!$BC$28:$DA$28</c:f>
              <c:numCache>
                <c:formatCode>General</c:formatCode>
                <c:ptCount val="51"/>
                <c:pt idx="18">
                  <c:v>3.1833689999999999</c:v>
                </c:pt>
                <c:pt idx="19">
                  <c:v>4.0171979999999996</c:v>
                </c:pt>
                <c:pt idx="20">
                  <c:v>4.5284120000000003</c:v>
                </c:pt>
                <c:pt idx="21">
                  <c:v>4.9006249999999998</c:v>
                </c:pt>
                <c:pt idx="22">
                  <c:v>5.1624460000000001</c:v>
                </c:pt>
                <c:pt idx="23">
                  <c:v>5.3644179999999997</c:v>
                </c:pt>
                <c:pt idx="24">
                  <c:v>5.4479829999999998</c:v>
                </c:pt>
                <c:pt idx="25">
                  <c:v>5.5213599999999996</c:v>
                </c:pt>
                <c:pt idx="26">
                  <c:v>5.5630090000000001</c:v>
                </c:pt>
                <c:pt idx="27">
                  <c:v>5.5614610000000004</c:v>
                </c:pt>
                <c:pt idx="28">
                  <c:v>5.5691110000000004</c:v>
                </c:pt>
                <c:pt idx="29">
                  <c:v>5.7126190000000001</c:v>
                </c:pt>
                <c:pt idx="30">
                  <c:v>5.7916939999999997</c:v>
                </c:pt>
                <c:pt idx="31">
                  <c:v>5.8295579999999996</c:v>
                </c:pt>
                <c:pt idx="32">
                  <c:v>5.8936130000000002</c:v>
                </c:pt>
                <c:pt idx="33">
                  <c:v>5.9485919999999997</c:v>
                </c:pt>
                <c:pt idx="34">
                  <c:v>6.0140599999999997</c:v>
                </c:pt>
                <c:pt idx="35">
                  <c:v>6.089226</c:v>
                </c:pt>
                <c:pt idx="36">
                  <c:v>6.1379250000000001</c:v>
                </c:pt>
                <c:pt idx="37">
                  <c:v>6.1547320000000001</c:v>
                </c:pt>
                <c:pt idx="38">
                  <c:v>6.1973859999999998</c:v>
                </c:pt>
                <c:pt idx="39">
                  <c:v>6.2326649999999999</c:v>
                </c:pt>
                <c:pt idx="40">
                  <c:v>6.2678779999999996</c:v>
                </c:pt>
                <c:pt idx="41">
                  <c:v>6.3061800000000003</c:v>
                </c:pt>
                <c:pt idx="42">
                  <c:v>6.3261609999999999</c:v>
                </c:pt>
                <c:pt idx="43">
                  <c:v>6.3592139999999997</c:v>
                </c:pt>
                <c:pt idx="44">
                  <c:v>6.4010109999999996</c:v>
                </c:pt>
                <c:pt idx="45">
                  <c:v>6.4470710000000002</c:v>
                </c:pt>
                <c:pt idx="46">
                  <c:v>6.4843190000000002</c:v>
                </c:pt>
                <c:pt idx="47">
                  <c:v>6.511819</c:v>
                </c:pt>
                <c:pt idx="48">
                  <c:v>6.5292120000000002</c:v>
                </c:pt>
                <c:pt idx="49">
                  <c:v>6.5741990000000001</c:v>
                </c:pt>
                <c:pt idx="50">
                  <c:v>6.6080399999999999</c:v>
                </c:pt>
              </c:numCache>
            </c:numRef>
          </c:val>
          <c:smooth val="0"/>
        </c:ser>
        <c:ser>
          <c:idx val="5"/>
          <c:order val="1"/>
          <c:tx>
            <c:strRef>
              <c:f>'prices@'!$B$30</c:f>
              <c:strCache>
                <c:ptCount val="1"/>
                <c:pt idx="0">
                  <c:v>On-road diesel</c:v>
                </c:pt>
              </c:strCache>
            </c:strRef>
          </c:tx>
          <c:spPr>
            <a:ln w="22225" cap="rnd">
              <a:solidFill>
                <a:schemeClr val="accent5"/>
              </a:solidFill>
              <a:prstDash val="solid"/>
              <a:round/>
            </a:ln>
            <a:effectLst/>
          </c:spPr>
          <c:marker>
            <c:symbol val="none"/>
          </c:marker>
          <c:cat>
            <c:numRef>
              <c:f>'prices@'!$BC$1:$DA$1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'prices@'!$BC$30:$DA$30</c:f>
              <c:numCache>
                <c:formatCode>General</c:formatCode>
                <c:ptCount val="51"/>
                <c:pt idx="18">
                  <c:v>3.1835089999999999</c:v>
                </c:pt>
                <c:pt idx="19">
                  <c:v>2.839426</c:v>
                </c:pt>
                <c:pt idx="20">
                  <c:v>2.5509379999999999</c:v>
                </c:pt>
                <c:pt idx="21">
                  <c:v>2.5541480000000001</c:v>
                </c:pt>
                <c:pt idx="22">
                  <c:v>2.5609869999999999</c:v>
                </c:pt>
                <c:pt idx="23">
                  <c:v>2.5677120000000002</c:v>
                </c:pt>
                <c:pt idx="24">
                  <c:v>2.542087</c:v>
                </c:pt>
                <c:pt idx="25">
                  <c:v>2.5228700000000002</c:v>
                </c:pt>
                <c:pt idx="26">
                  <c:v>2.47594</c:v>
                </c:pt>
                <c:pt idx="27">
                  <c:v>2.4900380000000002</c:v>
                </c:pt>
                <c:pt idx="28">
                  <c:v>2.516902</c:v>
                </c:pt>
                <c:pt idx="29">
                  <c:v>2.5651350000000002</c:v>
                </c:pt>
                <c:pt idx="30">
                  <c:v>2.5650580000000001</c:v>
                </c:pt>
                <c:pt idx="31">
                  <c:v>2.567288</c:v>
                </c:pt>
                <c:pt idx="32">
                  <c:v>2.587796</c:v>
                </c:pt>
                <c:pt idx="33">
                  <c:v>2.5919780000000001</c:v>
                </c:pt>
                <c:pt idx="34">
                  <c:v>2.5891609999999998</c:v>
                </c:pt>
                <c:pt idx="35">
                  <c:v>2.5951469999999999</c:v>
                </c:pt>
                <c:pt idx="36">
                  <c:v>2.6003370000000001</c:v>
                </c:pt>
                <c:pt idx="37">
                  <c:v>2.6101559999999999</c:v>
                </c:pt>
                <c:pt idx="38">
                  <c:v>2.584238</c:v>
                </c:pt>
                <c:pt idx="39">
                  <c:v>2.5970369999999998</c:v>
                </c:pt>
                <c:pt idx="40">
                  <c:v>2.591386</c:v>
                </c:pt>
                <c:pt idx="41">
                  <c:v>2.5855130000000002</c:v>
                </c:pt>
                <c:pt idx="42">
                  <c:v>2.5838489999999998</c:v>
                </c:pt>
                <c:pt idx="43">
                  <c:v>2.5869520000000001</c:v>
                </c:pt>
                <c:pt idx="44">
                  <c:v>2.5853790000000001</c:v>
                </c:pt>
                <c:pt idx="45">
                  <c:v>2.5726840000000002</c:v>
                </c:pt>
                <c:pt idx="46">
                  <c:v>2.548527</c:v>
                </c:pt>
                <c:pt idx="47">
                  <c:v>2.5531999999999999</c:v>
                </c:pt>
                <c:pt idx="48">
                  <c:v>2.5639539999999998</c:v>
                </c:pt>
                <c:pt idx="49">
                  <c:v>2.5688650000000002</c:v>
                </c:pt>
                <c:pt idx="50">
                  <c:v>2.5742799999999999</c:v>
                </c:pt>
              </c:numCache>
            </c:numRef>
          </c:val>
          <c:smooth val="0"/>
        </c:ser>
        <c:ser>
          <c:idx val="0"/>
          <c:order val="2"/>
          <c:tx>
            <c:strRef>
              <c:f>'prices@'!$B$26</c:f>
              <c:strCache>
                <c:ptCount val="1"/>
                <c:pt idx="0">
                  <c:v>On-road diesel</c:v>
                </c:pt>
              </c:strCache>
            </c:strRef>
          </c:tx>
          <c:spPr>
            <a:ln w="22225" cap="rnd">
              <a:solidFill>
                <a:srgbClr val="000000"/>
              </a:solidFill>
              <a:round/>
            </a:ln>
            <a:effectLst/>
          </c:spPr>
          <c:marker>
            <c:symbol val="none"/>
          </c:marker>
          <c:cat>
            <c:numRef>
              <c:f>'prices@'!$BC$1:$DA$1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'prices@'!$BC$26:$DA$26</c:f>
              <c:numCache>
                <c:formatCode>General</c:formatCode>
                <c:ptCount val="51"/>
                <c:pt idx="0">
                  <c:v>2.1103858023862152</c:v>
                </c:pt>
                <c:pt idx="1">
                  <c:v>1.9387943763879936</c:v>
                </c:pt>
                <c:pt idx="2">
                  <c:v>1.7977356248309597</c:v>
                </c:pt>
                <c:pt idx="3">
                  <c:v>2.0164805188216981</c:v>
                </c:pt>
                <c:pt idx="4">
                  <c:v>2.3539789272890483</c:v>
                </c:pt>
                <c:pt idx="5">
                  <c:v>3.0265022437709264</c:v>
                </c:pt>
                <c:pt idx="6">
                  <c:v>3.3066937477587697</c:v>
                </c:pt>
                <c:pt idx="7">
                  <c:v>3.4353187071719895</c:v>
                </c:pt>
                <c:pt idx="8">
                  <c:v>4.4413243113072562</c:v>
                </c:pt>
                <c:pt idx="9">
                  <c:v>2.8593566139999997</c:v>
                </c:pt>
                <c:pt idx="10">
                  <c:v>3.4260219361594921</c:v>
                </c:pt>
                <c:pt idx="11">
                  <c:v>4.3080807271248949</c:v>
                </c:pt>
                <c:pt idx="12">
                  <c:v>4.3711660577489679</c:v>
                </c:pt>
                <c:pt idx="13">
                  <c:v>4.2518334758167855</c:v>
                </c:pt>
                <c:pt idx="14">
                  <c:v>4.0735589256836224</c:v>
                </c:pt>
                <c:pt idx="15">
                  <c:v>2.8519858688143112</c:v>
                </c:pt>
                <c:pt idx="16">
                  <c:v>2.3968126373231851</c:v>
                </c:pt>
                <c:pt idx="17">
                  <c:v>2.7079943044559256</c:v>
                </c:pt>
                <c:pt idx="18">
                  <c:v>3.1838160000000002</c:v>
                </c:pt>
                <c:pt idx="19">
                  <c:v>3.123262</c:v>
                </c:pt>
                <c:pt idx="20">
                  <c:v>3.326381</c:v>
                </c:pt>
                <c:pt idx="21">
                  <c:v>3.3373910000000002</c:v>
                </c:pt>
                <c:pt idx="22">
                  <c:v>3.3094389999999998</c:v>
                </c:pt>
                <c:pt idx="23">
                  <c:v>3.344697</c:v>
                </c:pt>
                <c:pt idx="24">
                  <c:v>3.4141149999999998</c:v>
                </c:pt>
                <c:pt idx="25">
                  <c:v>3.4664990000000002</c:v>
                </c:pt>
                <c:pt idx="26">
                  <c:v>3.491835</c:v>
                </c:pt>
                <c:pt idx="27">
                  <c:v>3.5884490000000002</c:v>
                </c:pt>
                <c:pt idx="28">
                  <c:v>3.6205069999999999</c:v>
                </c:pt>
                <c:pt idx="29">
                  <c:v>3.7350080000000001</c:v>
                </c:pt>
                <c:pt idx="30">
                  <c:v>3.7641300000000002</c:v>
                </c:pt>
                <c:pt idx="31">
                  <c:v>3.8046760000000002</c:v>
                </c:pt>
                <c:pt idx="32">
                  <c:v>3.848112</c:v>
                </c:pt>
                <c:pt idx="33">
                  <c:v>3.8867609999999999</c:v>
                </c:pt>
                <c:pt idx="34">
                  <c:v>3.8985789999999998</c:v>
                </c:pt>
                <c:pt idx="35">
                  <c:v>3.9358170000000001</c:v>
                </c:pt>
                <c:pt idx="36">
                  <c:v>3.981144</c:v>
                </c:pt>
                <c:pt idx="37">
                  <c:v>3.9727440000000001</c:v>
                </c:pt>
                <c:pt idx="38">
                  <c:v>3.9973160000000001</c:v>
                </c:pt>
                <c:pt idx="39">
                  <c:v>4.0190039999999998</c:v>
                </c:pt>
                <c:pt idx="40">
                  <c:v>4.0379170000000002</c:v>
                </c:pt>
                <c:pt idx="41">
                  <c:v>4.0409160000000002</c:v>
                </c:pt>
                <c:pt idx="42">
                  <c:v>4.0637829999999999</c:v>
                </c:pt>
                <c:pt idx="43">
                  <c:v>4.0639890000000003</c:v>
                </c:pt>
                <c:pt idx="44">
                  <c:v>4.0470769999999998</c:v>
                </c:pt>
                <c:pt idx="45">
                  <c:v>4.0528560000000002</c:v>
                </c:pt>
                <c:pt idx="46">
                  <c:v>4.0338050000000001</c:v>
                </c:pt>
                <c:pt idx="47">
                  <c:v>4.0133850000000004</c:v>
                </c:pt>
                <c:pt idx="48">
                  <c:v>4.0168330000000001</c:v>
                </c:pt>
                <c:pt idx="49">
                  <c:v>4.0082680000000002</c:v>
                </c:pt>
                <c:pt idx="50">
                  <c:v>4.0067279999999998</c:v>
                </c:pt>
              </c:numCache>
            </c:numRef>
          </c:val>
          <c:smooth val="0"/>
        </c:ser>
        <c:dLbls>
          <c:showLegendKey val="0"/>
          <c:showVal val="0"/>
          <c:showCatName val="0"/>
          <c:showSerName val="0"/>
          <c:showPercent val="0"/>
          <c:showBubbleSize val="0"/>
        </c:dLbls>
        <c:smooth val="0"/>
        <c:axId val="305848896"/>
        <c:axId val="305849456"/>
      </c:lineChart>
      <c:catAx>
        <c:axId val="305848896"/>
        <c:scaling>
          <c:orientation val="minMax"/>
        </c:scaling>
        <c:delete val="0"/>
        <c:axPos val="b"/>
        <c:numFmt formatCode="General" sourceLinked="1"/>
        <c:majorTickMark val="out"/>
        <c:minorTickMark val="none"/>
        <c:tickLblPos val="low"/>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305849456"/>
        <c:crosses val="autoZero"/>
        <c:auto val="0"/>
        <c:lblAlgn val="ctr"/>
        <c:lblOffset val="100"/>
        <c:tickLblSkip val="10"/>
        <c:tickMarkSkip val="10"/>
        <c:noMultiLvlLbl val="0"/>
      </c:catAx>
      <c:valAx>
        <c:axId val="305849456"/>
        <c:scaling>
          <c:orientation val="minMax"/>
          <c:max val="8"/>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22225">
            <a:solidFill>
              <a:schemeClr val="bg2">
                <a:lumMod val="40000"/>
                <a:lumOff val="60000"/>
              </a:schemeClr>
            </a:solidFill>
            <a:prstDash val="lgDash"/>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305848896"/>
        <c:crossesAt val="19"/>
        <c:crossBetween val="midCat"/>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000">
          <a:solidFill>
            <a:sysClr val="windowText" lastClr="000000"/>
          </a:solidFill>
        </a:defRPr>
      </a:pPr>
      <a:endParaRPr lang="en-US"/>
    </a:p>
  </c:txPr>
  <c:externalData r:id="rId4">
    <c:autoUpdate val="0"/>
  </c:externalData>
  <c:userShapes r:id="rId5"/>
</c:chartSpace>
</file>

<file path=ppt/charts/chart4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2257217847769035E-2"/>
          <c:y val="0.18156228750056852"/>
          <c:w val="0.49259702447816811"/>
          <c:h val="0.7295836067366579"/>
        </c:manualLayout>
      </c:layout>
      <c:lineChart>
        <c:grouping val="standard"/>
        <c:varyColors val="0"/>
        <c:ser>
          <c:idx val="0"/>
          <c:order val="0"/>
          <c:tx>
            <c:strRef>
              <c:f>'consumption@'!$B$26</c:f>
              <c:strCache>
                <c:ptCount val="1"/>
                <c:pt idx="0">
                  <c:v>Low Economic Growth</c:v>
                </c:pt>
              </c:strCache>
            </c:strRef>
          </c:tx>
          <c:spPr>
            <a:ln w="22225" cap="rnd">
              <a:solidFill>
                <a:schemeClr val="accent6"/>
              </a:solidFill>
              <a:round/>
            </a:ln>
            <a:effectLst/>
          </c:spPr>
          <c:marker>
            <c:symbol val="none"/>
          </c:marker>
          <c:cat>
            <c:numRef>
              <c:f>'consumption@'!$BC$1:$DA$1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'consumption@'!$BC$26:$DA$26</c:f>
              <c:numCache>
                <c:formatCode>General</c:formatCode>
                <c:ptCount val="51"/>
                <c:pt idx="17">
                  <c:v>27.084241000000002</c:v>
                </c:pt>
                <c:pt idx="18">
                  <c:v>29.295235000000002</c:v>
                </c:pt>
                <c:pt idx="19">
                  <c:v>29.628847</c:v>
                </c:pt>
                <c:pt idx="20">
                  <c:v>30.173646999999999</c:v>
                </c:pt>
                <c:pt idx="21">
                  <c:v>30.34403</c:v>
                </c:pt>
                <c:pt idx="22">
                  <c:v>30.476396999999999</c:v>
                </c:pt>
                <c:pt idx="23">
                  <c:v>30.529893999999999</c:v>
                </c:pt>
                <c:pt idx="24">
                  <c:v>30.594940000000001</c:v>
                </c:pt>
                <c:pt idx="25">
                  <c:v>30.771253999999999</c:v>
                </c:pt>
                <c:pt idx="26">
                  <c:v>31.004034000000001</c:v>
                </c:pt>
                <c:pt idx="27">
                  <c:v>31.242858999999999</c:v>
                </c:pt>
                <c:pt idx="28">
                  <c:v>31.388169999999999</c:v>
                </c:pt>
                <c:pt idx="29">
                  <c:v>31.335802000000001</c:v>
                </c:pt>
                <c:pt idx="30">
                  <c:v>31.238737</c:v>
                </c:pt>
                <c:pt idx="31">
                  <c:v>31.296522</c:v>
                </c:pt>
                <c:pt idx="32">
                  <c:v>31.510477000000002</c:v>
                </c:pt>
                <c:pt idx="33">
                  <c:v>31.462973000000002</c:v>
                </c:pt>
                <c:pt idx="34">
                  <c:v>31.539614</c:v>
                </c:pt>
                <c:pt idx="35">
                  <c:v>31.627813</c:v>
                </c:pt>
                <c:pt idx="36">
                  <c:v>31.685043</c:v>
                </c:pt>
                <c:pt idx="37">
                  <c:v>31.736141</c:v>
                </c:pt>
                <c:pt idx="38">
                  <c:v>31.957273000000001</c:v>
                </c:pt>
                <c:pt idx="39">
                  <c:v>32.078197000000003</c:v>
                </c:pt>
                <c:pt idx="40">
                  <c:v>32.097771000000002</c:v>
                </c:pt>
                <c:pt idx="41">
                  <c:v>32.145882</c:v>
                </c:pt>
                <c:pt idx="42">
                  <c:v>32.274090000000001</c:v>
                </c:pt>
                <c:pt idx="43">
                  <c:v>32.343806999999998</c:v>
                </c:pt>
                <c:pt idx="44">
                  <c:v>32.503193000000003</c:v>
                </c:pt>
                <c:pt idx="45">
                  <c:v>32.606247000000003</c:v>
                </c:pt>
                <c:pt idx="46">
                  <c:v>32.682549000000002</c:v>
                </c:pt>
                <c:pt idx="47">
                  <c:v>32.745125000000002</c:v>
                </c:pt>
                <c:pt idx="48">
                  <c:v>32.876323999999997</c:v>
                </c:pt>
                <c:pt idx="49">
                  <c:v>32.951903999999999</c:v>
                </c:pt>
                <c:pt idx="50">
                  <c:v>33.126925999999997</c:v>
                </c:pt>
              </c:numCache>
            </c:numRef>
          </c:val>
          <c:smooth val="0"/>
        </c:ser>
        <c:ser>
          <c:idx val="2"/>
          <c:order val="1"/>
          <c:tx>
            <c:strRef>
              <c:f>'consumption@'!$B$27</c:f>
              <c:strCache>
                <c:ptCount val="1"/>
                <c:pt idx="0">
                  <c:v>High Economic Growth</c:v>
                </c:pt>
              </c:strCache>
            </c:strRef>
          </c:tx>
          <c:spPr>
            <a:ln w="22225" cap="rnd">
              <a:solidFill>
                <a:schemeClr val="accent1"/>
              </a:solidFill>
              <a:round/>
            </a:ln>
            <a:effectLst/>
          </c:spPr>
          <c:marker>
            <c:symbol val="none"/>
          </c:marker>
          <c:cat>
            <c:numRef>
              <c:f>'consumption@'!$BC$1:$DA$1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'consumption@'!$BC$27:$DA$27</c:f>
              <c:numCache>
                <c:formatCode>General</c:formatCode>
                <c:ptCount val="51"/>
                <c:pt idx="17">
                  <c:v>27.084241000000002</c:v>
                </c:pt>
                <c:pt idx="18">
                  <c:v>29.300653000000001</c:v>
                </c:pt>
                <c:pt idx="19">
                  <c:v>29.552669999999999</c:v>
                </c:pt>
                <c:pt idx="20">
                  <c:v>30.371037999999999</c:v>
                </c:pt>
                <c:pt idx="21">
                  <c:v>30.628754000000001</c:v>
                </c:pt>
                <c:pt idx="22">
                  <c:v>30.904291000000001</c:v>
                </c:pt>
                <c:pt idx="23">
                  <c:v>31.063648000000001</c:v>
                </c:pt>
                <c:pt idx="24">
                  <c:v>31.196504999999998</c:v>
                </c:pt>
                <c:pt idx="25">
                  <c:v>31.493587000000002</c:v>
                </c:pt>
                <c:pt idx="26">
                  <c:v>31.974497</c:v>
                </c:pt>
                <c:pt idx="27">
                  <c:v>32.250098999999999</c:v>
                </c:pt>
                <c:pt idx="28">
                  <c:v>32.509726999999998</c:v>
                </c:pt>
                <c:pt idx="29">
                  <c:v>32.641109</c:v>
                </c:pt>
                <c:pt idx="30">
                  <c:v>32.544815</c:v>
                </c:pt>
                <c:pt idx="31">
                  <c:v>32.787787999999999</c:v>
                </c:pt>
                <c:pt idx="32">
                  <c:v>33.006241000000003</c:v>
                </c:pt>
                <c:pt idx="33">
                  <c:v>33.219710999999997</c:v>
                </c:pt>
                <c:pt idx="34">
                  <c:v>33.368462000000001</c:v>
                </c:pt>
                <c:pt idx="35">
                  <c:v>33.513519000000002</c:v>
                </c:pt>
                <c:pt idx="36">
                  <c:v>33.685187999999997</c:v>
                </c:pt>
                <c:pt idx="37">
                  <c:v>33.936591999999997</c:v>
                </c:pt>
                <c:pt idx="38">
                  <c:v>34.316203999999999</c:v>
                </c:pt>
                <c:pt idx="39">
                  <c:v>34.664107999999999</c:v>
                </c:pt>
                <c:pt idx="40">
                  <c:v>34.899864000000001</c:v>
                </c:pt>
                <c:pt idx="41">
                  <c:v>35.142628000000002</c:v>
                </c:pt>
                <c:pt idx="42">
                  <c:v>35.314289000000002</c:v>
                </c:pt>
                <c:pt idx="43">
                  <c:v>35.620468000000002</c:v>
                </c:pt>
                <c:pt idx="44">
                  <c:v>35.770473000000003</c:v>
                </c:pt>
                <c:pt idx="45">
                  <c:v>36.021113999999997</c:v>
                </c:pt>
                <c:pt idx="46">
                  <c:v>36.237518000000001</c:v>
                </c:pt>
                <c:pt idx="47">
                  <c:v>36.313460999999997</c:v>
                </c:pt>
                <c:pt idx="48">
                  <c:v>36.718390999999997</c:v>
                </c:pt>
                <c:pt idx="49">
                  <c:v>36.951309000000002</c:v>
                </c:pt>
                <c:pt idx="50">
                  <c:v>37.353268</c:v>
                </c:pt>
              </c:numCache>
            </c:numRef>
          </c:val>
          <c:smooth val="0"/>
        </c:ser>
        <c:ser>
          <c:idx val="3"/>
          <c:order val="2"/>
          <c:tx>
            <c:strRef>
              <c:f>'consumption@'!$B$28</c:f>
              <c:strCache>
                <c:ptCount val="1"/>
                <c:pt idx="0">
                  <c:v>Low Oil Price</c:v>
                </c:pt>
              </c:strCache>
            </c:strRef>
          </c:tx>
          <c:spPr>
            <a:ln w="22225" cap="rnd">
              <a:solidFill>
                <a:schemeClr val="accent5"/>
              </a:solidFill>
              <a:round/>
            </a:ln>
            <a:effectLst/>
          </c:spPr>
          <c:marker>
            <c:symbol val="none"/>
          </c:marker>
          <c:cat>
            <c:numRef>
              <c:f>'consumption@'!$BC$1:$DA$1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'consumption@'!$BC$28:$DA$28</c:f>
              <c:numCache>
                <c:formatCode>General</c:formatCode>
                <c:ptCount val="51"/>
                <c:pt idx="17">
                  <c:v>27.084241000000002</c:v>
                </c:pt>
                <c:pt idx="18">
                  <c:v>29.342846000000002</c:v>
                </c:pt>
                <c:pt idx="19">
                  <c:v>29.373605999999999</c:v>
                </c:pt>
                <c:pt idx="20">
                  <c:v>29.608892000000001</c:v>
                </c:pt>
                <c:pt idx="21">
                  <c:v>29.593312999999998</c:v>
                </c:pt>
                <c:pt idx="22">
                  <c:v>29.719704</c:v>
                </c:pt>
                <c:pt idx="23">
                  <c:v>29.801682</c:v>
                </c:pt>
                <c:pt idx="24">
                  <c:v>29.940794</c:v>
                </c:pt>
                <c:pt idx="25">
                  <c:v>30.147235999999999</c:v>
                </c:pt>
                <c:pt idx="26">
                  <c:v>30.410184999999998</c:v>
                </c:pt>
                <c:pt idx="27">
                  <c:v>30.569355000000002</c:v>
                </c:pt>
                <c:pt idx="28">
                  <c:v>30.740143</c:v>
                </c:pt>
                <c:pt idx="29">
                  <c:v>30.750353</c:v>
                </c:pt>
                <c:pt idx="30">
                  <c:v>30.481155000000001</c:v>
                </c:pt>
                <c:pt idx="31">
                  <c:v>30.624233</c:v>
                </c:pt>
                <c:pt idx="32">
                  <c:v>30.830777999999999</c:v>
                </c:pt>
                <c:pt idx="33">
                  <c:v>30.922326999999999</c:v>
                </c:pt>
                <c:pt idx="34">
                  <c:v>30.891978999999999</c:v>
                </c:pt>
                <c:pt idx="35">
                  <c:v>31.052842999999999</c:v>
                </c:pt>
                <c:pt idx="36">
                  <c:v>31.091116</c:v>
                </c:pt>
                <c:pt idx="37">
                  <c:v>31.093899</c:v>
                </c:pt>
                <c:pt idx="38">
                  <c:v>31.172844000000001</c:v>
                </c:pt>
                <c:pt idx="39">
                  <c:v>31.347705999999999</c:v>
                </c:pt>
                <c:pt idx="40">
                  <c:v>31.515577</c:v>
                </c:pt>
                <c:pt idx="41">
                  <c:v>31.625140999999999</c:v>
                </c:pt>
                <c:pt idx="42">
                  <c:v>31.747492000000001</c:v>
                </c:pt>
                <c:pt idx="43">
                  <c:v>31.814585000000001</c:v>
                </c:pt>
                <c:pt idx="44">
                  <c:v>32.026913</c:v>
                </c:pt>
                <c:pt idx="45">
                  <c:v>32.185326000000003</c:v>
                </c:pt>
                <c:pt idx="46">
                  <c:v>32.295406</c:v>
                </c:pt>
                <c:pt idx="47">
                  <c:v>32.507384999999999</c:v>
                </c:pt>
                <c:pt idx="48">
                  <c:v>32.647125000000003</c:v>
                </c:pt>
                <c:pt idx="49">
                  <c:v>32.849873000000002</c:v>
                </c:pt>
                <c:pt idx="50">
                  <c:v>33.097754999999999</c:v>
                </c:pt>
              </c:numCache>
            </c:numRef>
          </c:val>
          <c:smooth val="0"/>
        </c:ser>
        <c:ser>
          <c:idx val="4"/>
          <c:order val="3"/>
          <c:tx>
            <c:strRef>
              <c:f>'consumption@'!$B$29</c:f>
              <c:strCache>
                <c:ptCount val="1"/>
                <c:pt idx="0">
                  <c:v>High Oil Price</c:v>
                </c:pt>
              </c:strCache>
            </c:strRef>
          </c:tx>
          <c:spPr>
            <a:ln w="22225" cap="rnd">
              <a:solidFill>
                <a:schemeClr val="accent4"/>
              </a:solidFill>
              <a:round/>
            </a:ln>
            <a:effectLst/>
          </c:spPr>
          <c:marker>
            <c:symbol val="none"/>
          </c:marker>
          <c:cat>
            <c:numRef>
              <c:f>'consumption@'!$BC$1:$DA$1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'consumption@'!$BC$29:$DA$29</c:f>
              <c:numCache>
                <c:formatCode>General</c:formatCode>
                <c:ptCount val="51"/>
                <c:pt idx="17">
                  <c:v>27.084241000000002</c:v>
                </c:pt>
                <c:pt idx="18">
                  <c:v>29.356047</c:v>
                </c:pt>
                <c:pt idx="19">
                  <c:v>29.972882999999999</c:v>
                </c:pt>
                <c:pt idx="20">
                  <c:v>31.026116999999999</c:v>
                </c:pt>
                <c:pt idx="21">
                  <c:v>32.109797999999998</c:v>
                </c:pt>
                <c:pt idx="22">
                  <c:v>32.899349000000001</c:v>
                </c:pt>
                <c:pt idx="23">
                  <c:v>33.314292999999999</c:v>
                </c:pt>
                <c:pt idx="24">
                  <c:v>33.543166999999997</c:v>
                </c:pt>
                <c:pt idx="25">
                  <c:v>33.727164999999999</c:v>
                </c:pt>
                <c:pt idx="26">
                  <c:v>33.707377999999999</c:v>
                </c:pt>
                <c:pt idx="27">
                  <c:v>33.756351000000002</c:v>
                </c:pt>
                <c:pt idx="28">
                  <c:v>33.733077999999999</c:v>
                </c:pt>
                <c:pt idx="29">
                  <c:v>33.722450000000002</c:v>
                </c:pt>
                <c:pt idx="30">
                  <c:v>33.686675999999999</c:v>
                </c:pt>
                <c:pt idx="31">
                  <c:v>33.934916999999999</c:v>
                </c:pt>
                <c:pt idx="32">
                  <c:v>34.253703999999999</c:v>
                </c:pt>
                <c:pt idx="33">
                  <c:v>34.503044000000003</c:v>
                </c:pt>
                <c:pt idx="34">
                  <c:v>34.703631999999999</c:v>
                </c:pt>
                <c:pt idx="35">
                  <c:v>34.939582999999999</c:v>
                </c:pt>
                <c:pt idx="36">
                  <c:v>35.163921000000002</c:v>
                </c:pt>
                <c:pt idx="37">
                  <c:v>35.358466999999997</c:v>
                </c:pt>
                <c:pt idx="38">
                  <c:v>35.506000999999998</c:v>
                </c:pt>
                <c:pt idx="39">
                  <c:v>35.583336000000003</c:v>
                </c:pt>
                <c:pt idx="40">
                  <c:v>35.436191999999998</c:v>
                </c:pt>
                <c:pt idx="41">
                  <c:v>35.577075999999998</c:v>
                </c:pt>
                <c:pt idx="42">
                  <c:v>35.579417999999997</c:v>
                </c:pt>
                <c:pt idx="43">
                  <c:v>35.660069</c:v>
                </c:pt>
                <c:pt idx="44">
                  <c:v>35.623558000000003</c:v>
                </c:pt>
                <c:pt idx="45">
                  <c:v>35.691006000000002</c:v>
                </c:pt>
                <c:pt idx="46">
                  <c:v>35.736252</c:v>
                </c:pt>
                <c:pt idx="47">
                  <c:v>35.771568000000002</c:v>
                </c:pt>
                <c:pt idx="48">
                  <c:v>35.992820999999999</c:v>
                </c:pt>
                <c:pt idx="49">
                  <c:v>36.218864000000004</c:v>
                </c:pt>
                <c:pt idx="50">
                  <c:v>36.342308000000003</c:v>
                </c:pt>
              </c:numCache>
            </c:numRef>
          </c:val>
          <c:smooth val="0"/>
        </c:ser>
        <c:ser>
          <c:idx val="5"/>
          <c:order val="4"/>
          <c:tx>
            <c:strRef>
              <c:f>'consumption@'!$B$30</c:f>
              <c:strCache>
                <c:ptCount val="1"/>
                <c:pt idx="0">
                  <c:v>Low Oil &amp; Gas Resource &amp; Technology</c:v>
                </c:pt>
              </c:strCache>
            </c:strRef>
          </c:tx>
          <c:spPr>
            <a:ln w="22225" cap="rnd">
              <a:solidFill>
                <a:schemeClr val="accent2"/>
              </a:solidFill>
              <a:round/>
            </a:ln>
            <a:effectLst/>
          </c:spPr>
          <c:marker>
            <c:symbol val="none"/>
          </c:marker>
          <c:cat>
            <c:numRef>
              <c:f>'consumption@'!$BC$1:$DA$1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'consumption@'!$BC$30:$DA$30</c:f>
              <c:numCache>
                <c:formatCode>General</c:formatCode>
                <c:ptCount val="51"/>
                <c:pt idx="17">
                  <c:v>27.084241000000002</c:v>
                </c:pt>
                <c:pt idx="18">
                  <c:v>29.308332</c:v>
                </c:pt>
                <c:pt idx="19">
                  <c:v>29.313576000000001</c:v>
                </c:pt>
                <c:pt idx="20">
                  <c:v>28.915704999999999</c:v>
                </c:pt>
                <c:pt idx="21">
                  <c:v>28.66996</c:v>
                </c:pt>
                <c:pt idx="22">
                  <c:v>28.351317999999999</c:v>
                </c:pt>
                <c:pt idx="23">
                  <c:v>28.011766000000001</c:v>
                </c:pt>
                <c:pt idx="24">
                  <c:v>27.673351</c:v>
                </c:pt>
                <c:pt idx="25">
                  <c:v>27.688488</c:v>
                </c:pt>
                <c:pt idx="26">
                  <c:v>27.754608000000001</c:v>
                </c:pt>
                <c:pt idx="27">
                  <c:v>27.544108999999999</c:v>
                </c:pt>
                <c:pt idx="28">
                  <c:v>27.410246000000001</c:v>
                </c:pt>
                <c:pt idx="29">
                  <c:v>27.120688999999999</c:v>
                </c:pt>
                <c:pt idx="30">
                  <c:v>26.916312999999999</c:v>
                </c:pt>
                <c:pt idx="31">
                  <c:v>26.878176</c:v>
                </c:pt>
                <c:pt idx="32">
                  <c:v>26.917809999999999</c:v>
                </c:pt>
                <c:pt idx="33">
                  <c:v>26.721703999999999</c:v>
                </c:pt>
                <c:pt idx="34">
                  <c:v>26.702829000000001</c:v>
                </c:pt>
                <c:pt idx="35">
                  <c:v>26.564976000000001</c:v>
                </c:pt>
                <c:pt idx="36">
                  <c:v>26.632912000000001</c:v>
                </c:pt>
                <c:pt idx="37">
                  <c:v>26.583559000000001</c:v>
                </c:pt>
                <c:pt idx="38">
                  <c:v>26.56324</c:v>
                </c:pt>
                <c:pt idx="39">
                  <c:v>26.558819</c:v>
                </c:pt>
                <c:pt idx="40">
                  <c:v>26.604206000000001</c:v>
                </c:pt>
                <c:pt idx="41">
                  <c:v>26.600985000000001</c:v>
                </c:pt>
                <c:pt idx="42">
                  <c:v>26.474581000000001</c:v>
                </c:pt>
                <c:pt idx="43">
                  <c:v>26.534136</c:v>
                </c:pt>
                <c:pt idx="44">
                  <c:v>26.506582000000002</c:v>
                </c:pt>
                <c:pt idx="45">
                  <c:v>26.529160000000001</c:v>
                </c:pt>
                <c:pt idx="46">
                  <c:v>26.693531</c:v>
                </c:pt>
                <c:pt idx="47">
                  <c:v>26.859783</c:v>
                </c:pt>
                <c:pt idx="48">
                  <c:v>26.967168999999998</c:v>
                </c:pt>
                <c:pt idx="49">
                  <c:v>27.052212000000001</c:v>
                </c:pt>
                <c:pt idx="50">
                  <c:v>27.228736999999999</c:v>
                </c:pt>
              </c:numCache>
            </c:numRef>
          </c:val>
          <c:smooth val="0"/>
        </c:ser>
        <c:ser>
          <c:idx val="6"/>
          <c:order val="5"/>
          <c:tx>
            <c:strRef>
              <c:f>'consumption@'!$B$31</c:f>
              <c:strCache>
                <c:ptCount val="1"/>
                <c:pt idx="0">
                  <c:v>High Oil &amp; Gas Resource &amp; Technology</c:v>
                </c:pt>
              </c:strCache>
            </c:strRef>
          </c:tx>
          <c:spPr>
            <a:ln w="22225" cap="rnd">
              <a:solidFill>
                <a:schemeClr val="accent3"/>
              </a:solidFill>
              <a:round/>
            </a:ln>
            <a:effectLst/>
          </c:spPr>
          <c:marker>
            <c:symbol val="none"/>
          </c:marker>
          <c:cat>
            <c:numRef>
              <c:f>'consumption@'!$BC$1:$DA$1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'consumption@'!$BC$31:$DA$31</c:f>
              <c:numCache>
                <c:formatCode>General</c:formatCode>
                <c:ptCount val="51"/>
                <c:pt idx="17">
                  <c:v>27.084241000000002</c:v>
                </c:pt>
                <c:pt idx="18">
                  <c:v>29.315466000000001</c:v>
                </c:pt>
                <c:pt idx="19">
                  <c:v>29.702207999999999</c:v>
                </c:pt>
                <c:pt idx="20">
                  <c:v>31.124704000000001</c:v>
                </c:pt>
                <c:pt idx="21">
                  <c:v>31.696314000000001</c:v>
                </c:pt>
                <c:pt idx="22">
                  <c:v>32.355995</c:v>
                </c:pt>
                <c:pt idx="23">
                  <c:v>32.927078000000002</c:v>
                </c:pt>
                <c:pt idx="24">
                  <c:v>33.244633</c:v>
                </c:pt>
                <c:pt idx="25">
                  <c:v>33.88908</c:v>
                </c:pt>
                <c:pt idx="26">
                  <c:v>34.516295999999997</c:v>
                </c:pt>
                <c:pt idx="27">
                  <c:v>34.913463999999998</c:v>
                </c:pt>
                <c:pt idx="28">
                  <c:v>35.358257000000002</c:v>
                </c:pt>
                <c:pt idx="29">
                  <c:v>35.440044</c:v>
                </c:pt>
                <c:pt idx="30">
                  <c:v>35.771503000000003</c:v>
                </c:pt>
                <c:pt idx="31">
                  <c:v>36.217987000000001</c:v>
                </c:pt>
                <c:pt idx="32">
                  <c:v>36.527672000000003</c:v>
                </c:pt>
                <c:pt idx="33">
                  <c:v>36.846091999999999</c:v>
                </c:pt>
                <c:pt idx="34">
                  <c:v>37.085312000000002</c:v>
                </c:pt>
                <c:pt idx="35">
                  <c:v>37.449268000000004</c:v>
                </c:pt>
                <c:pt idx="36">
                  <c:v>37.721545999999996</c:v>
                </c:pt>
                <c:pt idx="37">
                  <c:v>38.067450999999998</c:v>
                </c:pt>
                <c:pt idx="38">
                  <c:v>38.506348000000003</c:v>
                </c:pt>
                <c:pt idx="39">
                  <c:v>38.825507999999999</c:v>
                </c:pt>
                <c:pt idx="40">
                  <c:v>39.132323999999997</c:v>
                </c:pt>
                <c:pt idx="41">
                  <c:v>39.420479</c:v>
                </c:pt>
                <c:pt idx="42">
                  <c:v>39.638911999999998</c:v>
                </c:pt>
                <c:pt idx="43">
                  <c:v>39.924984000000002</c:v>
                </c:pt>
                <c:pt idx="44">
                  <c:v>40.268261000000003</c:v>
                </c:pt>
                <c:pt idx="45">
                  <c:v>40.486041999999998</c:v>
                </c:pt>
                <c:pt idx="46">
                  <c:v>40.721114999999998</c:v>
                </c:pt>
                <c:pt idx="47">
                  <c:v>40.996367999999997</c:v>
                </c:pt>
                <c:pt idx="48">
                  <c:v>41.296844</c:v>
                </c:pt>
                <c:pt idx="49">
                  <c:v>41.562252000000001</c:v>
                </c:pt>
                <c:pt idx="50">
                  <c:v>41.874653000000002</c:v>
                </c:pt>
              </c:numCache>
            </c:numRef>
          </c:val>
          <c:smooth val="0"/>
        </c:ser>
        <c:ser>
          <c:idx val="1"/>
          <c:order val="7"/>
          <c:tx>
            <c:strRef>
              <c:f>'consumption@'!$B$25</c:f>
              <c:strCache>
                <c:ptCount val="1"/>
                <c:pt idx="0">
                  <c:v>Reference</c:v>
                </c:pt>
              </c:strCache>
            </c:strRef>
          </c:tx>
          <c:spPr>
            <a:ln w="22225" cap="rnd">
              <a:solidFill>
                <a:srgbClr val="000000"/>
              </a:solidFill>
              <a:round/>
            </a:ln>
            <a:effectLst/>
          </c:spPr>
          <c:marker>
            <c:symbol val="none"/>
          </c:marker>
          <c:cat>
            <c:numRef>
              <c:f>'consumption@'!$BC$1:$DA$1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'consumption@'!$BC$25:$DA$25</c:f>
              <c:numCache>
                <c:formatCode>General</c:formatCode>
                <c:ptCount val="51"/>
                <c:pt idx="0">
                  <c:v>23.333120999999998</c:v>
                </c:pt>
                <c:pt idx="1">
                  <c:v>22.238624000000002</c:v>
                </c:pt>
                <c:pt idx="2">
                  <c:v>23.027021000000001</c:v>
                </c:pt>
                <c:pt idx="3">
                  <c:v>22.276502000000001</c:v>
                </c:pt>
                <c:pt idx="4">
                  <c:v>22.402545999999997</c:v>
                </c:pt>
                <c:pt idx="5">
                  <c:v>22.014434000000001</c:v>
                </c:pt>
                <c:pt idx="6">
                  <c:v>21.699071</c:v>
                </c:pt>
                <c:pt idx="7">
                  <c:v>23.103793000000003</c:v>
                </c:pt>
                <c:pt idx="8">
                  <c:v>23.277007000000001</c:v>
                </c:pt>
                <c:pt idx="9">
                  <c:v>22.910078000000002</c:v>
                </c:pt>
                <c:pt idx="10">
                  <c:v>24.086796999999997</c:v>
                </c:pt>
                <c:pt idx="11">
                  <c:v>24.477425</c:v>
                </c:pt>
                <c:pt idx="12">
                  <c:v>25.538487</c:v>
                </c:pt>
                <c:pt idx="13">
                  <c:v>26.155071</c:v>
                </c:pt>
                <c:pt idx="14">
                  <c:v>26.593375000000002</c:v>
                </c:pt>
                <c:pt idx="15">
                  <c:v>27.243856999999998</c:v>
                </c:pt>
                <c:pt idx="16">
                  <c:v>27.487259999999999</c:v>
                </c:pt>
                <c:pt idx="17">
                  <c:v>27.084241000000002</c:v>
                </c:pt>
                <c:pt idx="18">
                  <c:v>29.342669000000001</c:v>
                </c:pt>
                <c:pt idx="19">
                  <c:v>29.605277999999998</c:v>
                </c:pt>
                <c:pt idx="20">
                  <c:v>30.257763000000001</c:v>
                </c:pt>
                <c:pt idx="21">
                  <c:v>30.454194999999999</c:v>
                </c:pt>
                <c:pt idx="22">
                  <c:v>30.749222</c:v>
                </c:pt>
                <c:pt idx="23">
                  <c:v>30.883559999999999</c:v>
                </c:pt>
                <c:pt idx="24">
                  <c:v>30.917605999999999</c:v>
                </c:pt>
                <c:pt idx="25">
                  <c:v>31.211417999999998</c:v>
                </c:pt>
                <c:pt idx="26">
                  <c:v>31.529347999999999</c:v>
                </c:pt>
                <c:pt idx="27">
                  <c:v>31.697088000000001</c:v>
                </c:pt>
                <c:pt idx="28">
                  <c:v>31.92717</c:v>
                </c:pt>
                <c:pt idx="29">
                  <c:v>31.837472999999999</c:v>
                </c:pt>
                <c:pt idx="30">
                  <c:v>31.8309</c:v>
                </c:pt>
                <c:pt idx="31">
                  <c:v>32.025291000000003</c:v>
                </c:pt>
                <c:pt idx="32">
                  <c:v>32.403613999999997</c:v>
                </c:pt>
                <c:pt idx="33">
                  <c:v>32.449421000000001</c:v>
                </c:pt>
                <c:pt idx="34">
                  <c:v>32.572333999999998</c:v>
                </c:pt>
                <c:pt idx="35">
                  <c:v>32.704155</c:v>
                </c:pt>
                <c:pt idx="36">
                  <c:v>32.809367999999999</c:v>
                </c:pt>
                <c:pt idx="37">
                  <c:v>32.938659999999999</c:v>
                </c:pt>
                <c:pt idx="38">
                  <c:v>33.072482999999998</c:v>
                </c:pt>
                <c:pt idx="39">
                  <c:v>33.163032999999999</c:v>
                </c:pt>
                <c:pt idx="40">
                  <c:v>33.376224999999998</c:v>
                </c:pt>
                <c:pt idx="41">
                  <c:v>33.494743</c:v>
                </c:pt>
                <c:pt idx="42">
                  <c:v>33.705714999999998</c:v>
                </c:pt>
                <c:pt idx="43">
                  <c:v>33.811211</c:v>
                </c:pt>
                <c:pt idx="44">
                  <c:v>34.009621000000003</c:v>
                </c:pt>
                <c:pt idx="45">
                  <c:v>34.265064000000002</c:v>
                </c:pt>
                <c:pt idx="46">
                  <c:v>34.362793000000003</c:v>
                </c:pt>
                <c:pt idx="47">
                  <c:v>34.456203000000002</c:v>
                </c:pt>
                <c:pt idx="48">
                  <c:v>34.681904000000003</c:v>
                </c:pt>
                <c:pt idx="49">
                  <c:v>34.801555999999998</c:v>
                </c:pt>
                <c:pt idx="50">
                  <c:v>34.980773999999997</c:v>
                </c:pt>
              </c:numCache>
            </c:numRef>
          </c:val>
          <c:smooth val="0"/>
        </c:ser>
        <c:dLbls>
          <c:showLegendKey val="0"/>
          <c:showVal val="0"/>
          <c:showCatName val="0"/>
          <c:showSerName val="0"/>
          <c:showPercent val="0"/>
          <c:showBubbleSize val="0"/>
        </c:dLbls>
        <c:marker val="1"/>
        <c:smooth val="0"/>
        <c:axId val="305855616"/>
        <c:axId val="305856176"/>
      </c:lineChart>
      <c:lineChart>
        <c:grouping val="standard"/>
        <c:varyColors val="0"/>
        <c:dLbls>
          <c:showLegendKey val="0"/>
          <c:showVal val="0"/>
          <c:showCatName val="0"/>
          <c:showSerName val="0"/>
          <c:showPercent val="0"/>
          <c:showBubbleSize val="0"/>
        </c:dLbls>
        <c:marker val="1"/>
        <c:smooth val="0"/>
        <c:axId val="305857296"/>
        <c:axId val="305856736"/>
        <c:extLst>
          <c:ext xmlns:c15="http://schemas.microsoft.com/office/drawing/2012/chart" uri="{02D57815-91ED-43cb-92C2-25804820EDAC}">
            <c15:filteredLineSeries>
              <c15:ser>
                <c:idx val="7"/>
                <c:order val="6"/>
                <c:tx>
                  <c:strRef>
                    <c:extLst>
                      <c:ext uri="{02D57815-91ED-43cb-92C2-25804820EDAC}">
                        <c15:formulaRef>
                          <c15:sqref>'consumption@'!$B$39</c15:sqref>
                        </c15:formulaRef>
                      </c:ext>
                    </c:extLst>
                    <c:strCache>
                      <c:ptCount val="1"/>
                      <c:pt idx="0">
                        <c:v>Low Oil &amp; Gas Resource &amp; Technology</c:v>
                      </c:pt>
                    </c:strCache>
                  </c:strRef>
                </c:tx>
                <c:spPr>
                  <a:ln w="22225" cap="rnd">
                    <a:solidFill>
                      <a:schemeClr val="accent5"/>
                    </a:solidFill>
                    <a:round/>
                  </a:ln>
                  <a:effectLst/>
                </c:spPr>
                <c:marker>
                  <c:symbol val="none"/>
                </c:marker>
                <c:val>
                  <c:numRef>
                    <c:extLst>
                      <c:ext uri="{02D57815-91ED-43cb-92C2-25804820EDAC}">
                        <c15:formulaRef>
                          <c15:sqref>'consumption@'!$BC$34:$DA$34</c15:sqref>
                        </c15:formulaRef>
                      </c:ext>
                    </c:extLst>
                    <c:numCache>
                      <c:formatCode>General</c:formatCode>
                      <c:ptCount val="51"/>
                      <c:pt idx="0">
                        <c:v>63.926358904109584</c:v>
                      </c:pt>
                      <c:pt idx="1">
                        <c:v>60.927736986301369</c:v>
                      </c:pt>
                      <c:pt idx="2">
                        <c:v>63.087728767123288</c:v>
                      </c:pt>
                      <c:pt idx="3">
                        <c:v>61.031512328767121</c:v>
                      </c:pt>
                      <c:pt idx="4">
                        <c:v>61.376838356164377</c:v>
                      </c:pt>
                      <c:pt idx="5">
                        <c:v>60.313517808219181</c:v>
                      </c:pt>
                      <c:pt idx="6">
                        <c:v>59.449509589041092</c:v>
                      </c:pt>
                      <c:pt idx="7">
                        <c:v>63.298063013698638</c:v>
                      </c:pt>
                      <c:pt idx="8">
                        <c:v>63.772621917808223</c:v>
                      </c:pt>
                      <c:pt idx="9">
                        <c:v>62.767336986301373</c:v>
                      </c:pt>
                      <c:pt idx="10">
                        <c:v>65.991224657534246</c:v>
                      </c:pt>
                      <c:pt idx="11">
                        <c:v>67.061438356164388</c:v>
                      </c:pt>
                      <c:pt idx="12">
                        <c:v>69.968457534246582</c:v>
                      </c:pt>
                      <c:pt idx="13">
                        <c:v>71.657728767123288</c:v>
                      </c:pt>
                      <c:pt idx="14">
                        <c:v>72.858561643835614</c:v>
                      </c:pt>
                      <c:pt idx="15">
                        <c:v>74.640704109589038</c:v>
                      </c:pt>
                      <c:pt idx="16">
                        <c:v>75.307561643835612</c:v>
                      </c:pt>
                      <c:pt idx="17">
                        <c:v>74.203400000000002</c:v>
                      </c:pt>
                      <c:pt idx="18">
                        <c:v>80.390873972602748</c:v>
                      </c:pt>
                      <c:pt idx="19">
                        <c:v>81.110350684931504</c:v>
                      </c:pt>
                      <c:pt idx="20">
                        <c:v>82.897980821917812</c:v>
                      </c:pt>
                      <c:pt idx="21">
                        <c:v>83.436150684931505</c:v>
                      </c:pt>
                      <c:pt idx="22">
                        <c:v>84.244443835616437</c:v>
                      </c:pt>
                      <c:pt idx="23">
                        <c:v>84.612493150684926</c:v>
                      </c:pt>
                      <c:pt idx="24">
                        <c:v>84.7057698630137</c:v>
                      </c:pt>
                      <c:pt idx="25">
                        <c:v>85.510734246575339</c:v>
                      </c:pt>
                      <c:pt idx="26">
                        <c:v>86.381775342465744</c:v>
                      </c:pt>
                      <c:pt idx="27">
                        <c:v>86.841336986301371</c:v>
                      </c:pt>
                      <c:pt idx="28">
                        <c:v>87.471698630136999</c:v>
                      </c:pt>
                      <c:pt idx="29">
                        <c:v>87.225953424657533</c:v>
                      </c:pt>
                      <c:pt idx="30">
                        <c:v>87.207945205479461</c:v>
                      </c:pt>
                      <c:pt idx="31">
                        <c:v>87.740523287671238</c:v>
                      </c:pt>
                      <c:pt idx="32">
                        <c:v>88.777024657534241</c:v>
                      </c:pt>
                      <c:pt idx="33">
                        <c:v>88.902523287671244</c:v>
                      </c:pt>
                      <c:pt idx="34">
                        <c:v>89.239271232876703</c:v>
                      </c:pt>
                      <c:pt idx="35">
                        <c:v>89.600424657534248</c:v>
                      </c:pt>
                      <c:pt idx="36">
                        <c:v>89.888679452054802</c:v>
                      </c:pt>
                      <c:pt idx="37">
                        <c:v>90.242904109589034</c:v>
                      </c:pt>
                      <c:pt idx="38">
                        <c:v>90.609542465753421</c:v>
                      </c:pt>
                      <c:pt idx="39">
                        <c:v>90.857624657534231</c:v>
                      </c:pt>
                      <c:pt idx="40">
                        <c:v>91.441712328767125</c:v>
                      </c:pt>
                      <c:pt idx="41">
                        <c:v>91.766419178082202</c:v>
                      </c:pt>
                      <c:pt idx="42">
                        <c:v>92.344424657534233</c:v>
                      </c:pt>
                      <c:pt idx="43">
                        <c:v>92.63345479452056</c:v>
                      </c:pt>
                      <c:pt idx="44">
                        <c:v>93.177043835616431</c:v>
                      </c:pt>
                      <c:pt idx="45">
                        <c:v>93.876887671232893</c:v>
                      </c:pt>
                      <c:pt idx="46">
                        <c:v>94.144638356164393</c:v>
                      </c:pt>
                      <c:pt idx="47">
                        <c:v>94.400556164383559</c:v>
                      </c:pt>
                      <c:pt idx="48">
                        <c:v>95.018915068493158</c:v>
                      </c:pt>
                      <c:pt idx="49">
                        <c:v>95.346728767123281</c:v>
                      </c:pt>
                      <c:pt idx="50">
                        <c:v>95.837736986301366</c:v>
                      </c:pt>
                    </c:numCache>
                  </c:numRef>
                </c:val>
                <c:smooth val="0"/>
              </c15:ser>
            </c15:filteredLineSeries>
          </c:ext>
        </c:extLst>
      </c:lineChart>
      <c:catAx>
        <c:axId val="305855616"/>
        <c:scaling>
          <c:orientation val="minMax"/>
        </c:scaling>
        <c:delete val="0"/>
        <c:axPos val="b"/>
        <c:numFmt formatCode="General" sourceLinked="1"/>
        <c:majorTickMark val="out"/>
        <c:minorTickMark val="none"/>
        <c:tickLblPos val="low"/>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305856176"/>
        <c:crosses val="autoZero"/>
        <c:auto val="1"/>
        <c:lblAlgn val="ctr"/>
        <c:lblOffset val="100"/>
        <c:tickLblSkip val="10"/>
        <c:tickMarkSkip val="10"/>
        <c:noMultiLvlLbl val="0"/>
      </c:catAx>
      <c:valAx>
        <c:axId val="305856176"/>
        <c:scaling>
          <c:orientation val="minMax"/>
          <c:max val="6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22225">
            <a:solidFill>
              <a:schemeClr val="bg1">
                <a:lumMod val="65000"/>
              </a:schemeClr>
            </a:solidFill>
            <a:prstDash val="lgDash"/>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305855616"/>
        <c:crossesAt val="19"/>
        <c:crossBetween val="midCat"/>
      </c:valAx>
      <c:valAx>
        <c:axId val="305856736"/>
        <c:scaling>
          <c:orientation val="minMax"/>
          <c:max val="164"/>
          <c:min val="0"/>
        </c:scaling>
        <c:delete val="0"/>
        <c:axPos val="r"/>
        <c:numFmt formatCode="General" sourceLinked="1"/>
        <c:majorTickMark val="out"/>
        <c:minorTickMark val="none"/>
        <c:tickLblPos val="high"/>
        <c:spPr>
          <a:noFill/>
          <a:ln>
            <a:noFill/>
          </a:ln>
          <a:effectLst/>
        </c:spPr>
        <c:txPr>
          <a:bodyPr rot="-60000000" spcFirstLastPara="1" vertOverflow="ellipsis" vert="horz" wrap="square" anchor="t" anchorCtr="0"/>
          <a:lstStyle/>
          <a:p>
            <a:pPr>
              <a:defRPr sz="14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305857296"/>
        <c:crosses val="max"/>
        <c:crossBetween val="between"/>
      </c:valAx>
      <c:catAx>
        <c:axId val="305857296"/>
        <c:scaling>
          <c:orientation val="minMax"/>
        </c:scaling>
        <c:delete val="1"/>
        <c:axPos val="t"/>
        <c:majorTickMark val="out"/>
        <c:minorTickMark val="none"/>
        <c:tickLblPos val="nextTo"/>
        <c:crossAx val="305856736"/>
        <c:crosses val="max"/>
        <c:auto val="1"/>
        <c:lblAlgn val="ctr"/>
        <c:lblOffset val="100"/>
        <c:noMultiLvlLbl val="0"/>
      </c:cat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000">
          <a:solidFill>
            <a:sysClr val="windowText" lastClr="000000"/>
          </a:solidFill>
        </a:defRPr>
      </a:pPr>
      <a:endParaRPr lang="en-US"/>
    </a:p>
  </c:txPr>
  <c:externalData r:id="rId4">
    <c:autoUpdate val="0"/>
  </c:externalData>
  <c:userShapes r:id="rId5"/>
</c:chartSpace>
</file>

<file path=ppt/charts/chart4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690654097472151"/>
          <c:y val="0.18106435914260718"/>
          <c:w val="0.61539141714014289"/>
          <c:h val="0.73008147419072611"/>
        </c:manualLayout>
      </c:layout>
      <c:lineChart>
        <c:grouping val="standard"/>
        <c:varyColors val="0"/>
        <c:ser>
          <c:idx val="0"/>
          <c:order val="0"/>
          <c:tx>
            <c:strRef>
              <c:f>'natgas_crude_production@'!$B$26</c:f>
              <c:strCache>
                <c:ptCount val="1"/>
                <c:pt idx="0">
                  <c:v>Low Economic Growth</c:v>
                </c:pt>
              </c:strCache>
            </c:strRef>
          </c:tx>
          <c:spPr>
            <a:ln w="22225" cap="rnd">
              <a:solidFill>
                <a:schemeClr val="accent6"/>
              </a:solidFill>
              <a:round/>
            </a:ln>
            <a:effectLst/>
          </c:spPr>
          <c:marker>
            <c:symbol val="none"/>
          </c:marker>
          <c:cat>
            <c:numRef>
              <c:f>'natgas_crude_production@'!$BC$1:$DA$1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'natgas_crude_production@'!$BC$26:$DA$26</c:f>
              <c:numCache>
                <c:formatCode>General</c:formatCode>
                <c:ptCount val="51"/>
                <c:pt idx="18">
                  <c:v>29.466497</c:v>
                </c:pt>
                <c:pt idx="19">
                  <c:v>32.285102999999999</c:v>
                </c:pt>
                <c:pt idx="20">
                  <c:v>33.490645999999998</c:v>
                </c:pt>
                <c:pt idx="21">
                  <c:v>34.070171000000002</c:v>
                </c:pt>
                <c:pt idx="22">
                  <c:v>34.414146000000002</c:v>
                </c:pt>
                <c:pt idx="23">
                  <c:v>34.972403999999997</c:v>
                </c:pt>
                <c:pt idx="24">
                  <c:v>35.589928</c:v>
                </c:pt>
                <c:pt idx="25">
                  <c:v>36.232475000000001</c:v>
                </c:pt>
                <c:pt idx="26">
                  <c:v>36.845688000000003</c:v>
                </c:pt>
                <c:pt idx="27">
                  <c:v>37.405436999999999</c:v>
                </c:pt>
                <c:pt idx="28">
                  <c:v>37.770622000000003</c:v>
                </c:pt>
                <c:pt idx="29">
                  <c:v>37.996822000000002</c:v>
                </c:pt>
                <c:pt idx="30">
                  <c:v>38.13279</c:v>
                </c:pt>
                <c:pt idx="31">
                  <c:v>38.278129999999997</c:v>
                </c:pt>
                <c:pt idx="32">
                  <c:v>38.462791000000003</c:v>
                </c:pt>
                <c:pt idx="33">
                  <c:v>38.465846999999997</c:v>
                </c:pt>
                <c:pt idx="34">
                  <c:v>38.652206</c:v>
                </c:pt>
                <c:pt idx="35">
                  <c:v>38.801822999999999</c:v>
                </c:pt>
                <c:pt idx="36">
                  <c:v>39.010941000000003</c:v>
                </c:pt>
                <c:pt idx="37">
                  <c:v>39.146014999999998</c:v>
                </c:pt>
                <c:pt idx="38">
                  <c:v>39.469265</c:v>
                </c:pt>
                <c:pt idx="39">
                  <c:v>39.659942999999998</c:v>
                </c:pt>
                <c:pt idx="40">
                  <c:v>39.769596</c:v>
                </c:pt>
                <c:pt idx="41">
                  <c:v>39.907581</c:v>
                </c:pt>
                <c:pt idx="42">
                  <c:v>40.155396000000003</c:v>
                </c:pt>
                <c:pt idx="43">
                  <c:v>40.281818000000001</c:v>
                </c:pt>
                <c:pt idx="44">
                  <c:v>40.607922000000002</c:v>
                </c:pt>
                <c:pt idx="45">
                  <c:v>40.822696999999998</c:v>
                </c:pt>
                <c:pt idx="46">
                  <c:v>41.050651999999999</c:v>
                </c:pt>
                <c:pt idx="47">
                  <c:v>41.238563999999997</c:v>
                </c:pt>
                <c:pt idx="48">
                  <c:v>41.525092999999998</c:v>
                </c:pt>
                <c:pt idx="49">
                  <c:v>41.659331999999999</c:v>
                </c:pt>
                <c:pt idx="50">
                  <c:v>41.948276999999997</c:v>
                </c:pt>
              </c:numCache>
            </c:numRef>
          </c:val>
          <c:smooth val="0"/>
        </c:ser>
        <c:ser>
          <c:idx val="1"/>
          <c:order val="1"/>
          <c:tx>
            <c:strRef>
              <c:f>'natgas_crude_production@'!$B$27</c:f>
              <c:strCache>
                <c:ptCount val="1"/>
                <c:pt idx="0">
                  <c:v>High Economic Growth</c:v>
                </c:pt>
              </c:strCache>
            </c:strRef>
          </c:tx>
          <c:spPr>
            <a:ln w="22225" cap="rnd">
              <a:solidFill>
                <a:schemeClr val="accent1"/>
              </a:solidFill>
              <a:round/>
            </a:ln>
            <a:effectLst/>
          </c:spPr>
          <c:marker>
            <c:symbol val="none"/>
          </c:marker>
          <c:cat>
            <c:numRef>
              <c:f>'natgas_crude_production@'!$BC$1:$DA$1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'natgas_crude_production@'!$BC$27:$DA$27</c:f>
              <c:numCache>
                <c:formatCode>General</c:formatCode>
                <c:ptCount val="51"/>
                <c:pt idx="18">
                  <c:v>29.461774999999999</c:v>
                </c:pt>
                <c:pt idx="19">
                  <c:v>32.264842999999999</c:v>
                </c:pt>
                <c:pt idx="20">
                  <c:v>33.671531999999999</c:v>
                </c:pt>
                <c:pt idx="21">
                  <c:v>34.246642999999999</c:v>
                </c:pt>
                <c:pt idx="22">
                  <c:v>34.763992000000002</c:v>
                </c:pt>
                <c:pt idx="23">
                  <c:v>35.436019999999999</c:v>
                </c:pt>
                <c:pt idx="24">
                  <c:v>36.113799999999998</c:v>
                </c:pt>
                <c:pt idx="25">
                  <c:v>36.864220000000003</c:v>
                </c:pt>
                <c:pt idx="26">
                  <c:v>37.763195000000003</c:v>
                </c:pt>
                <c:pt idx="27">
                  <c:v>38.307991000000001</c:v>
                </c:pt>
                <c:pt idx="28">
                  <c:v>38.780735</c:v>
                </c:pt>
                <c:pt idx="29">
                  <c:v>39.133063999999997</c:v>
                </c:pt>
                <c:pt idx="30">
                  <c:v>39.141506</c:v>
                </c:pt>
                <c:pt idx="31">
                  <c:v>39.435718999999999</c:v>
                </c:pt>
                <c:pt idx="32">
                  <c:v>39.618972999999997</c:v>
                </c:pt>
                <c:pt idx="33">
                  <c:v>39.837536</c:v>
                </c:pt>
                <c:pt idx="34">
                  <c:v>40.107868000000003</c:v>
                </c:pt>
                <c:pt idx="35">
                  <c:v>40.283382000000003</c:v>
                </c:pt>
                <c:pt idx="36">
                  <c:v>40.578158999999999</c:v>
                </c:pt>
                <c:pt idx="37">
                  <c:v>40.837605000000003</c:v>
                </c:pt>
                <c:pt idx="38">
                  <c:v>41.251072000000001</c:v>
                </c:pt>
                <c:pt idx="39">
                  <c:v>41.631732999999997</c:v>
                </c:pt>
                <c:pt idx="40">
                  <c:v>42.078063999999998</c:v>
                </c:pt>
                <c:pt idx="41">
                  <c:v>42.385632000000001</c:v>
                </c:pt>
                <c:pt idx="42">
                  <c:v>42.639969000000001</c:v>
                </c:pt>
                <c:pt idx="43">
                  <c:v>42.991214999999997</c:v>
                </c:pt>
                <c:pt idx="44">
                  <c:v>43.312472999999997</c:v>
                </c:pt>
                <c:pt idx="45">
                  <c:v>43.627032999999997</c:v>
                </c:pt>
                <c:pt idx="46">
                  <c:v>43.958477000000002</c:v>
                </c:pt>
                <c:pt idx="47">
                  <c:v>44.158755999999997</c:v>
                </c:pt>
                <c:pt idx="48">
                  <c:v>44.674357999999998</c:v>
                </c:pt>
                <c:pt idx="49">
                  <c:v>44.860222</c:v>
                </c:pt>
                <c:pt idx="50">
                  <c:v>45.306057000000003</c:v>
                </c:pt>
              </c:numCache>
            </c:numRef>
          </c:val>
          <c:smooth val="0"/>
        </c:ser>
        <c:ser>
          <c:idx val="2"/>
          <c:order val="2"/>
          <c:tx>
            <c:strRef>
              <c:f>'natgas_crude_production@'!$B$28</c:f>
              <c:strCache>
                <c:ptCount val="1"/>
                <c:pt idx="0">
                  <c:v>Low Oil Price</c:v>
                </c:pt>
              </c:strCache>
            </c:strRef>
          </c:tx>
          <c:spPr>
            <a:ln w="22225" cap="rnd">
              <a:solidFill>
                <a:schemeClr val="accent5"/>
              </a:solidFill>
              <a:round/>
            </a:ln>
            <a:effectLst/>
          </c:spPr>
          <c:marker>
            <c:symbol val="none"/>
          </c:marker>
          <c:cat>
            <c:numRef>
              <c:f>'natgas_crude_production@'!$BC$1:$DA$1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'natgas_crude_production@'!$BC$28:$DA$28</c:f>
              <c:numCache>
                <c:formatCode>General</c:formatCode>
                <c:ptCount val="51"/>
                <c:pt idx="18">
                  <c:v>29.591398000000002</c:v>
                </c:pt>
                <c:pt idx="19">
                  <c:v>32.086395000000003</c:v>
                </c:pt>
                <c:pt idx="20">
                  <c:v>33.114071000000003</c:v>
                </c:pt>
                <c:pt idx="21">
                  <c:v>33.498942999999997</c:v>
                </c:pt>
                <c:pt idx="22">
                  <c:v>33.894973999999998</c:v>
                </c:pt>
                <c:pt idx="23">
                  <c:v>34.361713000000002</c:v>
                </c:pt>
                <c:pt idx="24">
                  <c:v>34.695205999999999</c:v>
                </c:pt>
                <c:pt idx="25">
                  <c:v>34.969048000000001</c:v>
                </c:pt>
                <c:pt idx="26">
                  <c:v>35.326098999999999</c:v>
                </c:pt>
                <c:pt idx="27">
                  <c:v>35.607455999999999</c:v>
                </c:pt>
                <c:pt idx="28">
                  <c:v>35.779778</c:v>
                </c:pt>
                <c:pt idx="29">
                  <c:v>35.836075000000001</c:v>
                </c:pt>
                <c:pt idx="30">
                  <c:v>35.666392999999999</c:v>
                </c:pt>
                <c:pt idx="31">
                  <c:v>35.834606000000001</c:v>
                </c:pt>
                <c:pt idx="32">
                  <c:v>36.027389999999997</c:v>
                </c:pt>
                <c:pt idx="33">
                  <c:v>36.200522999999997</c:v>
                </c:pt>
                <c:pt idx="34">
                  <c:v>36.255778999999997</c:v>
                </c:pt>
                <c:pt idx="35">
                  <c:v>36.373145999999998</c:v>
                </c:pt>
                <c:pt idx="36">
                  <c:v>36.547297999999998</c:v>
                </c:pt>
                <c:pt idx="37">
                  <c:v>36.635688999999999</c:v>
                </c:pt>
                <c:pt idx="38">
                  <c:v>36.808571000000001</c:v>
                </c:pt>
                <c:pt idx="39">
                  <c:v>37.023384</c:v>
                </c:pt>
                <c:pt idx="40">
                  <c:v>37.257052999999999</c:v>
                </c:pt>
                <c:pt idx="41">
                  <c:v>37.419578999999999</c:v>
                </c:pt>
                <c:pt idx="42">
                  <c:v>37.570838999999999</c:v>
                </c:pt>
                <c:pt idx="43">
                  <c:v>37.709789000000001</c:v>
                </c:pt>
                <c:pt idx="44">
                  <c:v>38.055934999999998</c:v>
                </c:pt>
                <c:pt idx="45">
                  <c:v>38.305435000000003</c:v>
                </c:pt>
                <c:pt idx="46">
                  <c:v>38.50235</c:v>
                </c:pt>
                <c:pt idx="47">
                  <c:v>38.794479000000003</c:v>
                </c:pt>
                <c:pt idx="48">
                  <c:v>39.041770999999997</c:v>
                </c:pt>
                <c:pt idx="49">
                  <c:v>39.253784000000003</c:v>
                </c:pt>
                <c:pt idx="50">
                  <c:v>39.498089</c:v>
                </c:pt>
              </c:numCache>
            </c:numRef>
          </c:val>
          <c:smooth val="0"/>
        </c:ser>
        <c:ser>
          <c:idx val="4"/>
          <c:order val="3"/>
          <c:tx>
            <c:strRef>
              <c:f>'natgas_crude_production@'!$B$29</c:f>
              <c:strCache>
                <c:ptCount val="1"/>
                <c:pt idx="0">
                  <c:v>High Oil Price</c:v>
                </c:pt>
              </c:strCache>
            </c:strRef>
          </c:tx>
          <c:spPr>
            <a:ln w="22225" cap="rnd">
              <a:solidFill>
                <a:schemeClr val="accent4"/>
              </a:solidFill>
              <a:round/>
            </a:ln>
            <a:effectLst/>
          </c:spPr>
          <c:marker>
            <c:symbol val="none"/>
          </c:marker>
          <c:cat>
            <c:numRef>
              <c:f>'natgas_crude_production@'!$BC$1:$DA$1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'natgas_crude_production@'!$BC$29:$DA$29</c:f>
              <c:numCache>
                <c:formatCode>General</c:formatCode>
                <c:ptCount val="51"/>
                <c:pt idx="18">
                  <c:v>29.662780999999999</c:v>
                </c:pt>
                <c:pt idx="19">
                  <c:v>32.508873000000001</c:v>
                </c:pt>
                <c:pt idx="20">
                  <c:v>34.205604999999998</c:v>
                </c:pt>
                <c:pt idx="21">
                  <c:v>35.783572999999997</c:v>
                </c:pt>
                <c:pt idx="22">
                  <c:v>36.693435999999998</c:v>
                </c:pt>
                <c:pt idx="23">
                  <c:v>37.541508</c:v>
                </c:pt>
                <c:pt idx="24">
                  <c:v>38.268920999999999</c:v>
                </c:pt>
                <c:pt idx="25">
                  <c:v>38.977004999999998</c:v>
                </c:pt>
                <c:pt idx="26">
                  <c:v>39.584766000000002</c:v>
                </c:pt>
                <c:pt idx="27">
                  <c:v>40.241871000000003</c:v>
                </c:pt>
                <c:pt idx="28">
                  <c:v>40.883121000000003</c:v>
                </c:pt>
                <c:pt idx="29">
                  <c:v>41.502471999999997</c:v>
                </c:pt>
                <c:pt idx="30">
                  <c:v>42.035915000000003</c:v>
                </c:pt>
                <c:pt idx="31">
                  <c:v>42.811580999999997</c:v>
                </c:pt>
                <c:pt idx="32">
                  <c:v>43.736598999999998</c:v>
                </c:pt>
                <c:pt idx="33">
                  <c:v>44.567467000000001</c:v>
                </c:pt>
                <c:pt idx="34">
                  <c:v>45.318119000000003</c:v>
                </c:pt>
                <c:pt idx="35">
                  <c:v>45.883366000000002</c:v>
                </c:pt>
                <c:pt idx="36">
                  <c:v>46.368282000000001</c:v>
                </c:pt>
                <c:pt idx="37">
                  <c:v>46.901642000000002</c:v>
                </c:pt>
                <c:pt idx="38">
                  <c:v>47.286597999999998</c:v>
                </c:pt>
                <c:pt idx="39">
                  <c:v>47.619048999999997</c:v>
                </c:pt>
                <c:pt idx="40">
                  <c:v>47.647820000000003</c:v>
                </c:pt>
                <c:pt idx="41">
                  <c:v>47.798473000000001</c:v>
                </c:pt>
                <c:pt idx="42">
                  <c:v>47.897990999999998</c:v>
                </c:pt>
                <c:pt idx="43">
                  <c:v>48.031512999999997</c:v>
                </c:pt>
                <c:pt idx="44">
                  <c:v>48.143070000000002</c:v>
                </c:pt>
                <c:pt idx="45">
                  <c:v>48.260674000000002</c:v>
                </c:pt>
                <c:pt idx="46">
                  <c:v>48.418522000000003</c:v>
                </c:pt>
                <c:pt idx="47">
                  <c:v>48.585396000000003</c:v>
                </c:pt>
                <c:pt idx="48">
                  <c:v>48.923203000000001</c:v>
                </c:pt>
                <c:pt idx="49">
                  <c:v>49.220112</c:v>
                </c:pt>
                <c:pt idx="50">
                  <c:v>49.458916000000002</c:v>
                </c:pt>
              </c:numCache>
            </c:numRef>
          </c:val>
          <c:smooth val="0"/>
        </c:ser>
        <c:ser>
          <c:idx val="5"/>
          <c:order val="4"/>
          <c:tx>
            <c:strRef>
              <c:f>'natgas_crude_production@'!$B$30</c:f>
              <c:strCache>
                <c:ptCount val="1"/>
                <c:pt idx="0">
                  <c:v>Low Oil &amp; Gas Resource &amp; Technology</c:v>
                </c:pt>
              </c:strCache>
            </c:strRef>
          </c:tx>
          <c:spPr>
            <a:ln w="22225" cap="rnd">
              <a:solidFill>
                <a:schemeClr val="accent2"/>
              </a:solidFill>
              <a:round/>
            </a:ln>
            <a:effectLst/>
          </c:spPr>
          <c:marker>
            <c:symbol val="none"/>
          </c:marker>
          <c:cat>
            <c:numRef>
              <c:f>'natgas_crude_production@'!$BC$1:$DA$1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'natgas_crude_production@'!$BC$30:$DA$30</c:f>
              <c:numCache>
                <c:formatCode>General</c:formatCode>
                <c:ptCount val="51"/>
                <c:pt idx="18">
                  <c:v>29.535741999999999</c:v>
                </c:pt>
                <c:pt idx="19">
                  <c:v>31.415365000000001</c:v>
                </c:pt>
                <c:pt idx="20">
                  <c:v>31.905443000000002</c:v>
                </c:pt>
                <c:pt idx="21">
                  <c:v>31.845393999999999</c:v>
                </c:pt>
                <c:pt idx="22">
                  <c:v>31.706486000000002</c:v>
                </c:pt>
                <c:pt idx="23">
                  <c:v>31.804521999999999</c:v>
                </c:pt>
                <c:pt idx="24">
                  <c:v>31.819154999999999</c:v>
                </c:pt>
                <c:pt idx="25">
                  <c:v>32.007519000000002</c:v>
                </c:pt>
                <c:pt idx="26">
                  <c:v>32.040432000000003</c:v>
                </c:pt>
                <c:pt idx="27">
                  <c:v>31.927734000000001</c:v>
                </c:pt>
                <c:pt idx="28">
                  <c:v>31.628454000000001</c:v>
                </c:pt>
                <c:pt idx="29">
                  <c:v>31.328230000000001</c:v>
                </c:pt>
                <c:pt idx="30">
                  <c:v>31.042359999999999</c:v>
                </c:pt>
                <c:pt idx="31">
                  <c:v>30.918406999999998</c:v>
                </c:pt>
                <c:pt idx="32">
                  <c:v>30.826933</c:v>
                </c:pt>
                <c:pt idx="33">
                  <c:v>30.572741000000001</c:v>
                </c:pt>
                <c:pt idx="34">
                  <c:v>30.496327999999998</c:v>
                </c:pt>
                <c:pt idx="35">
                  <c:v>30.360363</c:v>
                </c:pt>
                <c:pt idx="36">
                  <c:v>30.451832</c:v>
                </c:pt>
                <c:pt idx="37">
                  <c:v>30.366768</c:v>
                </c:pt>
                <c:pt idx="38">
                  <c:v>30.501249000000001</c:v>
                </c:pt>
                <c:pt idx="39">
                  <c:v>30.802629</c:v>
                </c:pt>
                <c:pt idx="40">
                  <c:v>30.875381000000001</c:v>
                </c:pt>
                <c:pt idx="41">
                  <c:v>30.877424000000001</c:v>
                </c:pt>
                <c:pt idx="42">
                  <c:v>30.759768000000001</c:v>
                </c:pt>
                <c:pt idx="43">
                  <c:v>30.759426000000001</c:v>
                </c:pt>
                <c:pt idx="44">
                  <c:v>30.429953000000001</c:v>
                </c:pt>
                <c:pt idx="45">
                  <c:v>30.274145000000001</c:v>
                </c:pt>
                <c:pt idx="46">
                  <c:v>30.232282999999999</c:v>
                </c:pt>
                <c:pt idx="47">
                  <c:v>30.278065000000002</c:v>
                </c:pt>
                <c:pt idx="48">
                  <c:v>30.394506</c:v>
                </c:pt>
                <c:pt idx="49">
                  <c:v>30.493931</c:v>
                </c:pt>
                <c:pt idx="50">
                  <c:v>30.580973</c:v>
                </c:pt>
              </c:numCache>
            </c:numRef>
          </c:val>
          <c:smooth val="0"/>
        </c:ser>
        <c:ser>
          <c:idx val="6"/>
          <c:order val="5"/>
          <c:tx>
            <c:strRef>
              <c:f>'natgas_crude_production@'!$B$31</c:f>
              <c:strCache>
                <c:ptCount val="1"/>
                <c:pt idx="0">
                  <c:v>High Oil &amp; Gas Resource &amp; Technology</c:v>
                </c:pt>
              </c:strCache>
            </c:strRef>
          </c:tx>
          <c:spPr>
            <a:ln w="22225" cap="rnd">
              <a:solidFill>
                <a:schemeClr val="accent3"/>
              </a:solidFill>
              <a:round/>
            </a:ln>
            <a:effectLst/>
          </c:spPr>
          <c:marker>
            <c:symbol val="none"/>
          </c:marker>
          <c:cat>
            <c:numRef>
              <c:f>'natgas_crude_production@'!$BC$1:$DA$1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'natgas_crude_production@'!$BC$31:$DA$31</c:f>
              <c:numCache>
                <c:formatCode>General</c:formatCode>
                <c:ptCount val="51"/>
                <c:pt idx="18">
                  <c:v>29.512937999999998</c:v>
                </c:pt>
                <c:pt idx="19">
                  <c:v>32.802624000000002</c:v>
                </c:pt>
                <c:pt idx="20">
                  <c:v>34.689689999999999</c:v>
                </c:pt>
                <c:pt idx="21">
                  <c:v>35.770995999999997</c:v>
                </c:pt>
                <c:pt idx="22">
                  <c:v>36.589798000000002</c:v>
                </c:pt>
                <c:pt idx="23">
                  <c:v>37.626342999999999</c:v>
                </c:pt>
                <c:pt idx="24">
                  <c:v>38.547901000000003</c:v>
                </c:pt>
                <c:pt idx="25">
                  <c:v>39.811314000000003</c:v>
                </c:pt>
                <c:pt idx="26">
                  <c:v>41.130336999999997</c:v>
                </c:pt>
                <c:pt idx="27">
                  <c:v>42.156601000000002</c:v>
                </c:pt>
                <c:pt idx="28">
                  <c:v>43.058346</c:v>
                </c:pt>
                <c:pt idx="29">
                  <c:v>43.448326000000002</c:v>
                </c:pt>
                <c:pt idx="30">
                  <c:v>44.071457000000002</c:v>
                </c:pt>
                <c:pt idx="31">
                  <c:v>44.759830000000001</c:v>
                </c:pt>
                <c:pt idx="32">
                  <c:v>45.336655</c:v>
                </c:pt>
                <c:pt idx="33">
                  <c:v>45.891829999999999</c:v>
                </c:pt>
                <c:pt idx="34">
                  <c:v>46.419578999999999</c:v>
                </c:pt>
                <c:pt idx="35">
                  <c:v>46.902061000000003</c:v>
                </c:pt>
                <c:pt idx="36">
                  <c:v>47.401854999999998</c:v>
                </c:pt>
                <c:pt idx="37">
                  <c:v>47.863349999999997</c:v>
                </c:pt>
                <c:pt idx="38">
                  <c:v>48.406834000000003</c:v>
                </c:pt>
                <c:pt idx="39">
                  <c:v>48.838318000000001</c:v>
                </c:pt>
                <c:pt idx="40">
                  <c:v>49.279327000000002</c:v>
                </c:pt>
                <c:pt idx="41">
                  <c:v>49.646110999999998</c:v>
                </c:pt>
                <c:pt idx="42">
                  <c:v>49.990952</c:v>
                </c:pt>
                <c:pt idx="43">
                  <c:v>50.378459999999997</c:v>
                </c:pt>
                <c:pt idx="44">
                  <c:v>50.946964000000001</c:v>
                </c:pt>
                <c:pt idx="45">
                  <c:v>51.272995000000002</c:v>
                </c:pt>
                <c:pt idx="46">
                  <c:v>51.685265000000001</c:v>
                </c:pt>
                <c:pt idx="47">
                  <c:v>52.090980999999999</c:v>
                </c:pt>
                <c:pt idx="48">
                  <c:v>52.581477999999997</c:v>
                </c:pt>
                <c:pt idx="49">
                  <c:v>52.936751999999998</c:v>
                </c:pt>
                <c:pt idx="50">
                  <c:v>53.360782999999998</c:v>
                </c:pt>
              </c:numCache>
            </c:numRef>
          </c:val>
          <c:smooth val="0"/>
        </c:ser>
        <c:ser>
          <c:idx val="3"/>
          <c:order val="6"/>
          <c:tx>
            <c:strRef>
              <c:f>'natgas_crude_production@'!$B$25</c:f>
              <c:strCache>
                <c:ptCount val="1"/>
                <c:pt idx="0">
                  <c:v>Reference</c:v>
                </c:pt>
              </c:strCache>
            </c:strRef>
          </c:tx>
          <c:spPr>
            <a:ln w="22225" cap="rnd">
              <a:solidFill>
                <a:srgbClr val="000000"/>
              </a:solidFill>
              <a:round/>
            </a:ln>
            <a:effectLst/>
          </c:spPr>
          <c:marker>
            <c:symbol val="none"/>
          </c:marker>
          <c:cat>
            <c:numRef>
              <c:f>'natgas_crude_production@'!$BC$1:$DA$1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'natgas_crude_production@'!$BC$25:$DA$25</c:f>
              <c:numCache>
                <c:formatCode>General</c:formatCode>
                <c:ptCount val="51"/>
                <c:pt idx="0">
                  <c:v>19.181979999999999</c:v>
                </c:pt>
                <c:pt idx="1">
                  <c:v>19.616311000000003</c:v>
                </c:pt>
                <c:pt idx="2">
                  <c:v>18.927788</c:v>
                </c:pt>
                <c:pt idx="3">
                  <c:v>19.098544</c:v>
                </c:pt>
                <c:pt idx="4">
                  <c:v>18.590890999999999</c:v>
                </c:pt>
                <c:pt idx="5">
                  <c:v>18.050598000000001</c:v>
                </c:pt>
                <c:pt idx="6">
                  <c:v>18.503605</c:v>
                </c:pt>
                <c:pt idx="7">
                  <c:v>19.266026</c:v>
                </c:pt>
                <c:pt idx="8">
                  <c:v>20.158601999999998</c:v>
                </c:pt>
                <c:pt idx="9">
                  <c:v>20.623853999999998</c:v>
                </c:pt>
                <c:pt idx="10">
                  <c:v>21.315507</c:v>
                </c:pt>
                <c:pt idx="11">
                  <c:v>22.901879000000001</c:v>
                </c:pt>
                <c:pt idx="12">
                  <c:v>24.033266000000001</c:v>
                </c:pt>
                <c:pt idx="13">
                  <c:v>24.205522999999999</c:v>
                </c:pt>
                <c:pt idx="14">
                  <c:v>25.889605</c:v>
                </c:pt>
                <c:pt idx="15">
                  <c:v>27.065459999999998</c:v>
                </c:pt>
                <c:pt idx="16">
                  <c:v>26.662774000000002</c:v>
                </c:pt>
                <c:pt idx="17">
                  <c:v>26.845202</c:v>
                </c:pt>
                <c:pt idx="18">
                  <c:v>29.466657999999999</c:v>
                </c:pt>
                <c:pt idx="19">
                  <c:v>32.255924</c:v>
                </c:pt>
                <c:pt idx="20">
                  <c:v>33.551945000000003</c:v>
                </c:pt>
                <c:pt idx="21">
                  <c:v>34.104362000000002</c:v>
                </c:pt>
                <c:pt idx="22">
                  <c:v>34.610320999999999</c:v>
                </c:pt>
                <c:pt idx="23">
                  <c:v>35.265839</c:v>
                </c:pt>
                <c:pt idx="24">
                  <c:v>35.878203999999997</c:v>
                </c:pt>
                <c:pt idx="25">
                  <c:v>36.620083000000001</c:v>
                </c:pt>
                <c:pt idx="26">
                  <c:v>37.358829</c:v>
                </c:pt>
                <c:pt idx="27">
                  <c:v>37.824024000000001</c:v>
                </c:pt>
                <c:pt idx="28">
                  <c:v>38.264235999999997</c:v>
                </c:pt>
                <c:pt idx="29">
                  <c:v>38.409320999999998</c:v>
                </c:pt>
                <c:pt idx="30">
                  <c:v>38.493876999999998</c:v>
                </c:pt>
                <c:pt idx="31">
                  <c:v>38.755878000000003</c:v>
                </c:pt>
                <c:pt idx="32">
                  <c:v>39.081786999999998</c:v>
                </c:pt>
                <c:pt idx="33">
                  <c:v>39.164070000000002</c:v>
                </c:pt>
                <c:pt idx="34">
                  <c:v>39.398941000000001</c:v>
                </c:pt>
                <c:pt idx="35">
                  <c:v>39.584068000000002</c:v>
                </c:pt>
                <c:pt idx="36">
                  <c:v>39.824623000000003</c:v>
                </c:pt>
                <c:pt idx="37">
                  <c:v>40.056953</c:v>
                </c:pt>
                <c:pt idx="38">
                  <c:v>40.274425999999998</c:v>
                </c:pt>
                <c:pt idx="39">
                  <c:v>40.437691000000001</c:v>
                </c:pt>
                <c:pt idx="40">
                  <c:v>40.716293</c:v>
                </c:pt>
                <c:pt idx="41">
                  <c:v>40.935310000000001</c:v>
                </c:pt>
                <c:pt idx="42">
                  <c:v>41.207214</c:v>
                </c:pt>
                <c:pt idx="43">
                  <c:v>41.378509999999999</c:v>
                </c:pt>
                <c:pt idx="44">
                  <c:v>41.772647999999997</c:v>
                </c:pt>
                <c:pt idx="45">
                  <c:v>42.093288000000001</c:v>
                </c:pt>
                <c:pt idx="46">
                  <c:v>42.335583</c:v>
                </c:pt>
                <c:pt idx="47">
                  <c:v>42.559421999999998</c:v>
                </c:pt>
                <c:pt idx="48">
                  <c:v>42.914707</c:v>
                </c:pt>
                <c:pt idx="49">
                  <c:v>43.099471999999999</c:v>
                </c:pt>
                <c:pt idx="50">
                  <c:v>43.407387</c:v>
                </c:pt>
              </c:numCache>
            </c:numRef>
          </c:val>
          <c:smooth val="0"/>
        </c:ser>
        <c:dLbls>
          <c:showLegendKey val="0"/>
          <c:showVal val="0"/>
          <c:showCatName val="0"/>
          <c:showSerName val="0"/>
          <c:showPercent val="0"/>
          <c:showBubbleSize val="0"/>
        </c:dLbls>
        <c:marker val="1"/>
        <c:smooth val="0"/>
        <c:axId val="318170976"/>
        <c:axId val="318171536"/>
        <c:extLst/>
      </c:lineChart>
      <c:lineChart>
        <c:grouping val="standard"/>
        <c:varyColors val="0"/>
        <c:dLbls>
          <c:showLegendKey val="0"/>
          <c:showVal val="0"/>
          <c:showCatName val="0"/>
          <c:showSerName val="0"/>
          <c:showPercent val="0"/>
          <c:showBubbleSize val="0"/>
        </c:dLbls>
        <c:marker val="1"/>
        <c:smooth val="0"/>
        <c:axId val="318172656"/>
        <c:axId val="318172096"/>
        <c:extLst>
          <c:ext xmlns:c15="http://schemas.microsoft.com/office/drawing/2012/chart" uri="{02D57815-91ED-43cb-92C2-25804820EDAC}">
            <c15:filteredLineSeries>
              <c15:ser>
                <c:idx val="7"/>
                <c:order val="7"/>
                <c:tx>
                  <c:strRef>
                    <c:extLst>
                      <c:ext uri="{02D57815-91ED-43cb-92C2-25804820EDAC}">
                        <c15:formulaRef>
                          <c15:sqref>'natgas_crude_production@'!$B$39</c15:sqref>
                        </c15:formulaRef>
                      </c:ext>
                    </c:extLst>
                    <c:strCache>
                      <c:ptCount val="1"/>
                      <c:pt idx="0">
                        <c:v>Low Oil &amp; Gas Resource &amp; Technology</c:v>
                      </c:pt>
                    </c:strCache>
                  </c:strRef>
                </c:tx>
                <c:spPr>
                  <a:ln w="22225" cap="rnd">
                    <a:solidFill>
                      <a:schemeClr val="accent2"/>
                    </a:solidFill>
                    <a:round/>
                  </a:ln>
                  <a:effectLst/>
                </c:spPr>
                <c:marker>
                  <c:symbol val="none"/>
                </c:marker>
                <c:cat>
                  <c:numRef>
                    <c:extLst>
                      <c:ext uri="{02D57815-91ED-43cb-92C2-25804820EDAC}">
                        <c15:formulaRef>
                          <c15:sqref>'natgas_crude_production@'!$AI$1:$CQ$1</c15:sqref>
                        </c15:formulaRef>
                      </c:ext>
                    </c:extLst>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extLst>
                      <c:ext uri="{02D57815-91ED-43cb-92C2-25804820EDAC}">
                        <c15:formulaRef>
                          <c15:sqref>'natgas_crude_production@'!$BC$39:$DA$39</c15:sqref>
                        </c15:formulaRef>
                      </c:ext>
                    </c:extLst>
                    <c:numCache>
                      <c:formatCode>General</c:formatCode>
                      <c:ptCount val="51"/>
                      <c:pt idx="18">
                        <c:v>80.919841095890405</c:v>
                      </c:pt>
                      <c:pt idx="19">
                        <c:v>86.069493150684934</c:v>
                      </c:pt>
                      <c:pt idx="20">
                        <c:v>87.41217260273973</c:v>
                      </c:pt>
                      <c:pt idx="21">
                        <c:v>87.247654794520543</c:v>
                      </c:pt>
                      <c:pt idx="22">
                        <c:v>86.867084931506852</c:v>
                      </c:pt>
                      <c:pt idx="23">
                        <c:v>87.13567671232876</c:v>
                      </c:pt>
                      <c:pt idx="24">
                        <c:v>87.17576712328767</c:v>
                      </c:pt>
                      <c:pt idx="25">
                        <c:v>87.691832876712326</c:v>
                      </c:pt>
                      <c:pt idx="26">
                        <c:v>87.782005479452067</c:v>
                      </c:pt>
                      <c:pt idx="27">
                        <c:v>87.473243835616444</c:v>
                      </c:pt>
                      <c:pt idx="28">
                        <c:v>86.653298630136987</c:v>
                      </c:pt>
                      <c:pt idx="29">
                        <c:v>85.830767123287671</c:v>
                      </c:pt>
                      <c:pt idx="30">
                        <c:v>85.047561643835607</c:v>
                      </c:pt>
                      <c:pt idx="31">
                        <c:v>84.707964383561645</c:v>
                      </c:pt>
                      <c:pt idx="32">
                        <c:v>84.457350684931512</c:v>
                      </c:pt>
                      <c:pt idx="33">
                        <c:v>83.760934246575346</c:v>
                      </c:pt>
                      <c:pt idx="34">
                        <c:v>83.551583561643824</c:v>
                      </c:pt>
                      <c:pt idx="35">
                        <c:v>83.179076712328765</c:v>
                      </c:pt>
                      <c:pt idx="36">
                        <c:v>83.429676712328757</c:v>
                      </c:pt>
                      <c:pt idx="37">
                        <c:v>83.196624657534244</c:v>
                      </c:pt>
                      <c:pt idx="38">
                        <c:v>83.565065753424662</c:v>
                      </c:pt>
                      <c:pt idx="39">
                        <c:v>84.390764383561645</c:v>
                      </c:pt>
                      <c:pt idx="40">
                        <c:v>84.590084931506851</c:v>
                      </c:pt>
                      <c:pt idx="41">
                        <c:v>84.595682191780824</c:v>
                      </c:pt>
                      <c:pt idx="42">
                        <c:v>84.273336986301373</c:v>
                      </c:pt>
                      <c:pt idx="43">
                        <c:v>84.272400000000005</c:v>
                      </c:pt>
                      <c:pt idx="44">
                        <c:v>83.369734246575348</c:v>
                      </c:pt>
                      <c:pt idx="45">
                        <c:v>82.942863013698627</c:v>
                      </c:pt>
                      <c:pt idx="46">
                        <c:v>82.828172602739727</c:v>
                      </c:pt>
                      <c:pt idx="47">
                        <c:v>82.953602739726037</c:v>
                      </c:pt>
                      <c:pt idx="48">
                        <c:v>83.272619178082195</c:v>
                      </c:pt>
                      <c:pt idx="49">
                        <c:v>83.545016438356171</c:v>
                      </c:pt>
                      <c:pt idx="50">
                        <c:v>83.783487671232876</c:v>
                      </c:pt>
                    </c:numCache>
                  </c:numRef>
                </c:val>
                <c:smooth val="0"/>
              </c15:ser>
            </c15:filteredLineSeries>
          </c:ext>
        </c:extLst>
      </c:lineChart>
      <c:catAx>
        <c:axId val="318170976"/>
        <c:scaling>
          <c:orientation val="minMax"/>
        </c:scaling>
        <c:delete val="0"/>
        <c:axPos val="b"/>
        <c:numFmt formatCode="General" sourceLinked="1"/>
        <c:majorTickMark val="out"/>
        <c:minorTickMark val="none"/>
        <c:tickLblPos val="low"/>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318171536"/>
        <c:crosses val="autoZero"/>
        <c:auto val="1"/>
        <c:lblAlgn val="ctr"/>
        <c:lblOffset val="100"/>
        <c:tickLblSkip val="10"/>
        <c:tickMarkSkip val="10"/>
        <c:noMultiLvlLbl val="0"/>
      </c:catAx>
      <c:valAx>
        <c:axId val="3181715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22225">
            <a:solidFill>
              <a:schemeClr val="bg1">
                <a:lumMod val="65000"/>
              </a:schemeClr>
            </a:solidFill>
            <a:prstDash val="lgDash"/>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318170976"/>
        <c:crossesAt val="19"/>
        <c:crossBetween val="midCat"/>
      </c:valAx>
      <c:valAx>
        <c:axId val="318172096"/>
        <c:scaling>
          <c:orientation val="minMax"/>
          <c:max val="164"/>
          <c:min val="0"/>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318172656"/>
        <c:crosses val="max"/>
        <c:crossBetween val="between"/>
      </c:valAx>
      <c:catAx>
        <c:axId val="318172656"/>
        <c:scaling>
          <c:orientation val="minMax"/>
        </c:scaling>
        <c:delete val="1"/>
        <c:axPos val="t"/>
        <c:numFmt formatCode="General" sourceLinked="1"/>
        <c:majorTickMark val="out"/>
        <c:minorTickMark val="none"/>
        <c:tickLblPos val="nextTo"/>
        <c:crossAx val="318172096"/>
        <c:crosses val="max"/>
        <c:auto val="1"/>
        <c:lblAlgn val="ctr"/>
        <c:lblOffset val="100"/>
        <c:noMultiLvlLbl val="0"/>
      </c:catAx>
      <c:spPr>
        <a:noFill/>
        <a:ln>
          <a:noFill/>
        </a:ln>
        <a:effectLst/>
      </c:spPr>
    </c:plotArea>
    <c:plotVisOnly val="1"/>
    <c:dispBlanksAs val="gap"/>
    <c:showDLblsOverMax val="0"/>
  </c:chart>
  <c:spPr>
    <a:noFill/>
    <a:ln w="9525" cap="flat" cmpd="sng" algn="ctr">
      <a:noFill/>
      <a:round/>
    </a:ln>
    <a:effectLst/>
  </c:spPr>
  <c:txPr>
    <a:bodyPr/>
    <a:lstStyle/>
    <a:p>
      <a:pPr>
        <a:defRPr sz="1000">
          <a:solidFill>
            <a:sysClr val="windowText" lastClr="000000"/>
          </a:solidFill>
        </a:defRPr>
      </a:pPr>
      <a:endParaRPr lang="en-US"/>
    </a:p>
  </c:txPr>
  <c:externalData r:id="rId4">
    <c:autoUpdate val="0"/>
  </c:externalData>
  <c:userShapes r:id="rId5"/>
</c:chartSpace>
</file>

<file path=ppt/charts/chart4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553587051618548"/>
          <c:y val="0.17759213692038495"/>
          <c:w val="0.75699693788276468"/>
          <c:h val="0.73273157261592303"/>
        </c:manualLayout>
      </c:layout>
      <c:lineChart>
        <c:grouping val="standard"/>
        <c:varyColors val="0"/>
        <c:ser>
          <c:idx val="0"/>
          <c:order val="0"/>
          <c:tx>
            <c:strRef>
              <c:f>'DryGProd-HHPrice@'!$C$32</c:f>
              <c:strCache>
                <c:ptCount val="1"/>
                <c:pt idx="0">
                  <c:v>Low Oil and Gas Resource and Technology</c:v>
                </c:pt>
              </c:strCache>
            </c:strRef>
          </c:tx>
          <c:spPr>
            <a:ln w="22225" cap="rnd">
              <a:solidFill>
                <a:schemeClr val="accent2"/>
              </a:solidFill>
              <a:round/>
            </a:ln>
            <a:effectLst/>
          </c:spPr>
          <c:marker>
            <c:symbol val="none"/>
          </c:marker>
          <c:cat>
            <c:numRef>
              <c:f>'DryGProd-HHPrice@'!$BC$1:$DA$1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'DryGProd-HHPrice@'!$BC$32:$DA$32</c:f>
              <c:numCache>
                <c:formatCode>General</c:formatCode>
                <c:ptCount val="51"/>
                <c:pt idx="18">
                  <c:v>29.535741999999999</c:v>
                </c:pt>
                <c:pt idx="19">
                  <c:v>31.415365000000001</c:v>
                </c:pt>
                <c:pt idx="20">
                  <c:v>31.905443000000002</c:v>
                </c:pt>
                <c:pt idx="21">
                  <c:v>31.845393999999999</c:v>
                </c:pt>
                <c:pt idx="22">
                  <c:v>31.706486000000002</c:v>
                </c:pt>
                <c:pt idx="23">
                  <c:v>31.804521999999999</c:v>
                </c:pt>
                <c:pt idx="24">
                  <c:v>31.819154999999999</c:v>
                </c:pt>
                <c:pt idx="25">
                  <c:v>32.007519000000002</c:v>
                </c:pt>
                <c:pt idx="26">
                  <c:v>32.040432000000003</c:v>
                </c:pt>
                <c:pt idx="27">
                  <c:v>31.927734000000001</c:v>
                </c:pt>
                <c:pt idx="28">
                  <c:v>31.628454000000001</c:v>
                </c:pt>
                <c:pt idx="29">
                  <c:v>31.328230000000001</c:v>
                </c:pt>
                <c:pt idx="30">
                  <c:v>31.042359999999999</c:v>
                </c:pt>
                <c:pt idx="31">
                  <c:v>30.918406999999998</c:v>
                </c:pt>
                <c:pt idx="32">
                  <c:v>30.826933</c:v>
                </c:pt>
                <c:pt idx="33">
                  <c:v>30.572741000000001</c:v>
                </c:pt>
                <c:pt idx="34">
                  <c:v>30.496327999999998</c:v>
                </c:pt>
                <c:pt idx="35">
                  <c:v>30.360363</c:v>
                </c:pt>
                <c:pt idx="36">
                  <c:v>30.451832</c:v>
                </c:pt>
                <c:pt idx="37">
                  <c:v>30.366768</c:v>
                </c:pt>
                <c:pt idx="38">
                  <c:v>30.501249000000001</c:v>
                </c:pt>
                <c:pt idx="39">
                  <c:v>30.802629</c:v>
                </c:pt>
                <c:pt idx="40">
                  <c:v>30.875381000000001</c:v>
                </c:pt>
                <c:pt idx="41">
                  <c:v>30.877424000000001</c:v>
                </c:pt>
                <c:pt idx="42">
                  <c:v>30.759768000000001</c:v>
                </c:pt>
                <c:pt idx="43">
                  <c:v>30.759426000000001</c:v>
                </c:pt>
                <c:pt idx="44">
                  <c:v>30.429953000000001</c:v>
                </c:pt>
                <c:pt idx="45">
                  <c:v>30.274145000000001</c:v>
                </c:pt>
                <c:pt idx="46">
                  <c:v>30.232282999999999</c:v>
                </c:pt>
                <c:pt idx="47">
                  <c:v>30.278065000000002</c:v>
                </c:pt>
                <c:pt idx="48">
                  <c:v>30.394506</c:v>
                </c:pt>
                <c:pt idx="49">
                  <c:v>30.493931</c:v>
                </c:pt>
                <c:pt idx="50">
                  <c:v>30.580973</c:v>
                </c:pt>
              </c:numCache>
            </c:numRef>
          </c:val>
          <c:smooth val="0"/>
        </c:ser>
        <c:ser>
          <c:idx val="1"/>
          <c:order val="1"/>
          <c:tx>
            <c:strRef>
              <c:f>'DryGProd-HHPrice@'!$C$33</c:f>
              <c:strCache>
                <c:ptCount val="1"/>
                <c:pt idx="0">
                  <c:v>High Oil and Gas Rersoure and Technology</c:v>
                </c:pt>
              </c:strCache>
            </c:strRef>
          </c:tx>
          <c:spPr>
            <a:ln w="22225" cap="rnd">
              <a:solidFill>
                <a:schemeClr val="accent3"/>
              </a:solidFill>
              <a:round/>
            </a:ln>
            <a:effectLst/>
          </c:spPr>
          <c:marker>
            <c:symbol val="none"/>
          </c:marker>
          <c:cat>
            <c:numRef>
              <c:f>'DryGProd-HHPrice@'!$BC$1:$DA$1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'DryGProd-HHPrice@'!$BC$33:$DA$33</c:f>
              <c:numCache>
                <c:formatCode>General</c:formatCode>
                <c:ptCount val="51"/>
                <c:pt idx="18">
                  <c:v>29.512937999999998</c:v>
                </c:pt>
                <c:pt idx="19">
                  <c:v>32.802624000000002</c:v>
                </c:pt>
                <c:pt idx="20">
                  <c:v>34.689689999999999</c:v>
                </c:pt>
                <c:pt idx="21">
                  <c:v>35.770995999999997</c:v>
                </c:pt>
                <c:pt idx="22">
                  <c:v>36.589798000000002</c:v>
                </c:pt>
                <c:pt idx="23">
                  <c:v>37.626342999999999</c:v>
                </c:pt>
                <c:pt idx="24">
                  <c:v>38.547901000000003</c:v>
                </c:pt>
                <c:pt idx="25">
                  <c:v>39.811314000000003</c:v>
                </c:pt>
                <c:pt idx="26">
                  <c:v>41.130336999999997</c:v>
                </c:pt>
                <c:pt idx="27">
                  <c:v>42.156601000000002</c:v>
                </c:pt>
                <c:pt idx="28">
                  <c:v>43.058346</c:v>
                </c:pt>
                <c:pt idx="29">
                  <c:v>43.448326000000002</c:v>
                </c:pt>
                <c:pt idx="30">
                  <c:v>44.071457000000002</c:v>
                </c:pt>
                <c:pt idx="31">
                  <c:v>44.759830000000001</c:v>
                </c:pt>
                <c:pt idx="32">
                  <c:v>45.336655</c:v>
                </c:pt>
                <c:pt idx="33">
                  <c:v>45.891829999999999</c:v>
                </c:pt>
                <c:pt idx="34">
                  <c:v>46.419578999999999</c:v>
                </c:pt>
                <c:pt idx="35">
                  <c:v>46.902061000000003</c:v>
                </c:pt>
                <c:pt idx="36">
                  <c:v>47.401854999999998</c:v>
                </c:pt>
                <c:pt idx="37">
                  <c:v>47.863349999999997</c:v>
                </c:pt>
                <c:pt idx="38">
                  <c:v>48.406834000000003</c:v>
                </c:pt>
                <c:pt idx="39">
                  <c:v>48.838318000000001</c:v>
                </c:pt>
                <c:pt idx="40">
                  <c:v>49.279327000000002</c:v>
                </c:pt>
                <c:pt idx="41">
                  <c:v>49.646110999999998</c:v>
                </c:pt>
                <c:pt idx="42">
                  <c:v>49.990952</c:v>
                </c:pt>
                <c:pt idx="43">
                  <c:v>50.378459999999997</c:v>
                </c:pt>
                <c:pt idx="44">
                  <c:v>50.946964000000001</c:v>
                </c:pt>
                <c:pt idx="45">
                  <c:v>51.272995000000002</c:v>
                </c:pt>
                <c:pt idx="46">
                  <c:v>51.685265000000001</c:v>
                </c:pt>
                <c:pt idx="47">
                  <c:v>52.090980999999999</c:v>
                </c:pt>
                <c:pt idx="48">
                  <c:v>52.581477999999997</c:v>
                </c:pt>
                <c:pt idx="49">
                  <c:v>52.936751999999998</c:v>
                </c:pt>
                <c:pt idx="50">
                  <c:v>53.360782999999998</c:v>
                </c:pt>
              </c:numCache>
            </c:numRef>
          </c:val>
          <c:smooth val="0"/>
        </c:ser>
        <c:ser>
          <c:idx val="3"/>
          <c:order val="2"/>
          <c:tx>
            <c:strRef>
              <c:f>'DryGProd-HHPrice@'!$C$31</c:f>
              <c:strCache>
                <c:ptCount val="1"/>
                <c:pt idx="0">
                  <c:v>Reference</c:v>
                </c:pt>
              </c:strCache>
            </c:strRef>
          </c:tx>
          <c:spPr>
            <a:ln w="22225" cap="rnd">
              <a:solidFill>
                <a:srgbClr val="000000"/>
              </a:solidFill>
              <a:round/>
            </a:ln>
            <a:effectLst/>
          </c:spPr>
          <c:marker>
            <c:symbol val="none"/>
          </c:marker>
          <c:cat>
            <c:numRef>
              <c:f>'DryGProd-HHPrice@'!$BC$1:$DA$1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'DryGProd-HHPrice@'!$BC$31:$DA$31</c:f>
              <c:numCache>
                <c:formatCode>General</c:formatCode>
                <c:ptCount val="51"/>
                <c:pt idx="0">
                  <c:v>19.181979999999999</c:v>
                </c:pt>
                <c:pt idx="1">
                  <c:v>19.616311000000003</c:v>
                </c:pt>
                <c:pt idx="2">
                  <c:v>18.927788</c:v>
                </c:pt>
                <c:pt idx="3">
                  <c:v>19.098544</c:v>
                </c:pt>
                <c:pt idx="4">
                  <c:v>18.590890999999999</c:v>
                </c:pt>
                <c:pt idx="5">
                  <c:v>18.050598000000001</c:v>
                </c:pt>
                <c:pt idx="6">
                  <c:v>18.503605</c:v>
                </c:pt>
                <c:pt idx="7">
                  <c:v>19.266026</c:v>
                </c:pt>
                <c:pt idx="8">
                  <c:v>20.158601999999998</c:v>
                </c:pt>
                <c:pt idx="9">
                  <c:v>20.623853999999998</c:v>
                </c:pt>
                <c:pt idx="10">
                  <c:v>21.315507</c:v>
                </c:pt>
                <c:pt idx="11">
                  <c:v>22.901879000000001</c:v>
                </c:pt>
                <c:pt idx="12">
                  <c:v>24.033266000000001</c:v>
                </c:pt>
                <c:pt idx="13">
                  <c:v>24.205522999999999</c:v>
                </c:pt>
                <c:pt idx="14">
                  <c:v>25.889605</c:v>
                </c:pt>
                <c:pt idx="15">
                  <c:v>27.065459999999998</c:v>
                </c:pt>
                <c:pt idx="16">
                  <c:v>26.662774000000002</c:v>
                </c:pt>
                <c:pt idx="17">
                  <c:v>26.845202</c:v>
                </c:pt>
                <c:pt idx="18">
                  <c:v>29.466657999999999</c:v>
                </c:pt>
                <c:pt idx="19">
                  <c:v>32.255924</c:v>
                </c:pt>
                <c:pt idx="20">
                  <c:v>33.551945000000003</c:v>
                </c:pt>
                <c:pt idx="21">
                  <c:v>34.104362000000002</c:v>
                </c:pt>
                <c:pt idx="22">
                  <c:v>34.610320999999999</c:v>
                </c:pt>
                <c:pt idx="23">
                  <c:v>35.265839</c:v>
                </c:pt>
                <c:pt idx="24">
                  <c:v>35.878203999999997</c:v>
                </c:pt>
                <c:pt idx="25">
                  <c:v>36.620083000000001</c:v>
                </c:pt>
                <c:pt idx="26">
                  <c:v>37.358829</c:v>
                </c:pt>
                <c:pt idx="27">
                  <c:v>37.824024000000001</c:v>
                </c:pt>
                <c:pt idx="28">
                  <c:v>38.264235999999997</c:v>
                </c:pt>
                <c:pt idx="29">
                  <c:v>38.409320999999998</c:v>
                </c:pt>
                <c:pt idx="30">
                  <c:v>38.493876999999998</c:v>
                </c:pt>
                <c:pt idx="31">
                  <c:v>38.755878000000003</c:v>
                </c:pt>
                <c:pt idx="32">
                  <c:v>39.081786999999998</c:v>
                </c:pt>
                <c:pt idx="33">
                  <c:v>39.164070000000002</c:v>
                </c:pt>
                <c:pt idx="34">
                  <c:v>39.398941000000001</c:v>
                </c:pt>
                <c:pt idx="35">
                  <c:v>39.584068000000002</c:v>
                </c:pt>
                <c:pt idx="36">
                  <c:v>39.824623000000003</c:v>
                </c:pt>
                <c:pt idx="37">
                  <c:v>40.056953</c:v>
                </c:pt>
                <c:pt idx="38">
                  <c:v>40.274425999999998</c:v>
                </c:pt>
                <c:pt idx="39">
                  <c:v>40.437691000000001</c:v>
                </c:pt>
                <c:pt idx="40">
                  <c:v>40.716293</c:v>
                </c:pt>
                <c:pt idx="41">
                  <c:v>40.935310000000001</c:v>
                </c:pt>
                <c:pt idx="42">
                  <c:v>41.207214</c:v>
                </c:pt>
                <c:pt idx="43">
                  <c:v>41.378509999999999</c:v>
                </c:pt>
                <c:pt idx="44">
                  <c:v>41.772647999999997</c:v>
                </c:pt>
                <c:pt idx="45">
                  <c:v>42.093288000000001</c:v>
                </c:pt>
                <c:pt idx="46">
                  <c:v>42.335583</c:v>
                </c:pt>
                <c:pt idx="47">
                  <c:v>42.559421999999998</c:v>
                </c:pt>
                <c:pt idx="48">
                  <c:v>42.914707</c:v>
                </c:pt>
                <c:pt idx="49">
                  <c:v>43.099471999999999</c:v>
                </c:pt>
                <c:pt idx="50">
                  <c:v>43.407387</c:v>
                </c:pt>
              </c:numCache>
            </c:numRef>
          </c:val>
          <c:smooth val="0"/>
        </c:ser>
        <c:dLbls>
          <c:showLegendKey val="0"/>
          <c:showVal val="0"/>
          <c:showCatName val="0"/>
          <c:showSerName val="0"/>
          <c:showPercent val="0"/>
          <c:showBubbleSize val="0"/>
        </c:dLbls>
        <c:smooth val="0"/>
        <c:axId val="318177136"/>
        <c:axId val="318177696"/>
        <c:extLst>
          <c:ext xmlns:c15="http://schemas.microsoft.com/office/drawing/2012/chart" uri="{02D57815-91ED-43cb-92C2-25804820EDAC}">
            <c15:filteredLineSeries>
              <c15:ser>
                <c:idx val="2"/>
                <c:order val="3"/>
                <c:tx>
                  <c:strRef>
                    <c:extLst>
                      <c:ext uri="{02D57815-91ED-43cb-92C2-25804820EDAC}">
                        <c15:formulaRef>
                          <c15:sqref>'DryGProd-HHPrice@'!#REF!</c15:sqref>
                        </c15:formulaRef>
                      </c:ext>
                    </c:extLst>
                    <c:strCache>
                      <c:ptCount val="1"/>
                      <c:pt idx="0">
                        <c:v>#REF!</c:v>
                      </c:pt>
                    </c:strCache>
                  </c:strRef>
                </c:tx>
                <c:spPr>
                  <a:ln w="28575" cap="rnd">
                    <a:solidFill>
                      <a:schemeClr val="accent5"/>
                    </a:solidFill>
                    <a:prstDash val="sysDash"/>
                    <a:round/>
                  </a:ln>
                  <a:effectLst/>
                </c:spPr>
                <c:marker>
                  <c:symbol val="none"/>
                </c:marker>
                <c:cat>
                  <c:numRef>
                    <c:extLst>
                      <c:ext uri="{02D57815-91ED-43cb-92C2-25804820EDAC}">
                        <c15:formulaRef>
                          <c15:sqref>'DryGProd-HHPrice@'!$BC$1:$DA$1</c15:sqref>
                        </c15:formulaRef>
                      </c:ext>
                    </c:extLst>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extLst>
                      <c:ext uri="{02D57815-91ED-43cb-92C2-25804820EDAC}">
                        <c15:formulaRef>
                          <c15:sqref>'DryGProd-HHPrice@'!#REF!</c15:sqref>
                        </c15:formulaRef>
                      </c:ext>
                    </c:extLst>
                    <c:numCache>
                      <c:formatCode>General</c:formatCode>
                      <c:ptCount val="1"/>
                      <c:pt idx="0">
                        <c:v>1</c:v>
                      </c:pt>
                    </c:numCache>
                  </c:numRef>
                </c:val>
                <c:smooth val="0"/>
              </c15:ser>
            </c15:filteredLineSeries>
          </c:ext>
        </c:extLst>
      </c:lineChart>
      <c:catAx>
        <c:axId val="318177136"/>
        <c:scaling>
          <c:orientation val="minMax"/>
        </c:scaling>
        <c:delete val="0"/>
        <c:axPos val="b"/>
        <c:numFmt formatCode="General" sourceLinked="1"/>
        <c:majorTickMark val="out"/>
        <c:minorTickMark val="none"/>
        <c:tickLblPos val="low"/>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318177696"/>
        <c:crosses val="autoZero"/>
        <c:auto val="1"/>
        <c:lblAlgn val="ctr"/>
        <c:lblOffset val="100"/>
        <c:tickLblSkip val="10"/>
        <c:tickMarkSkip val="10"/>
        <c:noMultiLvlLbl val="0"/>
      </c:catAx>
      <c:valAx>
        <c:axId val="318177696"/>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22225">
            <a:solidFill>
              <a:schemeClr val="bg1">
                <a:lumMod val="65000"/>
              </a:schemeClr>
            </a:solidFill>
            <a:prstDash val="lgDash"/>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318177136"/>
        <c:crossesAt val="19"/>
        <c:crossBetween val="midCat"/>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000">
          <a:solidFill>
            <a:sysClr val="windowText" lastClr="000000"/>
          </a:solidFill>
        </a:defRPr>
      </a:pPr>
      <a:endParaRPr lang="en-US"/>
    </a:p>
  </c:txPr>
  <c:externalData r:id="rId4">
    <c:autoUpdate val="0"/>
  </c:externalData>
  <c:userShapes r:id="rId5"/>
</c:chartSpace>
</file>

<file path=ppt/charts/chart4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2943195454318955E-2"/>
          <c:y val="0.18125136701662292"/>
          <c:w val="0.80565304336957877"/>
          <c:h val="0.72563757655293093"/>
        </c:manualLayout>
      </c:layout>
      <c:lineChart>
        <c:grouping val="standard"/>
        <c:varyColors val="0"/>
        <c:ser>
          <c:idx val="0"/>
          <c:order val="0"/>
          <c:tx>
            <c:strRef>
              <c:f>'DryGProd-HHPrice@'!$C$29</c:f>
              <c:strCache>
                <c:ptCount val="1"/>
                <c:pt idx="0">
                  <c:v>Low Oil and Gas Resource and Technology</c:v>
                </c:pt>
              </c:strCache>
            </c:strRef>
          </c:tx>
          <c:spPr>
            <a:ln w="22225" cap="rnd">
              <a:solidFill>
                <a:schemeClr val="accent2"/>
              </a:solidFill>
              <a:round/>
            </a:ln>
            <a:effectLst/>
          </c:spPr>
          <c:marker>
            <c:symbol val="none"/>
          </c:marker>
          <c:cat>
            <c:numRef>
              <c:f>'DryGProd-HHPrice@'!$BC$1:$DA$1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'DryGProd-HHPrice@'!$BC$29:$DA$29</c:f>
              <c:numCache>
                <c:formatCode>General</c:formatCode>
                <c:ptCount val="51"/>
                <c:pt idx="18">
                  <c:v>2.992623</c:v>
                </c:pt>
                <c:pt idx="19">
                  <c:v>3.3987400000000001</c:v>
                </c:pt>
                <c:pt idx="20">
                  <c:v>3.690277</c:v>
                </c:pt>
                <c:pt idx="21">
                  <c:v>3.7878609999999999</c:v>
                </c:pt>
                <c:pt idx="22">
                  <c:v>3.8451409999999999</c:v>
                </c:pt>
                <c:pt idx="23">
                  <c:v>4.0489980000000001</c:v>
                </c:pt>
                <c:pt idx="24">
                  <c:v>4.325221</c:v>
                </c:pt>
                <c:pt idx="25">
                  <c:v>4.662236</c:v>
                </c:pt>
                <c:pt idx="26">
                  <c:v>5.0118600000000004</c:v>
                </c:pt>
                <c:pt idx="27">
                  <c:v>5.1695070000000003</c:v>
                </c:pt>
                <c:pt idx="28">
                  <c:v>5.432321</c:v>
                </c:pt>
                <c:pt idx="29">
                  <c:v>5.5346440000000001</c:v>
                </c:pt>
                <c:pt idx="30">
                  <c:v>5.5960049999999999</c:v>
                </c:pt>
                <c:pt idx="31">
                  <c:v>5.6556090000000001</c:v>
                </c:pt>
                <c:pt idx="32">
                  <c:v>5.816255</c:v>
                </c:pt>
                <c:pt idx="33">
                  <c:v>5.894749</c:v>
                </c:pt>
                <c:pt idx="34">
                  <c:v>6.076238</c:v>
                </c:pt>
                <c:pt idx="35">
                  <c:v>6.1875299999999998</c:v>
                </c:pt>
                <c:pt idx="36">
                  <c:v>6.3006510000000002</c:v>
                </c:pt>
                <c:pt idx="37">
                  <c:v>6.4013530000000003</c:v>
                </c:pt>
                <c:pt idx="38">
                  <c:v>6.4920590000000002</c:v>
                </c:pt>
                <c:pt idx="39">
                  <c:v>6.4957969999999996</c:v>
                </c:pt>
                <c:pt idx="40">
                  <c:v>6.7040509999999998</c:v>
                </c:pt>
                <c:pt idx="41">
                  <c:v>6.7564780000000004</c:v>
                </c:pt>
                <c:pt idx="42">
                  <c:v>6.8705819999999997</c:v>
                </c:pt>
                <c:pt idx="43">
                  <c:v>7.0546379999999997</c:v>
                </c:pt>
                <c:pt idx="44">
                  <c:v>7.0269630000000003</c:v>
                </c:pt>
                <c:pt idx="45">
                  <c:v>7.1384480000000003</c:v>
                </c:pt>
                <c:pt idx="46">
                  <c:v>7.3198340000000002</c:v>
                </c:pt>
                <c:pt idx="47">
                  <c:v>7.5829789999999999</c:v>
                </c:pt>
                <c:pt idx="48">
                  <c:v>7.8294100000000002</c:v>
                </c:pt>
                <c:pt idx="49">
                  <c:v>7.9995520000000004</c:v>
                </c:pt>
                <c:pt idx="50">
                  <c:v>8.2382500000000007</c:v>
                </c:pt>
              </c:numCache>
            </c:numRef>
          </c:val>
          <c:smooth val="0"/>
        </c:ser>
        <c:ser>
          <c:idx val="1"/>
          <c:order val="1"/>
          <c:tx>
            <c:strRef>
              <c:f>'DryGProd-HHPrice@'!$C$30</c:f>
              <c:strCache>
                <c:ptCount val="1"/>
                <c:pt idx="0">
                  <c:v>High Oil and Gas Rersoure and Technology</c:v>
                </c:pt>
              </c:strCache>
            </c:strRef>
          </c:tx>
          <c:spPr>
            <a:ln w="22225" cap="rnd">
              <a:solidFill>
                <a:schemeClr val="accent3"/>
              </a:solidFill>
              <a:round/>
            </a:ln>
            <a:effectLst/>
          </c:spPr>
          <c:marker>
            <c:symbol val="none"/>
          </c:marker>
          <c:cat>
            <c:numRef>
              <c:f>'DryGProd-HHPrice@'!$BC$1:$DA$1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'DryGProd-HHPrice@'!$BC$30:$DA$30</c:f>
              <c:numCache>
                <c:formatCode>General</c:formatCode>
                <c:ptCount val="51"/>
                <c:pt idx="18">
                  <c:v>2.9925109999999999</c:v>
                </c:pt>
                <c:pt idx="19">
                  <c:v>2.8322419999999999</c:v>
                </c:pt>
                <c:pt idx="20">
                  <c:v>2.7567550000000001</c:v>
                </c:pt>
                <c:pt idx="21">
                  <c:v>2.6026389999999999</c:v>
                </c:pt>
                <c:pt idx="22">
                  <c:v>2.5471680000000001</c:v>
                </c:pt>
                <c:pt idx="23">
                  <c:v>2.6145260000000001</c:v>
                </c:pt>
                <c:pt idx="24">
                  <c:v>2.7385199999999998</c:v>
                </c:pt>
                <c:pt idx="25">
                  <c:v>2.9035829999999998</c:v>
                </c:pt>
                <c:pt idx="26">
                  <c:v>2.9914740000000002</c:v>
                </c:pt>
                <c:pt idx="27">
                  <c:v>3.0251139999999999</c:v>
                </c:pt>
                <c:pt idx="28">
                  <c:v>3.0246</c:v>
                </c:pt>
                <c:pt idx="29">
                  <c:v>3.0245359999999999</c:v>
                </c:pt>
                <c:pt idx="30">
                  <c:v>3.0217900000000002</c:v>
                </c:pt>
                <c:pt idx="31">
                  <c:v>3.028667</c:v>
                </c:pt>
                <c:pt idx="32">
                  <c:v>3.058408</c:v>
                </c:pt>
                <c:pt idx="33">
                  <c:v>3.1084390000000002</c:v>
                </c:pt>
                <c:pt idx="34">
                  <c:v>3.1124019999999999</c:v>
                </c:pt>
                <c:pt idx="35">
                  <c:v>3.140619</c:v>
                </c:pt>
                <c:pt idx="36">
                  <c:v>3.1455880000000001</c:v>
                </c:pt>
                <c:pt idx="37">
                  <c:v>3.146884</c:v>
                </c:pt>
                <c:pt idx="38">
                  <c:v>3.1475819999999999</c:v>
                </c:pt>
                <c:pt idx="39">
                  <c:v>3.1534849999999999</c:v>
                </c:pt>
                <c:pt idx="40">
                  <c:v>3.1564999999999999</c:v>
                </c:pt>
                <c:pt idx="41">
                  <c:v>3.1512509999999998</c:v>
                </c:pt>
                <c:pt idx="42">
                  <c:v>3.155427</c:v>
                </c:pt>
                <c:pt idx="43">
                  <c:v>3.1657950000000001</c:v>
                </c:pt>
                <c:pt idx="44">
                  <c:v>3.2131280000000002</c:v>
                </c:pt>
                <c:pt idx="45">
                  <c:v>3.2376849999999999</c:v>
                </c:pt>
                <c:pt idx="46">
                  <c:v>3.2603080000000002</c:v>
                </c:pt>
                <c:pt idx="47">
                  <c:v>3.2983020000000001</c:v>
                </c:pt>
                <c:pt idx="48">
                  <c:v>3.334708</c:v>
                </c:pt>
                <c:pt idx="49">
                  <c:v>3.344894</c:v>
                </c:pt>
                <c:pt idx="50">
                  <c:v>3.3892669999999998</c:v>
                </c:pt>
              </c:numCache>
            </c:numRef>
          </c:val>
          <c:smooth val="0"/>
        </c:ser>
        <c:ser>
          <c:idx val="3"/>
          <c:order val="2"/>
          <c:tx>
            <c:strRef>
              <c:f>'DryGProd-HHPrice@'!$C$28</c:f>
              <c:strCache>
                <c:ptCount val="1"/>
                <c:pt idx="0">
                  <c:v>Reference</c:v>
                </c:pt>
              </c:strCache>
            </c:strRef>
          </c:tx>
          <c:spPr>
            <a:ln w="22225" cap="rnd">
              <a:solidFill>
                <a:srgbClr val="000000"/>
              </a:solidFill>
              <a:round/>
            </a:ln>
            <a:effectLst/>
          </c:spPr>
          <c:marker>
            <c:symbol val="none"/>
          </c:marker>
          <c:cat>
            <c:numRef>
              <c:f>'DryGProd-HHPrice@'!$BC$1:$DA$1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'DryGProd-HHPrice@'!$BC$28:$DA$28</c:f>
              <c:numCache>
                <c:formatCode>General</c:formatCode>
                <c:ptCount val="51"/>
                <c:pt idx="0">
                  <c:v>6.0872177390794624</c:v>
                </c:pt>
                <c:pt idx="1">
                  <c:v>5.4682222222222219</c:v>
                </c:pt>
                <c:pt idx="2">
                  <c:v>4.596794435494302</c:v>
                </c:pt>
                <c:pt idx="3">
                  <c:v>7.293726442612555</c:v>
                </c:pt>
                <c:pt idx="4">
                  <c:v>7.6435769860861749</c:v>
                </c:pt>
                <c:pt idx="5">
                  <c:v>10.925595740748792</c:v>
                </c:pt>
                <c:pt idx="6">
                  <c:v>8.2091676018309521</c:v>
                </c:pt>
                <c:pt idx="7">
                  <c:v>8.2815446644133264</c:v>
                </c:pt>
                <c:pt idx="8">
                  <c:v>10.324695141365897</c:v>
                </c:pt>
                <c:pt idx="9">
                  <c:v>4.5567242599999993</c:v>
                </c:pt>
                <c:pt idx="10">
                  <c:v>4.9930663893856018</c:v>
                </c:pt>
                <c:pt idx="11">
                  <c:v>4.4778542459176656</c:v>
                </c:pt>
                <c:pt idx="12">
                  <c:v>3.0228436804987928</c:v>
                </c:pt>
                <c:pt idx="13">
                  <c:v>4.0349192053351786</c:v>
                </c:pt>
                <c:pt idx="14">
                  <c:v>4.6438839036312851</c:v>
                </c:pt>
                <c:pt idx="15">
                  <c:v>2.7543413264007564</c:v>
                </c:pt>
                <c:pt idx="16">
                  <c:v>2.6158299346592946</c:v>
                </c:pt>
                <c:pt idx="17">
                  <c:v>3.0488103807021565</c:v>
                </c:pt>
                <c:pt idx="18">
                  <c:v>2.9923649999999999</c:v>
                </c:pt>
                <c:pt idx="19">
                  <c:v>3.026332</c:v>
                </c:pt>
                <c:pt idx="20">
                  <c:v>3.083942</c:v>
                </c:pt>
                <c:pt idx="21">
                  <c:v>2.99987</c:v>
                </c:pt>
                <c:pt idx="22">
                  <c:v>3.002637</c:v>
                </c:pt>
                <c:pt idx="23">
                  <c:v>3.1302289999999999</c:v>
                </c:pt>
                <c:pt idx="24">
                  <c:v>3.3051210000000002</c:v>
                </c:pt>
                <c:pt idx="25">
                  <c:v>3.533318</c:v>
                </c:pt>
                <c:pt idx="26">
                  <c:v>3.6049769999999999</c:v>
                </c:pt>
                <c:pt idx="27">
                  <c:v>3.6287340000000001</c:v>
                </c:pt>
                <c:pt idx="28">
                  <c:v>3.707767</c:v>
                </c:pt>
                <c:pt idx="29">
                  <c:v>3.724675</c:v>
                </c:pt>
                <c:pt idx="30">
                  <c:v>3.7618130000000001</c:v>
                </c:pt>
                <c:pt idx="31">
                  <c:v>3.7471329999999998</c:v>
                </c:pt>
                <c:pt idx="32">
                  <c:v>3.8803160000000001</c:v>
                </c:pt>
                <c:pt idx="33">
                  <c:v>3.9389460000000001</c:v>
                </c:pt>
                <c:pt idx="34">
                  <c:v>3.981436</c:v>
                </c:pt>
                <c:pt idx="35">
                  <c:v>4.0224710000000004</c:v>
                </c:pt>
                <c:pt idx="36">
                  <c:v>4.0987640000000001</c:v>
                </c:pt>
                <c:pt idx="37">
                  <c:v>4.1185590000000003</c:v>
                </c:pt>
                <c:pt idx="38">
                  <c:v>4.1283919999999998</c:v>
                </c:pt>
                <c:pt idx="39">
                  <c:v>4.1498549999999996</c:v>
                </c:pt>
                <c:pt idx="40">
                  <c:v>4.2088070000000002</c:v>
                </c:pt>
                <c:pt idx="41">
                  <c:v>4.1960259999999998</c:v>
                </c:pt>
                <c:pt idx="42">
                  <c:v>4.2374489999999998</c:v>
                </c:pt>
                <c:pt idx="43">
                  <c:v>4.2976609999999997</c:v>
                </c:pt>
                <c:pt idx="44">
                  <c:v>4.37676</c:v>
                </c:pt>
                <c:pt idx="45">
                  <c:v>4.4488190000000003</c:v>
                </c:pt>
                <c:pt idx="46">
                  <c:v>4.499123</c:v>
                </c:pt>
                <c:pt idx="47">
                  <c:v>4.5666700000000002</c:v>
                </c:pt>
                <c:pt idx="48">
                  <c:v>4.6923170000000001</c:v>
                </c:pt>
                <c:pt idx="49">
                  <c:v>4.7867629999999997</c:v>
                </c:pt>
                <c:pt idx="50">
                  <c:v>4.8660560000000004</c:v>
                </c:pt>
              </c:numCache>
            </c:numRef>
          </c:val>
          <c:smooth val="0"/>
        </c:ser>
        <c:dLbls>
          <c:showLegendKey val="0"/>
          <c:showVal val="0"/>
          <c:showCatName val="0"/>
          <c:showSerName val="0"/>
          <c:showPercent val="0"/>
          <c:showBubbleSize val="0"/>
        </c:dLbls>
        <c:smooth val="0"/>
        <c:axId val="318182736"/>
        <c:axId val="318183296"/>
        <c:extLst>
          <c:ext xmlns:c15="http://schemas.microsoft.com/office/drawing/2012/chart" uri="{02D57815-91ED-43cb-92C2-25804820EDAC}">
            <c15:filteredLineSeries>
              <c15:ser>
                <c:idx val="2"/>
                <c:order val="3"/>
                <c:tx>
                  <c:strRef>
                    <c:extLst>
                      <c:ext uri="{02D57815-91ED-43cb-92C2-25804820EDAC}">
                        <c15:formulaRef>
                          <c15:sqref>'\\Fs-f3\oea\IIEA\AEO\AEO2019\Flipbook\Guidelines\Excel_to_PPT\[AEO2019_flipbook_NatGas_V10_2018-12-18.xlsx]HH_price'!$C$32</c15:sqref>
                        </c15:formulaRef>
                      </c:ext>
                    </c:extLst>
                    <c:strCache>
                      <c:ptCount val="1"/>
                      <c:pt idx="0">
                        <c:v>REF_2017_NOCPP</c:v>
                      </c:pt>
                    </c:strCache>
                  </c:strRef>
                </c:tx>
                <c:spPr>
                  <a:ln w="28575" cap="rnd">
                    <a:solidFill>
                      <a:schemeClr val="accent5"/>
                    </a:solidFill>
                    <a:prstDash val="sysDash"/>
                    <a:round/>
                  </a:ln>
                  <a:effectLst/>
                </c:spPr>
                <c:marker>
                  <c:symbol val="none"/>
                </c:marker>
                <c:cat>
                  <c:numRef>
                    <c:extLst>
                      <c:ext uri="{02D57815-91ED-43cb-92C2-25804820EDAC}">
                        <c15:formulaRef>
                          <c15:sqref>'DryGProd-HHPrice@'!$BC$1:$DA$1</c15:sqref>
                        </c15:formulaRef>
                      </c:ext>
                    </c:extLst>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extLst>
                      <c:ext uri="{02D57815-91ED-43cb-92C2-25804820EDAC}">
                        <c15:formulaRef>
                          <c15:sqref>[1]HH_price!$BC$32:$DA$32</c15:sqref>
                        </c15:formulaRef>
                      </c:ext>
                    </c:extLst>
                    <c:numCache>
                      <c:formatCode>General</c:formatCode>
                      <c:ptCount val="5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numCache>
                  </c:numRef>
                </c:val>
                <c:smooth val="0"/>
              </c15:ser>
            </c15:filteredLineSeries>
            <c15:filteredLineSeries>
              <c15:ser>
                <c:idx val="4"/>
                <c:order val="4"/>
                <c:tx>
                  <c:strRef>
                    <c:extLst xmlns:c15="http://schemas.microsoft.com/office/drawing/2012/chart">
                      <c:ext xmlns:c15="http://schemas.microsoft.com/office/drawing/2012/chart" uri="{02D57815-91ED-43cb-92C2-25804820EDAC}">
                        <c15:formulaRef>
                          <c15:sqref>'DryGProd-HHPrice@'!#REF!</c15:sqref>
                        </c15:formulaRef>
                      </c:ext>
                    </c:extLst>
                    <c:strCache>
                      <c:ptCount val="1"/>
                      <c:pt idx="0">
                        <c:v>#REF!</c:v>
                      </c:pt>
                    </c:strCache>
                  </c:strRef>
                </c:tx>
                <c:spPr>
                  <a:ln w="22225" cap="rnd">
                    <a:solidFill>
                      <a:schemeClr val="accent4"/>
                    </a:solidFill>
                    <a:round/>
                  </a:ln>
                  <a:effectLst/>
                </c:spPr>
                <c:marker>
                  <c:symbol val="none"/>
                </c:marker>
                <c:cat>
                  <c:numRef>
                    <c:extLst xmlns:c15="http://schemas.microsoft.com/office/drawing/2012/chart">
                      <c:ext xmlns:c15="http://schemas.microsoft.com/office/drawing/2012/chart" uri="{02D57815-91ED-43cb-92C2-25804820EDAC}">
                        <c15:formulaRef>
                          <c15:sqref>'DryGProd-HHPrice@'!$BC$1:$DA$1</c15:sqref>
                        </c15:formulaRef>
                      </c:ext>
                    </c:extLst>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extLst xmlns:c15="http://schemas.microsoft.com/office/drawing/2012/chart">
                      <c:ext xmlns:c15="http://schemas.microsoft.com/office/drawing/2012/chart" uri="{02D57815-91ED-43cb-92C2-25804820EDAC}">
                        <c15:formulaRef>
                          <c15:sqref>'DryGProd-HHPrice@'!#REF!</c15:sqref>
                        </c15:formulaRef>
                      </c:ext>
                    </c:extLst>
                    <c:numCache>
                      <c:formatCode>General</c:formatCode>
                      <c:ptCount val="1"/>
                      <c:pt idx="0">
                        <c:v>1</c:v>
                      </c:pt>
                    </c:numCache>
                  </c:numRef>
                </c:val>
                <c:smooth val="0"/>
              </c15:ser>
            </c15:filteredLineSeries>
            <c15:filteredLineSeries>
              <c15:ser>
                <c:idx val="5"/>
                <c:order val="5"/>
                <c:tx>
                  <c:strRef>
                    <c:extLst xmlns:c15="http://schemas.microsoft.com/office/drawing/2012/chart">
                      <c:ext xmlns:c15="http://schemas.microsoft.com/office/drawing/2012/chart" uri="{02D57815-91ED-43cb-92C2-25804820EDAC}">
                        <c15:formulaRef>
                          <c15:sqref>'DryGProd-HHPrice@'!#REF!</c15:sqref>
                        </c15:formulaRef>
                      </c:ext>
                    </c:extLst>
                    <c:strCache>
                      <c:ptCount val="1"/>
                      <c:pt idx="0">
                        <c:v>#REF!</c:v>
                      </c:pt>
                    </c:strCache>
                  </c:strRef>
                </c:tx>
                <c:spPr>
                  <a:ln w="22225" cap="rnd">
                    <a:solidFill>
                      <a:schemeClr val="accent5"/>
                    </a:solidFill>
                    <a:round/>
                  </a:ln>
                  <a:effectLst/>
                </c:spPr>
                <c:marker>
                  <c:symbol val="none"/>
                </c:marker>
                <c:cat>
                  <c:numRef>
                    <c:extLst xmlns:c15="http://schemas.microsoft.com/office/drawing/2012/chart">
                      <c:ext xmlns:c15="http://schemas.microsoft.com/office/drawing/2012/chart" uri="{02D57815-91ED-43cb-92C2-25804820EDAC}">
                        <c15:formulaRef>
                          <c15:sqref>'DryGProd-HHPrice@'!$BC$1:$DA$1</c15:sqref>
                        </c15:formulaRef>
                      </c:ext>
                    </c:extLst>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extLst xmlns:c15="http://schemas.microsoft.com/office/drawing/2012/chart">
                      <c:ext xmlns:c15="http://schemas.microsoft.com/office/drawing/2012/chart" uri="{02D57815-91ED-43cb-92C2-25804820EDAC}">
                        <c15:formulaRef>
                          <c15:sqref>'DryGProd-HHPrice@'!#REF!</c15:sqref>
                        </c15:formulaRef>
                      </c:ext>
                    </c:extLst>
                    <c:numCache>
                      <c:formatCode>General</c:formatCode>
                      <c:ptCount val="1"/>
                      <c:pt idx="0">
                        <c:v>1</c:v>
                      </c:pt>
                    </c:numCache>
                  </c:numRef>
                </c:val>
                <c:smooth val="0"/>
              </c15:ser>
            </c15:filteredLineSeries>
          </c:ext>
        </c:extLst>
      </c:lineChart>
      <c:catAx>
        <c:axId val="318182736"/>
        <c:scaling>
          <c:orientation val="minMax"/>
        </c:scaling>
        <c:delete val="0"/>
        <c:axPos val="b"/>
        <c:numFmt formatCode="General" sourceLinked="1"/>
        <c:majorTickMark val="out"/>
        <c:minorTickMark val="none"/>
        <c:tickLblPos val="low"/>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318183296"/>
        <c:crosses val="autoZero"/>
        <c:auto val="1"/>
        <c:lblAlgn val="ctr"/>
        <c:lblOffset val="100"/>
        <c:tickLblSkip val="10"/>
        <c:tickMarkSkip val="10"/>
        <c:noMultiLvlLbl val="0"/>
      </c:catAx>
      <c:valAx>
        <c:axId val="318183296"/>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22225">
            <a:solidFill>
              <a:schemeClr val="bg1">
                <a:lumMod val="65000"/>
              </a:schemeClr>
            </a:solidFill>
            <a:prstDash val="lgDash"/>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318182736"/>
        <c:crossesAt val="19"/>
        <c:crossBetween val="midCat"/>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000">
          <a:solidFill>
            <a:sysClr val="windowText" lastClr="000000"/>
          </a:solidFill>
        </a:defRPr>
      </a:pPr>
      <a:endParaRPr lang="en-US"/>
    </a:p>
  </c:txPr>
  <c:externalData r:id="rId4">
    <c:autoUpdate val="0"/>
  </c:externalData>
  <c:userShapes r:id="rId5"/>
</c:chartSpace>
</file>

<file path=ppt/charts/chart4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157591127845036"/>
          <c:y val="0.18087786084134563"/>
          <c:w val="0.6355509783275457"/>
          <c:h val="0.73074568761215553"/>
        </c:manualLayout>
      </c:layout>
      <c:areaChart>
        <c:grouping val="stacked"/>
        <c:varyColors val="0"/>
        <c:ser>
          <c:idx val="1"/>
          <c:order val="0"/>
          <c:tx>
            <c:strRef>
              <c:f>'production_by_type@'!$C$27</c:f>
              <c:strCache>
                <c:ptCount val="1"/>
                <c:pt idx="0">
                  <c:v>"other"</c:v>
                </c:pt>
              </c:strCache>
            </c:strRef>
          </c:tx>
          <c:spPr>
            <a:solidFill>
              <a:schemeClr val="tx1">
                <a:lumMod val="50000"/>
                <a:lumOff val="50000"/>
              </a:schemeClr>
            </a:solidFill>
            <a:ln w="25400">
              <a:noFill/>
            </a:ln>
            <a:effectLst/>
          </c:spPr>
          <c:cat>
            <c:numRef>
              <c:f>'production_by_type@'!$BC$1:$DA$1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'production_by_type@'!$BC$27:$DA$27</c:f>
              <c:numCache>
                <c:formatCode>General</c:formatCode>
                <c:ptCount val="51"/>
                <c:pt idx="0">
                  <c:v>1.79</c:v>
                </c:pt>
                <c:pt idx="1">
                  <c:v>1.8699999999999999</c:v>
                </c:pt>
                <c:pt idx="2">
                  <c:v>1.94</c:v>
                </c:pt>
                <c:pt idx="3">
                  <c:v>2.0700000000000003</c:v>
                </c:pt>
                <c:pt idx="4">
                  <c:v>2.04</c:v>
                </c:pt>
                <c:pt idx="5">
                  <c:v>2.11</c:v>
                </c:pt>
                <c:pt idx="6">
                  <c:v>2.11</c:v>
                </c:pt>
                <c:pt idx="7">
                  <c:v>2.12</c:v>
                </c:pt>
                <c:pt idx="8">
                  <c:v>2.1800000000000002</c:v>
                </c:pt>
                <c:pt idx="9">
                  <c:v>2.1800000000000002</c:v>
                </c:pt>
                <c:pt idx="10">
                  <c:v>2.06</c:v>
                </c:pt>
                <c:pt idx="11">
                  <c:v>1.9300000000000002</c:v>
                </c:pt>
                <c:pt idx="12">
                  <c:v>1.82</c:v>
                </c:pt>
                <c:pt idx="13">
                  <c:v>1.61</c:v>
                </c:pt>
                <c:pt idx="14">
                  <c:v>1.51</c:v>
                </c:pt>
                <c:pt idx="15">
                  <c:v>1.4100000000000001</c:v>
                </c:pt>
                <c:pt idx="16">
                  <c:v>1.29</c:v>
                </c:pt>
                <c:pt idx="17">
                  <c:v>1.22</c:v>
                </c:pt>
                <c:pt idx="18">
                  <c:v>1.262597</c:v>
                </c:pt>
                <c:pt idx="19">
                  <c:v>1.1663460000000001</c:v>
                </c:pt>
                <c:pt idx="20">
                  <c:v>1.1771739999999999</c:v>
                </c:pt>
                <c:pt idx="21">
                  <c:v>1.182836</c:v>
                </c:pt>
                <c:pt idx="22">
                  <c:v>1.1785330000000001</c:v>
                </c:pt>
                <c:pt idx="23">
                  <c:v>1.1646000000000001</c:v>
                </c:pt>
                <c:pt idx="24">
                  <c:v>1.142952</c:v>
                </c:pt>
                <c:pt idx="25">
                  <c:v>1.098595</c:v>
                </c:pt>
                <c:pt idx="26">
                  <c:v>1.09748</c:v>
                </c:pt>
                <c:pt idx="27">
                  <c:v>1.0799590000000001</c:v>
                </c:pt>
                <c:pt idx="28">
                  <c:v>1.040098</c:v>
                </c:pt>
                <c:pt idx="29">
                  <c:v>1.002966</c:v>
                </c:pt>
                <c:pt idx="30">
                  <c:v>0.96460600000000007</c:v>
                </c:pt>
                <c:pt idx="31">
                  <c:v>0.957403</c:v>
                </c:pt>
                <c:pt idx="32">
                  <c:v>0.95487999999999995</c:v>
                </c:pt>
                <c:pt idx="33">
                  <c:v>0.95076099999999997</c:v>
                </c:pt>
                <c:pt idx="34">
                  <c:v>0.93564700000000001</c:v>
                </c:pt>
                <c:pt idx="35">
                  <c:v>0.929983</c:v>
                </c:pt>
                <c:pt idx="36">
                  <c:v>0.93240199999999995</c:v>
                </c:pt>
                <c:pt idx="37">
                  <c:v>0.92646799999999996</c:v>
                </c:pt>
                <c:pt idx="38">
                  <c:v>0.93097600000000003</c:v>
                </c:pt>
                <c:pt idx="39">
                  <c:v>0.91200499999999995</c:v>
                </c:pt>
                <c:pt idx="40">
                  <c:v>0.92096800000000001</c:v>
                </c:pt>
                <c:pt idx="41">
                  <c:v>0.90397700000000003</c:v>
                </c:pt>
                <c:pt idx="42">
                  <c:v>0.88967400000000008</c:v>
                </c:pt>
                <c:pt idx="43">
                  <c:v>0.87357200000000002</c:v>
                </c:pt>
                <c:pt idx="44">
                  <c:v>0.84288099999999999</c:v>
                </c:pt>
                <c:pt idx="45">
                  <c:v>0.82898800000000006</c:v>
                </c:pt>
                <c:pt idx="46">
                  <c:v>0.81511599999999995</c:v>
                </c:pt>
                <c:pt idx="47">
                  <c:v>0.78455799999999998</c:v>
                </c:pt>
                <c:pt idx="48">
                  <c:v>0.77959699999999998</c:v>
                </c:pt>
                <c:pt idx="49">
                  <c:v>0.76908299999999996</c:v>
                </c:pt>
                <c:pt idx="50">
                  <c:v>0.76642500000000002</c:v>
                </c:pt>
              </c:numCache>
            </c:numRef>
          </c:val>
        </c:ser>
        <c:ser>
          <c:idx val="4"/>
          <c:order val="1"/>
          <c:tx>
            <c:strRef>
              <c:f>'production_by_type@'!$C$26</c:f>
              <c:strCache>
                <c:ptCount val="1"/>
                <c:pt idx="0">
                  <c:v>Lower 48 offshore</c:v>
                </c:pt>
              </c:strCache>
            </c:strRef>
          </c:tx>
          <c:spPr>
            <a:solidFill>
              <a:schemeClr val="accent1"/>
            </a:solidFill>
            <a:ln>
              <a:noFill/>
            </a:ln>
            <a:effectLst/>
          </c:spPr>
          <c:cat>
            <c:numRef>
              <c:f>'production_by_type@'!$BC$1:$DA$1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'production_by_type@'!$BC$26:$DA$26</c:f>
              <c:numCache>
                <c:formatCode>General</c:formatCode>
                <c:ptCount val="51"/>
                <c:pt idx="0">
                  <c:v>4.79</c:v>
                </c:pt>
                <c:pt idx="1">
                  <c:v>5.48</c:v>
                </c:pt>
                <c:pt idx="2">
                  <c:v>4.95</c:v>
                </c:pt>
                <c:pt idx="3">
                  <c:v>4.84</c:v>
                </c:pt>
                <c:pt idx="4">
                  <c:v>4.33</c:v>
                </c:pt>
                <c:pt idx="5">
                  <c:v>3.44</c:v>
                </c:pt>
                <c:pt idx="6">
                  <c:v>3.2</c:v>
                </c:pt>
                <c:pt idx="7">
                  <c:v>3.09</c:v>
                </c:pt>
                <c:pt idx="8">
                  <c:v>2.63</c:v>
                </c:pt>
                <c:pt idx="9">
                  <c:v>2.69</c:v>
                </c:pt>
                <c:pt idx="10">
                  <c:v>2.48</c:v>
                </c:pt>
                <c:pt idx="11">
                  <c:v>2.02</c:v>
                </c:pt>
                <c:pt idx="12">
                  <c:v>1.64</c:v>
                </c:pt>
                <c:pt idx="13">
                  <c:v>1.43</c:v>
                </c:pt>
                <c:pt idx="14">
                  <c:v>1.35</c:v>
                </c:pt>
                <c:pt idx="15">
                  <c:v>1.36</c:v>
                </c:pt>
                <c:pt idx="16">
                  <c:v>1.26</c:v>
                </c:pt>
                <c:pt idx="17">
                  <c:v>1.07</c:v>
                </c:pt>
                <c:pt idx="18">
                  <c:v>1.350776</c:v>
                </c:pt>
                <c:pt idx="19">
                  <c:v>1.128369</c:v>
                </c:pt>
                <c:pt idx="20">
                  <c:v>1.2168680000000001</c:v>
                </c:pt>
                <c:pt idx="21">
                  <c:v>1.3515459999999999</c:v>
                </c:pt>
                <c:pt idx="22">
                  <c:v>1.561256</c:v>
                </c:pt>
                <c:pt idx="23">
                  <c:v>1.582916</c:v>
                </c:pt>
                <c:pt idx="24">
                  <c:v>1.4278059999999999</c:v>
                </c:pt>
                <c:pt idx="25">
                  <c:v>1.38246</c:v>
                </c:pt>
                <c:pt idx="26">
                  <c:v>1.376789</c:v>
                </c:pt>
                <c:pt idx="27">
                  <c:v>1.279963</c:v>
                </c:pt>
                <c:pt idx="28">
                  <c:v>1.196359</c:v>
                </c:pt>
                <c:pt idx="29">
                  <c:v>1.1252660000000001</c:v>
                </c:pt>
                <c:pt idx="30">
                  <c:v>1.1337980000000001</c:v>
                </c:pt>
                <c:pt idx="31">
                  <c:v>1.112301</c:v>
                </c:pt>
                <c:pt idx="32">
                  <c:v>1.081448</c:v>
                </c:pt>
                <c:pt idx="33">
                  <c:v>1.072184</c:v>
                </c:pt>
                <c:pt idx="34">
                  <c:v>1.0307470000000001</c:v>
                </c:pt>
                <c:pt idx="35">
                  <c:v>1.026103</c:v>
                </c:pt>
                <c:pt idx="36">
                  <c:v>1.054127</c:v>
                </c:pt>
                <c:pt idx="37">
                  <c:v>1.1004449999999999</c:v>
                </c:pt>
                <c:pt idx="38">
                  <c:v>1.096884</c:v>
                </c:pt>
                <c:pt idx="39">
                  <c:v>1.1469910000000001</c:v>
                </c:pt>
                <c:pt idx="40">
                  <c:v>1.1694199999999999</c:v>
                </c:pt>
                <c:pt idx="41">
                  <c:v>1.1847270000000001</c:v>
                </c:pt>
                <c:pt idx="42">
                  <c:v>1.2286779999999999</c:v>
                </c:pt>
                <c:pt idx="43">
                  <c:v>1.2066410000000001</c:v>
                </c:pt>
                <c:pt idx="44">
                  <c:v>1.220345</c:v>
                </c:pt>
                <c:pt idx="45">
                  <c:v>1.242103</c:v>
                </c:pt>
                <c:pt idx="46">
                  <c:v>1.2740309999999999</c:v>
                </c:pt>
                <c:pt idx="47">
                  <c:v>1.277048</c:v>
                </c:pt>
                <c:pt idx="48">
                  <c:v>1.2758449999999999</c:v>
                </c:pt>
                <c:pt idx="49">
                  <c:v>1.2723789999999999</c:v>
                </c:pt>
                <c:pt idx="50">
                  <c:v>1.2602199999999999</c:v>
                </c:pt>
              </c:numCache>
            </c:numRef>
          </c:val>
        </c:ser>
        <c:ser>
          <c:idx val="2"/>
          <c:order val="2"/>
          <c:tx>
            <c:strRef>
              <c:f>'production_by_type@'!$C$25</c:f>
              <c:strCache>
                <c:ptCount val="1"/>
                <c:pt idx="0">
                  <c:v>other Lower 48 onshore</c:v>
                </c:pt>
              </c:strCache>
            </c:strRef>
          </c:tx>
          <c:spPr>
            <a:solidFill>
              <a:schemeClr val="accent6"/>
            </a:solidFill>
            <a:ln>
              <a:noFill/>
            </a:ln>
            <a:effectLst/>
          </c:spPr>
          <c:cat>
            <c:numRef>
              <c:f>'production_by_type@'!$BC$1:$DA$1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'production_by_type@'!$BC$25:$DA$25</c:f>
              <c:numCache>
                <c:formatCode>General</c:formatCode>
                <c:ptCount val="51"/>
                <c:pt idx="0">
                  <c:v>6.86</c:v>
                </c:pt>
                <c:pt idx="1">
                  <c:v>7.23</c:v>
                </c:pt>
                <c:pt idx="2">
                  <c:v>6.89</c:v>
                </c:pt>
                <c:pt idx="3">
                  <c:v>6.82</c:v>
                </c:pt>
                <c:pt idx="4">
                  <c:v>6.64</c:v>
                </c:pt>
                <c:pt idx="5">
                  <c:v>6.47</c:v>
                </c:pt>
                <c:pt idx="6">
                  <c:v>6.5</c:v>
                </c:pt>
                <c:pt idx="7">
                  <c:v>6.43</c:v>
                </c:pt>
                <c:pt idx="8">
                  <c:v>6.4</c:v>
                </c:pt>
                <c:pt idx="9">
                  <c:v>5.93</c:v>
                </c:pt>
                <c:pt idx="10">
                  <c:v>5.49</c:v>
                </c:pt>
                <c:pt idx="11">
                  <c:v>5.21</c:v>
                </c:pt>
                <c:pt idx="12">
                  <c:v>4.93</c:v>
                </c:pt>
                <c:pt idx="13">
                  <c:v>4.6900000000000004</c:v>
                </c:pt>
                <c:pt idx="14">
                  <c:v>4.84</c:v>
                </c:pt>
                <c:pt idx="15">
                  <c:v>4.68</c:v>
                </c:pt>
                <c:pt idx="16">
                  <c:v>4.21</c:v>
                </c:pt>
                <c:pt idx="17">
                  <c:v>4</c:v>
                </c:pt>
                <c:pt idx="18">
                  <c:v>3.9191929999999999</c:v>
                </c:pt>
                <c:pt idx="19">
                  <c:v>3.808586</c:v>
                </c:pt>
                <c:pt idx="20">
                  <c:v>3.7474989999999999</c:v>
                </c:pt>
                <c:pt idx="21">
                  <c:v>3.661521</c:v>
                </c:pt>
                <c:pt idx="22">
                  <c:v>3.607945</c:v>
                </c:pt>
                <c:pt idx="23">
                  <c:v>3.5577869999999998</c:v>
                </c:pt>
                <c:pt idx="24">
                  <c:v>3.4977260000000001</c:v>
                </c:pt>
                <c:pt idx="25">
                  <c:v>3.4066890000000001</c:v>
                </c:pt>
                <c:pt idx="26">
                  <c:v>3.3310780000000002</c:v>
                </c:pt>
                <c:pt idx="27">
                  <c:v>3.2744390000000001</c:v>
                </c:pt>
                <c:pt idx="28">
                  <c:v>3.2393730000000001</c:v>
                </c:pt>
                <c:pt idx="29">
                  <c:v>3.199119</c:v>
                </c:pt>
                <c:pt idx="30">
                  <c:v>3.1563699999999999</c:v>
                </c:pt>
                <c:pt idx="31">
                  <c:v>3.1037360000000001</c:v>
                </c:pt>
                <c:pt idx="32">
                  <c:v>3.0749550000000001</c:v>
                </c:pt>
                <c:pt idx="33">
                  <c:v>3.0354730000000001</c:v>
                </c:pt>
                <c:pt idx="34">
                  <c:v>3.005728</c:v>
                </c:pt>
                <c:pt idx="35">
                  <c:v>2.981071</c:v>
                </c:pt>
                <c:pt idx="36">
                  <c:v>2.962844</c:v>
                </c:pt>
                <c:pt idx="37">
                  <c:v>2.9476819999999999</c:v>
                </c:pt>
                <c:pt idx="38">
                  <c:v>2.9366660000000002</c:v>
                </c:pt>
                <c:pt idx="39">
                  <c:v>2.925611</c:v>
                </c:pt>
                <c:pt idx="40">
                  <c:v>2.905678</c:v>
                </c:pt>
                <c:pt idx="41">
                  <c:v>2.874914</c:v>
                </c:pt>
                <c:pt idx="42">
                  <c:v>2.8474919999999999</c:v>
                </c:pt>
                <c:pt idx="43">
                  <c:v>2.821196</c:v>
                </c:pt>
                <c:pt idx="44">
                  <c:v>2.7974019999999999</c:v>
                </c:pt>
                <c:pt idx="45">
                  <c:v>2.7664620000000002</c:v>
                </c:pt>
                <c:pt idx="46">
                  <c:v>2.7360150000000001</c:v>
                </c:pt>
                <c:pt idx="47">
                  <c:v>2.7127400000000002</c:v>
                </c:pt>
                <c:pt idx="48">
                  <c:v>2.686188</c:v>
                </c:pt>
                <c:pt idx="49">
                  <c:v>2.6555970000000002</c:v>
                </c:pt>
                <c:pt idx="50">
                  <c:v>2.635891</c:v>
                </c:pt>
              </c:numCache>
            </c:numRef>
          </c:val>
        </c:ser>
        <c:ser>
          <c:idx val="3"/>
          <c:order val="3"/>
          <c:tx>
            <c:strRef>
              <c:f>'production_by_type@'!$C$24</c:f>
              <c:strCache>
                <c:ptCount val="1"/>
                <c:pt idx="0">
                  <c:v>tight/shale gas</c:v>
                </c:pt>
              </c:strCache>
            </c:strRef>
          </c:tx>
          <c:spPr>
            <a:solidFill>
              <a:schemeClr val="accent3"/>
            </a:solidFill>
            <a:ln>
              <a:noFill/>
            </a:ln>
            <a:effectLst/>
          </c:spPr>
          <c:cat>
            <c:numRef>
              <c:f>'production_by_type@'!$BC$1:$DA$1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'production_by_type@'!$BC$24:$DA$24</c:f>
              <c:numCache>
                <c:formatCode>General</c:formatCode>
                <c:ptCount val="51"/>
                <c:pt idx="0">
                  <c:v>5.73</c:v>
                </c:pt>
                <c:pt idx="1">
                  <c:v>5.0500000000000007</c:v>
                </c:pt>
                <c:pt idx="2">
                  <c:v>5.16</c:v>
                </c:pt>
                <c:pt idx="3">
                  <c:v>5.38</c:v>
                </c:pt>
                <c:pt idx="4">
                  <c:v>5.57</c:v>
                </c:pt>
                <c:pt idx="5">
                  <c:v>6.0299999999999994</c:v>
                </c:pt>
                <c:pt idx="6">
                  <c:v>6.6899999999999995</c:v>
                </c:pt>
                <c:pt idx="7">
                  <c:v>7.63</c:v>
                </c:pt>
                <c:pt idx="8">
                  <c:v>8.9499999999999993</c:v>
                </c:pt>
                <c:pt idx="9">
                  <c:v>9.82</c:v>
                </c:pt>
                <c:pt idx="10">
                  <c:v>11.27</c:v>
                </c:pt>
                <c:pt idx="11">
                  <c:v>13.73</c:v>
                </c:pt>
                <c:pt idx="12">
                  <c:v>15.649999999999999</c:v>
                </c:pt>
                <c:pt idx="13">
                  <c:v>16.47</c:v>
                </c:pt>
                <c:pt idx="14">
                  <c:v>18.27</c:v>
                </c:pt>
                <c:pt idx="15">
                  <c:v>19.7</c:v>
                </c:pt>
                <c:pt idx="16">
                  <c:v>19.899999999999999</c:v>
                </c:pt>
                <c:pt idx="17">
                  <c:v>20.89</c:v>
                </c:pt>
                <c:pt idx="18">
                  <c:v>22.934089</c:v>
                </c:pt>
                <c:pt idx="19">
                  <c:v>26.152626999999999</c:v>
                </c:pt>
                <c:pt idx="20">
                  <c:v>27.410403000000002</c:v>
                </c:pt>
                <c:pt idx="21">
                  <c:v>27.908455</c:v>
                </c:pt>
                <c:pt idx="22">
                  <c:v>28.262588000000001</c:v>
                </c:pt>
                <c:pt idx="23">
                  <c:v>28.960535999999998</c:v>
                </c:pt>
                <c:pt idx="24">
                  <c:v>29.809721</c:v>
                </c:pt>
                <c:pt idx="25">
                  <c:v>30.732334999999999</c:v>
                </c:pt>
                <c:pt idx="26">
                  <c:v>31.553483</c:v>
                </c:pt>
                <c:pt idx="27">
                  <c:v>32.189661999999998</c:v>
                </c:pt>
                <c:pt idx="28">
                  <c:v>32.788406999999999</c:v>
                </c:pt>
                <c:pt idx="29">
                  <c:v>33.081972</c:v>
                </c:pt>
                <c:pt idx="30">
                  <c:v>33.239103999999998</c:v>
                </c:pt>
                <c:pt idx="31">
                  <c:v>33.582434999999997</c:v>
                </c:pt>
                <c:pt idx="32">
                  <c:v>33.970504999999996</c:v>
                </c:pt>
                <c:pt idx="33">
                  <c:v>34.105647000000005</c:v>
                </c:pt>
                <c:pt idx="34">
                  <c:v>34.426819000000002</c:v>
                </c:pt>
                <c:pt idx="35">
                  <c:v>34.646906999999999</c:v>
                </c:pt>
                <c:pt idx="36">
                  <c:v>34.875247000000002</c:v>
                </c:pt>
                <c:pt idx="37">
                  <c:v>35.082357999999999</c:v>
                </c:pt>
                <c:pt idx="38">
                  <c:v>35.309899000000001</c:v>
                </c:pt>
                <c:pt idx="39">
                  <c:v>35.453086999999996</c:v>
                </c:pt>
                <c:pt idx="40">
                  <c:v>35.720223000000004</c:v>
                </c:pt>
                <c:pt idx="41">
                  <c:v>35.971693000000002</c:v>
                </c:pt>
                <c:pt idx="42">
                  <c:v>36.241369999999996</c:v>
                </c:pt>
                <c:pt idx="43">
                  <c:v>36.477100999999998</c:v>
                </c:pt>
                <c:pt idx="44">
                  <c:v>36.912018000000003</c:v>
                </c:pt>
                <c:pt idx="45">
                  <c:v>37.255726000000003</c:v>
                </c:pt>
                <c:pt idx="46">
                  <c:v>37.510417000000004</c:v>
                </c:pt>
                <c:pt idx="47">
                  <c:v>37.785072</c:v>
                </c:pt>
                <c:pt idx="48">
                  <c:v>38.173074</c:v>
                </c:pt>
                <c:pt idx="49">
                  <c:v>38.402407000000004</c:v>
                </c:pt>
                <c:pt idx="50">
                  <c:v>38.744844000000001</c:v>
                </c:pt>
              </c:numCache>
            </c:numRef>
          </c:val>
        </c:ser>
        <c:ser>
          <c:idx val="0"/>
          <c:order val="4"/>
          <c:tx>
            <c:strRef>
              <c:f>production_by_type!#REF!</c:f>
              <c:strCache>
                <c:ptCount val="1"/>
                <c:pt idx="0">
                  <c:v>#REF!</c:v>
                </c:pt>
              </c:strCache>
              <c:extLst xmlns:c15="http://schemas.microsoft.com/office/drawing/2012/chart"/>
            </c:strRef>
          </c:tx>
          <c:spPr>
            <a:solidFill>
              <a:schemeClr val="accent3"/>
            </a:solidFill>
            <a:ln>
              <a:noFill/>
            </a:ln>
            <a:effectLst/>
          </c:spPr>
          <c:cat>
            <c:numRef>
              <c:f>'[1]production_by_type@'!$BC$1:$DA$1</c:f>
              <c:numCache>
                <c:formatCode>General</c:formatCode>
                <c:ptCount val="5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numCache>
              <c:extLst xmlns:c15="http://schemas.microsoft.com/office/drawing/2012/chart"/>
            </c:numRef>
          </c:cat>
          <c:val>
            <c:numRef>
              <c:f>production_by_type!#REF!</c:f>
              <c:extLst xmlns:c15="http://schemas.microsoft.com/office/drawing/2012/chart"/>
            </c:numRef>
          </c:val>
        </c:ser>
        <c:dLbls>
          <c:showLegendKey val="0"/>
          <c:showVal val="0"/>
          <c:showCatName val="0"/>
          <c:showSerName val="0"/>
          <c:showPercent val="0"/>
          <c:showBubbleSize val="0"/>
        </c:dLbls>
        <c:axId val="318187776"/>
        <c:axId val="318188336"/>
        <c:extLst/>
      </c:areaChart>
      <c:catAx>
        <c:axId val="318187776"/>
        <c:scaling>
          <c:orientation val="minMax"/>
        </c:scaling>
        <c:delete val="0"/>
        <c:axPos val="b"/>
        <c:numFmt formatCode="General" sourceLinked="1"/>
        <c:majorTickMark val="out"/>
        <c:minorTickMark val="none"/>
        <c:tickLblPos val="low"/>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318188336"/>
        <c:crossesAt val="0"/>
        <c:auto val="1"/>
        <c:lblAlgn val="ctr"/>
        <c:lblOffset val="100"/>
        <c:tickLblSkip val="10"/>
        <c:tickMarkSkip val="10"/>
        <c:noMultiLvlLbl val="0"/>
      </c:catAx>
      <c:valAx>
        <c:axId val="318188336"/>
        <c:scaling>
          <c:orientation val="minMax"/>
          <c:max val="60"/>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22225">
            <a:solidFill>
              <a:schemeClr val="bg1">
                <a:lumMod val="65000"/>
              </a:schemeClr>
            </a:solidFill>
            <a:prstDash val="lgDash"/>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318187776"/>
        <c:crossesAt val="19"/>
        <c:crossBetween val="midCat"/>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000">
          <a:solidFill>
            <a:schemeClr val="bg2"/>
          </a:solidFill>
        </a:defRPr>
      </a:pPr>
      <a:endParaRPr lang="en-US"/>
    </a:p>
  </c:txPr>
  <c:externalData r:id="rId4">
    <c:autoUpdate val="0"/>
  </c:externalData>
  <c:userShapes r:id="rId5"/>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1353013833231166E-2"/>
          <c:y val="0.16877631659283293"/>
          <c:w val="0.59731643147782842"/>
          <c:h val="0.74531344424162083"/>
        </c:manualLayout>
      </c:layout>
      <c:areaChart>
        <c:grouping val="stacked"/>
        <c:varyColors val="0"/>
        <c:ser>
          <c:idx val="3"/>
          <c:order val="1"/>
          <c:tx>
            <c:strRef>
              <c:f>'KT_ADgasproduction_byregion@'!$B$27</c:f>
              <c:strCache>
                <c:ptCount val="1"/>
                <c:pt idx="0">
                  <c:v>Other U.S. </c:v>
                </c:pt>
              </c:strCache>
            </c:strRef>
          </c:tx>
          <c:spPr>
            <a:solidFill>
              <a:schemeClr val="bg1">
                <a:lumMod val="50000"/>
              </a:schemeClr>
            </a:solidFill>
            <a:ln>
              <a:noFill/>
            </a:ln>
            <a:effectLst/>
          </c:spPr>
          <c:cat>
            <c:numRef>
              <c:f>'KT_ADgasproduction_byregion@'!$BC$1:$DA$1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'KT_ADgasproduction_byregion@'!$BC$27:$DA$27</c:f>
              <c:numCache>
                <c:formatCode>General</c:formatCode>
                <c:ptCount val="51"/>
                <c:pt idx="0">
                  <c:v>0.28832699999999994</c:v>
                </c:pt>
                <c:pt idx="1">
                  <c:v>0.98844299999999996</c:v>
                </c:pt>
                <c:pt idx="2">
                  <c:v>0.9465889999999999</c:v>
                </c:pt>
                <c:pt idx="3">
                  <c:v>0.91982300000000006</c:v>
                </c:pt>
                <c:pt idx="4">
                  <c:v>0.90028600000000014</c:v>
                </c:pt>
                <c:pt idx="5">
                  <c:v>0.81146699999999972</c:v>
                </c:pt>
                <c:pt idx="6">
                  <c:v>0.80374400000000001</c:v>
                </c:pt>
                <c:pt idx="7">
                  <c:v>0.79095300000000002</c:v>
                </c:pt>
                <c:pt idx="8">
                  <c:v>0.70731100000000002</c:v>
                </c:pt>
                <c:pt idx="9">
                  <c:v>0.82095300000000004</c:v>
                </c:pt>
                <c:pt idx="10">
                  <c:v>0.85779399999999995</c:v>
                </c:pt>
                <c:pt idx="11">
                  <c:v>0.85220400000000018</c:v>
                </c:pt>
                <c:pt idx="12">
                  <c:v>0.97180599999999995</c:v>
                </c:pt>
                <c:pt idx="13">
                  <c:v>1.1165929999999999</c:v>
                </c:pt>
                <c:pt idx="14">
                  <c:v>1.388395</c:v>
                </c:pt>
                <c:pt idx="15">
                  <c:v>1.6842309999999998</c:v>
                </c:pt>
                <c:pt idx="16">
                  <c:v>1.6361479999999999</c:v>
                </c:pt>
                <c:pt idx="17">
                  <c:v>1.6729339999999999</c:v>
                </c:pt>
                <c:pt idx="18">
                  <c:v>2.003161</c:v>
                </c:pt>
                <c:pt idx="19">
                  <c:v>2.0364179999999994</c:v>
                </c:pt>
                <c:pt idx="20">
                  <c:v>2.1210900000000001</c:v>
                </c:pt>
                <c:pt idx="21">
                  <c:v>2.2385330000000003</c:v>
                </c:pt>
                <c:pt idx="22">
                  <c:v>2.3220619999999998</c:v>
                </c:pt>
                <c:pt idx="23">
                  <c:v>2.2849460000000001</c:v>
                </c:pt>
                <c:pt idx="24">
                  <c:v>2.2396860000000003</c:v>
                </c:pt>
                <c:pt idx="25">
                  <c:v>2.2354119999999997</c:v>
                </c:pt>
                <c:pt idx="26">
                  <c:v>2.2500589999999998</c:v>
                </c:pt>
                <c:pt idx="27">
                  <c:v>2.232605</c:v>
                </c:pt>
                <c:pt idx="28">
                  <c:v>2.178172</c:v>
                </c:pt>
                <c:pt idx="29">
                  <c:v>2.1581480000000006</c:v>
                </c:pt>
                <c:pt idx="30">
                  <c:v>2.170248</c:v>
                </c:pt>
                <c:pt idx="31">
                  <c:v>2.1878520000000004</c:v>
                </c:pt>
                <c:pt idx="32">
                  <c:v>2.1804889999999997</c:v>
                </c:pt>
                <c:pt idx="33">
                  <c:v>2.1537689999999996</c:v>
                </c:pt>
                <c:pt idx="34">
                  <c:v>2.1679280000000003</c:v>
                </c:pt>
                <c:pt idx="35">
                  <c:v>2.1712730000000007</c:v>
                </c:pt>
                <c:pt idx="36">
                  <c:v>2.1878599999999997</c:v>
                </c:pt>
                <c:pt idx="37">
                  <c:v>2.2156200000000004</c:v>
                </c:pt>
                <c:pt idx="38">
                  <c:v>2.2326860000000002</c:v>
                </c:pt>
                <c:pt idx="39">
                  <c:v>2.2687180000000007</c:v>
                </c:pt>
                <c:pt idx="40">
                  <c:v>2.2707940000000004</c:v>
                </c:pt>
                <c:pt idx="41">
                  <c:v>2.361227</c:v>
                </c:pt>
                <c:pt idx="42">
                  <c:v>2.3896450000000002</c:v>
                </c:pt>
                <c:pt idx="43">
                  <c:v>2.3629959999999994</c:v>
                </c:pt>
                <c:pt idx="44">
                  <c:v>2.3533519999999997</c:v>
                </c:pt>
                <c:pt idx="45">
                  <c:v>2.3587819999999997</c:v>
                </c:pt>
                <c:pt idx="46">
                  <c:v>2.3572310000000001</c:v>
                </c:pt>
                <c:pt idx="47">
                  <c:v>2.3541099999999995</c:v>
                </c:pt>
                <c:pt idx="48">
                  <c:v>2.3261739999999995</c:v>
                </c:pt>
                <c:pt idx="49">
                  <c:v>2.302762</c:v>
                </c:pt>
                <c:pt idx="50">
                  <c:v>2.2846819999999997</c:v>
                </c:pt>
              </c:numCache>
            </c:numRef>
          </c:val>
        </c:ser>
        <c:ser>
          <c:idx val="1"/>
          <c:order val="2"/>
          <c:tx>
            <c:strRef>
              <c:f>'KT_ADgasproduction_byregion@'!$B$25</c:f>
              <c:strCache>
                <c:ptCount val="1"/>
                <c:pt idx="0">
                  <c:v>Gulf Coast</c:v>
                </c:pt>
              </c:strCache>
            </c:strRef>
          </c:tx>
          <c:spPr>
            <a:solidFill>
              <a:schemeClr val="accent3"/>
            </a:solidFill>
            <a:ln>
              <a:noFill/>
            </a:ln>
            <a:effectLst/>
          </c:spPr>
          <c:cat>
            <c:numRef>
              <c:f>'KT_ADgasproduction_byregion@'!$BC$1:$DA$1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'KT_ADgasproduction_byregion@'!$BC$25:$DA$25</c:f>
              <c:numCache>
                <c:formatCode>General</c:formatCode>
                <c:ptCount val="51"/>
                <c:pt idx="0">
                  <c:v>0.335287</c:v>
                </c:pt>
                <c:pt idx="1">
                  <c:v>0.13728000000000001</c:v>
                </c:pt>
                <c:pt idx="2">
                  <c:v>0.135049</c:v>
                </c:pt>
                <c:pt idx="3">
                  <c:v>0.13253000000000001</c:v>
                </c:pt>
                <c:pt idx="4">
                  <c:v>0.110503</c:v>
                </c:pt>
                <c:pt idx="5">
                  <c:v>0.104923</c:v>
                </c:pt>
                <c:pt idx="6">
                  <c:v>0.100564</c:v>
                </c:pt>
                <c:pt idx="7">
                  <c:v>0.106252</c:v>
                </c:pt>
                <c:pt idx="8">
                  <c:v>0.107129</c:v>
                </c:pt>
                <c:pt idx="9">
                  <c:v>9.2253000000000002E-2</c:v>
                </c:pt>
                <c:pt idx="10">
                  <c:v>9.2193999999999998E-2</c:v>
                </c:pt>
                <c:pt idx="11">
                  <c:v>0.103038</c:v>
                </c:pt>
                <c:pt idx="12">
                  <c:v>0.11453099999999999</c:v>
                </c:pt>
                <c:pt idx="13">
                  <c:v>0.131966</c:v>
                </c:pt>
                <c:pt idx="14">
                  <c:v>0.14372099999999999</c:v>
                </c:pt>
                <c:pt idx="15">
                  <c:v>0.14491399999999999</c:v>
                </c:pt>
                <c:pt idx="16">
                  <c:v>0.12601999999999999</c:v>
                </c:pt>
                <c:pt idx="17">
                  <c:v>0.13561899999999999</c:v>
                </c:pt>
                <c:pt idx="18">
                  <c:v>0.30851099999999998</c:v>
                </c:pt>
                <c:pt idx="19">
                  <c:v>0.35468100000000002</c:v>
                </c:pt>
                <c:pt idx="20">
                  <c:v>0.38215500000000002</c:v>
                </c:pt>
                <c:pt idx="21">
                  <c:v>0.40183999999999997</c:v>
                </c:pt>
                <c:pt idx="22">
                  <c:v>0.41106500000000001</c:v>
                </c:pt>
                <c:pt idx="23">
                  <c:v>0.42089100000000002</c:v>
                </c:pt>
                <c:pt idx="24">
                  <c:v>0.439836</c:v>
                </c:pt>
                <c:pt idx="25">
                  <c:v>0.45036799999999999</c:v>
                </c:pt>
                <c:pt idx="26">
                  <c:v>0.48299799999999998</c:v>
                </c:pt>
                <c:pt idx="27">
                  <c:v>0.50449900000000003</c:v>
                </c:pt>
                <c:pt idx="28">
                  <c:v>0.53177200000000002</c:v>
                </c:pt>
                <c:pt idx="29">
                  <c:v>0.551709</c:v>
                </c:pt>
                <c:pt idx="30">
                  <c:v>0.56623599999999996</c:v>
                </c:pt>
                <c:pt idx="31">
                  <c:v>0.59445400000000004</c:v>
                </c:pt>
                <c:pt idx="32">
                  <c:v>0.61654600000000004</c:v>
                </c:pt>
                <c:pt idx="33">
                  <c:v>0.63251400000000002</c:v>
                </c:pt>
                <c:pt idx="34">
                  <c:v>0.64417899999999995</c:v>
                </c:pt>
                <c:pt idx="35">
                  <c:v>0.65637500000000004</c:v>
                </c:pt>
                <c:pt idx="36">
                  <c:v>0.67090799999999995</c:v>
                </c:pt>
                <c:pt idx="37">
                  <c:v>0.711843</c:v>
                </c:pt>
                <c:pt idx="38">
                  <c:v>0.75386200000000003</c:v>
                </c:pt>
                <c:pt idx="39">
                  <c:v>0.78140699999999996</c:v>
                </c:pt>
                <c:pt idx="40">
                  <c:v>0.79130900000000004</c:v>
                </c:pt>
                <c:pt idx="41">
                  <c:v>0.80595399999999995</c:v>
                </c:pt>
                <c:pt idx="42">
                  <c:v>0.82534099999999999</c:v>
                </c:pt>
                <c:pt idx="43">
                  <c:v>0.85307299999999997</c:v>
                </c:pt>
                <c:pt idx="44">
                  <c:v>0.86749799999999999</c:v>
                </c:pt>
                <c:pt idx="45">
                  <c:v>0.87731499999999996</c:v>
                </c:pt>
                <c:pt idx="46">
                  <c:v>0.89638399999999996</c:v>
                </c:pt>
                <c:pt idx="47">
                  <c:v>0.91064800000000001</c:v>
                </c:pt>
                <c:pt idx="48">
                  <c:v>0.92051700000000003</c:v>
                </c:pt>
                <c:pt idx="49">
                  <c:v>0.92409300000000005</c:v>
                </c:pt>
                <c:pt idx="50">
                  <c:v>0.93830999999999998</c:v>
                </c:pt>
              </c:numCache>
            </c:numRef>
          </c:val>
        </c:ser>
        <c:ser>
          <c:idx val="2"/>
          <c:order val="3"/>
          <c:tx>
            <c:strRef>
              <c:f>'KT_ADgasproduction_byregion@'!$B$26</c:f>
              <c:strCache>
                <c:ptCount val="1"/>
                <c:pt idx="0">
                  <c:v>Southwest</c:v>
                </c:pt>
              </c:strCache>
            </c:strRef>
          </c:tx>
          <c:spPr>
            <a:solidFill>
              <a:schemeClr val="accent1"/>
            </a:solidFill>
            <a:ln>
              <a:noFill/>
            </a:ln>
            <a:effectLst/>
          </c:spPr>
          <c:cat>
            <c:numRef>
              <c:f>'KT_ADgasproduction_byregion@'!$BC$1:$DA$1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'KT_ADgasproduction_byregion@'!$BC$26:$DA$26</c:f>
              <c:numCache>
                <c:formatCode>General</c:formatCode>
                <c:ptCount val="51"/>
                <c:pt idx="0">
                  <c:v>0.38488600000000001</c:v>
                </c:pt>
                <c:pt idx="1">
                  <c:v>0.32670700000000003</c:v>
                </c:pt>
                <c:pt idx="2">
                  <c:v>0.31287199999999998</c:v>
                </c:pt>
                <c:pt idx="3">
                  <c:v>0.318527</c:v>
                </c:pt>
                <c:pt idx="4">
                  <c:v>0.29874099999999998</c:v>
                </c:pt>
                <c:pt idx="5">
                  <c:v>0.33017000000000002</c:v>
                </c:pt>
                <c:pt idx="6">
                  <c:v>0.35428199999999999</c:v>
                </c:pt>
                <c:pt idx="7">
                  <c:v>0.39259500000000003</c:v>
                </c:pt>
                <c:pt idx="8">
                  <c:v>0.39354</c:v>
                </c:pt>
                <c:pt idx="9">
                  <c:v>0.40163399999999999</c:v>
                </c:pt>
                <c:pt idx="10">
                  <c:v>0.41621200000000003</c:v>
                </c:pt>
                <c:pt idx="11">
                  <c:v>0.48935800000000002</c:v>
                </c:pt>
                <c:pt idx="12">
                  <c:v>0.61338300000000001</c:v>
                </c:pt>
                <c:pt idx="13">
                  <c:v>0.77029800000000004</c:v>
                </c:pt>
                <c:pt idx="14">
                  <c:v>1.0263</c:v>
                </c:pt>
                <c:pt idx="15">
                  <c:v>1.2343390000000001</c:v>
                </c:pt>
                <c:pt idx="16">
                  <c:v>1.3717969999999999</c:v>
                </c:pt>
                <c:pt idx="17">
                  <c:v>1.7119530000000001</c:v>
                </c:pt>
                <c:pt idx="18">
                  <c:v>2.5992359999999999</c:v>
                </c:pt>
                <c:pt idx="19">
                  <c:v>2.823931</c:v>
                </c:pt>
                <c:pt idx="20">
                  <c:v>3.0760689999999999</c:v>
                </c:pt>
                <c:pt idx="21">
                  <c:v>3.265574</c:v>
                </c:pt>
                <c:pt idx="22">
                  <c:v>3.282667</c:v>
                </c:pt>
                <c:pt idx="23">
                  <c:v>3.3415430000000002</c:v>
                </c:pt>
                <c:pt idx="24">
                  <c:v>3.4770509999999999</c:v>
                </c:pt>
                <c:pt idx="25">
                  <c:v>3.5533090000000001</c:v>
                </c:pt>
                <c:pt idx="26">
                  <c:v>3.6864940000000002</c:v>
                </c:pt>
                <c:pt idx="27">
                  <c:v>3.830657</c:v>
                </c:pt>
                <c:pt idx="28">
                  <c:v>3.8427519999999999</c:v>
                </c:pt>
                <c:pt idx="29">
                  <c:v>3.8980269999999999</c:v>
                </c:pt>
                <c:pt idx="30">
                  <c:v>3.9448319999999999</c:v>
                </c:pt>
                <c:pt idx="31">
                  <c:v>3.9942570000000002</c:v>
                </c:pt>
                <c:pt idx="32">
                  <c:v>4.013916</c:v>
                </c:pt>
                <c:pt idx="33">
                  <c:v>3.9767929999999998</c:v>
                </c:pt>
                <c:pt idx="34">
                  <c:v>3.9792999999999998</c:v>
                </c:pt>
                <c:pt idx="35">
                  <c:v>3.9997799999999999</c:v>
                </c:pt>
                <c:pt idx="36">
                  <c:v>4.0114650000000003</c:v>
                </c:pt>
                <c:pt idx="37">
                  <c:v>3.975543</c:v>
                </c:pt>
                <c:pt idx="38">
                  <c:v>3.9490210000000001</c:v>
                </c:pt>
                <c:pt idx="39">
                  <c:v>3.9229409999999998</c:v>
                </c:pt>
                <c:pt idx="40">
                  <c:v>3.8920159999999999</c:v>
                </c:pt>
                <c:pt idx="41">
                  <c:v>3.8561299999999998</c:v>
                </c:pt>
                <c:pt idx="42">
                  <c:v>3.816926</c:v>
                </c:pt>
                <c:pt idx="43">
                  <c:v>3.782632</c:v>
                </c:pt>
                <c:pt idx="44">
                  <c:v>3.7440479999999998</c:v>
                </c:pt>
                <c:pt idx="45">
                  <c:v>3.6400079999999999</c:v>
                </c:pt>
                <c:pt idx="46">
                  <c:v>3.583923</c:v>
                </c:pt>
                <c:pt idx="47">
                  <c:v>3.5415510000000001</c:v>
                </c:pt>
                <c:pt idx="48">
                  <c:v>3.4992100000000002</c:v>
                </c:pt>
                <c:pt idx="49">
                  <c:v>3.3549859999999998</c:v>
                </c:pt>
                <c:pt idx="50">
                  <c:v>3.2991779999999999</c:v>
                </c:pt>
              </c:numCache>
            </c:numRef>
          </c:val>
        </c:ser>
        <c:dLbls>
          <c:showLegendKey val="0"/>
          <c:showVal val="0"/>
          <c:showCatName val="0"/>
          <c:showSerName val="0"/>
          <c:showPercent val="0"/>
          <c:showBubbleSize val="0"/>
        </c:dLbls>
        <c:axId val="428226512"/>
        <c:axId val="451600432"/>
        <c:extLst>
          <c:ext xmlns:c15="http://schemas.microsoft.com/office/drawing/2012/chart" uri="{02D57815-91ED-43cb-92C2-25804820EDAC}">
            <c15:filteredAreaSeries>
              <c15:ser>
                <c:idx val="0"/>
                <c:order val="0"/>
                <c:spPr>
                  <a:solidFill>
                    <a:schemeClr val="accent1"/>
                  </a:solidFill>
                  <a:ln>
                    <a:noFill/>
                  </a:ln>
                  <a:effectLst/>
                </c:spPr>
                <c:cat>
                  <c:numRef>
                    <c:extLst>
                      <c:ext uri="{02D57815-91ED-43cb-92C2-25804820EDAC}">
                        <c15:formulaRef>
                          <c15:sqref>'KT_ADgasproduction_byregion@'!$BC$1:$DA$1</c15:sqref>
                        </c15:formulaRef>
                      </c:ext>
                    </c:extLst>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extLst>
                      <c:ext uri="{02D57815-91ED-43cb-92C2-25804820EDAC}">
                        <c15:formulaRef>
                          <c15:sqref>'KT_ADgasproduction_byregion@'!$BC$1:$DA$1</c15:sqref>
                        </c15:formulaRef>
                      </c:ext>
                    </c:extLst>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val>
              </c15:ser>
            </c15:filteredAreaSeries>
          </c:ext>
        </c:extLst>
      </c:areaChart>
      <c:catAx>
        <c:axId val="428226512"/>
        <c:scaling>
          <c:orientation val="minMax"/>
        </c:scaling>
        <c:delete val="0"/>
        <c:axPos val="b"/>
        <c:numFmt formatCode="General" sourceLinked="1"/>
        <c:majorTickMark val="out"/>
        <c:minorTickMark val="none"/>
        <c:tickLblPos val="low"/>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451600432"/>
        <c:crosses val="autoZero"/>
        <c:auto val="1"/>
        <c:lblAlgn val="ctr"/>
        <c:lblOffset val="100"/>
        <c:tickLblSkip val="10"/>
        <c:tickMarkSkip val="10"/>
        <c:noMultiLvlLbl val="0"/>
      </c:catAx>
      <c:valAx>
        <c:axId val="451600432"/>
        <c:scaling>
          <c:orientation val="minMax"/>
          <c:max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22225">
            <a:solidFill>
              <a:schemeClr val="bg1">
                <a:lumMod val="65000"/>
              </a:schemeClr>
            </a:solidFill>
            <a:prstDash val="lgDash"/>
          </a:ln>
          <a:effectLst/>
        </c:spPr>
        <c:txPr>
          <a:bodyPr rot="-600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428226512"/>
        <c:crossesAt val="19"/>
        <c:crossBetween val="midCat"/>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a:solidFill>
            <a:schemeClr val="bg2"/>
          </a:solidFill>
        </a:defRPr>
      </a:pPr>
      <a:endParaRPr lang="en-US"/>
    </a:p>
  </c:txPr>
  <c:externalData r:id="rId3">
    <c:autoUpdate val="0"/>
  </c:externalData>
  <c:userShapes r:id="rId4"/>
</c:chartSpace>
</file>

<file path=ppt/charts/chart5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89247311827957"/>
          <c:y val="0.14481420709451909"/>
          <c:w val="0.76215053763440865"/>
          <c:h val="0.74608810526207014"/>
        </c:manualLayout>
      </c:layout>
      <c:areaChart>
        <c:grouping val="stacked"/>
        <c:varyColors val="0"/>
        <c:ser>
          <c:idx val="4"/>
          <c:order val="0"/>
          <c:tx>
            <c:strRef>
              <c:f>'production_by_type@'!$C$37</c:f>
              <c:strCache>
                <c:ptCount val="1"/>
                <c:pt idx="0">
                  <c:v>"other"</c:v>
                </c:pt>
              </c:strCache>
            </c:strRef>
          </c:tx>
          <c:spPr>
            <a:solidFill>
              <a:schemeClr val="bg2">
                <a:lumMod val="60000"/>
                <a:lumOff val="40000"/>
              </a:schemeClr>
            </a:solidFill>
            <a:ln>
              <a:noFill/>
            </a:ln>
            <a:effectLst/>
          </c:spPr>
          <c:cat>
            <c:numRef>
              <c:f>'production_by_type@'!$BM$1:$DA$1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'production_by_type@'!$BM$37:$DA$37</c:f>
              <c:numCache>
                <c:formatCode>General</c:formatCode>
                <c:ptCount val="41"/>
                <c:pt idx="0">
                  <c:v>2.06</c:v>
                </c:pt>
                <c:pt idx="1">
                  <c:v>1.9300000000000002</c:v>
                </c:pt>
                <c:pt idx="2">
                  <c:v>1.82</c:v>
                </c:pt>
                <c:pt idx="3">
                  <c:v>1.61</c:v>
                </c:pt>
                <c:pt idx="4">
                  <c:v>1.51</c:v>
                </c:pt>
                <c:pt idx="5">
                  <c:v>1.4100000000000001</c:v>
                </c:pt>
                <c:pt idx="6">
                  <c:v>1.29</c:v>
                </c:pt>
                <c:pt idx="7">
                  <c:v>1.2141139999999999</c:v>
                </c:pt>
                <c:pt idx="8">
                  <c:v>1.248602</c:v>
                </c:pt>
                <c:pt idx="9">
                  <c:v>1.160148</c:v>
                </c:pt>
                <c:pt idx="10">
                  <c:v>1.1757909999999998</c:v>
                </c:pt>
                <c:pt idx="11">
                  <c:v>1.1861139999999999</c:v>
                </c:pt>
                <c:pt idx="12">
                  <c:v>1.178285</c:v>
                </c:pt>
                <c:pt idx="13">
                  <c:v>1.166255</c:v>
                </c:pt>
                <c:pt idx="14">
                  <c:v>1.1452200000000001</c:v>
                </c:pt>
                <c:pt idx="15">
                  <c:v>1.1088990000000001</c:v>
                </c:pt>
                <c:pt idx="16">
                  <c:v>1.108757</c:v>
                </c:pt>
                <c:pt idx="17">
                  <c:v>1.081278</c:v>
                </c:pt>
                <c:pt idx="18">
                  <c:v>1.042665</c:v>
                </c:pt>
                <c:pt idx="19">
                  <c:v>1.014634</c:v>
                </c:pt>
                <c:pt idx="20">
                  <c:v>0.99518799999999996</c:v>
                </c:pt>
                <c:pt idx="21">
                  <c:v>0.96745799999999993</c:v>
                </c:pt>
                <c:pt idx="22">
                  <c:v>0.97102500000000003</c:v>
                </c:pt>
                <c:pt idx="23">
                  <c:v>0.97305099999999989</c:v>
                </c:pt>
                <c:pt idx="24">
                  <c:v>0.97151900000000002</c:v>
                </c:pt>
                <c:pt idx="25">
                  <c:v>0.96266000000000007</c:v>
                </c:pt>
                <c:pt idx="26">
                  <c:v>0.97366900000000001</c:v>
                </c:pt>
                <c:pt idx="27">
                  <c:v>0.97061900000000012</c:v>
                </c:pt>
                <c:pt idx="28">
                  <c:v>0.98828699999999992</c:v>
                </c:pt>
                <c:pt idx="29">
                  <c:v>0.99130499999999999</c:v>
                </c:pt>
                <c:pt idx="30">
                  <c:v>1.0088219999999999</c:v>
                </c:pt>
                <c:pt idx="31">
                  <c:v>1.0130759999999999</c:v>
                </c:pt>
                <c:pt idx="32">
                  <c:v>1.0008950000000001</c:v>
                </c:pt>
                <c:pt idx="33">
                  <c:v>0.99929800000000002</c:v>
                </c:pt>
                <c:pt idx="34">
                  <c:v>0.98206400000000005</c:v>
                </c:pt>
                <c:pt idx="35">
                  <c:v>0.94746099999999989</c:v>
                </c:pt>
                <c:pt idx="36">
                  <c:v>0.92441700000000004</c:v>
                </c:pt>
                <c:pt idx="37">
                  <c:v>0.90725800000000012</c:v>
                </c:pt>
                <c:pt idx="38">
                  <c:v>0.86989300000000003</c:v>
                </c:pt>
                <c:pt idx="39">
                  <c:v>0.85358500000000004</c:v>
                </c:pt>
                <c:pt idx="40">
                  <c:v>0.83346100000000001</c:v>
                </c:pt>
              </c:numCache>
            </c:numRef>
          </c:val>
        </c:ser>
        <c:ser>
          <c:idx val="3"/>
          <c:order val="1"/>
          <c:tx>
            <c:strRef>
              <c:f>'production_by_type@'!$C$36</c:f>
              <c:strCache>
                <c:ptCount val="1"/>
                <c:pt idx="0">
                  <c:v>Lower 48 offshore</c:v>
                </c:pt>
              </c:strCache>
            </c:strRef>
          </c:tx>
          <c:spPr>
            <a:solidFill>
              <a:schemeClr val="accent1"/>
            </a:solidFill>
            <a:ln>
              <a:noFill/>
            </a:ln>
            <a:effectLst/>
          </c:spPr>
          <c:cat>
            <c:numRef>
              <c:f>'production_by_type@'!$BM$1:$DA$1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'production_by_type@'!$BM$36:$DA$36</c:f>
              <c:numCache>
                <c:formatCode>General</c:formatCode>
                <c:ptCount val="41"/>
                <c:pt idx="0">
                  <c:v>2.48</c:v>
                </c:pt>
                <c:pt idx="1">
                  <c:v>2.02</c:v>
                </c:pt>
                <c:pt idx="2">
                  <c:v>1.64</c:v>
                </c:pt>
                <c:pt idx="3">
                  <c:v>1.43</c:v>
                </c:pt>
                <c:pt idx="4">
                  <c:v>1.35</c:v>
                </c:pt>
                <c:pt idx="5">
                  <c:v>1.36</c:v>
                </c:pt>
                <c:pt idx="6">
                  <c:v>1.26</c:v>
                </c:pt>
                <c:pt idx="7">
                  <c:v>1.0690839999999999</c:v>
                </c:pt>
                <c:pt idx="8">
                  <c:v>1.3501780000000001</c:v>
                </c:pt>
                <c:pt idx="9">
                  <c:v>1.110166</c:v>
                </c:pt>
                <c:pt idx="10">
                  <c:v>1.2133719999999999</c:v>
                </c:pt>
                <c:pt idx="11">
                  <c:v>1.38859</c:v>
                </c:pt>
                <c:pt idx="12">
                  <c:v>1.6009869999999999</c:v>
                </c:pt>
                <c:pt idx="13">
                  <c:v>1.6321669999999999</c:v>
                </c:pt>
                <c:pt idx="14">
                  <c:v>1.5065379999999999</c:v>
                </c:pt>
                <c:pt idx="15">
                  <c:v>1.4778830000000001</c:v>
                </c:pt>
                <c:pt idx="16">
                  <c:v>1.5050079999999999</c:v>
                </c:pt>
                <c:pt idx="17">
                  <c:v>1.4229130000000001</c:v>
                </c:pt>
                <c:pt idx="18">
                  <c:v>1.36917</c:v>
                </c:pt>
                <c:pt idx="19">
                  <c:v>1.3271459999999999</c:v>
                </c:pt>
                <c:pt idx="20">
                  <c:v>1.303798</c:v>
                </c:pt>
                <c:pt idx="21">
                  <c:v>1.3666160000000001</c:v>
                </c:pt>
                <c:pt idx="22">
                  <c:v>1.361289</c:v>
                </c:pt>
                <c:pt idx="23">
                  <c:v>1.3244880000000001</c:v>
                </c:pt>
                <c:pt idx="24">
                  <c:v>1.3138259999999999</c:v>
                </c:pt>
                <c:pt idx="25">
                  <c:v>1.279328</c:v>
                </c:pt>
                <c:pt idx="26">
                  <c:v>1.3272949999999999</c:v>
                </c:pt>
                <c:pt idx="27">
                  <c:v>1.387429</c:v>
                </c:pt>
                <c:pt idx="28">
                  <c:v>1.4298310000000001</c:v>
                </c:pt>
                <c:pt idx="29">
                  <c:v>1.465821</c:v>
                </c:pt>
                <c:pt idx="30">
                  <c:v>1.469695</c:v>
                </c:pt>
                <c:pt idx="31">
                  <c:v>1.4740500000000001</c:v>
                </c:pt>
                <c:pt idx="32">
                  <c:v>1.5291920000000001</c:v>
                </c:pt>
                <c:pt idx="33">
                  <c:v>1.5794319999999999</c:v>
                </c:pt>
                <c:pt idx="34">
                  <c:v>1.5703990000000001</c:v>
                </c:pt>
                <c:pt idx="35">
                  <c:v>1.544341</c:v>
                </c:pt>
                <c:pt idx="36">
                  <c:v>1.5505850000000001</c:v>
                </c:pt>
                <c:pt idx="37">
                  <c:v>1.645092</c:v>
                </c:pt>
                <c:pt idx="38">
                  <c:v>1.6990540000000001</c:v>
                </c:pt>
                <c:pt idx="39">
                  <c:v>1.719714</c:v>
                </c:pt>
                <c:pt idx="40">
                  <c:v>1.6711469999999999</c:v>
                </c:pt>
              </c:numCache>
            </c:numRef>
          </c:val>
        </c:ser>
        <c:ser>
          <c:idx val="2"/>
          <c:order val="2"/>
          <c:tx>
            <c:strRef>
              <c:f>'production_by_type@'!$C$35</c:f>
              <c:strCache>
                <c:ptCount val="1"/>
                <c:pt idx="0">
                  <c:v>other Lower 48 onshore</c:v>
                </c:pt>
              </c:strCache>
            </c:strRef>
          </c:tx>
          <c:spPr>
            <a:solidFill>
              <a:schemeClr val="accent6"/>
            </a:solidFill>
            <a:ln>
              <a:noFill/>
            </a:ln>
            <a:effectLst/>
          </c:spPr>
          <c:cat>
            <c:numRef>
              <c:f>'production_by_type@'!$BM$1:$DA$1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'production_by_type@'!$BM$35:$DA$35</c:f>
              <c:numCache>
                <c:formatCode>General</c:formatCode>
                <c:ptCount val="41"/>
                <c:pt idx="0">
                  <c:v>5.49</c:v>
                </c:pt>
                <c:pt idx="1">
                  <c:v>5.21</c:v>
                </c:pt>
                <c:pt idx="2">
                  <c:v>4.93</c:v>
                </c:pt>
                <c:pt idx="3">
                  <c:v>4.6900000000000004</c:v>
                </c:pt>
                <c:pt idx="4">
                  <c:v>4.84</c:v>
                </c:pt>
                <c:pt idx="5">
                  <c:v>4.68</c:v>
                </c:pt>
                <c:pt idx="6">
                  <c:v>4.21</c:v>
                </c:pt>
                <c:pt idx="7">
                  <c:v>3.9986570000000001</c:v>
                </c:pt>
                <c:pt idx="8">
                  <c:v>3.8946740000000002</c:v>
                </c:pt>
                <c:pt idx="9">
                  <c:v>3.7637079999999998</c:v>
                </c:pt>
                <c:pt idx="10">
                  <c:v>3.7241230000000001</c:v>
                </c:pt>
                <c:pt idx="11">
                  <c:v>3.6507149999999999</c:v>
                </c:pt>
                <c:pt idx="12">
                  <c:v>3.5989909999999998</c:v>
                </c:pt>
                <c:pt idx="13">
                  <c:v>3.5489570000000001</c:v>
                </c:pt>
                <c:pt idx="14">
                  <c:v>3.4910320000000001</c:v>
                </c:pt>
                <c:pt idx="15">
                  <c:v>3.396388</c:v>
                </c:pt>
                <c:pt idx="16">
                  <c:v>3.329615</c:v>
                </c:pt>
                <c:pt idx="17">
                  <c:v>3.2717010000000002</c:v>
                </c:pt>
                <c:pt idx="18">
                  <c:v>3.23116</c:v>
                </c:pt>
                <c:pt idx="19">
                  <c:v>3.1961040000000001</c:v>
                </c:pt>
                <c:pt idx="20">
                  <c:v>3.1518060000000001</c:v>
                </c:pt>
                <c:pt idx="21">
                  <c:v>3.1022400000000001</c:v>
                </c:pt>
                <c:pt idx="22">
                  <c:v>3.065645</c:v>
                </c:pt>
                <c:pt idx="23">
                  <c:v>3.0285299999999999</c:v>
                </c:pt>
                <c:pt idx="24">
                  <c:v>2.9981080000000002</c:v>
                </c:pt>
                <c:pt idx="25">
                  <c:v>2.9694720000000001</c:v>
                </c:pt>
                <c:pt idx="26">
                  <c:v>2.9576190000000002</c:v>
                </c:pt>
                <c:pt idx="27">
                  <c:v>2.9456720000000001</c:v>
                </c:pt>
                <c:pt idx="28">
                  <c:v>2.93981</c:v>
                </c:pt>
                <c:pt idx="29">
                  <c:v>2.92306</c:v>
                </c:pt>
                <c:pt idx="30">
                  <c:v>2.9054280000000001</c:v>
                </c:pt>
                <c:pt idx="31">
                  <c:v>2.8778760000000001</c:v>
                </c:pt>
                <c:pt idx="32">
                  <c:v>2.8489170000000001</c:v>
                </c:pt>
                <c:pt idx="33">
                  <c:v>2.8181929999999999</c:v>
                </c:pt>
                <c:pt idx="34">
                  <c:v>2.7862930000000001</c:v>
                </c:pt>
                <c:pt idx="35">
                  <c:v>2.751509</c:v>
                </c:pt>
                <c:pt idx="36">
                  <c:v>2.7305760000000001</c:v>
                </c:pt>
                <c:pt idx="37">
                  <c:v>2.6966679999999998</c:v>
                </c:pt>
                <c:pt idx="38">
                  <c:v>2.6705869999999998</c:v>
                </c:pt>
                <c:pt idx="39">
                  <c:v>2.6411099999999998</c:v>
                </c:pt>
                <c:pt idx="40">
                  <c:v>2.6183559999999999</c:v>
                </c:pt>
              </c:numCache>
            </c:numRef>
          </c:val>
        </c:ser>
        <c:ser>
          <c:idx val="1"/>
          <c:order val="3"/>
          <c:tx>
            <c:strRef>
              <c:f>'production_by_type@'!$C$34</c:f>
              <c:strCache>
                <c:ptCount val="1"/>
                <c:pt idx="0">
                  <c:v>tight/shale gas</c:v>
                </c:pt>
              </c:strCache>
            </c:strRef>
          </c:tx>
          <c:spPr>
            <a:solidFill>
              <a:schemeClr val="accent3"/>
            </a:solidFill>
            <a:ln>
              <a:noFill/>
            </a:ln>
            <a:effectLst/>
          </c:spPr>
          <c:cat>
            <c:numRef>
              <c:f>'production_by_type@'!$BM$1:$DA$1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'production_by_type@'!$BM$34:$DA$34</c:f>
              <c:numCache>
                <c:formatCode>General</c:formatCode>
                <c:ptCount val="41"/>
                <c:pt idx="0">
                  <c:v>11.27</c:v>
                </c:pt>
                <c:pt idx="1">
                  <c:v>13.73</c:v>
                </c:pt>
                <c:pt idx="2">
                  <c:v>15.649999999999999</c:v>
                </c:pt>
                <c:pt idx="3">
                  <c:v>16.47</c:v>
                </c:pt>
                <c:pt idx="4">
                  <c:v>18.27</c:v>
                </c:pt>
                <c:pt idx="5">
                  <c:v>19.7</c:v>
                </c:pt>
                <c:pt idx="6">
                  <c:v>19.899999999999999</c:v>
                </c:pt>
                <c:pt idx="7">
                  <c:v>20.890978</c:v>
                </c:pt>
                <c:pt idx="8">
                  <c:v>23.019485000000003</c:v>
                </c:pt>
                <c:pt idx="9">
                  <c:v>26.768597999999997</c:v>
                </c:pt>
                <c:pt idx="10">
                  <c:v>28.576399000000002</c:v>
                </c:pt>
                <c:pt idx="11">
                  <c:v>29.545576000000001</c:v>
                </c:pt>
                <c:pt idx="12">
                  <c:v>30.211534999999998</c:v>
                </c:pt>
                <c:pt idx="13">
                  <c:v>31.278962</c:v>
                </c:pt>
                <c:pt idx="14">
                  <c:v>32.405107999999998</c:v>
                </c:pt>
                <c:pt idx="15">
                  <c:v>33.828144999999999</c:v>
                </c:pt>
                <c:pt idx="16">
                  <c:v>35.186954999999998</c:v>
                </c:pt>
                <c:pt idx="17">
                  <c:v>36.380704000000001</c:v>
                </c:pt>
                <c:pt idx="18">
                  <c:v>37.415346999999997</c:v>
                </c:pt>
                <c:pt idx="19">
                  <c:v>37.910439000000004</c:v>
                </c:pt>
                <c:pt idx="20">
                  <c:v>38.620663</c:v>
                </c:pt>
                <c:pt idx="21">
                  <c:v>39.323521</c:v>
                </c:pt>
                <c:pt idx="22">
                  <c:v>39.938695000000003</c:v>
                </c:pt>
                <c:pt idx="23">
                  <c:v>40.565753000000001</c:v>
                </c:pt>
                <c:pt idx="24">
                  <c:v>41.136126999999995</c:v>
                </c:pt>
                <c:pt idx="25">
                  <c:v>41.690598999999999</c:v>
                </c:pt>
                <c:pt idx="26">
                  <c:v>42.143272000000003</c:v>
                </c:pt>
                <c:pt idx="27">
                  <c:v>42.559623999999999</c:v>
                </c:pt>
                <c:pt idx="28">
                  <c:v>43.048900999999994</c:v>
                </c:pt>
                <c:pt idx="29">
                  <c:v>43.458129999999997</c:v>
                </c:pt>
                <c:pt idx="30">
                  <c:v>43.895386000000002</c:v>
                </c:pt>
                <c:pt idx="31">
                  <c:v>44.281104999999997</c:v>
                </c:pt>
                <c:pt idx="32">
                  <c:v>44.611945999999996</c:v>
                </c:pt>
                <c:pt idx="33">
                  <c:v>44.981538</c:v>
                </c:pt>
                <c:pt idx="34">
                  <c:v>45.608207</c:v>
                </c:pt>
                <c:pt idx="35">
                  <c:v>46.029674999999997</c:v>
                </c:pt>
                <c:pt idx="36">
                  <c:v>46.479686999999998</c:v>
                </c:pt>
                <c:pt idx="37">
                  <c:v>46.841954999999999</c:v>
                </c:pt>
                <c:pt idx="38">
                  <c:v>47.341944999999996</c:v>
                </c:pt>
                <c:pt idx="39">
                  <c:v>47.722342999999995</c:v>
                </c:pt>
                <c:pt idx="40">
                  <c:v>48.237817000000007</c:v>
                </c:pt>
              </c:numCache>
            </c:numRef>
          </c:val>
        </c:ser>
        <c:dLbls>
          <c:showLegendKey val="0"/>
          <c:showVal val="0"/>
          <c:showCatName val="0"/>
          <c:showSerName val="0"/>
          <c:showPercent val="0"/>
          <c:showBubbleSize val="0"/>
        </c:dLbls>
        <c:axId val="318192256"/>
        <c:axId val="318192816"/>
        <c:extLst/>
      </c:areaChart>
      <c:catAx>
        <c:axId val="318192256"/>
        <c:scaling>
          <c:orientation val="minMax"/>
        </c:scaling>
        <c:delete val="0"/>
        <c:axPos val="b"/>
        <c:numFmt formatCode="General" sourceLinked="1"/>
        <c:majorTickMark val="out"/>
        <c:minorTickMark val="none"/>
        <c:tickLblPos val="low"/>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318192816"/>
        <c:crosses val="autoZero"/>
        <c:auto val="1"/>
        <c:lblAlgn val="ctr"/>
        <c:lblOffset val="100"/>
        <c:tickLblSkip val="10"/>
        <c:tickMarkSkip val="10"/>
        <c:noMultiLvlLbl val="0"/>
      </c:catAx>
      <c:valAx>
        <c:axId val="318192816"/>
        <c:scaling>
          <c:orientation val="minMax"/>
          <c:max val="6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spPr>
          <a:noFill/>
          <a:ln w="22225">
            <a:solidFill>
              <a:schemeClr val="bg1">
                <a:lumMod val="65000"/>
              </a:schemeClr>
            </a:solidFill>
            <a:prstDash val="lgDash"/>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mn-lt"/>
                <a:ea typeface="+mn-ea"/>
                <a:cs typeface="+mn-cs"/>
              </a:defRPr>
            </a:pPr>
            <a:endParaRPr lang="en-US"/>
          </a:p>
        </c:txPr>
        <c:crossAx val="318192256"/>
        <c:crossesAt val="9"/>
        <c:crossBetween val="midCat"/>
      </c:valAx>
      <c:spPr>
        <a:noFill/>
        <a:ln>
          <a:noFill/>
        </a:ln>
        <a:effectLst/>
      </c:spPr>
    </c:plotArea>
    <c:plotVisOnly val="1"/>
    <c:dispBlanksAs val="zero"/>
    <c:showDLblsOverMax val="0"/>
  </c:chart>
  <c:spPr>
    <a:noFill/>
    <a:ln w="9525" cap="flat" cmpd="sng" algn="ctr">
      <a:noFill/>
      <a:round/>
    </a:ln>
    <a:effectLst/>
  </c:spPr>
  <c:txPr>
    <a:bodyPr/>
    <a:lstStyle/>
    <a:p>
      <a:pPr>
        <a:defRPr/>
      </a:pPr>
      <a:endParaRPr lang="en-US"/>
    </a:p>
  </c:txPr>
  <c:externalData r:id="rId4">
    <c:autoUpdate val="0"/>
  </c:externalData>
  <c:userShapes r:id="rId5"/>
</c:chartSpace>
</file>

<file path=ppt/charts/chart5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89247311827957"/>
          <c:y val="0.16670889892269894"/>
          <c:w val="0.76215053763440865"/>
          <c:h val="0.7472648862022544"/>
        </c:manualLayout>
      </c:layout>
      <c:areaChart>
        <c:grouping val="stacked"/>
        <c:varyColors val="0"/>
        <c:ser>
          <c:idx val="4"/>
          <c:order val="0"/>
          <c:tx>
            <c:strRef>
              <c:f>'production_by_type@'!$C$32</c:f>
              <c:strCache>
                <c:ptCount val="1"/>
                <c:pt idx="0">
                  <c:v>"other"</c:v>
                </c:pt>
              </c:strCache>
            </c:strRef>
          </c:tx>
          <c:spPr>
            <a:solidFill>
              <a:schemeClr val="bg2">
                <a:lumMod val="60000"/>
                <a:lumOff val="40000"/>
              </a:schemeClr>
            </a:solidFill>
            <a:ln>
              <a:noFill/>
            </a:ln>
            <a:effectLst/>
          </c:spPr>
          <c:cat>
            <c:numRef>
              <c:f>'production_by_type@'!$BM$1:$DA$1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'production_by_type@'!$BM$32:$DA$32</c:f>
              <c:numCache>
                <c:formatCode>General</c:formatCode>
                <c:ptCount val="41"/>
                <c:pt idx="0">
                  <c:v>2.06</c:v>
                </c:pt>
                <c:pt idx="1">
                  <c:v>1.9300000000000002</c:v>
                </c:pt>
                <c:pt idx="2">
                  <c:v>1.82</c:v>
                </c:pt>
                <c:pt idx="3">
                  <c:v>1.61</c:v>
                </c:pt>
                <c:pt idx="4">
                  <c:v>1.51</c:v>
                </c:pt>
                <c:pt idx="5">
                  <c:v>1.4100000000000001</c:v>
                </c:pt>
                <c:pt idx="6">
                  <c:v>1.29</c:v>
                </c:pt>
                <c:pt idx="7">
                  <c:v>1.2141090000000001</c:v>
                </c:pt>
                <c:pt idx="8">
                  <c:v>1.266956</c:v>
                </c:pt>
                <c:pt idx="9">
                  <c:v>1.1695949999999999</c:v>
                </c:pt>
                <c:pt idx="10">
                  <c:v>1.1782810000000001</c:v>
                </c:pt>
                <c:pt idx="11">
                  <c:v>1.1790590000000001</c:v>
                </c:pt>
                <c:pt idx="12">
                  <c:v>1.1711119999999999</c:v>
                </c:pt>
                <c:pt idx="13">
                  <c:v>1.162671</c:v>
                </c:pt>
                <c:pt idx="14">
                  <c:v>1.1379520000000001</c:v>
                </c:pt>
                <c:pt idx="15">
                  <c:v>1.0951149999999998</c:v>
                </c:pt>
                <c:pt idx="16">
                  <c:v>1.100676</c:v>
                </c:pt>
                <c:pt idx="17">
                  <c:v>1.08748</c:v>
                </c:pt>
                <c:pt idx="18">
                  <c:v>1.0772059999999999</c:v>
                </c:pt>
                <c:pt idx="19">
                  <c:v>1.07474</c:v>
                </c:pt>
                <c:pt idx="20">
                  <c:v>1.0534920000000001</c:v>
                </c:pt>
                <c:pt idx="21">
                  <c:v>1.0613299999999999</c:v>
                </c:pt>
                <c:pt idx="22">
                  <c:v>1.0655209999999999</c:v>
                </c:pt>
                <c:pt idx="23">
                  <c:v>1.0597129999999999</c:v>
                </c:pt>
                <c:pt idx="24">
                  <c:v>1.0301009999999999</c:v>
                </c:pt>
                <c:pt idx="25">
                  <c:v>1.021695</c:v>
                </c:pt>
                <c:pt idx="26">
                  <c:v>0.99648800000000004</c:v>
                </c:pt>
                <c:pt idx="27">
                  <c:v>0.97090500000000002</c:v>
                </c:pt>
                <c:pt idx="28">
                  <c:v>1.1692629999999999</c:v>
                </c:pt>
                <c:pt idx="29">
                  <c:v>1.371175</c:v>
                </c:pt>
                <c:pt idx="30">
                  <c:v>1.600433</c:v>
                </c:pt>
                <c:pt idx="31">
                  <c:v>1.821847</c:v>
                </c:pt>
                <c:pt idx="32">
                  <c:v>1.8042069999999999</c:v>
                </c:pt>
                <c:pt idx="33">
                  <c:v>1.7699689999999999</c:v>
                </c:pt>
                <c:pt idx="34">
                  <c:v>1.74322</c:v>
                </c:pt>
                <c:pt idx="35">
                  <c:v>1.737919</c:v>
                </c:pt>
                <c:pt idx="36">
                  <c:v>1.7219310000000001</c:v>
                </c:pt>
                <c:pt idx="37">
                  <c:v>1.721371</c:v>
                </c:pt>
                <c:pt idx="38">
                  <c:v>1.7139190000000002</c:v>
                </c:pt>
                <c:pt idx="39">
                  <c:v>1.7065899999999998</c:v>
                </c:pt>
                <c:pt idx="40">
                  <c:v>1.703765</c:v>
                </c:pt>
              </c:numCache>
            </c:numRef>
          </c:val>
        </c:ser>
        <c:ser>
          <c:idx val="3"/>
          <c:order val="1"/>
          <c:tx>
            <c:strRef>
              <c:f>'production_by_type@'!$C$31</c:f>
              <c:strCache>
                <c:ptCount val="1"/>
                <c:pt idx="0">
                  <c:v>Lower 48 offshore</c:v>
                </c:pt>
              </c:strCache>
            </c:strRef>
          </c:tx>
          <c:spPr>
            <a:solidFill>
              <a:schemeClr val="accent1"/>
            </a:solidFill>
            <a:ln>
              <a:noFill/>
            </a:ln>
            <a:effectLst/>
          </c:spPr>
          <c:cat>
            <c:numRef>
              <c:f>'production_by_type@'!$BM$1:$DA$1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'production_by_type@'!$BM$31:$DA$31</c:f>
              <c:numCache>
                <c:formatCode>General</c:formatCode>
                <c:ptCount val="41"/>
                <c:pt idx="0">
                  <c:v>2.48</c:v>
                </c:pt>
                <c:pt idx="1">
                  <c:v>2.02</c:v>
                </c:pt>
                <c:pt idx="2">
                  <c:v>1.64</c:v>
                </c:pt>
                <c:pt idx="3">
                  <c:v>1.43</c:v>
                </c:pt>
                <c:pt idx="4">
                  <c:v>1.35</c:v>
                </c:pt>
                <c:pt idx="5">
                  <c:v>1.36</c:v>
                </c:pt>
                <c:pt idx="6">
                  <c:v>1.26</c:v>
                </c:pt>
                <c:pt idx="7">
                  <c:v>1.06907</c:v>
                </c:pt>
                <c:pt idx="8">
                  <c:v>1.3498699999999999</c:v>
                </c:pt>
                <c:pt idx="9">
                  <c:v>1.1265320000000001</c:v>
                </c:pt>
                <c:pt idx="10">
                  <c:v>1.1685719999999999</c:v>
                </c:pt>
                <c:pt idx="11">
                  <c:v>1.2809060000000001</c:v>
                </c:pt>
                <c:pt idx="12">
                  <c:v>1.3758729999999999</c:v>
                </c:pt>
                <c:pt idx="13">
                  <c:v>1.34595</c:v>
                </c:pt>
                <c:pt idx="14">
                  <c:v>1.1834769999999999</c:v>
                </c:pt>
                <c:pt idx="15">
                  <c:v>1.1654249999999999</c:v>
                </c:pt>
                <c:pt idx="16">
                  <c:v>1.128403</c:v>
                </c:pt>
                <c:pt idx="17">
                  <c:v>0.98691600000000002</c:v>
                </c:pt>
                <c:pt idx="18">
                  <c:v>0.86254799999999998</c:v>
                </c:pt>
                <c:pt idx="19">
                  <c:v>0.83027399999999996</c:v>
                </c:pt>
                <c:pt idx="20">
                  <c:v>0.80942099999999995</c:v>
                </c:pt>
                <c:pt idx="21">
                  <c:v>0.78270399999999996</c:v>
                </c:pt>
                <c:pt idx="22">
                  <c:v>0.77134899999999995</c:v>
                </c:pt>
                <c:pt idx="23">
                  <c:v>0.75678100000000004</c:v>
                </c:pt>
                <c:pt idx="24">
                  <c:v>0.752579</c:v>
                </c:pt>
                <c:pt idx="25">
                  <c:v>0.79677699999999996</c:v>
                </c:pt>
                <c:pt idx="26">
                  <c:v>0.869425</c:v>
                </c:pt>
                <c:pt idx="27">
                  <c:v>0.89321200000000001</c:v>
                </c:pt>
                <c:pt idx="28">
                  <c:v>0.91253899999999999</c:v>
                </c:pt>
                <c:pt idx="29">
                  <c:v>0.86609599999999998</c:v>
                </c:pt>
                <c:pt idx="30">
                  <c:v>0.82338199999999995</c:v>
                </c:pt>
                <c:pt idx="31">
                  <c:v>0.81781000000000004</c:v>
                </c:pt>
                <c:pt idx="32">
                  <c:v>0.82372199999999995</c:v>
                </c:pt>
                <c:pt idx="33">
                  <c:v>0.80326200000000003</c:v>
                </c:pt>
                <c:pt idx="34">
                  <c:v>0.74624599999999996</c:v>
                </c:pt>
                <c:pt idx="35">
                  <c:v>0.70588200000000001</c:v>
                </c:pt>
                <c:pt idx="36">
                  <c:v>0.71487800000000001</c:v>
                </c:pt>
                <c:pt idx="37">
                  <c:v>0.72438800000000003</c:v>
                </c:pt>
                <c:pt idx="38">
                  <c:v>0.73136299999999999</c:v>
                </c:pt>
                <c:pt idx="39">
                  <c:v>0.729908</c:v>
                </c:pt>
                <c:pt idx="40">
                  <c:v>0.70170699999999997</c:v>
                </c:pt>
              </c:numCache>
            </c:numRef>
          </c:val>
        </c:ser>
        <c:ser>
          <c:idx val="2"/>
          <c:order val="2"/>
          <c:tx>
            <c:strRef>
              <c:f>'production_by_type@'!$C$30</c:f>
              <c:strCache>
                <c:ptCount val="1"/>
                <c:pt idx="0">
                  <c:v>other Lower 48 onshore</c:v>
                </c:pt>
              </c:strCache>
            </c:strRef>
          </c:tx>
          <c:spPr>
            <a:solidFill>
              <a:schemeClr val="accent6"/>
            </a:solidFill>
            <a:ln>
              <a:noFill/>
            </a:ln>
            <a:effectLst/>
          </c:spPr>
          <c:cat>
            <c:numRef>
              <c:f>'production_by_type@'!$BM$1:$DA$1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'production_by_type@'!$BM$30:$DA$30</c:f>
              <c:numCache>
                <c:formatCode>General</c:formatCode>
                <c:ptCount val="41"/>
                <c:pt idx="0">
                  <c:v>5.49</c:v>
                </c:pt>
                <c:pt idx="1">
                  <c:v>5.21</c:v>
                </c:pt>
                <c:pt idx="2">
                  <c:v>4.93</c:v>
                </c:pt>
                <c:pt idx="3">
                  <c:v>4.6900000000000004</c:v>
                </c:pt>
                <c:pt idx="4">
                  <c:v>4.84</c:v>
                </c:pt>
                <c:pt idx="5">
                  <c:v>4.68</c:v>
                </c:pt>
                <c:pt idx="6">
                  <c:v>4.21</c:v>
                </c:pt>
                <c:pt idx="7">
                  <c:v>3.99865</c:v>
                </c:pt>
                <c:pt idx="8">
                  <c:v>3.9929839999999999</c:v>
                </c:pt>
                <c:pt idx="9">
                  <c:v>3.8471000000000002</c:v>
                </c:pt>
                <c:pt idx="10">
                  <c:v>3.7751649999999999</c:v>
                </c:pt>
                <c:pt idx="11">
                  <c:v>3.6879089999999999</c:v>
                </c:pt>
                <c:pt idx="12">
                  <c:v>3.614395</c:v>
                </c:pt>
                <c:pt idx="13">
                  <c:v>3.5623749999999998</c:v>
                </c:pt>
                <c:pt idx="14">
                  <c:v>3.504318</c:v>
                </c:pt>
                <c:pt idx="15">
                  <c:v>3.416391</c:v>
                </c:pt>
                <c:pt idx="16">
                  <c:v>3.3567019999999999</c:v>
                </c:pt>
                <c:pt idx="17">
                  <c:v>3.2895059999999998</c:v>
                </c:pt>
                <c:pt idx="18">
                  <c:v>3.2538130000000001</c:v>
                </c:pt>
                <c:pt idx="19">
                  <c:v>3.2067230000000002</c:v>
                </c:pt>
                <c:pt idx="20">
                  <c:v>3.1619570000000001</c:v>
                </c:pt>
                <c:pt idx="21">
                  <c:v>3.1145809999999998</c:v>
                </c:pt>
                <c:pt idx="22">
                  <c:v>3.0852879999999998</c:v>
                </c:pt>
                <c:pt idx="23">
                  <c:v>3.0455649999999999</c:v>
                </c:pt>
                <c:pt idx="24">
                  <c:v>3.0217000000000001</c:v>
                </c:pt>
                <c:pt idx="25">
                  <c:v>2.9885510000000002</c:v>
                </c:pt>
                <c:pt idx="26">
                  <c:v>2.9666399999999999</c:v>
                </c:pt>
                <c:pt idx="27">
                  <c:v>2.9393720000000001</c:v>
                </c:pt>
                <c:pt idx="28">
                  <c:v>2.9214479999999998</c:v>
                </c:pt>
                <c:pt idx="29">
                  <c:v>2.8874219999999999</c:v>
                </c:pt>
                <c:pt idx="30">
                  <c:v>2.8663430000000001</c:v>
                </c:pt>
                <c:pt idx="31">
                  <c:v>2.833745</c:v>
                </c:pt>
                <c:pt idx="32">
                  <c:v>2.8121999999999998</c:v>
                </c:pt>
                <c:pt idx="33">
                  <c:v>2.7861639999999999</c:v>
                </c:pt>
                <c:pt idx="34">
                  <c:v>2.759649</c:v>
                </c:pt>
                <c:pt idx="35">
                  <c:v>2.7296719999999999</c:v>
                </c:pt>
                <c:pt idx="36">
                  <c:v>2.7009669999999999</c:v>
                </c:pt>
                <c:pt idx="37">
                  <c:v>2.6736610000000001</c:v>
                </c:pt>
                <c:pt idx="38">
                  <c:v>2.64466</c:v>
                </c:pt>
                <c:pt idx="39">
                  <c:v>2.6170149999999999</c:v>
                </c:pt>
                <c:pt idx="40">
                  <c:v>2.5827460000000002</c:v>
                </c:pt>
              </c:numCache>
            </c:numRef>
          </c:val>
        </c:ser>
        <c:ser>
          <c:idx val="1"/>
          <c:order val="3"/>
          <c:tx>
            <c:strRef>
              <c:f>'production_by_type@'!$C$29</c:f>
              <c:strCache>
                <c:ptCount val="1"/>
                <c:pt idx="0">
                  <c:v>tight/shale gas</c:v>
                </c:pt>
              </c:strCache>
            </c:strRef>
          </c:tx>
          <c:spPr>
            <a:solidFill>
              <a:schemeClr val="accent3"/>
            </a:solidFill>
            <a:ln>
              <a:noFill/>
            </a:ln>
            <a:effectLst/>
          </c:spPr>
          <c:cat>
            <c:numRef>
              <c:f>'production_by_type@'!$BM$1:$DA$1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'production_by_type@'!$BM$29:$DA$29</c:f>
              <c:numCache>
                <c:formatCode>General</c:formatCode>
                <c:ptCount val="41"/>
                <c:pt idx="0">
                  <c:v>11.27</c:v>
                </c:pt>
                <c:pt idx="1">
                  <c:v>13.73</c:v>
                </c:pt>
                <c:pt idx="2">
                  <c:v>15.649999999999999</c:v>
                </c:pt>
                <c:pt idx="3">
                  <c:v>16.47</c:v>
                </c:pt>
                <c:pt idx="4">
                  <c:v>18.27</c:v>
                </c:pt>
                <c:pt idx="5">
                  <c:v>19.7</c:v>
                </c:pt>
                <c:pt idx="6">
                  <c:v>19.899999999999999</c:v>
                </c:pt>
                <c:pt idx="7">
                  <c:v>20.890974</c:v>
                </c:pt>
                <c:pt idx="8">
                  <c:v>22.925931000000002</c:v>
                </c:pt>
                <c:pt idx="9">
                  <c:v>25.272134000000001</c:v>
                </c:pt>
                <c:pt idx="10">
                  <c:v>25.783425000000001</c:v>
                </c:pt>
                <c:pt idx="11">
                  <c:v>25.697520000000001</c:v>
                </c:pt>
                <c:pt idx="12">
                  <c:v>25.545105</c:v>
                </c:pt>
                <c:pt idx="13">
                  <c:v>25.733521</c:v>
                </c:pt>
                <c:pt idx="14">
                  <c:v>25.993402</c:v>
                </c:pt>
                <c:pt idx="15">
                  <c:v>26.330584000000002</c:v>
                </c:pt>
                <c:pt idx="16">
                  <c:v>26.454649</c:v>
                </c:pt>
                <c:pt idx="17">
                  <c:v>26.563829999999999</c:v>
                </c:pt>
                <c:pt idx="18">
                  <c:v>26.434890000000003</c:v>
                </c:pt>
                <c:pt idx="19">
                  <c:v>26.216491999999999</c:v>
                </c:pt>
                <c:pt idx="20">
                  <c:v>26.017491</c:v>
                </c:pt>
                <c:pt idx="21">
                  <c:v>25.959790999999999</c:v>
                </c:pt>
                <c:pt idx="22">
                  <c:v>25.904775999999998</c:v>
                </c:pt>
                <c:pt idx="23">
                  <c:v>25.71068</c:v>
                </c:pt>
                <c:pt idx="24">
                  <c:v>25.691945</c:v>
                </c:pt>
                <c:pt idx="25">
                  <c:v>25.553335999999998</c:v>
                </c:pt>
                <c:pt idx="26">
                  <c:v>25.619280999999997</c:v>
                </c:pt>
                <c:pt idx="27">
                  <c:v>25.563273000000002</c:v>
                </c:pt>
                <c:pt idx="28">
                  <c:v>25.498002</c:v>
                </c:pt>
                <c:pt idx="29">
                  <c:v>25.677939000000002</c:v>
                </c:pt>
                <c:pt idx="30">
                  <c:v>25.585222000000002</c:v>
                </c:pt>
                <c:pt idx="31">
                  <c:v>25.404021</c:v>
                </c:pt>
                <c:pt idx="32">
                  <c:v>25.319639000000002</c:v>
                </c:pt>
                <c:pt idx="33">
                  <c:v>25.400028000000002</c:v>
                </c:pt>
                <c:pt idx="34">
                  <c:v>25.180838000000001</c:v>
                </c:pt>
                <c:pt idx="35">
                  <c:v>25.100672000000003</c:v>
                </c:pt>
                <c:pt idx="36">
                  <c:v>25.094504000000001</c:v>
                </c:pt>
                <c:pt idx="37">
                  <c:v>25.158643000000001</c:v>
                </c:pt>
                <c:pt idx="38">
                  <c:v>25.304563999999999</c:v>
                </c:pt>
                <c:pt idx="39">
                  <c:v>25.440417</c:v>
                </c:pt>
                <c:pt idx="40">
                  <c:v>25.592753999999999</c:v>
                </c:pt>
              </c:numCache>
            </c:numRef>
          </c:val>
        </c:ser>
        <c:dLbls>
          <c:showLegendKey val="0"/>
          <c:showVal val="0"/>
          <c:showCatName val="0"/>
          <c:showSerName val="0"/>
          <c:showPercent val="0"/>
          <c:showBubbleSize val="0"/>
        </c:dLbls>
        <c:axId val="318196736"/>
        <c:axId val="318197296"/>
        <c:extLst/>
      </c:areaChart>
      <c:catAx>
        <c:axId val="318196736"/>
        <c:scaling>
          <c:orientation val="minMax"/>
        </c:scaling>
        <c:delete val="0"/>
        <c:axPos val="b"/>
        <c:numFmt formatCode="General" sourceLinked="1"/>
        <c:majorTickMark val="out"/>
        <c:minorTickMark val="none"/>
        <c:tickLblPos val="low"/>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318197296"/>
        <c:crosses val="autoZero"/>
        <c:auto val="1"/>
        <c:lblAlgn val="ctr"/>
        <c:lblOffset val="100"/>
        <c:tickLblSkip val="10"/>
        <c:tickMarkSkip val="10"/>
        <c:noMultiLvlLbl val="0"/>
      </c:catAx>
      <c:valAx>
        <c:axId val="318197296"/>
        <c:scaling>
          <c:orientation val="minMax"/>
          <c:max val="6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spPr>
          <a:noFill/>
          <a:ln w="22225">
            <a:solidFill>
              <a:schemeClr val="bg1">
                <a:lumMod val="65000"/>
              </a:schemeClr>
            </a:solidFill>
            <a:prstDash val="lgDash"/>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mn-lt"/>
                <a:ea typeface="+mn-ea"/>
                <a:cs typeface="+mn-cs"/>
              </a:defRPr>
            </a:pPr>
            <a:endParaRPr lang="en-US"/>
          </a:p>
        </c:txPr>
        <c:crossAx val="318196736"/>
        <c:crossesAt val="9"/>
        <c:crossBetween val="midCat"/>
      </c:valAx>
      <c:spPr>
        <a:noFill/>
        <a:ln>
          <a:noFill/>
        </a:ln>
        <a:effectLst/>
      </c:spPr>
    </c:plotArea>
    <c:plotVisOnly val="1"/>
    <c:dispBlanksAs val="zero"/>
    <c:showDLblsOverMax val="0"/>
  </c:chart>
  <c:spPr>
    <a:noFill/>
    <a:ln w="9525" cap="flat" cmpd="sng" algn="ctr">
      <a:noFill/>
      <a:round/>
    </a:ln>
    <a:effectLst/>
  </c:spPr>
  <c:txPr>
    <a:bodyPr/>
    <a:lstStyle/>
    <a:p>
      <a:pPr>
        <a:defRPr/>
      </a:pPr>
      <a:endParaRPr lang="en-US"/>
    </a:p>
  </c:txPr>
  <c:externalData r:id="rId4">
    <c:autoUpdate val="0"/>
  </c:externalData>
  <c:userShapes r:id="rId5"/>
</c:chartSpace>
</file>

<file path=ppt/charts/chart5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8267716535433064E-2"/>
          <c:y val="0.18454915791776028"/>
          <c:w val="0.74817379716736843"/>
          <c:h val="0.72402230971128612"/>
        </c:manualLayout>
      </c:layout>
      <c:areaChart>
        <c:grouping val="stacked"/>
        <c:varyColors val="0"/>
        <c:ser>
          <c:idx val="2"/>
          <c:order val="0"/>
          <c:spPr>
            <a:solidFill>
              <a:schemeClr val="bg1">
                <a:lumMod val="75000"/>
              </a:schemeClr>
            </a:solidFill>
            <a:ln>
              <a:noFill/>
            </a:ln>
            <a:effectLst/>
          </c:spPr>
          <c:cat>
            <c:numRef>
              <c:f>'shaleprod_by_reg@'!$BC$1:$DA$1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'shaleprod_by_reg@'!$BC$27:$DA$27</c:f>
              <c:numCache>
                <c:formatCode>General</c:formatCode>
                <c:ptCount val="51"/>
                <c:pt idx="0">
                  <c:v>7.0000000000000062E-2</c:v>
                </c:pt>
                <c:pt idx="1">
                  <c:v>8.0000000000000016E-2</c:v>
                </c:pt>
                <c:pt idx="2">
                  <c:v>7.0000000000000062E-2</c:v>
                </c:pt>
                <c:pt idx="3">
                  <c:v>8.0000000000000016E-2</c:v>
                </c:pt>
                <c:pt idx="4">
                  <c:v>8.9999999999999969E-2</c:v>
                </c:pt>
                <c:pt idx="5">
                  <c:v>0.10999999999999988</c:v>
                </c:pt>
                <c:pt idx="6">
                  <c:v>0.1399999999999999</c:v>
                </c:pt>
                <c:pt idx="7">
                  <c:v>0.25999999999999979</c:v>
                </c:pt>
                <c:pt idx="8">
                  <c:v>0.56999999999999962</c:v>
                </c:pt>
                <c:pt idx="9">
                  <c:v>0.94</c:v>
                </c:pt>
                <c:pt idx="10">
                  <c:v>1.2699999999999991</c:v>
                </c:pt>
                <c:pt idx="11">
                  <c:v>1.5600000000000005</c:v>
                </c:pt>
                <c:pt idx="12">
                  <c:v>1.8799999999999994</c:v>
                </c:pt>
                <c:pt idx="13">
                  <c:v>2.0399999999999996</c:v>
                </c:pt>
                <c:pt idx="14">
                  <c:v>2.2999999999999989</c:v>
                </c:pt>
                <c:pt idx="15">
                  <c:v>2.4500000000000002</c:v>
                </c:pt>
                <c:pt idx="16">
                  <c:v>2.359999999999999</c:v>
                </c:pt>
                <c:pt idx="17">
                  <c:v>2.2415439999999993</c:v>
                </c:pt>
                <c:pt idx="18">
                  <c:v>2.4494339999999992</c:v>
                </c:pt>
                <c:pt idx="19">
                  <c:v>3.0611570000000001</c:v>
                </c:pt>
                <c:pt idx="20">
                  <c:v>3.2148459999999996</c:v>
                </c:pt>
                <c:pt idx="21">
                  <c:v>3.1482260000000015</c:v>
                </c:pt>
                <c:pt idx="22">
                  <c:v>3.2021489999999995</c:v>
                </c:pt>
                <c:pt idx="23">
                  <c:v>3.3199469999999986</c:v>
                </c:pt>
                <c:pt idx="24">
                  <c:v>3.4135189999999991</c:v>
                </c:pt>
                <c:pt idx="25">
                  <c:v>3.5094899999999987</c:v>
                </c:pt>
                <c:pt idx="26">
                  <c:v>3.4779209999999985</c:v>
                </c:pt>
                <c:pt idx="27">
                  <c:v>3.4778670000000016</c:v>
                </c:pt>
                <c:pt idx="28">
                  <c:v>3.497138999999998</c:v>
                </c:pt>
                <c:pt idx="29">
                  <c:v>3.5082769999999988</c:v>
                </c:pt>
                <c:pt idx="30">
                  <c:v>3.5574700000000021</c:v>
                </c:pt>
                <c:pt idx="31">
                  <c:v>3.5870460000000017</c:v>
                </c:pt>
                <c:pt idx="32">
                  <c:v>3.6842619999999986</c:v>
                </c:pt>
                <c:pt idx="33">
                  <c:v>3.6917810000000006</c:v>
                </c:pt>
                <c:pt idx="34">
                  <c:v>3.7105470000000027</c:v>
                </c:pt>
                <c:pt idx="35">
                  <c:v>3.6765540000000003</c:v>
                </c:pt>
                <c:pt idx="36">
                  <c:v>3.6887869999999987</c:v>
                </c:pt>
                <c:pt idx="37">
                  <c:v>3.6448060000000009</c:v>
                </c:pt>
                <c:pt idx="38">
                  <c:v>3.6314099999999998</c:v>
                </c:pt>
                <c:pt idx="39">
                  <c:v>3.6267090000000026</c:v>
                </c:pt>
                <c:pt idx="40">
                  <c:v>3.6318490000000017</c:v>
                </c:pt>
                <c:pt idx="41">
                  <c:v>3.6961040000000018</c:v>
                </c:pt>
                <c:pt idx="42">
                  <c:v>3.7387050000000022</c:v>
                </c:pt>
                <c:pt idx="43">
                  <c:v>3.7494309999999986</c:v>
                </c:pt>
                <c:pt idx="44">
                  <c:v>3.7633080000000012</c:v>
                </c:pt>
                <c:pt idx="45">
                  <c:v>3.7751870000000034</c:v>
                </c:pt>
                <c:pt idx="46">
                  <c:v>3.7680790000000002</c:v>
                </c:pt>
                <c:pt idx="47">
                  <c:v>3.7759320000000036</c:v>
                </c:pt>
                <c:pt idx="48">
                  <c:v>3.8109679999999981</c:v>
                </c:pt>
                <c:pt idx="49">
                  <c:v>3.8304999999999971</c:v>
                </c:pt>
                <c:pt idx="50">
                  <c:v>3.8844809999999974</c:v>
                </c:pt>
              </c:numCache>
            </c:numRef>
          </c:val>
          <c:extLst>
            <c:ext xmlns:c15="http://schemas.microsoft.com/office/drawing/2012/chart" uri="{02D57815-91ED-43cb-92C2-25804820EDAC}">
              <c15:filteredSeriesTitle>
                <c15:tx>
                  <c:strRef>
                    <c:extLst>
                      <c:ext uri="{02D57815-91ED-43cb-92C2-25804820EDAC}">
                        <c15:formulaRef>
                          <c15:sqref>'shaleprod_by_reg@'!#REF!</c15:sqref>
                        </c15:formulaRef>
                      </c:ext>
                    </c:extLst>
                    <c:strCache>
                      <c:ptCount val="1"/>
                      <c:pt idx="0">
                        <c:v>#REF!</c:v>
                      </c:pt>
                    </c:strCache>
                  </c:strRef>
                </c15:tx>
              </c15:filteredSeriesTitle>
            </c:ext>
          </c:extLst>
        </c:ser>
        <c:ser>
          <c:idx val="3"/>
          <c:order val="1"/>
          <c:spPr>
            <a:solidFill>
              <a:schemeClr val="accent3"/>
            </a:solidFill>
            <a:ln>
              <a:noFill/>
            </a:ln>
            <a:effectLst/>
          </c:spPr>
          <c:cat>
            <c:numRef>
              <c:f>'shaleprod_by_reg@'!$BC$1:$DA$1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'shaleprod_by_reg@'!$BC$26:$DA$26</c:f>
              <c:numCache>
                <c:formatCode>General</c:formatCode>
                <c:ptCount val="51"/>
                <c:pt idx="0">
                  <c:v>0.44</c:v>
                </c:pt>
                <c:pt idx="1">
                  <c:v>0.15</c:v>
                </c:pt>
                <c:pt idx="2">
                  <c:v>0.14000000000000001</c:v>
                </c:pt>
                <c:pt idx="3">
                  <c:v>0.13</c:v>
                </c:pt>
                <c:pt idx="4">
                  <c:v>0.1</c:v>
                </c:pt>
                <c:pt idx="5">
                  <c:v>0.11</c:v>
                </c:pt>
                <c:pt idx="6">
                  <c:v>0.13</c:v>
                </c:pt>
                <c:pt idx="7">
                  <c:v>0.11</c:v>
                </c:pt>
                <c:pt idx="8">
                  <c:v>0.14000000000000001</c:v>
                </c:pt>
                <c:pt idx="9">
                  <c:v>0.54</c:v>
                </c:pt>
                <c:pt idx="10">
                  <c:v>1.57</c:v>
                </c:pt>
                <c:pt idx="11">
                  <c:v>2.89</c:v>
                </c:pt>
                <c:pt idx="12">
                  <c:v>3.39</c:v>
                </c:pt>
                <c:pt idx="13">
                  <c:v>3.12</c:v>
                </c:pt>
                <c:pt idx="14">
                  <c:v>3.02</c:v>
                </c:pt>
                <c:pt idx="15">
                  <c:v>3.16</c:v>
                </c:pt>
                <c:pt idx="16">
                  <c:v>2.95</c:v>
                </c:pt>
                <c:pt idx="17">
                  <c:v>2.9921579999999999</c:v>
                </c:pt>
                <c:pt idx="18">
                  <c:v>3.5112709999999998</c:v>
                </c:pt>
                <c:pt idx="19">
                  <c:v>4.5575659999999996</c:v>
                </c:pt>
                <c:pt idx="20">
                  <c:v>4.9306349999999997</c:v>
                </c:pt>
                <c:pt idx="21">
                  <c:v>4.8719729999999997</c:v>
                </c:pt>
                <c:pt idx="22">
                  <c:v>4.9260400000000004</c:v>
                </c:pt>
                <c:pt idx="23">
                  <c:v>5.0884340000000003</c:v>
                </c:pt>
                <c:pt idx="24">
                  <c:v>5.2845389999999997</c:v>
                </c:pt>
                <c:pt idx="25">
                  <c:v>5.4925819999999996</c:v>
                </c:pt>
                <c:pt idx="26">
                  <c:v>5.7089400000000001</c:v>
                </c:pt>
                <c:pt idx="27">
                  <c:v>5.8753000000000002</c:v>
                </c:pt>
                <c:pt idx="28">
                  <c:v>6.0489889999999997</c:v>
                </c:pt>
                <c:pt idx="29">
                  <c:v>6.0468580000000003</c:v>
                </c:pt>
                <c:pt idx="30">
                  <c:v>6.0894820000000003</c:v>
                </c:pt>
                <c:pt idx="31">
                  <c:v>6.1803619999999997</c:v>
                </c:pt>
                <c:pt idx="32">
                  <c:v>6.2350180000000002</c:v>
                </c:pt>
                <c:pt idx="33">
                  <c:v>6.2612389999999998</c:v>
                </c:pt>
                <c:pt idx="34">
                  <c:v>6.3082640000000003</c:v>
                </c:pt>
                <c:pt idx="35">
                  <c:v>6.334244</c:v>
                </c:pt>
                <c:pt idx="36">
                  <c:v>6.3746179999999999</c:v>
                </c:pt>
                <c:pt idx="37">
                  <c:v>6.3950990000000001</c:v>
                </c:pt>
                <c:pt idx="38">
                  <c:v>6.4092500000000001</c:v>
                </c:pt>
                <c:pt idx="39">
                  <c:v>6.4152870000000002</c:v>
                </c:pt>
                <c:pt idx="40">
                  <c:v>6.4537560000000003</c:v>
                </c:pt>
                <c:pt idx="41">
                  <c:v>6.4322470000000003</c:v>
                </c:pt>
                <c:pt idx="42">
                  <c:v>6.4537209999999998</c:v>
                </c:pt>
                <c:pt idx="43">
                  <c:v>6.5014219999999998</c:v>
                </c:pt>
                <c:pt idx="44">
                  <c:v>6.6514689999999996</c:v>
                </c:pt>
                <c:pt idx="45">
                  <c:v>6.7400589999999996</c:v>
                </c:pt>
                <c:pt idx="46">
                  <c:v>6.8043659999999999</c:v>
                </c:pt>
                <c:pt idx="47">
                  <c:v>6.8710630000000004</c:v>
                </c:pt>
                <c:pt idx="48">
                  <c:v>6.9911099999999999</c:v>
                </c:pt>
                <c:pt idx="49">
                  <c:v>7.0690289999999996</c:v>
                </c:pt>
                <c:pt idx="50">
                  <c:v>7.1316750000000004</c:v>
                </c:pt>
              </c:numCache>
            </c:numRef>
          </c:val>
          <c:extLst>
            <c:ext xmlns:c15="http://schemas.microsoft.com/office/drawing/2012/chart" uri="{02D57815-91ED-43cb-92C2-25804820EDAC}">
              <c15:filteredSeriesTitle>
                <c15:tx>
                  <c:strRef>
                    <c:extLst>
                      <c:ext uri="{02D57815-91ED-43cb-92C2-25804820EDAC}">
                        <c15:formulaRef>
                          <c15:sqref>'shaleprod_by_reg@'!#REF!</c15:sqref>
                        </c15:formulaRef>
                      </c:ext>
                    </c:extLst>
                    <c:strCache>
                      <c:ptCount val="1"/>
                      <c:pt idx="0">
                        <c:v>#REF!</c:v>
                      </c:pt>
                    </c:strCache>
                  </c:strRef>
                </c15:tx>
              </c15:filteredSeriesTitle>
            </c:ext>
          </c:extLst>
        </c:ser>
        <c:ser>
          <c:idx val="0"/>
          <c:order val="2"/>
          <c:spPr>
            <a:solidFill>
              <a:schemeClr val="accent3">
                <a:lumMod val="50000"/>
              </a:schemeClr>
            </a:solidFill>
            <a:ln>
              <a:noFill/>
            </a:ln>
            <a:effectLst/>
          </c:spPr>
          <c:cat>
            <c:numRef>
              <c:f>'shaleprod_by_reg@'!$BC$1:$DA$1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'shaleprod_by_reg@'!$BC$25:$DA$25</c:f>
              <c:numCache>
                <c:formatCode>General</c:formatCode>
                <c:ptCount val="51"/>
                <c:pt idx="0">
                  <c:v>0.31</c:v>
                </c:pt>
                <c:pt idx="1">
                  <c:v>0.28000000000000003</c:v>
                </c:pt>
                <c:pt idx="2">
                  <c:v>0.28999999999999998</c:v>
                </c:pt>
                <c:pt idx="3">
                  <c:v>0.28000000000000003</c:v>
                </c:pt>
                <c:pt idx="4">
                  <c:v>0.3</c:v>
                </c:pt>
                <c:pt idx="5">
                  <c:v>0.31</c:v>
                </c:pt>
                <c:pt idx="6">
                  <c:v>0.32</c:v>
                </c:pt>
                <c:pt idx="7">
                  <c:v>0.34</c:v>
                </c:pt>
                <c:pt idx="8">
                  <c:v>0.28000000000000003</c:v>
                </c:pt>
                <c:pt idx="9">
                  <c:v>0.36</c:v>
                </c:pt>
                <c:pt idx="10">
                  <c:v>0.65</c:v>
                </c:pt>
                <c:pt idx="11">
                  <c:v>1.4</c:v>
                </c:pt>
                <c:pt idx="12">
                  <c:v>2.52</c:v>
                </c:pt>
                <c:pt idx="13">
                  <c:v>3.8</c:v>
                </c:pt>
                <c:pt idx="14">
                  <c:v>5.44</c:v>
                </c:pt>
                <c:pt idx="15">
                  <c:v>6.68</c:v>
                </c:pt>
                <c:pt idx="16">
                  <c:v>7.61</c:v>
                </c:pt>
                <c:pt idx="17">
                  <c:v>8.8115880000000004</c:v>
                </c:pt>
                <c:pt idx="18">
                  <c:v>9.497814</c:v>
                </c:pt>
                <c:pt idx="19">
                  <c:v>10.28693</c:v>
                </c:pt>
                <c:pt idx="20">
                  <c:v>10.913895999999999</c:v>
                </c:pt>
                <c:pt idx="21">
                  <c:v>11.437025</c:v>
                </c:pt>
                <c:pt idx="22">
                  <c:v>11.70898</c:v>
                </c:pt>
                <c:pt idx="23">
                  <c:v>12.117777</c:v>
                </c:pt>
                <c:pt idx="24">
                  <c:v>12.542336000000001</c:v>
                </c:pt>
                <c:pt idx="25">
                  <c:v>13.061158000000001</c:v>
                </c:pt>
                <c:pt idx="26">
                  <c:v>13.520803000000001</c:v>
                </c:pt>
                <c:pt idx="27">
                  <c:v>13.732673999999999</c:v>
                </c:pt>
                <c:pt idx="28">
                  <c:v>13.977911000000001</c:v>
                </c:pt>
                <c:pt idx="29">
                  <c:v>14.166712</c:v>
                </c:pt>
                <c:pt idx="30">
                  <c:v>14.165877999999999</c:v>
                </c:pt>
                <c:pt idx="31">
                  <c:v>14.322146999999999</c:v>
                </c:pt>
                <c:pt idx="32">
                  <c:v>14.537813</c:v>
                </c:pt>
                <c:pt idx="33">
                  <c:v>14.711719</c:v>
                </c:pt>
                <c:pt idx="34">
                  <c:v>15.002832</c:v>
                </c:pt>
                <c:pt idx="35">
                  <c:v>15.224102</c:v>
                </c:pt>
                <c:pt idx="36">
                  <c:v>15.413532</c:v>
                </c:pt>
                <c:pt idx="37">
                  <c:v>15.638828</c:v>
                </c:pt>
                <c:pt idx="38">
                  <c:v>15.875793</c:v>
                </c:pt>
                <c:pt idx="39">
                  <c:v>16.037706</c:v>
                </c:pt>
                <c:pt idx="40">
                  <c:v>16.219031999999999</c:v>
                </c:pt>
                <c:pt idx="41">
                  <c:v>16.326056999999999</c:v>
                </c:pt>
                <c:pt idx="42">
                  <c:v>16.509505999999998</c:v>
                </c:pt>
                <c:pt idx="43">
                  <c:v>16.651695</c:v>
                </c:pt>
                <c:pt idx="44">
                  <c:v>16.896426999999999</c:v>
                </c:pt>
                <c:pt idx="45">
                  <c:v>17.14378</c:v>
                </c:pt>
                <c:pt idx="46">
                  <c:v>17.330503</c:v>
                </c:pt>
                <c:pt idx="47">
                  <c:v>17.611747999999999</c:v>
                </c:pt>
                <c:pt idx="48">
                  <c:v>17.895367</c:v>
                </c:pt>
                <c:pt idx="49">
                  <c:v>18.144757999999999</c:v>
                </c:pt>
                <c:pt idx="50">
                  <c:v>18.379598999999999</c:v>
                </c:pt>
              </c:numCache>
            </c:numRef>
          </c:val>
          <c:extLst>
            <c:ext xmlns:c15="http://schemas.microsoft.com/office/drawing/2012/chart" uri="{02D57815-91ED-43cb-92C2-25804820EDAC}">
              <c15:filteredSeriesTitle>
                <c15:tx>
                  <c:strRef>
                    <c:extLst>
                      <c:ext uri="{02D57815-91ED-43cb-92C2-25804820EDAC}">
                        <c15:formulaRef>
                          <c15:sqref>'shaleprod_by_reg@'!#REF!</c15:sqref>
                        </c15:formulaRef>
                      </c:ext>
                    </c:extLst>
                    <c:strCache>
                      <c:ptCount val="1"/>
                      <c:pt idx="0">
                        <c:v>#REF!</c:v>
                      </c:pt>
                    </c:strCache>
                  </c:strRef>
                </c15:tx>
              </c15:filteredSeriesTitle>
            </c:ext>
          </c:extLst>
        </c:ser>
        <c:ser>
          <c:idx val="4"/>
          <c:order val="4"/>
          <c:spPr>
            <a:solidFill>
              <a:schemeClr val="accent1"/>
            </a:solidFill>
            <a:ln w="25400">
              <a:noFill/>
            </a:ln>
            <a:effectLst/>
          </c:spPr>
          <c:val>
            <c:numRef>
              <c:f>'shaleprod_by_reg@'!$BC$24:$DA$24</c:f>
              <c:numCache>
                <c:formatCode>General</c:formatCode>
                <c:ptCount val="51"/>
                <c:pt idx="0">
                  <c:v>0.3</c:v>
                </c:pt>
                <c:pt idx="1">
                  <c:v>0.3</c:v>
                </c:pt>
                <c:pt idx="2">
                  <c:v>0.36</c:v>
                </c:pt>
                <c:pt idx="3">
                  <c:v>0.43</c:v>
                </c:pt>
                <c:pt idx="4">
                  <c:v>0.47</c:v>
                </c:pt>
                <c:pt idx="5">
                  <c:v>0.62</c:v>
                </c:pt>
                <c:pt idx="6">
                  <c:v>0.83</c:v>
                </c:pt>
                <c:pt idx="7">
                  <c:v>1.24</c:v>
                </c:pt>
                <c:pt idx="8">
                  <c:v>1.72</c:v>
                </c:pt>
                <c:pt idx="9">
                  <c:v>1.85</c:v>
                </c:pt>
                <c:pt idx="10">
                  <c:v>1.94</c:v>
                </c:pt>
                <c:pt idx="11">
                  <c:v>2.11</c:v>
                </c:pt>
                <c:pt idx="12">
                  <c:v>2.2200000000000002</c:v>
                </c:pt>
                <c:pt idx="13">
                  <c:v>2.2200000000000002</c:v>
                </c:pt>
                <c:pt idx="14">
                  <c:v>2.34</c:v>
                </c:pt>
                <c:pt idx="15">
                  <c:v>2.38</c:v>
                </c:pt>
                <c:pt idx="16">
                  <c:v>2.35</c:v>
                </c:pt>
                <c:pt idx="17">
                  <c:v>2.491714</c:v>
                </c:pt>
                <c:pt idx="18">
                  <c:v>2.9554819999999999</c:v>
                </c:pt>
                <c:pt idx="19">
                  <c:v>3.6398220000000001</c:v>
                </c:pt>
                <c:pt idx="20">
                  <c:v>3.7481309999999999</c:v>
                </c:pt>
                <c:pt idx="21">
                  <c:v>3.8778039999999998</c:v>
                </c:pt>
                <c:pt idx="22">
                  <c:v>3.8817089999999999</c:v>
                </c:pt>
                <c:pt idx="23">
                  <c:v>3.9323440000000001</c:v>
                </c:pt>
                <c:pt idx="24">
                  <c:v>4.1184339999999997</c:v>
                </c:pt>
                <c:pt idx="25">
                  <c:v>4.2208810000000003</c:v>
                </c:pt>
                <c:pt idx="26">
                  <c:v>4.3946120000000004</c:v>
                </c:pt>
                <c:pt idx="27">
                  <c:v>4.5315139999999996</c:v>
                </c:pt>
                <c:pt idx="28">
                  <c:v>4.5518939999999999</c:v>
                </c:pt>
                <c:pt idx="29">
                  <c:v>4.5997700000000004</c:v>
                </c:pt>
                <c:pt idx="30">
                  <c:v>4.6556759999999997</c:v>
                </c:pt>
                <c:pt idx="31">
                  <c:v>4.713387</c:v>
                </c:pt>
                <c:pt idx="32">
                  <c:v>4.7409780000000001</c:v>
                </c:pt>
                <c:pt idx="33">
                  <c:v>4.6948270000000001</c:v>
                </c:pt>
                <c:pt idx="34">
                  <c:v>4.6882679999999999</c:v>
                </c:pt>
                <c:pt idx="35">
                  <c:v>4.7099760000000002</c:v>
                </c:pt>
                <c:pt idx="36">
                  <c:v>4.7202729999999997</c:v>
                </c:pt>
                <c:pt idx="37">
                  <c:v>4.6600239999999999</c:v>
                </c:pt>
                <c:pt idx="38">
                  <c:v>4.6275459999999997</c:v>
                </c:pt>
                <c:pt idx="39">
                  <c:v>4.5999819999999998</c:v>
                </c:pt>
                <c:pt idx="40">
                  <c:v>4.5640530000000004</c:v>
                </c:pt>
                <c:pt idx="41">
                  <c:v>4.5269130000000004</c:v>
                </c:pt>
                <c:pt idx="42">
                  <c:v>4.4875730000000003</c:v>
                </c:pt>
                <c:pt idx="43">
                  <c:v>4.4576409999999997</c:v>
                </c:pt>
                <c:pt idx="44">
                  <c:v>4.4174300000000004</c:v>
                </c:pt>
                <c:pt idx="45">
                  <c:v>4.3159289999999997</c:v>
                </c:pt>
                <c:pt idx="46">
                  <c:v>4.2361430000000002</c:v>
                </c:pt>
                <c:pt idx="47">
                  <c:v>4.1756180000000001</c:v>
                </c:pt>
                <c:pt idx="48">
                  <c:v>4.1379359999999998</c:v>
                </c:pt>
                <c:pt idx="49">
                  <c:v>4.0024740000000003</c:v>
                </c:pt>
                <c:pt idx="50">
                  <c:v>3.9500169999999999</c:v>
                </c:pt>
              </c:numCache>
            </c:numRef>
          </c:val>
          <c:extLst>
            <c:ext xmlns:c15="http://schemas.microsoft.com/office/drawing/2012/chart" uri="{02D57815-91ED-43cb-92C2-25804820EDAC}">
              <c15:filteredSeriesTitle>
                <c15:tx>
                  <c:strRef>
                    <c:extLst>
                      <c:ext uri="{02D57815-91ED-43cb-92C2-25804820EDAC}">
                        <c15:formulaRef>
                          <c15:sqref>'shaleprod_by_reg@'!#REF!</c15:sqref>
                        </c15:formulaRef>
                      </c:ext>
                    </c:extLst>
                    <c:strCache>
                      <c:ptCount val="1"/>
                      <c:pt idx="0">
                        <c:v>#REF!</c:v>
                      </c:pt>
                    </c:strCache>
                  </c:strRef>
                </c15:tx>
              </c15:filteredSeriesTitle>
            </c:ext>
          </c:extLst>
        </c:ser>
        <c:dLbls>
          <c:showLegendKey val="0"/>
          <c:showVal val="0"/>
          <c:showCatName val="0"/>
          <c:showSerName val="0"/>
          <c:showPercent val="0"/>
          <c:showBubbleSize val="0"/>
        </c:dLbls>
        <c:axId val="216830720"/>
        <c:axId val="216831280"/>
      </c:areaChart>
      <c:areaChart>
        <c:grouping val="stacked"/>
        <c:varyColors val="0"/>
        <c:ser>
          <c:idx val="1"/>
          <c:order val="3"/>
          <c:spPr>
            <a:noFill/>
            <a:ln w="25400">
              <a:noFill/>
            </a:ln>
            <a:effectLst/>
          </c:spPr>
          <c:val>
            <c:numRef>
              <c:f>'shaleprod_by_reg@'!#REF!</c:f>
              <c:numCache>
                <c:formatCode>General</c:formatCode>
                <c:ptCount val="1"/>
                <c:pt idx="0">
                  <c:v>1</c:v>
                </c:pt>
              </c:numCache>
            </c:numRef>
          </c:val>
          <c:extLst>
            <c:ext xmlns:c15="http://schemas.microsoft.com/office/drawing/2012/chart" uri="{02D57815-91ED-43cb-92C2-25804820EDAC}">
              <c15:filteredSeriesTitle>
                <c15:tx>
                  <c:strRef>
                    <c:extLst>
                      <c:ext uri="{02D57815-91ED-43cb-92C2-25804820EDAC}">
                        <c15:formulaRef>
                          <c15:sqref>'shaleprod_by_reg@'!#REF!</c15:sqref>
                        </c15:formulaRef>
                      </c:ext>
                    </c:extLst>
                    <c:strCache>
                      <c:ptCount val="1"/>
                      <c:pt idx="0">
                        <c:v>#REF!</c:v>
                      </c:pt>
                    </c:strCache>
                  </c:strRef>
                </c15:tx>
              </c15:filteredSeriesTitle>
            </c:ext>
          </c:extLst>
        </c:ser>
        <c:dLbls>
          <c:showLegendKey val="0"/>
          <c:showVal val="0"/>
          <c:showCatName val="0"/>
          <c:showSerName val="0"/>
          <c:showPercent val="0"/>
          <c:showBubbleSize val="0"/>
        </c:dLbls>
        <c:axId val="216832400"/>
        <c:axId val="216831840"/>
        <c:extLst/>
      </c:areaChart>
      <c:catAx>
        <c:axId val="216830720"/>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216831280"/>
        <c:crosses val="autoZero"/>
        <c:auto val="1"/>
        <c:lblAlgn val="ctr"/>
        <c:lblOffset val="100"/>
        <c:tickLblSkip val="10"/>
        <c:tickMarkSkip val="10"/>
        <c:noMultiLvlLbl val="0"/>
      </c:catAx>
      <c:valAx>
        <c:axId val="216831280"/>
        <c:scaling>
          <c:orientation val="minMax"/>
          <c:max val="4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22225">
            <a:solidFill>
              <a:schemeClr val="bg1">
                <a:lumMod val="65000"/>
              </a:schemeClr>
            </a:solidFill>
            <a:prstDash val="lgDash"/>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16830720"/>
        <c:crossesAt val="19"/>
        <c:crossBetween val="midCat"/>
        <c:majorUnit val="5"/>
      </c:valAx>
      <c:valAx>
        <c:axId val="216831840"/>
        <c:scaling>
          <c:orientation val="minMax"/>
          <c:max val="68"/>
          <c:min val="0"/>
        </c:scaling>
        <c:delete val="0"/>
        <c:axPos val="r"/>
        <c:numFmt formatCode="General" sourceLinked="1"/>
        <c:majorTickMark val="out"/>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mn-lt"/>
                <a:ea typeface="+mn-ea"/>
                <a:cs typeface="+mn-cs"/>
              </a:defRPr>
            </a:pPr>
            <a:endParaRPr lang="en-US"/>
          </a:p>
        </c:txPr>
        <c:crossAx val="216832400"/>
        <c:crosses val="max"/>
        <c:crossBetween val="midCat"/>
      </c:valAx>
      <c:catAx>
        <c:axId val="216832400"/>
        <c:scaling>
          <c:orientation val="minMax"/>
        </c:scaling>
        <c:delete val="1"/>
        <c:axPos val="b"/>
        <c:majorTickMark val="out"/>
        <c:minorTickMark val="none"/>
        <c:tickLblPos val="nextTo"/>
        <c:crossAx val="216831840"/>
        <c:crosses val="autoZero"/>
        <c:auto val="1"/>
        <c:lblAlgn val="ctr"/>
        <c:lblOffset val="100"/>
        <c:noMultiLvlLbl val="0"/>
      </c:cat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000">
          <a:solidFill>
            <a:sysClr val="windowText" lastClr="000000"/>
          </a:solidFill>
        </a:defRPr>
      </a:pPr>
      <a:endParaRPr lang="en-US"/>
    </a:p>
  </c:txPr>
  <c:externalData r:id="rId4">
    <c:autoUpdate val="0"/>
  </c:externalData>
  <c:userShapes r:id="rId5"/>
</c:chartSpace>
</file>

<file path=ppt/charts/chart5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417948717948718"/>
          <c:y val="0.17977158064572155"/>
          <c:w val="0.74298026448617005"/>
          <c:h val="0.73137412776289135"/>
        </c:manualLayout>
      </c:layout>
      <c:areaChart>
        <c:grouping val="stacked"/>
        <c:varyColors val="0"/>
        <c:ser>
          <c:idx val="4"/>
          <c:order val="1"/>
          <c:spPr>
            <a:solidFill>
              <a:schemeClr val="bg2">
                <a:lumMod val="40000"/>
                <a:lumOff val="60000"/>
              </a:schemeClr>
            </a:solidFill>
            <a:ln>
              <a:noFill/>
            </a:ln>
            <a:effectLst/>
          </c:spPr>
          <c:cat>
            <c:numRef>
              <c:f>'shaleprod_by_reg@'!$BM$1:$DA$1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'shaleprod_by_reg@'!$BM$37:$DA$37</c:f>
              <c:numCache>
                <c:formatCode>General</c:formatCode>
                <c:ptCount val="41"/>
                <c:pt idx="0">
                  <c:v>1.2699999999999991</c:v>
                </c:pt>
                <c:pt idx="1">
                  <c:v>1.5600000000000005</c:v>
                </c:pt>
                <c:pt idx="2">
                  <c:v>1.8799999999999994</c:v>
                </c:pt>
                <c:pt idx="3">
                  <c:v>2.0399999999999996</c:v>
                </c:pt>
                <c:pt idx="4">
                  <c:v>2.2999999999999989</c:v>
                </c:pt>
                <c:pt idx="5">
                  <c:v>2.4500000000000002</c:v>
                </c:pt>
                <c:pt idx="6">
                  <c:v>2.359999999999999</c:v>
                </c:pt>
                <c:pt idx="7">
                  <c:v>2.2415299999999991</c:v>
                </c:pt>
                <c:pt idx="8">
                  <c:v>2.4836359999999984</c:v>
                </c:pt>
                <c:pt idx="9">
                  <c:v>3.1799030000000008</c:v>
                </c:pt>
                <c:pt idx="10">
                  <c:v>3.3398779999999979</c:v>
                </c:pt>
                <c:pt idx="11">
                  <c:v>3.390343999999998</c:v>
                </c:pt>
                <c:pt idx="12">
                  <c:v>3.491547999999999</c:v>
                </c:pt>
                <c:pt idx="13">
                  <c:v>3.6512960000000003</c:v>
                </c:pt>
                <c:pt idx="14">
                  <c:v>3.8213329999999983</c:v>
                </c:pt>
                <c:pt idx="15">
                  <c:v>3.9672220000000014</c:v>
                </c:pt>
                <c:pt idx="16">
                  <c:v>4.0248239999999997</c:v>
                </c:pt>
                <c:pt idx="17">
                  <c:v>4.1037429999999988</c:v>
                </c:pt>
                <c:pt idx="18">
                  <c:v>4.1248419999999975</c:v>
                </c:pt>
                <c:pt idx="19">
                  <c:v>4.1762830000000033</c:v>
                </c:pt>
                <c:pt idx="20">
                  <c:v>4.2908359999999997</c:v>
                </c:pt>
                <c:pt idx="21">
                  <c:v>4.3954759999999986</c:v>
                </c:pt>
                <c:pt idx="22">
                  <c:v>4.4582269999999982</c:v>
                </c:pt>
                <c:pt idx="23">
                  <c:v>4.5616280000000025</c:v>
                </c:pt>
                <c:pt idx="24">
                  <c:v>4.5468240000000009</c:v>
                </c:pt>
                <c:pt idx="25">
                  <c:v>4.5674669999999962</c:v>
                </c:pt>
                <c:pt idx="26">
                  <c:v>4.5274820000000009</c:v>
                </c:pt>
                <c:pt idx="27">
                  <c:v>4.5092890000000025</c:v>
                </c:pt>
                <c:pt idx="28">
                  <c:v>4.5191200000000027</c:v>
                </c:pt>
                <c:pt idx="29">
                  <c:v>4.5413269999999981</c:v>
                </c:pt>
                <c:pt idx="30">
                  <c:v>4.5580029999999994</c:v>
                </c:pt>
                <c:pt idx="31">
                  <c:v>4.566022000000002</c:v>
                </c:pt>
                <c:pt idx="32">
                  <c:v>4.5713319999999982</c:v>
                </c:pt>
                <c:pt idx="33">
                  <c:v>4.6011719999999965</c:v>
                </c:pt>
                <c:pt idx="34">
                  <c:v>4.720418999999997</c:v>
                </c:pt>
                <c:pt idx="35">
                  <c:v>4.7769769999999951</c:v>
                </c:pt>
                <c:pt idx="36">
                  <c:v>4.8146480000000027</c:v>
                </c:pt>
                <c:pt idx="37">
                  <c:v>4.8999529999999965</c:v>
                </c:pt>
                <c:pt idx="38">
                  <c:v>4.9521149999999956</c:v>
                </c:pt>
                <c:pt idx="39">
                  <c:v>4.9771329999999985</c:v>
                </c:pt>
                <c:pt idx="40">
                  <c:v>5.0339310000000044</c:v>
                </c:pt>
              </c:numCache>
            </c:numRef>
          </c:val>
          <c:extLst>
            <c:ext xmlns:c15="http://schemas.microsoft.com/office/drawing/2012/chart" uri="{02D57815-91ED-43cb-92C2-25804820EDAC}">
              <c15:filteredSeriesTitle>
                <c15:tx>
                  <c:strRef>
                    <c:extLst>
                      <c:ext uri="{02D57815-91ED-43cb-92C2-25804820EDAC}">
                        <c15:formulaRef>
                          <c15:sqref>'shaleprod_by_reg@'!#REF!</c15:sqref>
                        </c15:formulaRef>
                      </c:ext>
                    </c:extLst>
                    <c:strCache>
                      <c:ptCount val="1"/>
                      <c:pt idx="0">
                        <c:v>#REF!</c:v>
                      </c:pt>
                    </c:strCache>
                  </c:strRef>
                </c15:tx>
              </c15:filteredSeriesTitle>
            </c:ext>
          </c:extLst>
        </c:ser>
        <c:ser>
          <c:idx val="2"/>
          <c:order val="2"/>
          <c:spPr>
            <a:solidFill>
              <a:schemeClr val="accent3"/>
            </a:solidFill>
            <a:ln>
              <a:noFill/>
            </a:ln>
            <a:effectLst/>
          </c:spPr>
          <c:cat>
            <c:numRef>
              <c:f>'shaleprod_by_reg@'!$BM$1:$DA$1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'shaleprod_by_reg@'!$BM$36:$DA$36</c:f>
              <c:numCache>
                <c:formatCode>General</c:formatCode>
                <c:ptCount val="41"/>
                <c:pt idx="0">
                  <c:v>1.57</c:v>
                </c:pt>
                <c:pt idx="1">
                  <c:v>2.89</c:v>
                </c:pt>
                <c:pt idx="2">
                  <c:v>3.39</c:v>
                </c:pt>
                <c:pt idx="3">
                  <c:v>3.12</c:v>
                </c:pt>
                <c:pt idx="4">
                  <c:v>3.02</c:v>
                </c:pt>
                <c:pt idx="5">
                  <c:v>3.16</c:v>
                </c:pt>
                <c:pt idx="6">
                  <c:v>2.95</c:v>
                </c:pt>
                <c:pt idx="7">
                  <c:v>2.9921669999999998</c:v>
                </c:pt>
                <c:pt idx="8">
                  <c:v>3.439206</c:v>
                </c:pt>
                <c:pt idx="9">
                  <c:v>4.3526619999999996</c:v>
                </c:pt>
                <c:pt idx="10">
                  <c:v>4.8145509999999998</c:v>
                </c:pt>
                <c:pt idx="11">
                  <c:v>4.7751150000000004</c:v>
                </c:pt>
                <c:pt idx="12">
                  <c:v>4.8058909999999999</c:v>
                </c:pt>
                <c:pt idx="13">
                  <c:v>4.9560279999999999</c:v>
                </c:pt>
                <c:pt idx="14">
                  <c:v>5.1623010000000003</c:v>
                </c:pt>
                <c:pt idx="15">
                  <c:v>5.3901760000000003</c:v>
                </c:pt>
                <c:pt idx="16">
                  <c:v>5.6710130000000003</c:v>
                </c:pt>
                <c:pt idx="17">
                  <c:v>6.0195920000000003</c:v>
                </c:pt>
                <c:pt idx="18">
                  <c:v>6.2054619999999998</c:v>
                </c:pt>
                <c:pt idx="19">
                  <c:v>6.3050220000000001</c:v>
                </c:pt>
                <c:pt idx="20">
                  <c:v>6.3872309999999999</c:v>
                </c:pt>
                <c:pt idx="21">
                  <c:v>6.462574</c:v>
                </c:pt>
                <c:pt idx="22">
                  <c:v>6.5250240000000002</c:v>
                </c:pt>
                <c:pt idx="23">
                  <c:v>6.6144910000000001</c:v>
                </c:pt>
                <c:pt idx="24">
                  <c:v>6.658474</c:v>
                </c:pt>
                <c:pt idx="25">
                  <c:v>6.725892</c:v>
                </c:pt>
                <c:pt idx="26">
                  <c:v>6.7217960000000003</c:v>
                </c:pt>
                <c:pt idx="27">
                  <c:v>6.7620709999999997</c:v>
                </c:pt>
                <c:pt idx="28">
                  <c:v>6.8925419999999997</c:v>
                </c:pt>
                <c:pt idx="29">
                  <c:v>6.9744200000000003</c:v>
                </c:pt>
                <c:pt idx="30">
                  <c:v>7.0170789999999998</c:v>
                </c:pt>
                <c:pt idx="31">
                  <c:v>7.0586659999999997</c:v>
                </c:pt>
                <c:pt idx="32">
                  <c:v>7.0988490000000004</c:v>
                </c:pt>
                <c:pt idx="33">
                  <c:v>7.143999</c:v>
                </c:pt>
                <c:pt idx="34">
                  <c:v>7.2406290000000002</c:v>
                </c:pt>
                <c:pt idx="35">
                  <c:v>7.3160639999999999</c:v>
                </c:pt>
                <c:pt idx="36">
                  <c:v>7.427594</c:v>
                </c:pt>
                <c:pt idx="37">
                  <c:v>7.5363619999999996</c:v>
                </c:pt>
                <c:pt idx="38">
                  <c:v>7.6606240000000003</c:v>
                </c:pt>
                <c:pt idx="39">
                  <c:v>7.7348590000000002</c:v>
                </c:pt>
                <c:pt idx="40">
                  <c:v>7.8561589999999999</c:v>
                </c:pt>
              </c:numCache>
            </c:numRef>
          </c:val>
          <c:extLst>
            <c:ext xmlns:c15="http://schemas.microsoft.com/office/drawing/2012/chart" uri="{02D57815-91ED-43cb-92C2-25804820EDAC}">
              <c15:filteredSeriesTitle>
                <c15:tx>
                  <c:strRef>
                    <c:extLst>
                      <c:ext uri="{02D57815-91ED-43cb-92C2-25804820EDAC}">
                        <c15:formulaRef>
                          <c15:sqref>'shaleprod_by_reg@'!#REF!</c15:sqref>
                        </c15:formulaRef>
                      </c:ext>
                    </c:extLst>
                    <c:strCache>
                      <c:ptCount val="1"/>
                      <c:pt idx="0">
                        <c:v>#REF!</c:v>
                      </c:pt>
                    </c:strCache>
                  </c:strRef>
                </c15:tx>
              </c15:filteredSeriesTitle>
            </c:ext>
          </c:extLst>
        </c:ser>
        <c:ser>
          <c:idx val="1"/>
          <c:order val="3"/>
          <c:spPr>
            <a:solidFill>
              <a:schemeClr val="accent3">
                <a:lumMod val="50000"/>
              </a:schemeClr>
            </a:solidFill>
            <a:ln>
              <a:noFill/>
            </a:ln>
            <a:effectLst/>
          </c:spPr>
          <c:cat>
            <c:numRef>
              <c:f>'shaleprod_by_reg@'!$BM$1:$DA$1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'shaleprod_by_reg@'!$BM$35:$DA$35</c:f>
              <c:numCache>
                <c:formatCode>General</c:formatCode>
                <c:ptCount val="41"/>
                <c:pt idx="0">
                  <c:v>0.65</c:v>
                </c:pt>
                <c:pt idx="1">
                  <c:v>1.4</c:v>
                </c:pt>
                <c:pt idx="2">
                  <c:v>2.52</c:v>
                </c:pt>
                <c:pt idx="3">
                  <c:v>3.8</c:v>
                </c:pt>
                <c:pt idx="4">
                  <c:v>5.44</c:v>
                </c:pt>
                <c:pt idx="5">
                  <c:v>6.68</c:v>
                </c:pt>
                <c:pt idx="6">
                  <c:v>7.61</c:v>
                </c:pt>
                <c:pt idx="7">
                  <c:v>8.8116090000000007</c:v>
                </c:pt>
                <c:pt idx="8">
                  <c:v>9.4913000000000007</c:v>
                </c:pt>
                <c:pt idx="9">
                  <c:v>10.579412</c:v>
                </c:pt>
                <c:pt idx="10">
                  <c:v>11.518838000000001</c:v>
                </c:pt>
                <c:pt idx="11">
                  <c:v>11.990826</c:v>
                </c:pt>
                <c:pt idx="12">
                  <c:v>12.295351</c:v>
                </c:pt>
                <c:pt idx="13">
                  <c:v>12.865014</c:v>
                </c:pt>
                <c:pt idx="14">
                  <c:v>13.429321</c:v>
                </c:pt>
                <c:pt idx="15">
                  <c:v>14.273130999999999</c:v>
                </c:pt>
                <c:pt idx="16">
                  <c:v>14.936531</c:v>
                </c:pt>
                <c:pt idx="17">
                  <c:v>15.271955</c:v>
                </c:pt>
                <c:pt idx="18">
                  <c:v>15.733508</c:v>
                </c:pt>
                <c:pt idx="19">
                  <c:v>15.920885</c:v>
                </c:pt>
                <c:pt idx="20">
                  <c:v>16.271464999999999</c:v>
                </c:pt>
                <c:pt idx="21">
                  <c:v>16.567492000000001</c:v>
                </c:pt>
                <c:pt idx="22">
                  <c:v>16.871044000000001</c:v>
                </c:pt>
                <c:pt idx="23">
                  <c:v>17.215</c:v>
                </c:pt>
                <c:pt idx="24">
                  <c:v>17.552757</c:v>
                </c:pt>
                <c:pt idx="25">
                  <c:v>17.824383000000001</c:v>
                </c:pt>
                <c:pt idx="26">
                  <c:v>18.080145000000002</c:v>
                </c:pt>
                <c:pt idx="27">
                  <c:v>18.367138000000001</c:v>
                </c:pt>
                <c:pt idx="28">
                  <c:v>18.567250999999999</c:v>
                </c:pt>
                <c:pt idx="29">
                  <c:v>18.786476</c:v>
                </c:pt>
                <c:pt idx="30">
                  <c:v>19.078993000000001</c:v>
                </c:pt>
                <c:pt idx="31">
                  <c:v>19.319255999999999</c:v>
                </c:pt>
                <c:pt idx="32">
                  <c:v>19.548083999999999</c:v>
                </c:pt>
                <c:pt idx="33">
                  <c:v>19.785982000000001</c:v>
                </c:pt>
                <c:pt idx="34">
                  <c:v>20.139462999999999</c:v>
                </c:pt>
                <c:pt idx="35">
                  <c:v>20.402452</c:v>
                </c:pt>
                <c:pt idx="36">
                  <c:v>20.641766000000001</c:v>
                </c:pt>
                <c:pt idx="37">
                  <c:v>20.925995</c:v>
                </c:pt>
                <c:pt idx="38">
                  <c:v>21.135605000000002</c:v>
                </c:pt>
                <c:pt idx="39">
                  <c:v>21.287064000000001</c:v>
                </c:pt>
                <c:pt idx="40">
                  <c:v>21.539681999999999</c:v>
                </c:pt>
              </c:numCache>
            </c:numRef>
          </c:val>
          <c:extLst>
            <c:ext xmlns:c15="http://schemas.microsoft.com/office/drawing/2012/chart" uri="{02D57815-91ED-43cb-92C2-25804820EDAC}">
              <c15:filteredSeriesTitle>
                <c15:tx>
                  <c:strRef>
                    <c:extLst>
                      <c:ext uri="{02D57815-91ED-43cb-92C2-25804820EDAC}">
                        <c15:formulaRef>
                          <c15:sqref>'shaleprod_by_reg@'!#REF!</c15:sqref>
                        </c15:formulaRef>
                      </c:ext>
                    </c:extLst>
                    <c:strCache>
                      <c:ptCount val="1"/>
                      <c:pt idx="0">
                        <c:v>#REF!</c:v>
                      </c:pt>
                    </c:strCache>
                  </c:strRef>
                </c15:tx>
              </c15:filteredSeriesTitle>
            </c:ext>
          </c:extLst>
        </c:ser>
        <c:ser>
          <c:idx val="3"/>
          <c:order val="4"/>
          <c:spPr>
            <a:solidFill>
              <a:schemeClr val="accent1"/>
            </a:solidFill>
            <a:ln>
              <a:noFill/>
            </a:ln>
            <a:effectLst/>
          </c:spPr>
          <c:cat>
            <c:numRef>
              <c:f>'shaleprod_by_reg@'!$BM$1:$DA$1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'shaleprod_by_reg@'!$BM$34:$DA$34</c:f>
              <c:numCache>
                <c:formatCode>General</c:formatCode>
                <c:ptCount val="41"/>
                <c:pt idx="0">
                  <c:v>1.94</c:v>
                </c:pt>
                <c:pt idx="1">
                  <c:v>2.11</c:v>
                </c:pt>
                <c:pt idx="2">
                  <c:v>2.2200000000000002</c:v>
                </c:pt>
                <c:pt idx="3">
                  <c:v>2.2200000000000002</c:v>
                </c:pt>
                <c:pt idx="4">
                  <c:v>2.34</c:v>
                </c:pt>
                <c:pt idx="5">
                  <c:v>2.38</c:v>
                </c:pt>
                <c:pt idx="6">
                  <c:v>2.35</c:v>
                </c:pt>
                <c:pt idx="7">
                  <c:v>2.491695</c:v>
                </c:pt>
                <c:pt idx="8">
                  <c:v>2.9998559999999999</c:v>
                </c:pt>
                <c:pt idx="9">
                  <c:v>3.85819</c:v>
                </c:pt>
                <c:pt idx="10">
                  <c:v>4.0036110000000003</c:v>
                </c:pt>
                <c:pt idx="11">
                  <c:v>4.3312749999999998</c:v>
                </c:pt>
                <c:pt idx="12">
                  <c:v>4.4590540000000001</c:v>
                </c:pt>
                <c:pt idx="13">
                  <c:v>4.6069069999999996</c:v>
                </c:pt>
                <c:pt idx="14">
                  <c:v>4.7736729999999996</c:v>
                </c:pt>
                <c:pt idx="15">
                  <c:v>4.9713580000000004</c:v>
                </c:pt>
                <c:pt idx="16">
                  <c:v>5.2035790000000004</c:v>
                </c:pt>
                <c:pt idx="17">
                  <c:v>5.4167540000000001</c:v>
                </c:pt>
                <c:pt idx="18">
                  <c:v>5.6070250000000001</c:v>
                </c:pt>
                <c:pt idx="19">
                  <c:v>5.6329510000000003</c:v>
                </c:pt>
                <c:pt idx="20">
                  <c:v>5.6535029999999997</c:v>
                </c:pt>
                <c:pt idx="21">
                  <c:v>5.7659599999999998</c:v>
                </c:pt>
                <c:pt idx="22">
                  <c:v>5.8668050000000003</c:v>
                </c:pt>
                <c:pt idx="23">
                  <c:v>5.8579650000000001</c:v>
                </c:pt>
                <c:pt idx="24">
                  <c:v>5.903162</c:v>
                </c:pt>
                <c:pt idx="25">
                  <c:v>5.9835149999999997</c:v>
                </c:pt>
                <c:pt idx="26">
                  <c:v>6.0478579999999997</c:v>
                </c:pt>
                <c:pt idx="27">
                  <c:v>6.058249</c:v>
                </c:pt>
                <c:pt idx="28">
                  <c:v>6.0974500000000003</c:v>
                </c:pt>
                <c:pt idx="29">
                  <c:v>6.1386799999999999</c:v>
                </c:pt>
                <c:pt idx="30">
                  <c:v>6.1680080000000004</c:v>
                </c:pt>
                <c:pt idx="31">
                  <c:v>6.1992139999999996</c:v>
                </c:pt>
                <c:pt idx="32">
                  <c:v>6.1953589999999998</c:v>
                </c:pt>
                <c:pt idx="33">
                  <c:v>6.1885770000000004</c:v>
                </c:pt>
                <c:pt idx="34">
                  <c:v>6.195735</c:v>
                </c:pt>
                <c:pt idx="35">
                  <c:v>6.1752830000000003</c:v>
                </c:pt>
                <c:pt idx="36">
                  <c:v>6.1563059999999998</c:v>
                </c:pt>
                <c:pt idx="37">
                  <c:v>6.0528820000000003</c:v>
                </c:pt>
                <c:pt idx="38">
                  <c:v>6.0678099999999997</c:v>
                </c:pt>
                <c:pt idx="39">
                  <c:v>6.0485059999999997</c:v>
                </c:pt>
                <c:pt idx="40">
                  <c:v>6.034713</c:v>
                </c:pt>
              </c:numCache>
            </c:numRef>
          </c:val>
          <c:extLst>
            <c:ext xmlns:c15="http://schemas.microsoft.com/office/drawing/2012/chart" uri="{02D57815-91ED-43cb-92C2-25804820EDAC}">
              <c15:filteredSeriesTitle>
                <c15:tx>
                  <c:strRef>
                    <c:extLst>
                      <c:ext uri="{02D57815-91ED-43cb-92C2-25804820EDAC}">
                        <c15:formulaRef>
                          <c15:sqref>'shaleprod_by_reg@'!#REF!</c15:sqref>
                        </c15:formulaRef>
                      </c:ext>
                    </c:extLst>
                    <c:strCache>
                      <c:ptCount val="1"/>
                      <c:pt idx="0">
                        <c:v>#REF!</c:v>
                      </c:pt>
                    </c:strCache>
                  </c:strRef>
                </c15:tx>
              </c15:filteredSeriesTitle>
            </c:ext>
          </c:extLst>
        </c:ser>
        <c:dLbls>
          <c:showLegendKey val="0"/>
          <c:showVal val="0"/>
          <c:showCatName val="0"/>
          <c:showSerName val="0"/>
          <c:showPercent val="0"/>
          <c:showBubbleSize val="0"/>
        </c:dLbls>
        <c:axId val="216836880"/>
        <c:axId val="216837440"/>
        <c:extLst>
          <c:ext xmlns:c15="http://schemas.microsoft.com/office/drawing/2012/chart" uri="{02D57815-91ED-43cb-92C2-25804820EDAC}">
            <c15:filteredAreaSeries>
              <c15:ser>
                <c:idx val="0"/>
                <c:order val="0"/>
                <c:spPr>
                  <a:solidFill>
                    <a:schemeClr val="accent1"/>
                  </a:solidFill>
                  <a:ln>
                    <a:noFill/>
                  </a:ln>
                  <a:effectLst/>
                </c:spPr>
                <c:cat>
                  <c:numRef>
                    <c:extLst>
                      <c:ext uri="{02D57815-91ED-43cb-92C2-25804820EDAC}">
                        <c15:formulaRef>
                          <c15:sqref>'shaleprod_by_reg@'!$BM$1:$DA$1</c15:sqref>
                        </c15:formulaRef>
                      </c:ext>
                    </c:extLst>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extLst>
                      <c:ext uri="{02D57815-91ED-43cb-92C2-25804820EDAC}">
                        <c15:formulaRef>
                          <c15:sqref>'shaleprod_by_reg@'!$BM$1:$DA$1</c15:sqref>
                        </c15:formulaRef>
                      </c:ext>
                    </c:extLst>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val>
              </c15:ser>
            </c15:filteredAreaSeries>
          </c:ext>
        </c:extLst>
      </c:areaChart>
      <c:catAx>
        <c:axId val="216836880"/>
        <c:scaling>
          <c:orientation val="minMax"/>
        </c:scaling>
        <c:delete val="0"/>
        <c:axPos val="b"/>
        <c:numFmt formatCode="General" sourceLinked="1"/>
        <c:majorTickMark val="out"/>
        <c:minorTickMark val="none"/>
        <c:tickLblPos val="low"/>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216837440"/>
        <c:crosses val="autoZero"/>
        <c:auto val="1"/>
        <c:lblAlgn val="ctr"/>
        <c:lblOffset val="100"/>
        <c:tickLblSkip val="10"/>
        <c:tickMarkSkip val="10"/>
        <c:noMultiLvlLbl val="0"/>
      </c:catAx>
      <c:valAx>
        <c:axId val="216837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spPr>
          <a:noFill/>
          <a:ln w="22225">
            <a:solidFill>
              <a:schemeClr val="bg1">
                <a:lumMod val="65000"/>
              </a:schemeClr>
            </a:solidFill>
            <a:prstDash val="lgDash"/>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mn-lt"/>
                <a:ea typeface="+mn-ea"/>
                <a:cs typeface="+mn-cs"/>
              </a:defRPr>
            </a:pPr>
            <a:endParaRPr lang="en-US"/>
          </a:p>
        </c:txPr>
        <c:crossAx val="216836880"/>
        <c:crossesAt val="9"/>
        <c:crossBetween val="midCat"/>
      </c:valAx>
      <c:spPr>
        <a:noFill/>
        <a:ln>
          <a:noFill/>
        </a:ln>
        <a:effectLst/>
      </c:spPr>
    </c:plotArea>
    <c:plotVisOnly val="1"/>
    <c:dispBlanksAs val="zero"/>
    <c:showDLblsOverMax val="0"/>
  </c:chart>
  <c:spPr>
    <a:noFill/>
    <a:ln w="9525" cap="flat" cmpd="sng" algn="ctr">
      <a:noFill/>
      <a:round/>
    </a:ln>
    <a:effectLst/>
  </c:spPr>
  <c:txPr>
    <a:bodyPr/>
    <a:lstStyle/>
    <a:p>
      <a:pPr>
        <a:defRPr/>
      </a:pPr>
      <a:endParaRPr lang="en-US"/>
    </a:p>
  </c:txPr>
  <c:externalData r:id="rId4">
    <c:autoUpdate val="0"/>
  </c:externalData>
  <c:userShapes r:id="rId5"/>
</c:chartSpace>
</file>

<file path=ppt/charts/chart5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940625858066184"/>
          <c:y val="0.17541156409720871"/>
          <c:w val="0.76118748283867632"/>
          <c:h val="0.73573414431140416"/>
        </c:manualLayout>
      </c:layout>
      <c:areaChart>
        <c:grouping val="stacked"/>
        <c:varyColors val="0"/>
        <c:ser>
          <c:idx val="4"/>
          <c:order val="1"/>
          <c:spPr>
            <a:solidFill>
              <a:schemeClr val="bg2">
                <a:lumMod val="40000"/>
                <a:lumOff val="60000"/>
              </a:schemeClr>
            </a:solidFill>
            <a:ln>
              <a:noFill/>
            </a:ln>
            <a:effectLst/>
          </c:spPr>
          <c:cat>
            <c:numRef>
              <c:f>'shaleprod_by_reg@'!$BC$1:$DA$1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'shaleprod_by_reg@'!$BC$32:$DA$32</c:f>
              <c:numCache>
                <c:formatCode>General</c:formatCode>
                <c:ptCount val="41"/>
                <c:pt idx="0">
                  <c:v>1.2699999999999991</c:v>
                </c:pt>
                <c:pt idx="1">
                  <c:v>1.5600000000000005</c:v>
                </c:pt>
                <c:pt idx="2">
                  <c:v>1.8799999999999994</c:v>
                </c:pt>
                <c:pt idx="3">
                  <c:v>2.0399999999999996</c:v>
                </c:pt>
                <c:pt idx="4">
                  <c:v>2.2999999999999989</c:v>
                </c:pt>
                <c:pt idx="5">
                  <c:v>2.4500000000000002</c:v>
                </c:pt>
                <c:pt idx="6">
                  <c:v>2.359999999999999</c:v>
                </c:pt>
                <c:pt idx="7">
                  <c:v>2.2415899999999991</c:v>
                </c:pt>
                <c:pt idx="8">
                  <c:v>2.4262569999999992</c:v>
                </c:pt>
                <c:pt idx="9">
                  <c:v>3.0731229999999985</c:v>
                </c:pt>
                <c:pt idx="10">
                  <c:v>3.1521480000000022</c:v>
                </c:pt>
                <c:pt idx="11">
                  <c:v>2.9916330000000007</c:v>
                </c:pt>
                <c:pt idx="12">
                  <c:v>2.9262789999999983</c:v>
                </c:pt>
                <c:pt idx="13">
                  <c:v>2.9695029999999982</c:v>
                </c:pt>
                <c:pt idx="14">
                  <c:v>2.9906449999999998</c:v>
                </c:pt>
                <c:pt idx="15">
                  <c:v>3.0057220000000013</c:v>
                </c:pt>
                <c:pt idx="16">
                  <c:v>2.9920779999999993</c:v>
                </c:pt>
                <c:pt idx="17">
                  <c:v>2.8860099999999989</c:v>
                </c:pt>
                <c:pt idx="18">
                  <c:v>2.870467000000001</c:v>
                </c:pt>
                <c:pt idx="19">
                  <c:v>2.7822320000000005</c:v>
                </c:pt>
                <c:pt idx="20">
                  <c:v>2.7402009999999986</c:v>
                </c:pt>
                <c:pt idx="21">
                  <c:v>2.7074619999999991</c:v>
                </c:pt>
                <c:pt idx="22">
                  <c:v>2.7282040000000016</c:v>
                </c:pt>
                <c:pt idx="23">
                  <c:v>2.707288000000001</c:v>
                </c:pt>
                <c:pt idx="24">
                  <c:v>2.7112830000000008</c:v>
                </c:pt>
                <c:pt idx="25">
                  <c:v>2.6619859999999989</c:v>
                </c:pt>
                <c:pt idx="26">
                  <c:v>2.6443219999999972</c:v>
                </c:pt>
                <c:pt idx="27">
                  <c:v>2.6264239999999983</c:v>
                </c:pt>
                <c:pt idx="28">
                  <c:v>2.6254029999999999</c:v>
                </c:pt>
                <c:pt idx="29">
                  <c:v>2.6220829999999991</c:v>
                </c:pt>
                <c:pt idx="30">
                  <c:v>2.6451470000000015</c:v>
                </c:pt>
                <c:pt idx="31">
                  <c:v>2.5936310000000016</c:v>
                </c:pt>
                <c:pt idx="32">
                  <c:v>2.5861370000000004</c:v>
                </c:pt>
                <c:pt idx="33">
                  <c:v>2.617764999999999</c:v>
                </c:pt>
                <c:pt idx="34">
                  <c:v>2.5599359999999995</c:v>
                </c:pt>
                <c:pt idx="35">
                  <c:v>2.5566379999999982</c:v>
                </c:pt>
                <c:pt idx="36">
                  <c:v>2.5595759999999985</c:v>
                </c:pt>
                <c:pt idx="37">
                  <c:v>2.5642729999999996</c:v>
                </c:pt>
                <c:pt idx="38">
                  <c:v>2.566132999999998</c:v>
                </c:pt>
                <c:pt idx="39">
                  <c:v>2.5518410000000018</c:v>
                </c:pt>
                <c:pt idx="40">
                  <c:v>2.5556300000000007</c:v>
                </c:pt>
              </c:numCache>
            </c:numRef>
          </c:val>
          <c:extLst>
            <c:ext xmlns:c15="http://schemas.microsoft.com/office/drawing/2012/chart" uri="{02D57815-91ED-43cb-92C2-25804820EDAC}">
              <c15:filteredSeriesTitle>
                <c15:tx>
                  <c:strRef>
                    <c:extLst>
                      <c:ext uri="{02D57815-91ED-43cb-92C2-25804820EDAC}">
                        <c15:formulaRef>
                          <c15:sqref>'shaleprod_by_reg@'!#REF!</c15:sqref>
                        </c15:formulaRef>
                      </c:ext>
                    </c:extLst>
                    <c:strCache>
                      <c:ptCount val="1"/>
                      <c:pt idx="0">
                        <c:v>#REF!</c:v>
                      </c:pt>
                    </c:strCache>
                  </c:strRef>
                </c15:tx>
              </c15:filteredSeriesTitle>
            </c:ext>
          </c:extLst>
        </c:ser>
        <c:ser>
          <c:idx val="2"/>
          <c:order val="2"/>
          <c:spPr>
            <a:solidFill>
              <a:schemeClr val="accent3"/>
            </a:solidFill>
            <a:ln>
              <a:noFill/>
            </a:ln>
            <a:effectLst/>
          </c:spPr>
          <c:cat>
            <c:numRef>
              <c:f>'shaleprod_by_reg@'!$BC$1:$DA$1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'shaleprod_by_reg@'!$BC$31:$DA$31</c:f>
              <c:numCache>
                <c:formatCode>General</c:formatCode>
                <c:ptCount val="41"/>
                <c:pt idx="0">
                  <c:v>1.57</c:v>
                </c:pt>
                <c:pt idx="1">
                  <c:v>2.89</c:v>
                </c:pt>
                <c:pt idx="2">
                  <c:v>3.39</c:v>
                </c:pt>
                <c:pt idx="3">
                  <c:v>3.12</c:v>
                </c:pt>
                <c:pt idx="4">
                  <c:v>3.02</c:v>
                </c:pt>
                <c:pt idx="5">
                  <c:v>3.16</c:v>
                </c:pt>
                <c:pt idx="6">
                  <c:v>2.95</c:v>
                </c:pt>
                <c:pt idx="7">
                  <c:v>2.9921220000000002</c:v>
                </c:pt>
                <c:pt idx="8">
                  <c:v>3.5184350000000002</c:v>
                </c:pt>
                <c:pt idx="9">
                  <c:v>4.5264100000000003</c:v>
                </c:pt>
                <c:pt idx="10">
                  <c:v>4.7326569999999997</c:v>
                </c:pt>
                <c:pt idx="11">
                  <c:v>4.6860410000000003</c:v>
                </c:pt>
                <c:pt idx="12">
                  <c:v>4.6730150000000004</c:v>
                </c:pt>
                <c:pt idx="13">
                  <c:v>4.7944199999999997</c:v>
                </c:pt>
                <c:pt idx="14">
                  <c:v>4.9385050000000001</c:v>
                </c:pt>
                <c:pt idx="15">
                  <c:v>5.1074469999999996</c:v>
                </c:pt>
                <c:pt idx="16">
                  <c:v>5.2184109999999997</c:v>
                </c:pt>
                <c:pt idx="17">
                  <c:v>5.277317</c:v>
                </c:pt>
                <c:pt idx="18">
                  <c:v>5.3554389999999996</c:v>
                </c:pt>
                <c:pt idx="19">
                  <c:v>5.291944</c:v>
                </c:pt>
                <c:pt idx="20">
                  <c:v>5.2608389999999998</c:v>
                </c:pt>
                <c:pt idx="21">
                  <c:v>5.2844680000000004</c:v>
                </c:pt>
                <c:pt idx="22">
                  <c:v>5.3168759999999997</c:v>
                </c:pt>
                <c:pt idx="23">
                  <c:v>5.2868110000000001</c:v>
                </c:pt>
                <c:pt idx="24">
                  <c:v>5.2923970000000002</c:v>
                </c:pt>
                <c:pt idx="25">
                  <c:v>5.2886280000000001</c:v>
                </c:pt>
                <c:pt idx="26">
                  <c:v>5.2767410000000003</c:v>
                </c:pt>
                <c:pt idx="27">
                  <c:v>5.2360220000000002</c:v>
                </c:pt>
                <c:pt idx="28">
                  <c:v>5.2095719999999996</c:v>
                </c:pt>
                <c:pt idx="29">
                  <c:v>5.300192</c:v>
                </c:pt>
                <c:pt idx="30">
                  <c:v>5.2772819999999996</c:v>
                </c:pt>
                <c:pt idx="31">
                  <c:v>5.2239019999999998</c:v>
                </c:pt>
                <c:pt idx="32">
                  <c:v>5.2079500000000003</c:v>
                </c:pt>
                <c:pt idx="33">
                  <c:v>5.2228110000000001</c:v>
                </c:pt>
                <c:pt idx="34">
                  <c:v>5.2004859999999997</c:v>
                </c:pt>
                <c:pt idx="35">
                  <c:v>5.1970320000000001</c:v>
                </c:pt>
                <c:pt idx="36">
                  <c:v>5.2081220000000004</c:v>
                </c:pt>
                <c:pt idx="37">
                  <c:v>5.2433100000000001</c:v>
                </c:pt>
                <c:pt idx="38">
                  <c:v>5.2947709999999999</c:v>
                </c:pt>
                <c:pt idx="39">
                  <c:v>5.3225910000000001</c:v>
                </c:pt>
                <c:pt idx="40">
                  <c:v>5.3606809999999996</c:v>
                </c:pt>
              </c:numCache>
            </c:numRef>
          </c:val>
          <c:extLst>
            <c:ext xmlns:c15="http://schemas.microsoft.com/office/drawing/2012/chart" uri="{02D57815-91ED-43cb-92C2-25804820EDAC}">
              <c15:filteredSeriesTitle>
                <c15:tx>
                  <c:strRef>
                    <c:extLst>
                      <c:ext uri="{02D57815-91ED-43cb-92C2-25804820EDAC}">
                        <c15:formulaRef>
                          <c15:sqref>'shaleprod_by_reg@'!#REF!</c15:sqref>
                        </c15:formulaRef>
                      </c:ext>
                    </c:extLst>
                    <c:strCache>
                      <c:ptCount val="1"/>
                      <c:pt idx="0">
                        <c:v>#REF!</c:v>
                      </c:pt>
                    </c:strCache>
                  </c:strRef>
                </c15:tx>
              </c15:filteredSeriesTitle>
            </c:ext>
          </c:extLst>
        </c:ser>
        <c:ser>
          <c:idx val="1"/>
          <c:order val="3"/>
          <c:spPr>
            <a:solidFill>
              <a:schemeClr val="accent3">
                <a:lumMod val="50000"/>
              </a:schemeClr>
            </a:solidFill>
            <a:ln>
              <a:noFill/>
            </a:ln>
            <a:effectLst/>
          </c:spPr>
          <c:cat>
            <c:numRef>
              <c:f>'shaleprod_by_reg@'!$BC$1:$DA$1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'shaleprod_by_reg@'!$BC$30:$DA$30</c:f>
              <c:numCache>
                <c:formatCode>General</c:formatCode>
                <c:ptCount val="41"/>
                <c:pt idx="0">
                  <c:v>0.65</c:v>
                </c:pt>
                <c:pt idx="1">
                  <c:v>1.4</c:v>
                </c:pt>
                <c:pt idx="2">
                  <c:v>2.52</c:v>
                </c:pt>
                <c:pt idx="3">
                  <c:v>3.8</c:v>
                </c:pt>
                <c:pt idx="4">
                  <c:v>5.44</c:v>
                </c:pt>
                <c:pt idx="5">
                  <c:v>6.68</c:v>
                </c:pt>
                <c:pt idx="6">
                  <c:v>7.61</c:v>
                </c:pt>
                <c:pt idx="7">
                  <c:v>8.8115020000000008</c:v>
                </c:pt>
                <c:pt idx="8">
                  <c:v>9.4809149999999995</c:v>
                </c:pt>
                <c:pt idx="9">
                  <c:v>9.6785040000000002</c:v>
                </c:pt>
                <c:pt idx="10">
                  <c:v>9.8340899999999998</c:v>
                </c:pt>
                <c:pt idx="11">
                  <c:v>9.981973</c:v>
                </c:pt>
                <c:pt idx="12">
                  <c:v>10.017543</c:v>
                </c:pt>
                <c:pt idx="13">
                  <c:v>10.108102000000001</c:v>
                </c:pt>
                <c:pt idx="14">
                  <c:v>10.253539</c:v>
                </c:pt>
                <c:pt idx="15">
                  <c:v>10.461653</c:v>
                </c:pt>
                <c:pt idx="16">
                  <c:v>10.54552</c:v>
                </c:pt>
                <c:pt idx="17">
                  <c:v>10.788793999999999</c:v>
                </c:pt>
                <c:pt idx="18">
                  <c:v>10.728433000000001</c:v>
                </c:pt>
                <c:pt idx="19">
                  <c:v>10.785758</c:v>
                </c:pt>
                <c:pt idx="20">
                  <c:v>10.765264</c:v>
                </c:pt>
                <c:pt idx="21">
                  <c:v>10.738300000000001</c:v>
                </c:pt>
                <c:pt idx="22">
                  <c:v>10.730848999999999</c:v>
                </c:pt>
                <c:pt idx="23">
                  <c:v>10.685969999999999</c:v>
                </c:pt>
                <c:pt idx="24">
                  <c:v>10.720945</c:v>
                </c:pt>
                <c:pt idx="25">
                  <c:v>10.707361000000001</c:v>
                </c:pt>
                <c:pt idx="26">
                  <c:v>10.803394000000001</c:v>
                </c:pt>
                <c:pt idx="27">
                  <c:v>10.915418000000001</c:v>
                </c:pt>
                <c:pt idx="28">
                  <c:v>10.965043</c:v>
                </c:pt>
                <c:pt idx="29">
                  <c:v>11.147328999999999</c:v>
                </c:pt>
                <c:pt idx="30">
                  <c:v>11.136341</c:v>
                </c:pt>
                <c:pt idx="31">
                  <c:v>11.164911999999999</c:v>
                </c:pt>
                <c:pt idx="32">
                  <c:v>11.19796</c:v>
                </c:pt>
                <c:pt idx="33">
                  <c:v>11.329977</c:v>
                </c:pt>
                <c:pt idx="34">
                  <c:v>11.305051000000001</c:v>
                </c:pt>
                <c:pt idx="35">
                  <c:v>11.308935</c:v>
                </c:pt>
                <c:pt idx="36">
                  <c:v>11.379861</c:v>
                </c:pt>
                <c:pt idx="37">
                  <c:v>11.528411</c:v>
                </c:pt>
                <c:pt idx="38">
                  <c:v>11.673213000000001</c:v>
                </c:pt>
                <c:pt idx="39">
                  <c:v>11.82147</c:v>
                </c:pt>
                <c:pt idx="40">
                  <c:v>11.968368999999999</c:v>
                </c:pt>
              </c:numCache>
            </c:numRef>
          </c:val>
          <c:extLst>
            <c:ext xmlns:c15="http://schemas.microsoft.com/office/drawing/2012/chart" uri="{02D57815-91ED-43cb-92C2-25804820EDAC}">
              <c15:filteredSeriesTitle>
                <c15:tx>
                  <c:strRef>
                    <c:extLst>
                      <c:ext uri="{02D57815-91ED-43cb-92C2-25804820EDAC}">
                        <c15:formulaRef>
                          <c15:sqref>'shaleprod_by_reg@'!#REF!</c15:sqref>
                        </c15:formulaRef>
                      </c:ext>
                    </c:extLst>
                    <c:strCache>
                      <c:ptCount val="1"/>
                      <c:pt idx="0">
                        <c:v>#REF!</c:v>
                      </c:pt>
                    </c:strCache>
                  </c:strRef>
                </c15:tx>
              </c15:filteredSeriesTitle>
            </c:ext>
          </c:extLst>
        </c:ser>
        <c:ser>
          <c:idx val="3"/>
          <c:order val="4"/>
          <c:spPr>
            <a:solidFill>
              <a:schemeClr val="accent1"/>
            </a:solidFill>
            <a:ln>
              <a:noFill/>
            </a:ln>
            <a:effectLst/>
          </c:spPr>
          <c:cat>
            <c:numRef>
              <c:f>'shaleprod_by_reg@'!$BC$1:$DA$1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'shaleprod_by_reg@'!$BC$29:$DA$29</c:f>
              <c:numCache>
                <c:formatCode>General</c:formatCode>
                <c:ptCount val="41"/>
                <c:pt idx="0">
                  <c:v>1.94</c:v>
                </c:pt>
                <c:pt idx="1">
                  <c:v>2.11</c:v>
                </c:pt>
                <c:pt idx="2">
                  <c:v>2.2200000000000002</c:v>
                </c:pt>
                <c:pt idx="3">
                  <c:v>2.2200000000000002</c:v>
                </c:pt>
                <c:pt idx="4">
                  <c:v>2.34</c:v>
                </c:pt>
                <c:pt idx="5">
                  <c:v>2.38</c:v>
                </c:pt>
                <c:pt idx="6">
                  <c:v>2.35</c:v>
                </c:pt>
                <c:pt idx="7">
                  <c:v>2.491787</c:v>
                </c:pt>
                <c:pt idx="8">
                  <c:v>2.988394</c:v>
                </c:pt>
                <c:pt idx="9">
                  <c:v>3.4950040000000002</c:v>
                </c:pt>
                <c:pt idx="10">
                  <c:v>3.6351279999999999</c:v>
                </c:pt>
                <c:pt idx="11">
                  <c:v>3.69272</c:v>
                </c:pt>
                <c:pt idx="12">
                  <c:v>3.6647639999999999</c:v>
                </c:pt>
                <c:pt idx="13">
                  <c:v>3.672374</c:v>
                </c:pt>
                <c:pt idx="14">
                  <c:v>3.699109</c:v>
                </c:pt>
                <c:pt idx="15">
                  <c:v>3.722137</c:v>
                </c:pt>
                <c:pt idx="16">
                  <c:v>3.7410730000000001</c:v>
                </c:pt>
                <c:pt idx="17">
                  <c:v>3.7341540000000002</c:v>
                </c:pt>
                <c:pt idx="18">
                  <c:v>3.666318</c:v>
                </c:pt>
                <c:pt idx="19">
                  <c:v>3.6167579999999999</c:v>
                </c:pt>
                <c:pt idx="20">
                  <c:v>3.5785469999999999</c:v>
                </c:pt>
                <c:pt idx="21">
                  <c:v>3.5599539999999998</c:v>
                </c:pt>
                <c:pt idx="22">
                  <c:v>3.5004309999999998</c:v>
                </c:pt>
                <c:pt idx="23">
                  <c:v>3.4521959999999998</c:v>
                </c:pt>
                <c:pt idx="24">
                  <c:v>3.4199099999999998</c:v>
                </c:pt>
                <c:pt idx="25">
                  <c:v>3.391381</c:v>
                </c:pt>
                <c:pt idx="26">
                  <c:v>3.3991280000000001</c:v>
                </c:pt>
                <c:pt idx="27">
                  <c:v>3.3279160000000001</c:v>
                </c:pt>
                <c:pt idx="28">
                  <c:v>3.2836120000000002</c:v>
                </c:pt>
                <c:pt idx="29">
                  <c:v>3.2412390000000002</c:v>
                </c:pt>
                <c:pt idx="30">
                  <c:v>3.204402</c:v>
                </c:pt>
                <c:pt idx="31">
                  <c:v>3.145006</c:v>
                </c:pt>
                <c:pt idx="32">
                  <c:v>3.095386</c:v>
                </c:pt>
                <c:pt idx="33">
                  <c:v>3.0385149999999999</c:v>
                </c:pt>
                <c:pt idx="34">
                  <c:v>2.977303</c:v>
                </c:pt>
                <c:pt idx="35">
                  <c:v>2.9226740000000002</c:v>
                </c:pt>
                <c:pt idx="36">
                  <c:v>2.86633</c:v>
                </c:pt>
                <c:pt idx="37">
                  <c:v>2.7719429999999998</c:v>
                </c:pt>
                <c:pt idx="38">
                  <c:v>2.7206060000000001</c:v>
                </c:pt>
                <c:pt idx="39">
                  <c:v>2.6848329999999998</c:v>
                </c:pt>
                <c:pt idx="40">
                  <c:v>2.6609569999999998</c:v>
                </c:pt>
              </c:numCache>
            </c:numRef>
          </c:val>
          <c:extLst>
            <c:ext xmlns:c15="http://schemas.microsoft.com/office/drawing/2012/chart" uri="{02D57815-91ED-43cb-92C2-25804820EDAC}">
              <c15:filteredSeriesTitle>
                <c15:tx>
                  <c:strRef>
                    <c:extLst>
                      <c:ext uri="{02D57815-91ED-43cb-92C2-25804820EDAC}">
                        <c15:formulaRef>
                          <c15:sqref>'shaleprod_by_reg@'!#REF!</c15:sqref>
                        </c15:formulaRef>
                      </c:ext>
                    </c:extLst>
                    <c:strCache>
                      <c:ptCount val="1"/>
                      <c:pt idx="0">
                        <c:v>#REF!</c:v>
                      </c:pt>
                    </c:strCache>
                  </c:strRef>
                </c15:tx>
              </c15:filteredSeriesTitle>
            </c:ext>
          </c:extLst>
        </c:ser>
        <c:dLbls>
          <c:showLegendKey val="0"/>
          <c:showVal val="0"/>
          <c:showCatName val="0"/>
          <c:showSerName val="0"/>
          <c:showPercent val="0"/>
          <c:showBubbleSize val="0"/>
        </c:dLbls>
        <c:axId val="216841920"/>
        <c:axId val="216842480"/>
        <c:extLst>
          <c:ext xmlns:c15="http://schemas.microsoft.com/office/drawing/2012/chart" uri="{02D57815-91ED-43cb-92C2-25804820EDAC}">
            <c15:filteredAreaSeries>
              <c15:ser>
                <c:idx val="0"/>
                <c:order val="0"/>
                <c:spPr>
                  <a:solidFill>
                    <a:schemeClr val="accent1"/>
                  </a:solidFill>
                  <a:ln>
                    <a:noFill/>
                  </a:ln>
                  <a:effectLst/>
                </c:spPr>
                <c:cat>
                  <c:numRef>
                    <c:extLst>
                      <c:ext uri="{02D57815-91ED-43cb-92C2-25804820EDAC}">
                        <c15:formulaRef>
                          <c15:sqref>'shaleprod_by_reg@'!$BC$1:$DA$1</c15:sqref>
                        </c15:formulaRef>
                      </c:ext>
                    </c:extLst>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extLst>
                      <c:ext uri="{02D57815-91ED-43cb-92C2-25804820EDAC}">
                        <c15:formulaRef>
                          <c15:sqref>'shaleprod_by_reg@'!$BC$1:$DA$1</c15:sqref>
                        </c15:formulaRef>
                      </c:ext>
                    </c:extLst>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val>
              </c15:ser>
            </c15:filteredAreaSeries>
          </c:ext>
        </c:extLst>
      </c:areaChart>
      <c:catAx>
        <c:axId val="216841920"/>
        <c:scaling>
          <c:orientation val="minMax"/>
        </c:scaling>
        <c:delete val="0"/>
        <c:axPos val="b"/>
        <c:numFmt formatCode="General" sourceLinked="1"/>
        <c:majorTickMark val="out"/>
        <c:minorTickMark val="none"/>
        <c:tickLblPos val="low"/>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216842480"/>
        <c:crosses val="autoZero"/>
        <c:auto val="1"/>
        <c:lblAlgn val="ctr"/>
        <c:lblOffset val="100"/>
        <c:tickLblSkip val="10"/>
        <c:tickMarkSkip val="10"/>
        <c:noMultiLvlLbl val="0"/>
      </c:catAx>
      <c:valAx>
        <c:axId val="216842480"/>
        <c:scaling>
          <c:orientation val="minMax"/>
          <c:max val="4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spPr>
          <a:noFill/>
          <a:ln w="22225">
            <a:solidFill>
              <a:schemeClr val="bg1">
                <a:lumMod val="65000"/>
              </a:schemeClr>
            </a:solidFill>
            <a:prstDash val="lgDash"/>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mn-lt"/>
                <a:ea typeface="+mn-ea"/>
                <a:cs typeface="+mn-cs"/>
              </a:defRPr>
            </a:pPr>
            <a:endParaRPr lang="en-US"/>
          </a:p>
        </c:txPr>
        <c:crossAx val="216841920"/>
        <c:crossesAt val="9"/>
        <c:crossBetween val="midCat"/>
      </c:valAx>
      <c:spPr>
        <a:noFill/>
        <a:ln>
          <a:noFill/>
        </a:ln>
        <a:effectLst/>
      </c:spPr>
    </c:plotArea>
    <c:plotVisOnly val="1"/>
    <c:dispBlanksAs val="zero"/>
    <c:showDLblsOverMax val="0"/>
  </c:chart>
  <c:spPr>
    <a:noFill/>
    <a:ln w="9525" cap="flat" cmpd="sng" algn="ctr">
      <a:noFill/>
      <a:round/>
    </a:ln>
    <a:effectLst/>
  </c:spPr>
  <c:txPr>
    <a:bodyPr/>
    <a:lstStyle/>
    <a:p>
      <a:pPr>
        <a:defRPr/>
      </a:pPr>
      <a:endParaRPr lang="en-US"/>
    </a:p>
  </c:txPr>
  <c:externalData r:id="rId4">
    <c:autoUpdate val="0"/>
  </c:externalData>
  <c:userShapes r:id="rId5"/>
</c:chartSpace>
</file>

<file path=ppt/charts/chart5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781023011658424E-2"/>
          <c:y val="0.24492508748906389"/>
          <c:w val="0.82612311542452543"/>
          <c:h val="0.67110372922134731"/>
        </c:manualLayout>
      </c:layout>
      <c:lineChart>
        <c:grouping val="standard"/>
        <c:varyColors val="0"/>
        <c:ser>
          <c:idx val="1"/>
          <c:order val="1"/>
          <c:tx>
            <c:strRef>
              <c:f>'regional_flows_both@'!$C$24</c:f>
              <c:strCache>
                <c:ptCount val="1"/>
                <c:pt idx="0">
                  <c:v>To New England</c:v>
                </c:pt>
              </c:strCache>
            </c:strRef>
          </c:tx>
          <c:spPr>
            <a:ln w="22225" cap="rnd">
              <a:solidFill>
                <a:schemeClr val="accent3">
                  <a:lumMod val="40000"/>
                  <a:lumOff val="60000"/>
                </a:schemeClr>
              </a:solidFill>
              <a:round/>
            </a:ln>
            <a:effectLst/>
          </c:spPr>
          <c:marker>
            <c:symbol val="none"/>
          </c:marker>
          <c:cat>
            <c:numRef>
              <c:f>'regional_flows_both@'!$BM$1:$DA$1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'regional_flows_both@'!$BM$24:$DA$24</c:f>
              <c:numCache>
                <c:formatCode>General</c:formatCode>
                <c:ptCount val="41"/>
                <c:pt idx="0">
                  <c:v>778.24</c:v>
                </c:pt>
                <c:pt idx="1">
                  <c:v>834.22900000000004</c:v>
                </c:pt>
                <c:pt idx="2">
                  <c:v>890.75199999999995</c:v>
                </c:pt>
                <c:pt idx="3">
                  <c:v>834.10799999999995</c:v>
                </c:pt>
                <c:pt idx="4">
                  <c:v>822.28099999999995</c:v>
                </c:pt>
                <c:pt idx="5">
                  <c:v>864.36099999999999</c:v>
                </c:pt>
                <c:pt idx="6">
                  <c:v>816.35799999999995</c:v>
                </c:pt>
                <c:pt idx="7">
                  <c:v>728.28179899999998</c:v>
                </c:pt>
                <c:pt idx="8">
                  <c:v>771.66601600000001</c:v>
                </c:pt>
                <c:pt idx="9">
                  <c:v>742.67199700000003</c:v>
                </c:pt>
                <c:pt idx="10">
                  <c:v>727.86895800000002</c:v>
                </c:pt>
                <c:pt idx="11">
                  <c:v>735.931152</c:v>
                </c:pt>
                <c:pt idx="12">
                  <c:v>734.51812700000005</c:v>
                </c:pt>
                <c:pt idx="13">
                  <c:v>714.55480999999997</c:v>
                </c:pt>
                <c:pt idx="14">
                  <c:v>705.97106900000006</c:v>
                </c:pt>
                <c:pt idx="15">
                  <c:v>692.35382100000004</c:v>
                </c:pt>
                <c:pt idx="16">
                  <c:v>684.80743399999994</c:v>
                </c:pt>
                <c:pt idx="17">
                  <c:v>679.79095500000005</c:v>
                </c:pt>
                <c:pt idx="18">
                  <c:v>669.40026899999998</c:v>
                </c:pt>
                <c:pt idx="19">
                  <c:v>676.67974900000002</c:v>
                </c:pt>
                <c:pt idx="20">
                  <c:v>671.32257100000004</c:v>
                </c:pt>
                <c:pt idx="21">
                  <c:v>710.27429199999995</c:v>
                </c:pt>
                <c:pt idx="22">
                  <c:v>701.66210899999999</c:v>
                </c:pt>
                <c:pt idx="23">
                  <c:v>704.96624799999995</c:v>
                </c:pt>
                <c:pt idx="24">
                  <c:v>716.83783000000005</c:v>
                </c:pt>
                <c:pt idx="25">
                  <c:v>705.77874799999995</c:v>
                </c:pt>
                <c:pt idx="26">
                  <c:v>712.58746299999996</c:v>
                </c:pt>
                <c:pt idx="27">
                  <c:v>713.75836200000003</c:v>
                </c:pt>
                <c:pt idx="28">
                  <c:v>722.65753199999995</c:v>
                </c:pt>
                <c:pt idx="29">
                  <c:v>727.25476100000003</c:v>
                </c:pt>
                <c:pt idx="30">
                  <c:v>730.63397199999997</c:v>
                </c:pt>
                <c:pt idx="31">
                  <c:v>757.96368399999994</c:v>
                </c:pt>
                <c:pt idx="32">
                  <c:v>749.04827899999998</c:v>
                </c:pt>
                <c:pt idx="33">
                  <c:v>756.24603300000001</c:v>
                </c:pt>
                <c:pt idx="34">
                  <c:v>767.45452899999998</c:v>
                </c:pt>
                <c:pt idx="35">
                  <c:v>774.22882100000004</c:v>
                </c:pt>
                <c:pt idx="36">
                  <c:v>786.90197799999999</c:v>
                </c:pt>
                <c:pt idx="37">
                  <c:v>794.38568099999998</c:v>
                </c:pt>
                <c:pt idx="38">
                  <c:v>796.98132299999997</c:v>
                </c:pt>
                <c:pt idx="39">
                  <c:v>799.82012899999995</c:v>
                </c:pt>
                <c:pt idx="40">
                  <c:v>801.34710700000005</c:v>
                </c:pt>
              </c:numCache>
            </c:numRef>
          </c:val>
          <c:smooth val="0"/>
        </c:ser>
        <c:ser>
          <c:idx val="2"/>
          <c:order val="2"/>
          <c:tx>
            <c:strRef>
              <c:f>'regional_flows_both@'!$C$25</c:f>
              <c:strCache>
                <c:ptCount val="1"/>
                <c:pt idx="0">
                  <c:v>To Midwest</c:v>
                </c:pt>
              </c:strCache>
            </c:strRef>
          </c:tx>
          <c:spPr>
            <a:ln w="22225" cap="rnd">
              <a:solidFill>
                <a:schemeClr val="accent1"/>
              </a:solidFill>
              <a:round/>
            </a:ln>
            <a:effectLst/>
          </c:spPr>
          <c:marker>
            <c:symbol val="none"/>
          </c:marker>
          <c:cat>
            <c:numRef>
              <c:f>'regional_flows_both@'!$BM$1:$DA$1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'regional_flows_both@'!$BM$25:$DA$25</c:f>
              <c:numCache>
                <c:formatCode>General</c:formatCode>
                <c:ptCount val="41"/>
                <c:pt idx="0">
                  <c:v>538.38199999999995</c:v>
                </c:pt>
                <c:pt idx="1">
                  <c:v>701.81600000000003</c:v>
                </c:pt>
                <c:pt idx="2">
                  <c:v>646.99400000000003</c:v>
                </c:pt>
                <c:pt idx="3">
                  <c:v>716.84900000000005</c:v>
                </c:pt>
                <c:pt idx="4">
                  <c:v>1320.1489999999999</c:v>
                </c:pt>
                <c:pt idx="5">
                  <c:v>1983.415</c:v>
                </c:pt>
                <c:pt idx="6">
                  <c:v>2564.4859999999999</c:v>
                </c:pt>
                <c:pt idx="7">
                  <c:v>2422.3696289999998</c:v>
                </c:pt>
                <c:pt idx="8">
                  <c:v>2541.6694339999999</c:v>
                </c:pt>
                <c:pt idx="9">
                  <c:v>2793.8583979999999</c:v>
                </c:pt>
                <c:pt idx="10">
                  <c:v>2898.7673340000001</c:v>
                </c:pt>
                <c:pt idx="11">
                  <c:v>3054.9277339999999</c:v>
                </c:pt>
                <c:pt idx="12">
                  <c:v>3163.7304690000001</c:v>
                </c:pt>
                <c:pt idx="13">
                  <c:v>3356.1120609999998</c:v>
                </c:pt>
                <c:pt idx="14">
                  <c:v>3595.443115</c:v>
                </c:pt>
                <c:pt idx="15">
                  <c:v>3941.2951659999999</c:v>
                </c:pt>
                <c:pt idx="16">
                  <c:v>4266.8496089999999</c:v>
                </c:pt>
                <c:pt idx="17">
                  <c:v>4398.5991210000002</c:v>
                </c:pt>
                <c:pt idx="18">
                  <c:v>4581.5654299999997</c:v>
                </c:pt>
                <c:pt idx="19">
                  <c:v>4771.28125</c:v>
                </c:pt>
                <c:pt idx="20">
                  <c:v>4790.986328</c:v>
                </c:pt>
                <c:pt idx="21">
                  <c:v>4871.7836909999996</c:v>
                </c:pt>
                <c:pt idx="22">
                  <c:v>4917.033203</c:v>
                </c:pt>
                <c:pt idx="23">
                  <c:v>5050.1186520000001</c:v>
                </c:pt>
                <c:pt idx="24">
                  <c:v>5274.2602539999998</c:v>
                </c:pt>
                <c:pt idx="25">
                  <c:v>5425.1494140000004</c:v>
                </c:pt>
                <c:pt idx="26">
                  <c:v>5554.8208009999998</c:v>
                </c:pt>
                <c:pt idx="27">
                  <c:v>5650.1025390000004</c:v>
                </c:pt>
                <c:pt idx="28">
                  <c:v>5842.0537109999996</c:v>
                </c:pt>
                <c:pt idx="29">
                  <c:v>5957.4384769999997</c:v>
                </c:pt>
                <c:pt idx="30">
                  <c:v>6062.0878910000001</c:v>
                </c:pt>
                <c:pt idx="31">
                  <c:v>6086.0576170000004</c:v>
                </c:pt>
                <c:pt idx="32">
                  <c:v>6161.1508789999998</c:v>
                </c:pt>
                <c:pt idx="33">
                  <c:v>6279.2695309999999</c:v>
                </c:pt>
                <c:pt idx="34">
                  <c:v>6426.4506840000004</c:v>
                </c:pt>
                <c:pt idx="35">
                  <c:v>6596.3588870000003</c:v>
                </c:pt>
                <c:pt idx="36">
                  <c:v>6714.2456050000001</c:v>
                </c:pt>
                <c:pt idx="37">
                  <c:v>6900.5673829999996</c:v>
                </c:pt>
                <c:pt idx="38">
                  <c:v>7075.3950199999999</c:v>
                </c:pt>
                <c:pt idx="39">
                  <c:v>7261.5473629999997</c:v>
                </c:pt>
                <c:pt idx="40">
                  <c:v>7405.1958009999998</c:v>
                </c:pt>
              </c:numCache>
            </c:numRef>
          </c:val>
          <c:smooth val="0"/>
        </c:ser>
        <c:ser>
          <c:idx val="3"/>
          <c:order val="3"/>
          <c:tx>
            <c:strRef>
              <c:f>'regional_flows_both@'!$C$26</c:f>
              <c:strCache>
                <c:ptCount val="1"/>
                <c:pt idx="0">
                  <c:v>To Southeast</c:v>
                </c:pt>
              </c:strCache>
            </c:strRef>
          </c:tx>
          <c:spPr>
            <a:ln w="22225" cap="rnd">
              <a:solidFill>
                <a:schemeClr val="accent4"/>
              </a:solidFill>
              <a:round/>
            </a:ln>
            <a:effectLst/>
          </c:spPr>
          <c:marker>
            <c:symbol val="none"/>
          </c:marker>
          <c:cat>
            <c:numRef>
              <c:f>'regional_flows_both@'!$BM$1:$DA$1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'regional_flows_both@'!$BM$26:$DA$26</c:f>
              <c:numCache>
                <c:formatCode>General</c:formatCode>
                <c:ptCount val="41"/>
                <c:pt idx="0">
                  <c:v>1.9590000000000001</c:v>
                </c:pt>
                <c:pt idx="1">
                  <c:v>93.697999999999993</c:v>
                </c:pt>
                <c:pt idx="2">
                  <c:v>78.807000000000002</c:v>
                </c:pt>
                <c:pt idx="3">
                  <c:v>74.102999999999994</c:v>
                </c:pt>
                <c:pt idx="4">
                  <c:v>61.210999999999999</c:v>
                </c:pt>
                <c:pt idx="5">
                  <c:v>57.113999999999997</c:v>
                </c:pt>
                <c:pt idx="6">
                  <c:v>158.917</c:v>
                </c:pt>
                <c:pt idx="7">
                  <c:v>512.93054199999995</c:v>
                </c:pt>
                <c:pt idx="8">
                  <c:v>505.46157799999997</c:v>
                </c:pt>
                <c:pt idx="9">
                  <c:v>621.51989700000001</c:v>
                </c:pt>
                <c:pt idx="10">
                  <c:v>765.03192100000001</c:v>
                </c:pt>
                <c:pt idx="11">
                  <c:v>792.56243900000004</c:v>
                </c:pt>
                <c:pt idx="12">
                  <c:v>795.00762899999995</c:v>
                </c:pt>
                <c:pt idx="13">
                  <c:v>805.62109399999997</c:v>
                </c:pt>
                <c:pt idx="14">
                  <c:v>839.24755900000002</c:v>
                </c:pt>
                <c:pt idx="15">
                  <c:v>891.67761199999995</c:v>
                </c:pt>
                <c:pt idx="16">
                  <c:v>922.45159899999999</c:v>
                </c:pt>
                <c:pt idx="17">
                  <c:v>941.17108199999996</c:v>
                </c:pt>
                <c:pt idx="18">
                  <c:v>961.31225600000005</c:v>
                </c:pt>
                <c:pt idx="19">
                  <c:v>956.928223</c:v>
                </c:pt>
                <c:pt idx="20">
                  <c:v>957.83038299999998</c:v>
                </c:pt>
                <c:pt idx="21">
                  <c:v>967.81512499999997</c:v>
                </c:pt>
                <c:pt idx="22">
                  <c:v>977.94464100000005</c:v>
                </c:pt>
                <c:pt idx="23">
                  <c:v>983.99304199999995</c:v>
                </c:pt>
                <c:pt idx="24">
                  <c:v>990.70721400000002</c:v>
                </c:pt>
                <c:pt idx="25">
                  <c:v>989.876892</c:v>
                </c:pt>
                <c:pt idx="26">
                  <c:v>996.65911900000003</c:v>
                </c:pt>
                <c:pt idx="27">
                  <c:v>997.54852300000005</c:v>
                </c:pt>
                <c:pt idx="28">
                  <c:v>997.22265600000003</c:v>
                </c:pt>
                <c:pt idx="29">
                  <c:v>997.02349900000002</c:v>
                </c:pt>
                <c:pt idx="30">
                  <c:v>996.76226799999995</c:v>
                </c:pt>
                <c:pt idx="31">
                  <c:v>993.93536400000005</c:v>
                </c:pt>
                <c:pt idx="32">
                  <c:v>1001.471497</c:v>
                </c:pt>
                <c:pt idx="33">
                  <c:v>991.84887700000002</c:v>
                </c:pt>
                <c:pt idx="34">
                  <c:v>997.97473100000002</c:v>
                </c:pt>
                <c:pt idx="35">
                  <c:v>1003.8397220000001</c:v>
                </c:pt>
                <c:pt idx="36">
                  <c:v>1006.8422849999999</c:v>
                </c:pt>
                <c:pt idx="37">
                  <c:v>1014.633972</c:v>
                </c:pt>
                <c:pt idx="38">
                  <c:v>1022.84021</c:v>
                </c:pt>
                <c:pt idx="39">
                  <c:v>1038.1663820000001</c:v>
                </c:pt>
                <c:pt idx="40">
                  <c:v>1050.9639890000001</c:v>
                </c:pt>
              </c:numCache>
            </c:numRef>
          </c:val>
          <c:smooth val="0"/>
        </c:ser>
        <c:dLbls>
          <c:showLegendKey val="0"/>
          <c:showVal val="0"/>
          <c:showCatName val="0"/>
          <c:showSerName val="0"/>
          <c:showPercent val="0"/>
          <c:showBubbleSize val="0"/>
        </c:dLbls>
        <c:smooth val="0"/>
        <c:axId val="216854800"/>
        <c:axId val="216855360"/>
        <c:extLst>
          <c:ext xmlns:c15="http://schemas.microsoft.com/office/drawing/2012/chart" uri="{02D57815-91ED-43cb-92C2-25804820EDAC}">
            <c15:filteredLineSeries>
              <c15:ser>
                <c:idx val="0"/>
                <c:order val="0"/>
                <c:spPr>
                  <a:ln w="28575" cap="rnd">
                    <a:solidFill>
                      <a:schemeClr val="accent1"/>
                    </a:solidFill>
                    <a:round/>
                  </a:ln>
                  <a:effectLst/>
                </c:spPr>
                <c:marker>
                  <c:symbol val="none"/>
                </c:marker>
                <c:cat>
                  <c:numRef>
                    <c:extLst>
                      <c:ext uri="{02D57815-91ED-43cb-92C2-25804820EDAC}">
                        <c15:formulaRef>
                          <c15:sqref>'regional_flows_both@'!$BM$1:$DA$1</c15:sqref>
                        </c15:formulaRef>
                      </c:ext>
                    </c:extLst>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extLst>
                      <c:ext uri="{02D57815-91ED-43cb-92C2-25804820EDAC}">
                        <c15:formulaRef>
                          <c15:sqref>'regional_flows_both@'!$BM$1:$DA$1</c15:sqref>
                        </c15:formulaRef>
                      </c:ext>
                    </c:extLst>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val>
                <c:smooth val="0"/>
              </c15:ser>
            </c15:filteredLineSeries>
          </c:ext>
        </c:extLst>
      </c:lineChart>
      <c:catAx>
        <c:axId val="216854800"/>
        <c:scaling>
          <c:orientation val="minMax"/>
        </c:scaling>
        <c:delete val="0"/>
        <c:axPos val="b"/>
        <c:numFmt formatCode="General" sourceLinked="1"/>
        <c:majorTickMark val="out"/>
        <c:minorTickMark val="none"/>
        <c:tickLblPos val="low"/>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16855360"/>
        <c:crosses val="autoZero"/>
        <c:auto val="1"/>
        <c:lblAlgn val="ctr"/>
        <c:lblOffset val="100"/>
        <c:tickLblSkip val="10"/>
        <c:tickMarkSkip val="10"/>
        <c:noMultiLvlLbl val="0"/>
      </c:catAx>
      <c:valAx>
        <c:axId val="2168553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22225">
            <a:solidFill>
              <a:schemeClr val="bg1">
                <a:lumMod val="65000"/>
              </a:schemeClr>
            </a:solidFill>
            <a:prstDash val="lgDash"/>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16854800"/>
        <c:crossesAt val="9"/>
        <c:crossBetween val="midCat"/>
        <c:dispUnits>
          <c:builtInUnit val="thousands"/>
        </c:dispUnits>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4">
    <c:autoUpdate val="0"/>
  </c:externalData>
  <c:userShapes r:id="rId5"/>
</c:chartSpace>
</file>

<file path=ppt/charts/chart5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4299060443531517E-2"/>
          <c:y val="0.2361111111111111"/>
          <c:w val="0.86986191943398383"/>
          <c:h val="0.69209536307961506"/>
        </c:manualLayout>
      </c:layout>
      <c:lineChart>
        <c:grouping val="standard"/>
        <c:varyColors val="0"/>
        <c:ser>
          <c:idx val="1"/>
          <c:order val="1"/>
          <c:tx>
            <c:strRef>
              <c:f>'regional_flows_both@'!$C$29</c:f>
              <c:strCache>
                <c:ptCount val="1"/>
                <c:pt idx="0">
                  <c:v>from Midwest</c:v>
                </c:pt>
              </c:strCache>
            </c:strRef>
          </c:tx>
          <c:spPr>
            <a:ln w="22225" cap="rnd">
              <a:solidFill>
                <a:schemeClr val="accent1"/>
              </a:solidFill>
              <a:round/>
            </a:ln>
            <a:effectLst/>
          </c:spPr>
          <c:marker>
            <c:symbol val="none"/>
          </c:marker>
          <c:cat>
            <c:numRef>
              <c:f>'regional_flows_both@'!$BM$1:$DA$1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'regional_flows_both@'!$BM$29:$DA$29</c:f>
              <c:numCache>
                <c:formatCode>General</c:formatCode>
                <c:ptCount val="41"/>
                <c:pt idx="0">
                  <c:v>0.55200000000000005</c:v>
                </c:pt>
                <c:pt idx="1">
                  <c:v>0.53600000000000003</c:v>
                </c:pt>
                <c:pt idx="2">
                  <c:v>79.316999999999993</c:v>
                </c:pt>
                <c:pt idx="3">
                  <c:v>74.942999999999998</c:v>
                </c:pt>
                <c:pt idx="4">
                  <c:v>155.83099999999999</c:v>
                </c:pt>
                <c:pt idx="5">
                  <c:v>496.2</c:v>
                </c:pt>
                <c:pt idx="6">
                  <c:v>980.58600000000001</c:v>
                </c:pt>
                <c:pt idx="7">
                  <c:v>726.74585000000002</c:v>
                </c:pt>
                <c:pt idx="8">
                  <c:v>704.31024200000002</c:v>
                </c:pt>
                <c:pt idx="9">
                  <c:v>748.857483</c:v>
                </c:pt>
                <c:pt idx="10">
                  <c:v>884.09478799999999</c:v>
                </c:pt>
                <c:pt idx="11">
                  <c:v>985.90148899999997</c:v>
                </c:pt>
                <c:pt idx="12">
                  <c:v>963.08337400000005</c:v>
                </c:pt>
                <c:pt idx="13">
                  <c:v>1120.3538820000001</c:v>
                </c:pt>
                <c:pt idx="14">
                  <c:v>1329.170654</c:v>
                </c:pt>
                <c:pt idx="15">
                  <c:v>1655.5589600000001</c:v>
                </c:pt>
                <c:pt idx="16">
                  <c:v>1846.786987</c:v>
                </c:pt>
                <c:pt idx="17">
                  <c:v>1952.248779</c:v>
                </c:pt>
                <c:pt idx="18">
                  <c:v>2106.8405760000001</c:v>
                </c:pt>
                <c:pt idx="19">
                  <c:v>2238.6479490000002</c:v>
                </c:pt>
                <c:pt idx="20">
                  <c:v>2272.6057129999999</c:v>
                </c:pt>
                <c:pt idx="21">
                  <c:v>2289.1765140000002</c:v>
                </c:pt>
                <c:pt idx="22">
                  <c:v>2363.661865</c:v>
                </c:pt>
                <c:pt idx="23">
                  <c:v>2413.2678219999998</c:v>
                </c:pt>
                <c:pt idx="24">
                  <c:v>2523.09375</c:v>
                </c:pt>
                <c:pt idx="25">
                  <c:v>2558.851807</c:v>
                </c:pt>
                <c:pt idx="26">
                  <c:v>2561.6123050000001</c:v>
                </c:pt>
                <c:pt idx="27">
                  <c:v>2534.826904</c:v>
                </c:pt>
                <c:pt idx="28">
                  <c:v>2562.536865</c:v>
                </c:pt>
                <c:pt idx="29">
                  <c:v>2591.6528320000002</c:v>
                </c:pt>
                <c:pt idx="30">
                  <c:v>2637.7209469999998</c:v>
                </c:pt>
                <c:pt idx="31">
                  <c:v>2642.9716800000001</c:v>
                </c:pt>
                <c:pt idx="32">
                  <c:v>2678.2094729999999</c:v>
                </c:pt>
                <c:pt idx="33">
                  <c:v>2740.2153320000002</c:v>
                </c:pt>
                <c:pt idx="34">
                  <c:v>2759.663818</c:v>
                </c:pt>
                <c:pt idx="35">
                  <c:v>2822.788818</c:v>
                </c:pt>
                <c:pt idx="36">
                  <c:v>2824.8969729999999</c:v>
                </c:pt>
                <c:pt idx="37">
                  <c:v>2877.4467770000001</c:v>
                </c:pt>
                <c:pt idx="38">
                  <c:v>2942.9428710000002</c:v>
                </c:pt>
                <c:pt idx="39">
                  <c:v>3021.360107</c:v>
                </c:pt>
                <c:pt idx="40">
                  <c:v>3079.0874020000001</c:v>
                </c:pt>
              </c:numCache>
            </c:numRef>
          </c:val>
          <c:smooth val="0"/>
        </c:ser>
        <c:ser>
          <c:idx val="2"/>
          <c:order val="2"/>
          <c:tx>
            <c:strRef>
              <c:f>'regional_flows_both@'!$C$30</c:f>
              <c:strCache>
                <c:ptCount val="1"/>
                <c:pt idx="0">
                  <c:v>from Rockies</c:v>
                </c:pt>
              </c:strCache>
            </c:strRef>
          </c:tx>
          <c:spPr>
            <a:ln w="22225" cap="rnd">
              <a:solidFill>
                <a:schemeClr val="accent5"/>
              </a:solidFill>
              <a:round/>
            </a:ln>
            <a:effectLst/>
          </c:spPr>
          <c:marker>
            <c:symbol val="none"/>
          </c:marker>
          <c:cat>
            <c:numRef>
              <c:f>'regional_flows_both@'!$BM$1:$DA$1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'regional_flows_both@'!$BM$30:$DA$30</c:f>
              <c:numCache>
                <c:formatCode>General</c:formatCode>
                <c:ptCount val="41"/>
                <c:pt idx="0">
                  <c:v>1253.5329999999999</c:v>
                </c:pt>
                <c:pt idx="1">
                  <c:v>1076.9739999999999</c:v>
                </c:pt>
                <c:pt idx="2">
                  <c:v>905.19</c:v>
                </c:pt>
                <c:pt idx="3">
                  <c:v>719.44600000000003</c:v>
                </c:pt>
                <c:pt idx="4">
                  <c:v>628.42399999999998</c:v>
                </c:pt>
                <c:pt idx="5">
                  <c:v>665.91499999999996</c:v>
                </c:pt>
                <c:pt idx="6">
                  <c:v>733.16</c:v>
                </c:pt>
                <c:pt idx="7">
                  <c:v>280.65216099999998</c:v>
                </c:pt>
                <c:pt idx="8">
                  <c:v>370.197205</c:v>
                </c:pt>
                <c:pt idx="9">
                  <c:v>328.19357300000001</c:v>
                </c:pt>
                <c:pt idx="10">
                  <c:v>275.25112899999999</c:v>
                </c:pt>
                <c:pt idx="11">
                  <c:v>266.68417399999998</c:v>
                </c:pt>
                <c:pt idx="12">
                  <c:v>274.57290599999999</c:v>
                </c:pt>
                <c:pt idx="13">
                  <c:v>288.80660999999998</c:v>
                </c:pt>
                <c:pt idx="14">
                  <c:v>292.02203400000002</c:v>
                </c:pt>
                <c:pt idx="15">
                  <c:v>293.58154300000001</c:v>
                </c:pt>
                <c:pt idx="16">
                  <c:v>269.56210299999998</c:v>
                </c:pt>
                <c:pt idx="17">
                  <c:v>289.68103000000002</c:v>
                </c:pt>
                <c:pt idx="18">
                  <c:v>304.86447099999998</c:v>
                </c:pt>
                <c:pt idx="19">
                  <c:v>317.92999300000002</c:v>
                </c:pt>
                <c:pt idx="20">
                  <c:v>322.10641500000003</c:v>
                </c:pt>
                <c:pt idx="21">
                  <c:v>315.71160900000001</c:v>
                </c:pt>
                <c:pt idx="22">
                  <c:v>329.33242799999999</c:v>
                </c:pt>
                <c:pt idx="23">
                  <c:v>312.15374800000001</c:v>
                </c:pt>
                <c:pt idx="24">
                  <c:v>298.50295999999997</c:v>
                </c:pt>
                <c:pt idx="25">
                  <c:v>295.860748</c:v>
                </c:pt>
                <c:pt idx="26">
                  <c:v>290.84896900000001</c:v>
                </c:pt>
                <c:pt idx="27">
                  <c:v>276.485229</c:v>
                </c:pt>
                <c:pt idx="28">
                  <c:v>270.52465799999999</c:v>
                </c:pt>
                <c:pt idx="29">
                  <c:v>262.94158900000002</c:v>
                </c:pt>
                <c:pt idx="30">
                  <c:v>275.11636399999998</c:v>
                </c:pt>
                <c:pt idx="31">
                  <c:v>283.46350100000001</c:v>
                </c:pt>
                <c:pt idx="32">
                  <c:v>284.648956</c:v>
                </c:pt>
                <c:pt idx="33">
                  <c:v>278.63046300000002</c:v>
                </c:pt>
                <c:pt idx="34">
                  <c:v>257.55972300000002</c:v>
                </c:pt>
                <c:pt idx="35">
                  <c:v>233.89382900000001</c:v>
                </c:pt>
                <c:pt idx="36">
                  <c:v>199.42352299999999</c:v>
                </c:pt>
                <c:pt idx="37">
                  <c:v>148.133453</c:v>
                </c:pt>
                <c:pt idx="38">
                  <c:v>113.898529</c:v>
                </c:pt>
                <c:pt idx="39">
                  <c:v>83.672295000000005</c:v>
                </c:pt>
                <c:pt idx="40">
                  <c:v>78.002373000000006</c:v>
                </c:pt>
              </c:numCache>
            </c:numRef>
          </c:val>
          <c:smooth val="0"/>
        </c:ser>
        <c:ser>
          <c:idx val="3"/>
          <c:order val="3"/>
          <c:tx>
            <c:strRef>
              <c:f>'regional_flows_both@'!$C$31</c:f>
              <c:strCache>
                <c:ptCount val="1"/>
                <c:pt idx="0">
                  <c:v>from Arizona/New Mexico</c:v>
                </c:pt>
              </c:strCache>
            </c:strRef>
          </c:tx>
          <c:spPr>
            <a:ln w="22225" cap="rnd">
              <a:solidFill>
                <a:schemeClr val="accent5">
                  <a:lumMod val="50000"/>
                </a:schemeClr>
              </a:solidFill>
              <a:round/>
            </a:ln>
            <a:effectLst/>
          </c:spPr>
          <c:marker>
            <c:symbol val="none"/>
          </c:marker>
          <c:cat>
            <c:numRef>
              <c:f>'regional_flows_both@'!$BM$1:$DA$1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'regional_flows_both@'!$BM$31:$DA$31</c:f>
              <c:numCache>
                <c:formatCode>General</c:formatCode>
                <c:ptCount val="41"/>
                <c:pt idx="0">
                  <c:v>281.88099999999997</c:v>
                </c:pt>
                <c:pt idx="1">
                  <c:v>243.327</c:v>
                </c:pt>
                <c:pt idx="2">
                  <c:v>225.62299999999999</c:v>
                </c:pt>
                <c:pt idx="3">
                  <c:v>244.93799999999999</c:v>
                </c:pt>
                <c:pt idx="4">
                  <c:v>217.56899999999999</c:v>
                </c:pt>
                <c:pt idx="5">
                  <c:v>216.04</c:v>
                </c:pt>
                <c:pt idx="6">
                  <c:v>270.49</c:v>
                </c:pt>
                <c:pt idx="7">
                  <c:v>98.610825000000006</c:v>
                </c:pt>
                <c:pt idx="8">
                  <c:v>207.52049299999999</c:v>
                </c:pt>
                <c:pt idx="9">
                  <c:v>213.19889800000001</c:v>
                </c:pt>
                <c:pt idx="10">
                  <c:v>178.31114199999999</c:v>
                </c:pt>
                <c:pt idx="11">
                  <c:v>143.442612</c:v>
                </c:pt>
                <c:pt idx="12">
                  <c:v>142.85218800000001</c:v>
                </c:pt>
                <c:pt idx="13">
                  <c:v>189.39128099999999</c:v>
                </c:pt>
                <c:pt idx="14">
                  <c:v>239.34007299999999</c:v>
                </c:pt>
                <c:pt idx="15">
                  <c:v>294.70867900000002</c:v>
                </c:pt>
                <c:pt idx="16">
                  <c:v>258.96081500000003</c:v>
                </c:pt>
                <c:pt idx="17">
                  <c:v>331.27801499999998</c:v>
                </c:pt>
                <c:pt idx="18">
                  <c:v>393.23165899999998</c:v>
                </c:pt>
                <c:pt idx="19">
                  <c:v>477.42382800000001</c:v>
                </c:pt>
                <c:pt idx="20">
                  <c:v>512.63214100000005</c:v>
                </c:pt>
                <c:pt idx="21">
                  <c:v>509.82815599999998</c:v>
                </c:pt>
                <c:pt idx="22">
                  <c:v>505.646545</c:v>
                </c:pt>
                <c:pt idx="23">
                  <c:v>427.71618699999999</c:v>
                </c:pt>
                <c:pt idx="24">
                  <c:v>382.190338</c:v>
                </c:pt>
                <c:pt idx="25">
                  <c:v>359.26177999999999</c:v>
                </c:pt>
                <c:pt idx="26">
                  <c:v>366.30764799999997</c:v>
                </c:pt>
                <c:pt idx="27">
                  <c:v>299.86325099999999</c:v>
                </c:pt>
                <c:pt idx="28">
                  <c:v>270.82488999999998</c:v>
                </c:pt>
                <c:pt idx="29">
                  <c:v>254.087524</c:v>
                </c:pt>
                <c:pt idx="30">
                  <c:v>243.47508199999999</c:v>
                </c:pt>
                <c:pt idx="31">
                  <c:v>235.050522</c:v>
                </c:pt>
                <c:pt idx="32">
                  <c:v>231.030518</c:v>
                </c:pt>
                <c:pt idx="33">
                  <c:v>197.10786400000001</c:v>
                </c:pt>
                <c:pt idx="34">
                  <c:v>138.399216</c:v>
                </c:pt>
                <c:pt idx="35">
                  <c:v>64.929328999999996</c:v>
                </c:pt>
                <c:pt idx="36">
                  <c:v>28.024104999999999</c:v>
                </c:pt>
                <c:pt idx="37">
                  <c:v>6.1249180000000001</c:v>
                </c:pt>
                <c:pt idx="38">
                  <c:v>0</c:v>
                </c:pt>
                <c:pt idx="39">
                  <c:v>0</c:v>
                </c:pt>
                <c:pt idx="40">
                  <c:v>0</c:v>
                </c:pt>
              </c:numCache>
            </c:numRef>
          </c:val>
          <c:smooth val="0"/>
        </c:ser>
        <c:dLbls>
          <c:showLegendKey val="0"/>
          <c:showVal val="0"/>
          <c:showCatName val="0"/>
          <c:showSerName val="0"/>
          <c:showPercent val="0"/>
          <c:showBubbleSize val="0"/>
        </c:dLbls>
        <c:smooth val="0"/>
        <c:axId val="216859280"/>
        <c:axId val="216859840"/>
        <c:extLst>
          <c:ext xmlns:c15="http://schemas.microsoft.com/office/drawing/2012/chart" uri="{02D57815-91ED-43cb-92C2-25804820EDAC}">
            <c15:filteredLineSeries>
              <c15:ser>
                <c:idx val="0"/>
                <c:order val="0"/>
                <c:spPr>
                  <a:ln w="28575" cap="rnd">
                    <a:solidFill>
                      <a:schemeClr val="accent1"/>
                    </a:solidFill>
                    <a:round/>
                  </a:ln>
                  <a:effectLst/>
                </c:spPr>
                <c:marker>
                  <c:symbol val="none"/>
                </c:marker>
                <c:cat>
                  <c:numRef>
                    <c:extLst>
                      <c:ext uri="{02D57815-91ED-43cb-92C2-25804820EDAC}">
                        <c15:formulaRef>
                          <c15:sqref>'regional_flows_both@'!$BM$1:$DA$1</c15:sqref>
                        </c15:formulaRef>
                      </c:ext>
                    </c:extLst>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extLst>
                      <c:ext uri="{02D57815-91ED-43cb-92C2-25804820EDAC}">
                        <c15:formulaRef>
                          <c15:sqref>'regional_flows_both@'!$BM$1:$DA$1</c15:sqref>
                        </c15:formulaRef>
                      </c:ext>
                    </c:extLst>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val>
                <c:smooth val="0"/>
              </c15:ser>
            </c15:filteredLineSeries>
          </c:ext>
        </c:extLst>
      </c:lineChart>
      <c:catAx>
        <c:axId val="216859280"/>
        <c:scaling>
          <c:orientation val="minMax"/>
        </c:scaling>
        <c:delete val="0"/>
        <c:axPos val="b"/>
        <c:numFmt formatCode="General" sourceLinked="1"/>
        <c:majorTickMark val="out"/>
        <c:minorTickMark val="none"/>
        <c:tickLblPos val="low"/>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16859840"/>
        <c:crosses val="autoZero"/>
        <c:auto val="1"/>
        <c:lblAlgn val="ctr"/>
        <c:lblOffset val="100"/>
        <c:tickLblSkip val="10"/>
        <c:tickMarkSkip val="10"/>
        <c:noMultiLvlLbl val="0"/>
      </c:catAx>
      <c:valAx>
        <c:axId val="216859840"/>
        <c:scaling>
          <c:orientation val="minMax"/>
          <c:max val="8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22225">
            <a:solidFill>
              <a:schemeClr val="bg1">
                <a:lumMod val="65000"/>
              </a:schemeClr>
            </a:solidFill>
            <a:prstDash val="lgDash"/>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16859280"/>
        <c:crossesAt val="9"/>
        <c:crossBetween val="midCat"/>
        <c:dispUnits>
          <c:builtInUnit val="thousands"/>
        </c:dispUnits>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4">
    <c:autoUpdate val="0"/>
  </c:externalData>
  <c:userShapes r:id="rId5"/>
</c:chartSpace>
</file>

<file path=ppt/charts/chart5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4331073199183434E-2"/>
          <c:y val="0.18644616347505272"/>
          <c:w val="0.68487564054493189"/>
          <c:h val="0.72434063158819395"/>
        </c:manualLayout>
      </c:layout>
      <c:areaChart>
        <c:grouping val="stacked"/>
        <c:varyColors val="0"/>
        <c:ser>
          <c:idx val="3"/>
          <c:order val="0"/>
          <c:tx>
            <c:strRef>
              <c:f>'consumption_sector@'!$B$32</c:f>
              <c:strCache>
                <c:ptCount val="1"/>
                <c:pt idx="0">
                  <c:v>Transportation</c:v>
                </c:pt>
              </c:strCache>
            </c:strRef>
          </c:tx>
          <c:spPr>
            <a:solidFill>
              <a:schemeClr val="tx2"/>
            </a:solidFill>
            <a:ln>
              <a:noFill/>
            </a:ln>
            <a:effectLst/>
          </c:spPr>
          <c:cat>
            <c:numRef>
              <c:f>'consumption_sector@'!$BC$1:$DA$1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'consumption_sector@'!$BC$32:$DA$32</c:f>
              <c:numCache>
                <c:formatCode>General</c:formatCode>
                <c:ptCount val="51"/>
                <c:pt idx="0">
                  <c:v>0.64840100000000001</c:v>
                </c:pt>
                <c:pt idx="1">
                  <c:v>0.63292570000000004</c:v>
                </c:pt>
                <c:pt idx="2">
                  <c:v>0.6755251000000001</c:v>
                </c:pt>
                <c:pt idx="3">
                  <c:v>0.6031932000000001</c:v>
                </c:pt>
                <c:pt idx="4">
                  <c:v>0.58049099999999998</c:v>
                </c:pt>
                <c:pt idx="5">
                  <c:v>0.6003965</c:v>
                </c:pt>
                <c:pt idx="6">
                  <c:v>0.60187550000000001</c:v>
                </c:pt>
                <c:pt idx="7">
                  <c:v>0.64118039999999998</c:v>
                </c:pt>
                <c:pt idx="8">
                  <c:v>0.67002159999999999</c:v>
                </c:pt>
                <c:pt idx="9">
                  <c:v>0.69410890000000003</c:v>
                </c:pt>
                <c:pt idx="10">
                  <c:v>0.69632949999999993</c:v>
                </c:pt>
                <c:pt idx="11">
                  <c:v>0.71078149999999996</c:v>
                </c:pt>
                <c:pt idx="12">
                  <c:v>0.7579458</c:v>
                </c:pt>
                <c:pt idx="13">
                  <c:v>0.86310609999999999</c:v>
                </c:pt>
                <c:pt idx="14">
                  <c:v>0.73383449999999995</c:v>
                </c:pt>
                <c:pt idx="15">
                  <c:v>0.71475870000000008</c:v>
                </c:pt>
                <c:pt idx="16">
                  <c:v>0.72345170000000003</c:v>
                </c:pt>
                <c:pt idx="17">
                  <c:v>0.67404469999999994</c:v>
                </c:pt>
                <c:pt idx="18">
                  <c:v>0.75824099999999994</c:v>
                </c:pt>
                <c:pt idx="19">
                  <c:v>0.75462800000000008</c:v>
                </c:pt>
                <c:pt idx="20">
                  <c:v>0.74415399999999998</c:v>
                </c:pt>
                <c:pt idx="21">
                  <c:v>0.76744400000000002</c:v>
                </c:pt>
                <c:pt idx="22">
                  <c:v>0.75208600000000003</c:v>
                </c:pt>
                <c:pt idx="23">
                  <c:v>0.75297499999999995</c:v>
                </c:pt>
                <c:pt idx="24">
                  <c:v>0.76267200000000002</c:v>
                </c:pt>
                <c:pt idx="25">
                  <c:v>0.78155700000000006</c:v>
                </c:pt>
                <c:pt idx="26">
                  <c:v>0.79749899999999996</c:v>
                </c:pt>
                <c:pt idx="27">
                  <c:v>0.8212299999999999</c:v>
                </c:pt>
                <c:pt idx="28">
                  <c:v>0.84386699999999992</c:v>
                </c:pt>
                <c:pt idx="29">
                  <c:v>0.86403199999999991</c:v>
                </c:pt>
                <c:pt idx="30">
                  <c:v>0.88414999999999999</c:v>
                </c:pt>
                <c:pt idx="31">
                  <c:v>0.902416</c:v>
                </c:pt>
                <c:pt idx="32">
                  <c:v>0.92388400000000004</c:v>
                </c:pt>
                <c:pt idx="33">
                  <c:v>0.93852900000000006</c:v>
                </c:pt>
                <c:pt idx="34">
                  <c:v>0.956426</c:v>
                </c:pt>
                <c:pt idx="35">
                  <c:v>0.97954499999999989</c:v>
                </c:pt>
                <c:pt idx="36">
                  <c:v>0.99915699999999996</c:v>
                </c:pt>
                <c:pt idx="37">
                  <c:v>1.0158610000000001</c:v>
                </c:pt>
                <c:pt idx="38">
                  <c:v>1.036252</c:v>
                </c:pt>
                <c:pt idx="39">
                  <c:v>1.057598</c:v>
                </c:pt>
                <c:pt idx="40">
                  <c:v>1.0798540000000001</c:v>
                </c:pt>
                <c:pt idx="41">
                  <c:v>1.102948</c:v>
                </c:pt>
                <c:pt idx="42">
                  <c:v>1.12965</c:v>
                </c:pt>
                <c:pt idx="43">
                  <c:v>1.1476769999999998</c:v>
                </c:pt>
                <c:pt idx="44">
                  <c:v>1.174447</c:v>
                </c:pt>
                <c:pt idx="45">
                  <c:v>1.1994309999999999</c:v>
                </c:pt>
                <c:pt idx="46">
                  <c:v>1.2240920000000002</c:v>
                </c:pt>
                <c:pt idx="47">
                  <c:v>1.2492260000000002</c:v>
                </c:pt>
                <c:pt idx="48">
                  <c:v>1.275196</c:v>
                </c:pt>
                <c:pt idx="49">
                  <c:v>1.301736</c:v>
                </c:pt>
                <c:pt idx="50">
                  <c:v>1.3299400000000001</c:v>
                </c:pt>
              </c:numCache>
            </c:numRef>
          </c:val>
        </c:ser>
        <c:ser>
          <c:idx val="1"/>
          <c:order val="1"/>
          <c:tx>
            <c:strRef>
              <c:f>'consumption_sector@'!$B$31</c:f>
              <c:strCache>
                <c:ptCount val="1"/>
                <c:pt idx="0">
                  <c:v>Commercial</c:v>
                </c:pt>
              </c:strCache>
            </c:strRef>
          </c:tx>
          <c:spPr>
            <a:solidFill>
              <a:srgbClr val="E3A5AC"/>
            </a:solidFill>
            <a:ln>
              <a:noFill/>
            </a:ln>
            <a:effectLst/>
          </c:spPr>
          <c:cat>
            <c:numRef>
              <c:f>'consumption_sector@'!$BC$1:$DA$1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'consumption_sector@'!$BC$31:$DA$31</c:f>
              <c:numCache>
                <c:formatCode>General</c:formatCode>
                <c:ptCount val="51"/>
                <c:pt idx="0">
                  <c:v>3.1824690000000002</c:v>
                </c:pt>
                <c:pt idx="1">
                  <c:v>3.0227119999999998</c:v>
                </c:pt>
                <c:pt idx="2">
                  <c:v>3.1441699999999999</c:v>
                </c:pt>
                <c:pt idx="3">
                  <c:v>3.1794929999999999</c:v>
                </c:pt>
                <c:pt idx="4">
                  <c:v>3.1289720000000001</c:v>
                </c:pt>
                <c:pt idx="5">
                  <c:v>2.99892</c:v>
                </c:pt>
                <c:pt idx="6">
                  <c:v>2.83203</c:v>
                </c:pt>
                <c:pt idx="7">
                  <c:v>3.0129039999999998</c:v>
                </c:pt>
                <c:pt idx="8">
                  <c:v>3.1525289999999999</c:v>
                </c:pt>
                <c:pt idx="9">
                  <c:v>3.118592</c:v>
                </c:pt>
                <c:pt idx="10">
                  <c:v>3.1025929999999997</c:v>
                </c:pt>
                <c:pt idx="11">
                  <c:v>3.155319</c:v>
                </c:pt>
                <c:pt idx="12">
                  <c:v>2.8949259999999999</c:v>
                </c:pt>
                <c:pt idx="13">
                  <c:v>3.2953009999999998</c:v>
                </c:pt>
                <c:pt idx="14">
                  <c:v>3.4663080000000002</c:v>
                </c:pt>
                <c:pt idx="15">
                  <c:v>3.2017340000000001</c:v>
                </c:pt>
                <c:pt idx="16">
                  <c:v>3.1054870000000001</c:v>
                </c:pt>
                <c:pt idx="17">
                  <c:v>3.1759390000000001</c:v>
                </c:pt>
                <c:pt idx="18">
                  <c:v>3.2912680000000001</c:v>
                </c:pt>
                <c:pt idx="19">
                  <c:v>3.3020320000000001</c:v>
                </c:pt>
                <c:pt idx="20">
                  <c:v>3.265266</c:v>
                </c:pt>
                <c:pt idx="21">
                  <c:v>3.27101</c:v>
                </c:pt>
                <c:pt idx="22">
                  <c:v>3.272081</c:v>
                </c:pt>
                <c:pt idx="23">
                  <c:v>3.2667820000000001</c:v>
                </c:pt>
                <c:pt idx="24">
                  <c:v>3.257968</c:v>
                </c:pt>
                <c:pt idx="25">
                  <c:v>3.2538040000000001</c:v>
                </c:pt>
                <c:pt idx="26">
                  <c:v>3.259452</c:v>
                </c:pt>
                <c:pt idx="27">
                  <c:v>3.2737810000000001</c:v>
                </c:pt>
                <c:pt idx="28">
                  <c:v>3.2918400000000001</c:v>
                </c:pt>
                <c:pt idx="29">
                  <c:v>3.3024249999999999</c:v>
                </c:pt>
                <c:pt idx="30">
                  <c:v>3.3171379999999999</c:v>
                </c:pt>
                <c:pt idx="31">
                  <c:v>3.3364310000000001</c:v>
                </c:pt>
                <c:pt idx="32">
                  <c:v>3.3569589999999998</c:v>
                </c:pt>
                <c:pt idx="33">
                  <c:v>3.3770470000000001</c:v>
                </c:pt>
                <c:pt idx="34">
                  <c:v>3.3991639999999999</c:v>
                </c:pt>
                <c:pt idx="35">
                  <c:v>3.423057</c:v>
                </c:pt>
                <c:pt idx="36">
                  <c:v>3.4479320000000002</c:v>
                </c:pt>
                <c:pt idx="37">
                  <c:v>3.4734210000000001</c:v>
                </c:pt>
                <c:pt idx="38">
                  <c:v>3.501455</c:v>
                </c:pt>
                <c:pt idx="39">
                  <c:v>3.5310450000000002</c:v>
                </c:pt>
                <c:pt idx="40">
                  <c:v>3.5605799999999999</c:v>
                </c:pt>
                <c:pt idx="41">
                  <c:v>3.59198</c:v>
                </c:pt>
                <c:pt idx="42">
                  <c:v>3.624431</c:v>
                </c:pt>
                <c:pt idx="43">
                  <c:v>3.6574680000000002</c:v>
                </c:pt>
                <c:pt idx="44">
                  <c:v>3.6917710000000001</c:v>
                </c:pt>
                <c:pt idx="45">
                  <c:v>3.727481</c:v>
                </c:pt>
                <c:pt idx="46">
                  <c:v>3.7661180000000001</c:v>
                </c:pt>
                <c:pt idx="47">
                  <c:v>3.8050480000000002</c:v>
                </c:pt>
                <c:pt idx="48">
                  <c:v>3.8432759999999999</c:v>
                </c:pt>
                <c:pt idx="49">
                  <c:v>3.8795570000000001</c:v>
                </c:pt>
                <c:pt idx="50">
                  <c:v>3.9160729999999999</c:v>
                </c:pt>
              </c:numCache>
            </c:numRef>
          </c:val>
        </c:ser>
        <c:ser>
          <c:idx val="0"/>
          <c:order val="2"/>
          <c:tx>
            <c:strRef>
              <c:f>'consumption_sector@'!$B$30</c:f>
              <c:strCache>
                <c:ptCount val="1"/>
                <c:pt idx="0">
                  <c:v>Residential</c:v>
                </c:pt>
              </c:strCache>
            </c:strRef>
          </c:tx>
          <c:spPr>
            <a:solidFill>
              <a:srgbClr val="C00000"/>
            </a:solidFill>
            <a:ln>
              <a:noFill/>
            </a:ln>
            <a:effectLst/>
          </c:spPr>
          <c:cat>
            <c:numRef>
              <c:f>'consumption_sector@'!$BC$1:$DA$1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'consumption_sector@'!$BC$30:$DA$30</c:f>
              <c:numCache>
                <c:formatCode>General</c:formatCode>
                <c:ptCount val="51"/>
                <c:pt idx="0">
                  <c:v>4.9961789999999997</c:v>
                </c:pt>
                <c:pt idx="1">
                  <c:v>4.7713400000000004</c:v>
                </c:pt>
                <c:pt idx="2">
                  <c:v>4.8888180000000006</c:v>
                </c:pt>
                <c:pt idx="3">
                  <c:v>5.0793509999999999</c:v>
                </c:pt>
                <c:pt idx="4">
                  <c:v>4.8687969999999998</c:v>
                </c:pt>
                <c:pt idx="5">
                  <c:v>4.8267749999999996</c:v>
                </c:pt>
                <c:pt idx="6">
                  <c:v>4.3684660000000006</c:v>
                </c:pt>
                <c:pt idx="7">
                  <c:v>4.7223579999999998</c:v>
                </c:pt>
                <c:pt idx="8">
                  <c:v>4.892277</c:v>
                </c:pt>
                <c:pt idx="9">
                  <c:v>4.7789070000000002</c:v>
                </c:pt>
                <c:pt idx="10">
                  <c:v>4.7824119999999999</c:v>
                </c:pt>
                <c:pt idx="11">
                  <c:v>4.7137770000000003</c:v>
                </c:pt>
                <c:pt idx="12">
                  <c:v>4.1495190000000006</c:v>
                </c:pt>
                <c:pt idx="13">
                  <c:v>4.8973720000000007</c:v>
                </c:pt>
                <c:pt idx="14">
                  <c:v>5.0874709999999999</c:v>
                </c:pt>
                <c:pt idx="15">
                  <c:v>4.6128879999999999</c:v>
                </c:pt>
                <c:pt idx="16">
                  <c:v>4.3450309999999996</c:v>
                </c:pt>
                <c:pt idx="17">
                  <c:v>4.422523</c:v>
                </c:pt>
                <c:pt idx="18">
                  <c:v>4.8275050000000004</c:v>
                </c:pt>
                <c:pt idx="19">
                  <c:v>4.7874090000000002</c:v>
                </c:pt>
                <c:pt idx="20">
                  <c:v>4.630986</c:v>
                </c:pt>
                <c:pt idx="21">
                  <c:v>4.6106930000000004</c:v>
                </c:pt>
                <c:pt idx="22">
                  <c:v>4.5918700000000001</c:v>
                </c:pt>
                <c:pt idx="23">
                  <c:v>4.571561</c:v>
                </c:pt>
                <c:pt idx="24">
                  <c:v>4.5498260000000004</c:v>
                </c:pt>
                <c:pt idx="25">
                  <c:v>4.5295719999999999</c:v>
                </c:pt>
                <c:pt idx="26">
                  <c:v>4.5131180000000004</c:v>
                </c:pt>
                <c:pt idx="27">
                  <c:v>4.5014120000000002</c:v>
                </c:pt>
                <c:pt idx="28">
                  <c:v>4.4924840000000001</c:v>
                </c:pt>
                <c:pt idx="29">
                  <c:v>4.4797859999999998</c:v>
                </c:pt>
                <c:pt idx="30">
                  <c:v>4.4714700000000001</c:v>
                </c:pt>
                <c:pt idx="31">
                  <c:v>4.4665410000000003</c:v>
                </c:pt>
                <c:pt idx="32">
                  <c:v>4.4605880000000004</c:v>
                </c:pt>
                <c:pt idx="33">
                  <c:v>4.4542979999999996</c:v>
                </c:pt>
                <c:pt idx="34">
                  <c:v>4.4500580000000003</c:v>
                </c:pt>
                <c:pt idx="35">
                  <c:v>4.4471809999999996</c:v>
                </c:pt>
                <c:pt idx="36">
                  <c:v>4.4442139999999997</c:v>
                </c:pt>
                <c:pt idx="37">
                  <c:v>4.4415019999999998</c:v>
                </c:pt>
                <c:pt idx="38">
                  <c:v>4.4400430000000002</c:v>
                </c:pt>
                <c:pt idx="39">
                  <c:v>4.4388579999999997</c:v>
                </c:pt>
                <c:pt idx="40">
                  <c:v>4.4374500000000001</c:v>
                </c:pt>
                <c:pt idx="41">
                  <c:v>4.4368420000000004</c:v>
                </c:pt>
                <c:pt idx="42">
                  <c:v>4.4361750000000004</c:v>
                </c:pt>
                <c:pt idx="43">
                  <c:v>4.4349290000000003</c:v>
                </c:pt>
                <c:pt idx="44">
                  <c:v>4.4340020000000004</c:v>
                </c:pt>
                <c:pt idx="45">
                  <c:v>4.433395</c:v>
                </c:pt>
                <c:pt idx="46">
                  <c:v>4.4333790000000004</c:v>
                </c:pt>
                <c:pt idx="47">
                  <c:v>4.4335889999999996</c:v>
                </c:pt>
                <c:pt idx="48">
                  <c:v>4.4329710000000002</c:v>
                </c:pt>
                <c:pt idx="49">
                  <c:v>4.430803</c:v>
                </c:pt>
                <c:pt idx="50">
                  <c:v>4.429246</c:v>
                </c:pt>
              </c:numCache>
            </c:numRef>
          </c:val>
        </c:ser>
        <c:ser>
          <c:idx val="4"/>
          <c:order val="3"/>
          <c:tx>
            <c:strRef>
              <c:f>'consumption_sector@'!$B$29</c:f>
              <c:strCache>
                <c:ptCount val="1"/>
                <c:pt idx="0">
                  <c:v>Electric power</c:v>
                </c:pt>
              </c:strCache>
            </c:strRef>
          </c:tx>
          <c:spPr>
            <a:solidFill>
              <a:srgbClr val="E1AB76"/>
            </a:solidFill>
            <a:ln>
              <a:noFill/>
            </a:ln>
            <a:effectLst/>
          </c:spPr>
          <c:cat>
            <c:numRef>
              <c:f>'consumption_sector@'!$BC$1:$DA$1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'consumption_sector@'!$BC$29:$DA$29</c:f>
              <c:numCache>
                <c:formatCode>General</c:formatCode>
                <c:ptCount val="51"/>
                <c:pt idx="0">
                  <c:v>5.2063239999999995</c:v>
                </c:pt>
                <c:pt idx="1">
                  <c:v>5.342301</c:v>
                </c:pt>
                <c:pt idx="2">
                  <c:v>5.6718969999999995</c:v>
                </c:pt>
                <c:pt idx="3">
                  <c:v>5.1352150000000005</c:v>
                </c:pt>
                <c:pt idx="4">
                  <c:v>5.4637630000000001</c:v>
                </c:pt>
                <c:pt idx="5">
                  <c:v>5.8691450000000005</c:v>
                </c:pt>
                <c:pt idx="6">
                  <c:v>6.2221000000000002</c:v>
                </c:pt>
                <c:pt idx="7">
                  <c:v>6.8414080000000004</c:v>
                </c:pt>
                <c:pt idx="8">
                  <c:v>6.6683789999999998</c:v>
                </c:pt>
                <c:pt idx="9">
                  <c:v>6.8725330000000007</c:v>
                </c:pt>
                <c:pt idx="10">
                  <c:v>7.3871840000000004</c:v>
                </c:pt>
                <c:pt idx="11">
                  <c:v>7.5738630000000002</c:v>
                </c:pt>
                <c:pt idx="12">
                  <c:v>9.1107929999999993</c:v>
                </c:pt>
                <c:pt idx="13">
                  <c:v>8.1907560000000004</c:v>
                </c:pt>
                <c:pt idx="14">
                  <c:v>8.1459820000000001</c:v>
                </c:pt>
                <c:pt idx="15">
                  <c:v>9.6133700000000015</c:v>
                </c:pt>
                <c:pt idx="16">
                  <c:v>9.9852699999999999</c:v>
                </c:pt>
                <c:pt idx="17">
                  <c:v>9.2500660000000003</c:v>
                </c:pt>
                <c:pt idx="18">
                  <c:v>10.401052</c:v>
                </c:pt>
                <c:pt idx="19">
                  <c:v>10.503386000000001</c:v>
                </c:pt>
                <c:pt idx="20">
                  <c:v>10.968341000000001</c:v>
                </c:pt>
                <c:pt idx="21">
                  <c:v>10.897591</c:v>
                </c:pt>
                <c:pt idx="22">
                  <c:v>11.014150000000001</c:v>
                </c:pt>
                <c:pt idx="23">
                  <c:v>10.969561000000001</c:v>
                </c:pt>
                <c:pt idx="24">
                  <c:v>10.833909</c:v>
                </c:pt>
                <c:pt idx="25">
                  <c:v>11.016919</c:v>
                </c:pt>
                <c:pt idx="26">
                  <c:v>11.16431</c:v>
                </c:pt>
                <c:pt idx="27">
                  <c:v>11.223185000000001</c:v>
                </c:pt>
                <c:pt idx="28">
                  <c:v>11.291801</c:v>
                </c:pt>
                <c:pt idx="29">
                  <c:v>11.146615000000001</c:v>
                </c:pt>
                <c:pt idx="30">
                  <c:v>11.068478000000001</c:v>
                </c:pt>
                <c:pt idx="31">
                  <c:v>11.186368</c:v>
                </c:pt>
                <c:pt idx="32">
                  <c:v>11.494306</c:v>
                </c:pt>
                <c:pt idx="33">
                  <c:v>11.50413</c:v>
                </c:pt>
                <c:pt idx="34">
                  <c:v>11.557369</c:v>
                </c:pt>
                <c:pt idx="35">
                  <c:v>11.585848</c:v>
                </c:pt>
                <c:pt idx="36">
                  <c:v>11.57612</c:v>
                </c:pt>
                <c:pt idx="37">
                  <c:v>11.617749</c:v>
                </c:pt>
                <c:pt idx="38">
                  <c:v>11.598845000000001</c:v>
                </c:pt>
                <c:pt idx="39">
                  <c:v>11.57652</c:v>
                </c:pt>
                <c:pt idx="40">
                  <c:v>11.670291000000001</c:v>
                </c:pt>
                <c:pt idx="41">
                  <c:v>11.681044</c:v>
                </c:pt>
                <c:pt idx="42">
                  <c:v>11.794611</c:v>
                </c:pt>
                <c:pt idx="43">
                  <c:v>11.807267</c:v>
                </c:pt>
                <c:pt idx="44">
                  <c:v>11.907396</c:v>
                </c:pt>
                <c:pt idx="45">
                  <c:v>11.998322</c:v>
                </c:pt>
                <c:pt idx="46">
                  <c:v>12.012619000000001</c:v>
                </c:pt>
                <c:pt idx="47">
                  <c:v>11.991877000000001</c:v>
                </c:pt>
                <c:pt idx="48">
                  <c:v>12.087376000000001</c:v>
                </c:pt>
                <c:pt idx="49">
                  <c:v>12.094412999999999</c:v>
                </c:pt>
                <c:pt idx="50">
                  <c:v>12.152217</c:v>
                </c:pt>
              </c:numCache>
            </c:numRef>
          </c:val>
        </c:ser>
        <c:ser>
          <c:idx val="2"/>
          <c:order val="5"/>
          <c:tx>
            <c:strRef>
              <c:f>'consumption_sector@'!$B$28</c:f>
              <c:strCache>
                <c:ptCount val="1"/>
                <c:pt idx="0">
                  <c:v>Industrial - other industrial</c:v>
                </c:pt>
              </c:strCache>
            </c:strRef>
          </c:tx>
          <c:spPr>
            <a:solidFill>
              <a:schemeClr val="accent3"/>
            </a:solidFill>
            <a:ln>
              <a:noFill/>
            </a:ln>
            <a:effectLst/>
          </c:spPr>
          <c:cat>
            <c:numRef>
              <c:f>'consumption_sector@'!$BC$1:$DA$1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'consumption_sector@'!$BC$28:$DA$28</c:f>
              <c:numCache>
                <c:formatCode>General</c:formatCode>
                <c:ptCount val="51"/>
                <c:pt idx="0">
                  <c:v>9.2931869999999996</c:v>
                </c:pt>
                <c:pt idx="1">
                  <c:v>8.462771</c:v>
                </c:pt>
                <c:pt idx="2">
                  <c:v>8.6402660000000004</c:v>
                </c:pt>
                <c:pt idx="3">
                  <c:v>8.2726790000000001</c:v>
                </c:pt>
                <c:pt idx="4">
                  <c:v>8.3543120000000002</c:v>
                </c:pt>
                <c:pt idx="5">
                  <c:v>7.7126840000000003</c:v>
                </c:pt>
                <c:pt idx="6">
                  <c:v>7.6685230000000004</c:v>
                </c:pt>
                <c:pt idx="7">
                  <c:v>7.8811030000000004</c:v>
                </c:pt>
                <c:pt idx="8">
                  <c:v>7.8898840000000003</c:v>
                </c:pt>
                <c:pt idx="9">
                  <c:v>7.4426099999999993</c:v>
                </c:pt>
                <c:pt idx="10">
                  <c:v>8.1118190000000006</c:v>
                </c:pt>
                <c:pt idx="11">
                  <c:v>8.3167080000000002</c:v>
                </c:pt>
                <c:pt idx="12">
                  <c:v>8.6224889999999998</c:v>
                </c:pt>
                <c:pt idx="13">
                  <c:v>8.9085370000000008</c:v>
                </c:pt>
                <c:pt idx="14">
                  <c:v>9.158182</c:v>
                </c:pt>
                <c:pt idx="15">
                  <c:v>9.0982909999999997</c:v>
                </c:pt>
                <c:pt idx="16">
                  <c:v>9.3121190000000009</c:v>
                </c:pt>
                <c:pt idx="17">
                  <c:v>9.5050570000000008</c:v>
                </c:pt>
                <c:pt idx="18">
                  <c:v>8.2142569999999999</c:v>
                </c:pt>
                <c:pt idx="19">
                  <c:v>8.1956779999999991</c:v>
                </c:pt>
                <c:pt idx="20">
                  <c:v>8.4257500000000007</c:v>
                </c:pt>
                <c:pt idx="21">
                  <c:v>8.6176849999999998</c:v>
                </c:pt>
                <c:pt idx="22">
                  <c:v>8.7915150000000004</c:v>
                </c:pt>
                <c:pt idx="23">
                  <c:v>8.9275459999999995</c:v>
                </c:pt>
                <c:pt idx="24">
                  <c:v>9.0452709999999996</c:v>
                </c:pt>
                <c:pt idx="25">
                  <c:v>9.0864670000000007</c:v>
                </c:pt>
                <c:pt idx="26">
                  <c:v>9.1666530000000002</c:v>
                </c:pt>
                <c:pt idx="27">
                  <c:v>9.2105840000000008</c:v>
                </c:pt>
                <c:pt idx="28">
                  <c:v>9.3042350000000003</c:v>
                </c:pt>
                <c:pt idx="29">
                  <c:v>9.3230640000000005</c:v>
                </c:pt>
                <c:pt idx="30">
                  <c:v>9.3569820000000004</c:v>
                </c:pt>
                <c:pt idx="31">
                  <c:v>9.3843560000000004</c:v>
                </c:pt>
                <c:pt idx="32">
                  <c:v>9.4026589999999999</c:v>
                </c:pt>
                <c:pt idx="33">
                  <c:v>9.4053459999999998</c:v>
                </c:pt>
                <c:pt idx="34">
                  <c:v>9.4244380000000021</c:v>
                </c:pt>
                <c:pt idx="35">
                  <c:v>9.4736270000000005</c:v>
                </c:pt>
                <c:pt idx="36">
                  <c:v>9.5263449999999992</c:v>
                </c:pt>
                <c:pt idx="37">
                  <c:v>9.5639140000000005</c:v>
                </c:pt>
                <c:pt idx="38">
                  <c:v>9.6495250000000006</c:v>
                </c:pt>
                <c:pt idx="39">
                  <c:v>9.6988690000000002</c:v>
                </c:pt>
                <c:pt idx="40">
                  <c:v>9.7457789999999989</c:v>
                </c:pt>
                <c:pt idx="41">
                  <c:v>9.8043969999999998</c:v>
                </c:pt>
                <c:pt idx="42">
                  <c:v>9.8412749999999996</c:v>
                </c:pt>
                <c:pt idx="43">
                  <c:v>9.8924479999999999</c:v>
                </c:pt>
                <c:pt idx="44">
                  <c:v>9.9283719999999995</c:v>
                </c:pt>
                <c:pt idx="45">
                  <c:v>10.039172999999998</c:v>
                </c:pt>
                <c:pt idx="46">
                  <c:v>10.062462</c:v>
                </c:pt>
                <c:pt idx="47">
                  <c:v>10.120937</c:v>
                </c:pt>
                <c:pt idx="48">
                  <c:v>10.185614000000001</c:v>
                </c:pt>
                <c:pt idx="49">
                  <c:v>10.248264000000001</c:v>
                </c:pt>
                <c:pt idx="50">
                  <c:v>10.305804999999999</c:v>
                </c:pt>
              </c:numCache>
            </c:numRef>
          </c:val>
        </c:ser>
        <c:ser>
          <c:idx val="5"/>
          <c:order val="6"/>
          <c:tx>
            <c:strRef>
              <c:f>'consumption_sector@'!$B$27</c:f>
              <c:strCache>
                <c:ptCount val="1"/>
                <c:pt idx="0">
                  <c:v>Industrial - lease and plant</c:v>
                </c:pt>
              </c:strCache>
            </c:strRef>
          </c:tx>
          <c:spPr>
            <a:solidFill>
              <a:schemeClr val="accent3">
                <a:lumMod val="75000"/>
              </a:schemeClr>
            </a:solidFill>
            <a:ln w="25400">
              <a:noFill/>
            </a:ln>
            <a:effectLst/>
          </c:spPr>
          <c:val>
            <c:numRef>
              <c:f>'consumption_sector@'!$BC$27:$DA$27</c:f>
              <c:numCache>
                <c:formatCode>General</c:formatCode>
                <c:ptCount val="51"/>
                <c:pt idx="0">
                  <c:v>1.1509480000000001</c:v>
                </c:pt>
                <c:pt idx="1">
                  <c:v>1.118552</c:v>
                </c:pt>
                <c:pt idx="2">
                  <c:v>1.1130820000000001</c:v>
                </c:pt>
                <c:pt idx="3">
                  <c:v>1.1222829999999999</c:v>
                </c:pt>
                <c:pt idx="4">
                  <c:v>1.097904</c:v>
                </c:pt>
                <c:pt idx="5">
                  <c:v>1.1115170000000001</c:v>
                </c:pt>
                <c:pt idx="6">
                  <c:v>1.141977</c:v>
                </c:pt>
                <c:pt idx="7">
                  <c:v>1.2263869999999999</c:v>
                </c:pt>
                <c:pt idx="8">
                  <c:v>1.2197020000000001</c:v>
                </c:pt>
                <c:pt idx="9">
                  <c:v>1.275239</c:v>
                </c:pt>
                <c:pt idx="10">
                  <c:v>1.2856269999999999</c:v>
                </c:pt>
                <c:pt idx="11">
                  <c:v>1.3225879999999999</c:v>
                </c:pt>
                <c:pt idx="12">
                  <c:v>1.3962739999999998</c:v>
                </c:pt>
                <c:pt idx="13">
                  <c:v>1.483085</c:v>
                </c:pt>
                <c:pt idx="14">
                  <c:v>1.512143</c:v>
                </c:pt>
                <c:pt idx="15">
                  <c:v>1.5763889999999998</c:v>
                </c:pt>
                <c:pt idx="16">
                  <c:v>1.5898679999999998</c:v>
                </c:pt>
                <c:pt idx="17">
                  <c:v>1.608555</c:v>
                </c:pt>
                <c:pt idx="18">
                  <c:v>1.7425299999999999</c:v>
                </c:pt>
                <c:pt idx="19">
                  <c:v>1.8705540000000001</c:v>
                </c:pt>
                <c:pt idx="20">
                  <c:v>1.9530799999999999</c:v>
                </c:pt>
                <c:pt idx="21">
                  <c:v>1.9969969999999999</c:v>
                </c:pt>
                <c:pt idx="22">
                  <c:v>2.0336590000000001</c:v>
                </c:pt>
                <c:pt idx="23">
                  <c:v>2.0626549999999999</c:v>
                </c:pt>
                <c:pt idx="24">
                  <c:v>2.0943710000000002</c:v>
                </c:pt>
                <c:pt idx="25">
                  <c:v>2.1237010000000001</c:v>
                </c:pt>
                <c:pt idx="26">
                  <c:v>2.1755849999999999</c:v>
                </c:pt>
                <c:pt idx="27">
                  <c:v>2.1941649999999999</c:v>
                </c:pt>
                <c:pt idx="28">
                  <c:v>2.2093539999999998</c:v>
                </c:pt>
                <c:pt idx="29">
                  <c:v>2.215487</c:v>
                </c:pt>
                <c:pt idx="30">
                  <c:v>2.2199490000000002</c:v>
                </c:pt>
                <c:pt idx="31">
                  <c:v>2.2364489999999999</c:v>
                </c:pt>
                <c:pt idx="32">
                  <c:v>2.25163</c:v>
                </c:pt>
                <c:pt idx="33">
                  <c:v>2.257336</c:v>
                </c:pt>
                <c:pt idx="34">
                  <c:v>2.2721460000000002</c:v>
                </c:pt>
                <c:pt idx="35">
                  <c:v>2.2821660000000001</c:v>
                </c:pt>
                <c:pt idx="36">
                  <c:v>2.3020109999999998</c:v>
                </c:pt>
                <c:pt idx="37">
                  <c:v>2.3134779999999999</c:v>
                </c:pt>
                <c:pt idx="38">
                  <c:v>2.3336269999999999</c:v>
                </c:pt>
                <c:pt idx="39">
                  <c:v>2.3474080000000002</c:v>
                </c:pt>
                <c:pt idx="40">
                  <c:v>2.3686829999999999</c:v>
                </c:pt>
                <c:pt idx="41">
                  <c:v>2.3647990000000001</c:v>
                </c:pt>
                <c:pt idx="42">
                  <c:v>2.366841</c:v>
                </c:pt>
                <c:pt idx="43">
                  <c:v>2.3586870000000002</c:v>
                </c:pt>
                <c:pt idx="44">
                  <c:v>2.3600449999999999</c:v>
                </c:pt>
                <c:pt idx="45">
                  <c:v>2.354527</c:v>
                </c:pt>
                <c:pt idx="46">
                  <c:v>2.3513899999999999</c:v>
                </c:pt>
                <c:pt idx="47">
                  <c:v>2.3427959999999999</c:v>
                </c:pt>
                <c:pt idx="48">
                  <c:v>2.3438840000000001</c:v>
                </c:pt>
                <c:pt idx="49">
                  <c:v>2.3340510000000001</c:v>
                </c:pt>
                <c:pt idx="50">
                  <c:v>2.334759</c:v>
                </c:pt>
              </c:numCache>
            </c:numRef>
          </c:val>
        </c:ser>
        <c:ser>
          <c:idx val="7"/>
          <c:order val="7"/>
          <c:tx>
            <c:strRef>
              <c:f>'consumption_sector@'!$B$26</c:f>
              <c:strCache>
                <c:ptCount val="1"/>
                <c:pt idx="0">
                  <c:v>Industrial - liqufaction for export</c:v>
                </c:pt>
              </c:strCache>
            </c:strRef>
          </c:tx>
          <c:spPr>
            <a:solidFill>
              <a:schemeClr val="accent3">
                <a:lumMod val="50000"/>
              </a:schemeClr>
            </a:solidFill>
            <a:ln w="25400">
              <a:noFill/>
            </a:ln>
            <a:effectLst/>
          </c:spPr>
          <c:val>
            <c:numRef>
              <c:f>'consumption_sector@'!$BC$26:$DA$26</c:f>
              <c:numCache>
                <c:formatCode>General</c:formatCode>
                <c:ptCount val="51"/>
                <c:pt idx="0">
                  <c:v>6.5610000000000009E-3</c:v>
                </c:pt>
                <c:pt idx="1">
                  <c:v>6.5753000000000027E-3</c:v>
                </c:pt>
                <c:pt idx="2">
                  <c:v>6.3438999999999969E-3</c:v>
                </c:pt>
                <c:pt idx="3">
                  <c:v>6.5698000000000041E-3</c:v>
                </c:pt>
                <c:pt idx="4">
                  <c:v>6.210000000000008E-3</c:v>
                </c:pt>
                <c:pt idx="5">
                  <c:v>6.5125000000000009E-3</c:v>
                </c:pt>
                <c:pt idx="6">
                  <c:v>6.0764999999999986E-3</c:v>
                </c:pt>
                <c:pt idx="7">
                  <c:v>4.839599999999996E-3</c:v>
                </c:pt>
                <c:pt idx="8">
                  <c:v>3.9164000000000048E-3</c:v>
                </c:pt>
                <c:pt idx="9">
                  <c:v>3.327099999999996E-3</c:v>
                </c:pt>
                <c:pt idx="10">
                  <c:v>6.4584999999999981E-3</c:v>
                </c:pt>
                <c:pt idx="11">
                  <c:v>6.9765000000000053E-3</c:v>
                </c:pt>
                <c:pt idx="12">
                  <c:v>2.8141999999999941E-3</c:v>
                </c:pt>
                <c:pt idx="13">
                  <c:v>-9.9999999997635318E-8</c:v>
                </c:pt>
                <c:pt idx="14">
                  <c:v>1.5975000000000026E-3</c:v>
                </c:pt>
                <c:pt idx="15">
                  <c:v>2.8142999999999801E-3</c:v>
                </c:pt>
                <c:pt idx="16">
                  <c:v>1.5899299999999995E-2</c:v>
                </c:pt>
                <c:pt idx="17">
                  <c:v>5.6610300000000002E-2</c:v>
                </c:pt>
                <c:pt idx="18">
                  <c:v>0.10781399999999999</c:v>
                </c:pt>
                <c:pt idx="19">
                  <c:v>0.19159200000000001</c:v>
                </c:pt>
                <c:pt idx="20">
                  <c:v>0.27018500000000001</c:v>
                </c:pt>
                <c:pt idx="21">
                  <c:v>0.29277500000000001</c:v>
                </c:pt>
                <c:pt idx="22">
                  <c:v>0.29385899999999998</c:v>
                </c:pt>
                <c:pt idx="23">
                  <c:v>0.33248100000000003</c:v>
                </c:pt>
                <c:pt idx="24">
                  <c:v>0.373589</c:v>
                </c:pt>
                <c:pt idx="25">
                  <c:v>0.41939900000000002</c:v>
                </c:pt>
                <c:pt idx="26">
                  <c:v>0.45273200000000002</c:v>
                </c:pt>
                <c:pt idx="27">
                  <c:v>0.47273199999999999</c:v>
                </c:pt>
                <c:pt idx="28">
                  <c:v>0.493589</c:v>
                </c:pt>
                <c:pt idx="29">
                  <c:v>0.50606499999999999</c:v>
                </c:pt>
                <c:pt idx="30">
                  <c:v>0.51273199999999997</c:v>
                </c:pt>
                <c:pt idx="31">
                  <c:v>0.51273199999999997</c:v>
                </c:pt>
                <c:pt idx="32">
                  <c:v>0.51358899999999996</c:v>
                </c:pt>
                <c:pt idx="33">
                  <c:v>0.51273199999999997</c:v>
                </c:pt>
                <c:pt idx="34">
                  <c:v>0.51273199999999997</c:v>
                </c:pt>
                <c:pt idx="35">
                  <c:v>0.51273199999999997</c:v>
                </c:pt>
                <c:pt idx="36">
                  <c:v>0.51358899999999996</c:v>
                </c:pt>
                <c:pt idx="37">
                  <c:v>0.51273199999999997</c:v>
                </c:pt>
                <c:pt idx="38">
                  <c:v>0.51273199999999997</c:v>
                </c:pt>
                <c:pt idx="39">
                  <c:v>0.51273199999999997</c:v>
                </c:pt>
                <c:pt idx="40">
                  <c:v>0.51358899999999996</c:v>
                </c:pt>
                <c:pt idx="41">
                  <c:v>0.51273199999999997</c:v>
                </c:pt>
                <c:pt idx="42">
                  <c:v>0.51273199999999997</c:v>
                </c:pt>
                <c:pt idx="43">
                  <c:v>0.51273199999999997</c:v>
                </c:pt>
                <c:pt idx="44">
                  <c:v>0.51358899999999996</c:v>
                </c:pt>
                <c:pt idx="45">
                  <c:v>0.51273199999999997</c:v>
                </c:pt>
                <c:pt idx="46">
                  <c:v>0.51273199999999997</c:v>
                </c:pt>
                <c:pt idx="47">
                  <c:v>0.51273199999999997</c:v>
                </c:pt>
                <c:pt idx="48">
                  <c:v>0.51358899999999996</c:v>
                </c:pt>
                <c:pt idx="49">
                  <c:v>0.51273199999999997</c:v>
                </c:pt>
                <c:pt idx="50">
                  <c:v>0.51273199999999997</c:v>
                </c:pt>
              </c:numCache>
            </c:numRef>
          </c:val>
        </c:ser>
        <c:dLbls>
          <c:showLegendKey val="0"/>
          <c:showVal val="0"/>
          <c:showCatName val="0"/>
          <c:showSerName val="0"/>
          <c:showPercent val="0"/>
          <c:showBubbleSize val="0"/>
        </c:dLbls>
        <c:axId val="432419040"/>
        <c:axId val="432419600"/>
      </c:areaChart>
      <c:lineChart>
        <c:grouping val="standard"/>
        <c:varyColors val="0"/>
        <c:ser>
          <c:idx val="6"/>
          <c:order val="4"/>
          <c:tx>
            <c:strRef>
              <c:f>'consumption_sector@'!#REF!</c:f>
              <c:strCache>
                <c:ptCount val="1"/>
                <c:pt idx="0">
                  <c:v>#REF!</c:v>
                </c:pt>
              </c:strCache>
            </c:strRef>
          </c:tx>
          <c:spPr>
            <a:ln w="25400" cap="rnd">
              <a:noFill/>
              <a:round/>
            </a:ln>
            <a:effectLst/>
          </c:spPr>
          <c:marker>
            <c:symbol val="none"/>
          </c:marker>
          <c:cat>
            <c:numRef>
              <c:f>'consumption_sector@'!$BC$1:$DA$1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'consumption_sector@'!#REF!</c:f>
              <c:numCache>
                <c:formatCode>General</c:formatCode>
                <c:ptCount val="1"/>
                <c:pt idx="0">
                  <c:v>1</c:v>
                </c:pt>
              </c:numCache>
            </c:numRef>
          </c:val>
          <c:smooth val="0"/>
        </c:ser>
        <c:dLbls>
          <c:showLegendKey val="0"/>
          <c:showVal val="0"/>
          <c:showCatName val="0"/>
          <c:showSerName val="0"/>
          <c:showPercent val="0"/>
          <c:showBubbleSize val="0"/>
        </c:dLbls>
        <c:marker val="1"/>
        <c:smooth val="0"/>
        <c:axId val="432420720"/>
        <c:axId val="432420160"/>
      </c:lineChart>
      <c:catAx>
        <c:axId val="432419040"/>
        <c:scaling>
          <c:orientation val="minMax"/>
        </c:scaling>
        <c:delete val="0"/>
        <c:axPos val="b"/>
        <c:numFmt formatCode="General" sourceLinked="1"/>
        <c:majorTickMark val="out"/>
        <c:minorTickMark val="none"/>
        <c:tickLblPos val="low"/>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432419600"/>
        <c:crosses val="autoZero"/>
        <c:auto val="1"/>
        <c:lblAlgn val="ctr"/>
        <c:lblOffset val="100"/>
        <c:tickLblSkip val="10"/>
        <c:tickMarkSkip val="10"/>
        <c:noMultiLvlLbl val="0"/>
      </c:catAx>
      <c:valAx>
        <c:axId val="432419600"/>
        <c:scaling>
          <c:orientation val="minMax"/>
          <c:max val="4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22225">
            <a:solidFill>
              <a:schemeClr val="bg1">
                <a:lumMod val="65000"/>
              </a:schemeClr>
            </a:solidFill>
            <a:prstDash val="lgDash"/>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432419040"/>
        <c:crossesAt val="19"/>
        <c:crossBetween val="midCat"/>
      </c:valAx>
      <c:valAx>
        <c:axId val="432420160"/>
        <c:scaling>
          <c:orientation val="minMax"/>
          <c:max val="109.5"/>
          <c:min val="0"/>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432420720"/>
        <c:crosses val="max"/>
        <c:crossBetween val="between"/>
      </c:valAx>
      <c:catAx>
        <c:axId val="432420720"/>
        <c:scaling>
          <c:orientation val="minMax"/>
        </c:scaling>
        <c:delete val="1"/>
        <c:axPos val="b"/>
        <c:numFmt formatCode="General" sourceLinked="1"/>
        <c:majorTickMark val="out"/>
        <c:minorTickMark val="none"/>
        <c:tickLblPos val="nextTo"/>
        <c:crossAx val="432420160"/>
        <c:crosses val="autoZero"/>
        <c:auto val="1"/>
        <c:lblAlgn val="ctr"/>
        <c:lblOffset val="100"/>
        <c:noMultiLvlLbl val="0"/>
      </c:cat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000">
          <a:solidFill>
            <a:schemeClr val="tx1"/>
          </a:solidFill>
        </a:defRPr>
      </a:pPr>
      <a:endParaRPr lang="en-US"/>
    </a:p>
  </c:txPr>
  <c:externalData r:id="rId4">
    <c:autoUpdate val="0"/>
  </c:externalData>
  <c:userShapes r:id="rId5"/>
</c:chartSpace>
</file>

<file path=ppt/charts/chart5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767935258092741E-2"/>
          <c:y val="0.16494969378827645"/>
          <c:w val="0.6887101612298463"/>
          <c:h val="0.7392516951006125"/>
        </c:manualLayout>
      </c:layout>
      <c:areaChart>
        <c:grouping val="stacked"/>
        <c:varyColors val="0"/>
        <c:ser>
          <c:idx val="1"/>
          <c:order val="1"/>
          <c:tx>
            <c:strRef>
              <c:f>'KT_trade@'!$C$33</c:f>
              <c:strCache>
                <c:ptCount val="1"/>
                <c:pt idx="0">
                  <c:v>Pipeline imports from Mexico</c:v>
                </c:pt>
              </c:strCache>
            </c:strRef>
          </c:tx>
          <c:spPr>
            <a:solidFill>
              <a:schemeClr val="accent3">
                <a:lumMod val="75000"/>
              </a:schemeClr>
            </a:solidFill>
            <a:ln>
              <a:noFill/>
            </a:ln>
            <a:effectLst/>
          </c:spPr>
          <c:cat>
            <c:numRef>
              <c:f>'KT_trade@'!$BC$1:$DA$1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'KT_trade@'!$BC$33:$DA$33</c:f>
              <c:numCache>
                <c:formatCode>General</c:formatCode>
                <c:ptCount val="51"/>
                <c:pt idx="0">
                  <c:v>-3.1783561643835619E-2</c:v>
                </c:pt>
                <c:pt idx="1">
                  <c:v>-2.8153424657534246E-2</c:v>
                </c:pt>
                <c:pt idx="2">
                  <c:v>-4.8082191780821912E-3</c:v>
                </c:pt>
                <c:pt idx="3">
                  <c:v>0</c:v>
                </c:pt>
                <c:pt idx="4">
                  <c:v>0</c:v>
                </c:pt>
                <c:pt idx="5">
                  <c:v>-2.5534246575342468E-2</c:v>
                </c:pt>
                <c:pt idx="6">
                  <c:v>-3.4928767123287671E-2</c:v>
                </c:pt>
                <c:pt idx="7">
                  <c:v>-0.14811506849315068</c:v>
                </c:pt>
                <c:pt idx="8">
                  <c:v>-0.11866849315068494</c:v>
                </c:pt>
                <c:pt idx="9">
                  <c:v>-7.7523287671232871E-2</c:v>
                </c:pt>
                <c:pt idx="10">
                  <c:v>-8.2178082191780827E-2</c:v>
                </c:pt>
                <c:pt idx="11">
                  <c:v>-7.32054794520548E-3</c:v>
                </c:pt>
                <c:pt idx="12">
                  <c:v>-8.6027397260273971E-4</c:v>
                </c:pt>
                <c:pt idx="13">
                  <c:v>-2.928767123287671E-3</c:v>
                </c:pt>
                <c:pt idx="14">
                  <c:v>-3.9068493150684926E-3</c:v>
                </c:pt>
                <c:pt idx="15">
                  <c:v>-2.5561643835616439E-3</c:v>
                </c:pt>
                <c:pt idx="16">
                  <c:v>-2.5123287671232879E-3</c:v>
                </c:pt>
                <c:pt idx="17">
                  <c:v>-3.6876712328767127E-3</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numCache>
            </c:numRef>
          </c:val>
        </c:ser>
        <c:ser>
          <c:idx val="4"/>
          <c:order val="3"/>
          <c:tx>
            <c:strRef>
              <c:f>'KT_trade@'!$C$27</c:f>
              <c:strCache>
                <c:ptCount val="1"/>
                <c:pt idx="0">
                  <c:v>Pipeline exports to Canada</c:v>
                </c:pt>
              </c:strCache>
            </c:strRef>
          </c:tx>
          <c:spPr>
            <a:solidFill>
              <a:schemeClr val="accent5"/>
            </a:solidFill>
            <a:ln>
              <a:noFill/>
            </a:ln>
            <a:effectLst/>
          </c:spPr>
          <c:cat>
            <c:numRef>
              <c:f>'KT_trade@'!$BC$1:$DA$1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'KT_trade@'!$BC$27:$DA$27</c:f>
              <c:numCache>
                <c:formatCode>General</c:formatCode>
                <c:ptCount val="51"/>
                <c:pt idx="0">
                  <c:v>7.2585999999999998E-2</c:v>
                </c:pt>
                <c:pt idx="1">
                  <c:v>0.16669</c:v>
                </c:pt>
                <c:pt idx="2">
                  <c:v>0.18931299999999998</c:v>
                </c:pt>
                <c:pt idx="3">
                  <c:v>0.27098800000000001</c:v>
                </c:pt>
                <c:pt idx="4">
                  <c:v>0.39458499999999996</c:v>
                </c:pt>
                <c:pt idx="5">
                  <c:v>0.35827999999999999</c:v>
                </c:pt>
                <c:pt idx="6">
                  <c:v>0.34106500000000001</c:v>
                </c:pt>
                <c:pt idx="7">
                  <c:v>0.48219799999999996</c:v>
                </c:pt>
                <c:pt idx="8">
                  <c:v>0.55864999999999998</c:v>
                </c:pt>
                <c:pt idx="9">
                  <c:v>0.700596</c:v>
                </c:pt>
                <c:pt idx="10">
                  <c:v>0.73874499999999999</c:v>
                </c:pt>
                <c:pt idx="11">
                  <c:v>0.93699300000000008</c:v>
                </c:pt>
                <c:pt idx="12">
                  <c:v>0.97073100000000001</c:v>
                </c:pt>
                <c:pt idx="13">
                  <c:v>0.91119300000000003</c:v>
                </c:pt>
                <c:pt idx="14">
                  <c:v>0.76957299999999995</c:v>
                </c:pt>
                <c:pt idx="15">
                  <c:v>0.70090200000000003</c:v>
                </c:pt>
                <c:pt idx="16">
                  <c:v>0.77130499999999991</c:v>
                </c:pt>
                <c:pt idx="17">
                  <c:v>0.91726300000000005</c:v>
                </c:pt>
                <c:pt idx="18">
                  <c:v>0.76035299999999995</c:v>
                </c:pt>
                <c:pt idx="19">
                  <c:v>0.98841599999999996</c:v>
                </c:pt>
                <c:pt idx="20">
                  <c:v>0.971105</c:v>
                </c:pt>
                <c:pt idx="21">
                  <c:v>1.038481</c:v>
                </c:pt>
                <c:pt idx="22">
                  <c:v>1.1239399999999999</c:v>
                </c:pt>
                <c:pt idx="23">
                  <c:v>1.1415770000000001</c:v>
                </c:pt>
                <c:pt idx="24">
                  <c:v>1.190185</c:v>
                </c:pt>
                <c:pt idx="25">
                  <c:v>1.187397</c:v>
                </c:pt>
                <c:pt idx="26">
                  <c:v>1.2199230000000001</c:v>
                </c:pt>
                <c:pt idx="27">
                  <c:v>1.252337</c:v>
                </c:pt>
                <c:pt idx="28">
                  <c:v>1.265668</c:v>
                </c:pt>
                <c:pt idx="29">
                  <c:v>1.311512</c:v>
                </c:pt>
                <c:pt idx="30">
                  <c:v>1.3231569999999999</c:v>
                </c:pt>
                <c:pt idx="31">
                  <c:v>1.3446689999999999</c:v>
                </c:pt>
                <c:pt idx="32">
                  <c:v>1.34883</c:v>
                </c:pt>
                <c:pt idx="33">
                  <c:v>1.3642719999999999</c:v>
                </c:pt>
                <c:pt idx="34">
                  <c:v>1.399807</c:v>
                </c:pt>
                <c:pt idx="35">
                  <c:v>1.4142950000000001</c:v>
                </c:pt>
                <c:pt idx="36">
                  <c:v>1.4680550000000001</c:v>
                </c:pt>
                <c:pt idx="37">
                  <c:v>1.5078659999999999</c:v>
                </c:pt>
                <c:pt idx="38">
                  <c:v>1.528816</c:v>
                </c:pt>
                <c:pt idx="39">
                  <c:v>1.552578</c:v>
                </c:pt>
                <c:pt idx="40">
                  <c:v>1.5780130000000001</c:v>
                </c:pt>
                <c:pt idx="41">
                  <c:v>1.599335</c:v>
                </c:pt>
                <c:pt idx="42">
                  <c:v>1.616293</c:v>
                </c:pt>
                <c:pt idx="43">
                  <c:v>1.6331929999999999</c:v>
                </c:pt>
                <c:pt idx="44">
                  <c:v>1.696018</c:v>
                </c:pt>
                <c:pt idx="45">
                  <c:v>1.711992</c:v>
                </c:pt>
                <c:pt idx="46">
                  <c:v>1.7515879999999999</c:v>
                </c:pt>
                <c:pt idx="47">
                  <c:v>1.788597</c:v>
                </c:pt>
                <c:pt idx="48">
                  <c:v>1.8149679999999999</c:v>
                </c:pt>
                <c:pt idx="49">
                  <c:v>1.828125</c:v>
                </c:pt>
                <c:pt idx="50">
                  <c:v>1.851137</c:v>
                </c:pt>
              </c:numCache>
            </c:numRef>
          </c:val>
        </c:ser>
        <c:ser>
          <c:idx val="2"/>
          <c:order val="4"/>
          <c:tx>
            <c:strRef>
              <c:f>'KT_trade@'!$C$28</c:f>
              <c:strCache>
                <c:ptCount val="1"/>
                <c:pt idx="0">
                  <c:v>Pipeline exports to Mexico</c:v>
                </c:pt>
              </c:strCache>
            </c:strRef>
          </c:tx>
          <c:spPr>
            <a:solidFill>
              <a:schemeClr val="accent2"/>
            </a:solidFill>
            <a:ln>
              <a:noFill/>
            </a:ln>
            <a:effectLst/>
          </c:spPr>
          <c:cat>
            <c:numRef>
              <c:f>'KT_trade@'!$BC$1:$DA$1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'KT_trade@'!$BC$28:$DA$28</c:f>
              <c:numCache>
                <c:formatCode>General</c:formatCode>
                <c:ptCount val="51"/>
                <c:pt idx="0">
                  <c:v>0.10552</c:v>
                </c:pt>
                <c:pt idx="1">
                  <c:v>0.14083500000000002</c:v>
                </c:pt>
                <c:pt idx="2">
                  <c:v>0.26348100000000002</c:v>
                </c:pt>
                <c:pt idx="3">
                  <c:v>0.34323599999999999</c:v>
                </c:pt>
                <c:pt idx="4">
                  <c:v>0.397453</c:v>
                </c:pt>
                <c:pt idx="5">
                  <c:v>0.30519600000000002</c:v>
                </c:pt>
                <c:pt idx="6">
                  <c:v>0.32212799999999997</c:v>
                </c:pt>
                <c:pt idx="7">
                  <c:v>0.29186000000000001</c:v>
                </c:pt>
                <c:pt idx="8">
                  <c:v>0.36544900000000002</c:v>
                </c:pt>
                <c:pt idx="9">
                  <c:v>0.33849000000000001</c:v>
                </c:pt>
                <c:pt idx="10">
                  <c:v>0.33345900000000001</c:v>
                </c:pt>
                <c:pt idx="11">
                  <c:v>0.498892</c:v>
                </c:pt>
                <c:pt idx="12">
                  <c:v>0.61995500000000003</c:v>
                </c:pt>
                <c:pt idx="13">
                  <c:v>0.66122100000000006</c:v>
                </c:pt>
                <c:pt idx="14">
                  <c:v>0.72869399999999995</c:v>
                </c:pt>
                <c:pt idx="15">
                  <c:v>1.054467</c:v>
                </c:pt>
                <c:pt idx="16">
                  <c:v>1.4051500000000001</c:v>
                </c:pt>
                <c:pt idx="17">
                  <c:v>1.684491</c:v>
                </c:pt>
                <c:pt idx="18">
                  <c:v>1.848142</c:v>
                </c:pt>
                <c:pt idx="19">
                  <c:v>2.2343220000000001</c:v>
                </c:pt>
                <c:pt idx="20">
                  <c:v>2.2186949999999999</c:v>
                </c:pt>
                <c:pt idx="21">
                  <c:v>2.2376849999999999</c:v>
                </c:pt>
                <c:pt idx="22">
                  <c:v>2.4010039999999999</c:v>
                </c:pt>
                <c:pt idx="23">
                  <c:v>2.5570539999999999</c:v>
                </c:pt>
                <c:pt idx="24">
                  <c:v>2.6473270000000002</c:v>
                </c:pt>
                <c:pt idx="25">
                  <c:v>2.6869909999999999</c:v>
                </c:pt>
                <c:pt idx="26">
                  <c:v>2.6936279999999999</c:v>
                </c:pt>
                <c:pt idx="27">
                  <c:v>2.6925629999999998</c:v>
                </c:pt>
                <c:pt idx="28">
                  <c:v>2.7018529999999998</c:v>
                </c:pt>
                <c:pt idx="29">
                  <c:v>2.692682</c:v>
                </c:pt>
                <c:pt idx="30">
                  <c:v>2.6951480000000001</c:v>
                </c:pt>
                <c:pt idx="31">
                  <c:v>2.700377</c:v>
                </c:pt>
                <c:pt idx="32">
                  <c:v>2.7138140000000002</c:v>
                </c:pt>
                <c:pt idx="33">
                  <c:v>2.708806</c:v>
                </c:pt>
                <c:pt idx="34">
                  <c:v>2.72512</c:v>
                </c:pt>
                <c:pt idx="35">
                  <c:v>2.7406299999999999</c:v>
                </c:pt>
                <c:pt idx="36">
                  <c:v>2.7695150000000002</c:v>
                </c:pt>
                <c:pt idx="37">
                  <c:v>2.7768640000000002</c:v>
                </c:pt>
                <c:pt idx="38">
                  <c:v>2.7939660000000002</c:v>
                </c:pt>
                <c:pt idx="39">
                  <c:v>2.8141790000000002</c:v>
                </c:pt>
                <c:pt idx="40">
                  <c:v>2.8456990000000002</c:v>
                </c:pt>
                <c:pt idx="41">
                  <c:v>2.857348</c:v>
                </c:pt>
                <c:pt idx="42">
                  <c:v>2.8853909999999998</c:v>
                </c:pt>
                <c:pt idx="43">
                  <c:v>2.9107050000000001</c:v>
                </c:pt>
                <c:pt idx="44">
                  <c:v>2.9494859999999998</c:v>
                </c:pt>
                <c:pt idx="45">
                  <c:v>2.9619339999999998</c:v>
                </c:pt>
                <c:pt idx="46">
                  <c:v>2.9884409999999999</c:v>
                </c:pt>
                <c:pt idx="47">
                  <c:v>3.0154700000000001</c:v>
                </c:pt>
                <c:pt idx="48">
                  <c:v>3.051752</c:v>
                </c:pt>
                <c:pt idx="49">
                  <c:v>3.0609060000000001</c:v>
                </c:pt>
                <c:pt idx="50">
                  <c:v>3.0583309999999999</c:v>
                </c:pt>
              </c:numCache>
            </c:numRef>
          </c:val>
        </c:ser>
        <c:ser>
          <c:idx val="5"/>
          <c:order val="5"/>
          <c:tx>
            <c:strRef>
              <c:f>'KT_trade@'!$C$29</c:f>
              <c:strCache>
                <c:ptCount val="1"/>
                <c:pt idx="0">
                  <c:v>LNG exports</c:v>
                </c:pt>
              </c:strCache>
            </c:strRef>
          </c:tx>
          <c:spPr>
            <a:solidFill>
              <a:schemeClr val="tx2"/>
            </a:solidFill>
            <a:ln>
              <a:noFill/>
            </a:ln>
            <a:effectLst/>
          </c:spPr>
          <c:cat>
            <c:numRef>
              <c:f>'KT_trade@'!$BC$1:$DA$1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'KT_trade@'!$BC$29:$DA$29</c:f>
              <c:numCache>
                <c:formatCode>General</c:formatCode>
                <c:ptCount val="51"/>
                <c:pt idx="0">
                  <c:v>6.5610000000000029E-2</c:v>
                </c:pt>
                <c:pt idx="1">
                  <c:v>6.575299999999995E-2</c:v>
                </c:pt>
                <c:pt idx="2">
                  <c:v>6.3438999999999912E-2</c:v>
                </c:pt>
                <c:pt idx="3">
                  <c:v>6.5698000000000034E-2</c:v>
                </c:pt>
                <c:pt idx="4">
                  <c:v>6.2100000000000044E-2</c:v>
                </c:pt>
                <c:pt idx="5">
                  <c:v>6.5125000000000099E-2</c:v>
                </c:pt>
                <c:pt idx="6">
                  <c:v>6.0765000000000069E-2</c:v>
                </c:pt>
                <c:pt idx="7">
                  <c:v>4.8395999999999995E-2</c:v>
                </c:pt>
                <c:pt idx="8">
                  <c:v>3.9163999999999977E-2</c:v>
                </c:pt>
                <c:pt idx="9">
                  <c:v>3.3271000000000051E-2</c:v>
                </c:pt>
                <c:pt idx="10">
                  <c:v>6.4585000000000115E-2</c:v>
                </c:pt>
                <c:pt idx="11">
                  <c:v>6.9765000000000077E-2</c:v>
                </c:pt>
                <c:pt idx="12">
                  <c:v>2.8141999999999889E-2</c:v>
                </c:pt>
                <c:pt idx="13">
                  <c:v>-1.000000000139778E-6</c:v>
                </c:pt>
                <c:pt idx="14">
                  <c:v>1.5975000000000072E-2</c:v>
                </c:pt>
                <c:pt idx="15">
                  <c:v>2.8143000000000029E-2</c:v>
                </c:pt>
                <c:pt idx="16">
                  <c:v>0.15899300000000016</c:v>
                </c:pt>
                <c:pt idx="17">
                  <c:v>0.56610300000000002</c:v>
                </c:pt>
                <c:pt idx="18">
                  <c:v>1.0781400000000001</c:v>
                </c:pt>
                <c:pt idx="19">
                  <c:v>1.9159200000000001</c:v>
                </c:pt>
                <c:pt idx="20">
                  <c:v>2.7018499999999999</c:v>
                </c:pt>
                <c:pt idx="21">
                  <c:v>2.9277510000000002</c:v>
                </c:pt>
                <c:pt idx="22">
                  <c:v>2.93859</c:v>
                </c:pt>
                <c:pt idx="23">
                  <c:v>3.3248090000000001</c:v>
                </c:pt>
                <c:pt idx="24">
                  <c:v>3.7358880000000001</c:v>
                </c:pt>
                <c:pt idx="25">
                  <c:v>4.1939869999999999</c:v>
                </c:pt>
                <c:pt idx="26">
                  <c:v>4.5273199999999996</c:v>
                </c:pt>
                <c:pt idx="27">
                  <c:v>4.7273199999999997</c:v>
                </c:pt>
                <c:pt idx="28">
                  <c:v>4.9358880000000003</c:v>
                </c:pt>
                <c:pt idx="29">
                  <c:v>5.0606540000000004</c:v>
                </c:pt>
                <c:pt idx="30">
                  <c:v>5.1273200000000001</c:v>
                </c:pt>
                <c:pt idx="31">
                  <c:v>5.1273200000000001</c:v>
                </c:pt>
                <c:pt idx="32">
                  <c:v>5.1358889999999997</c:v>
                </c:pt>
                <c:pt idx="33">
                  <c:v>5.1273200000000001</c:v>
                </c:pt>
                <c:pt idx="34">
                  <c:v>5.1273200000000001</c:v>
                </c:pt>
                <c:pt idx="35">
                  <c:v>5.1273200000000001</c:v>
                </c:pt>
                <c:pt idx="36">
                  <c:v>5.1358889999999997</c:v>
                </c:pt>
                <c:pt idx="37">
                  <c:v>5.1273200000000001</c:v>
                </c:pt>
                <c:pt idx="38">
                  <c:v>5.1273200000000001</c:v>
                </c:pt>
                <c:pt idx="39">
                  <c:v>5.1273200000000001</c:v>
                </c:pt>
                <c:pt idx="40">
                  <c:v>5.1358889999999997</c:v>
                </c:pt>
                <c:pt idx="41">
                  <c:v>5.1273200000000001</c:v>
                </c:pt>
                <c:pt idx="42">
                  <c:v>5.1273200000000001</c:v>
                </c:pt>
                <c:pt idx="43">
                  <c:v>5.1273200000000001</c:v>
                </c:pt>
                <c:pt idx="44">
                  <c:v>5.1358889999999997</c:v>
                </c:pt>
                <c:pt idx="45">
                  <c:v>5.1273200000000001</c:v>
                </c:pt>
                <c:pt idx="46">
                  <c:v>5.1273200000000001</c:v>
                </c:pt>
                <c:pt idx="47">
                  <c:v>5.1273200000000001</c:v>
                </c:pt>
                <c:pt idx="48">
                  <c:v>5.1358889999999997</c:v>
                </c:pt>
                <c:pt idx="49">
                  <c:v>5.1273200000000001</c:v>
                </c:pt>
                <c:pt idx="50">
                  <c:v>5.1273200000000001</c:v>
                </c:pt>
              </c:numCache>
            </c:numRef>
          </c:val>
        </c:ser>
        <c:dLbls>
          <c:showLegendKey val="0"/>
          <c:showVal val="0"/>
          <c:showCatName val="0"/>
          <c:showSerName val="0"/>
          <c:showPercent val="0"/>
          <c:showBubbleSize val="0"/>
        </c:dLbls>
        <c:axId val="432429120"/>
        <c:axId val="432429680"/>
      </c:areaChart>
      <c:areaChart>
        <c:grouping val="stacked"/>
        <c:varyColors val="0"/>
        <c:ser>
          <c:idx val="0"/>
          <c:order val="0"/>
          <c:tx>
            <c:strRef>
              <c:f>'KT_trade@'!$C$32</c:f>
              <c:strCache>
                <c:ptCount val="1"/>
                <c:pt idx="0">
                  <c:v>Pipeline imports from Canada</c:v>
                </c:pt>
              </c:strCache>
            </c:strRef>
          </c:tx>
          <c:spPr>
            <a:solidFill>
              <a:schemeClr val="accent5">
                <a:lumMod val="60000"/>
                <a:lumOff val="40000"/>
              </a:schemeClr>
            </a:solidFill>
            <a:ln>
              <a:noFill/>
            </a:ln>
            <a:effectLst/>
          </c:spPr>
          <c:cat>
            <c:numRef>
              <c:f>'KT_trade@'!$BC$1:$DA$1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'KT_trade@'!$BC$32:$DA$32</c:f>
              <c:numCache>
                <c:formatCode>General</c:formatCode>
                <c:ptCount val="51"/>
                <c:pt idx="0">
                  <c:v>-9.7094958904109578</c:v>
                </c:pt>
                <c:pt idx="1">
                  <c:v>-10.215169863013697</c:v>
                </c:pt>
                <c:pt idx="2">
                  <c:v>-10.369802739726028</c:v>
                </c:pt>
                <c:pt idx="3">
                  <c:v>-9.4170684931506852</c:v>
                </c:pt>
                <c:pt idx="4">
                  <c:v>-9.8809397260273979</c:v>
                </c:pt>
                <c:pt idx="5">
                  <c:v>-10.138230136986301</c:v>
                </c:pt>
                <c:pt idx="6">
                  <c:v>-9.8356027397260277</c:v>
                </c:pt>
                <c:pt idx="7">
                  <c:v>-10.363583561643836</c:v>
                </c:pt>
                <c:pt idx="8">
                  <c:v>-9.8331205479452048</c:v>
                </c:pt>
                <c:pt idx="9">
                  <c:v>-8.9619369863013691</c:v>
                </c:pt>
                <c:pt idx="10">
                  <c:v>-8.9856219178082188</c:v>
                </c:pt>
                <c:pt idx="11">
                  <c:v>-8.5399479452054798</c:v>
                </c:pt>
                <c:pt idx="12">
                  <c:v>-8.1173342465753429</c:v>
                </c:pt>
                <c:pt idx="13">
                  <c:v>-7.6328273972602743</c:v>
                </c:pt>
                <c:pt idx="14">
                  <c:v>-7.2186547945205488</c:v>
                </c:pt>
                <c:pt idx="15">
                  <c:v>-7.1947616438356166</c:v>
                </c:pt>
                <c:pt idx="16">
                  <c:v>-7.99473698630137</c:v>
                </c:pt>
                <c:pt idx="17">
                  <c:v>-8.1221972602739729</c:v>
                </c:pt>
                <c:pt idx="18">
                  <c:v>-7.8081780821917812</c:v>
                </c:pt>
                <c:pt idx="19">
                  <c:v>-7.0664410958904114</c:v>
                </c:pt>
                <c:pt idx="20">
                  <c:v>-6.9934438356164383</c:v>
                </c:pt>
                <c:pt idx="21">
                  <c:v>-7.0614684931506853</c:v>
                </c:pt>
                <c:pt idx="22">
                  <c:v>-7.0980520547945209</c:v>
                </c:pt>
                <c:pt idx="23">
                  <c:v>-7.269268493150685</c:v>
                </c:pt>
                <c:pt idx="24">
                  <c:v>-7.2904849315068478</c:v>
                </c:pt>
                <c:pt idx="25">
                  <c:v>-7.4332328767123288</c:v>
                </c:pt>
                <c:pt idx="26">
                  <c:v>-7.2959095890410959</c:v>
                </c:pt>
                <c:pt idx="27">
                  <c:v>-7.1401945205479445</c:v>
                </c:pt>
                <c:pt idx="28">
                  <c:v>-7.1978767123287684</c:v>
                </c:pt>
                <c:pt idx="29">
                  <c:v>-7.0404547945205485</c:v>
                </c:pt>
                <c:pt idx="30">
                  <c:v>-6.992320547945206</c:v>
                </c:pt>
                <c:pt idx="31">
                  <c:v>-6.9430438356164377</c:v>
                </c:pt>
                <c:pt idx="32">
                  <c:v>-7.101386301369863</c:v>
                </c:pt>
                <c:pt idx="33">
                  <c:v>-7.0047232876712338</c:v>
                </c:pt>
                <c:pt idx="34">
                  <c:v>-6.8502273972602739</c:v>
                </c:pt>
                <c:pt idx="35">
                  <c:v>-6.7983643835616432</c:v>
                </c:pt>
                <c:pt idx="36">
                  <c:v>-6.6607561643835611</c:v>
                </c:pt>
                <c:pt idx="37">
                  <c:v>-6.5092575342465748</c:v>
                </c:pt>
                <c:pt idx="38">
                  <c:v>-6.3872109589041104</c:v>
                </c:pt>
                <c:pt idx="39">
                  <c:v>-6.2976328767123286</c:v>
                </c:pt>
                <c:pt idx="40">
                  <c:v>-6.2634904109589042</c:v>
                </c:pt>
                <c:pt idx="41">
                  <c:v>-6.1053835616438361</c:v>
                </c:pt>
                <c:pt idx="42">
                  <c:v>-6.0116547945205481</c:v>
                </c:pt>
                <c:pt idx="43">
                  <c:v>-5.9365397260273971</c:v>
                </c:pt>
                <c:pt idx="44">
                  <c:v>-5.6860493150684928</c:v>
                </c:pt>
                <c:pt idx="45">
                  <c:v>-5.5613698630136987</c:v>
                </c:pt>
                <c:pt idx="46">
                  <c:v>-5.3431287671232877</c:v>
                </c:pt>
                <c:pt idx="47">
                  <c:v>-5.1536493150684928</c:v>
                </c:pt>
                <c:pt idx="48">
                  <c:v>-4.9936465753424661</c:v>
                </c:pt>
                <c:pt idx="49">
                  <c:v>-4.8488712328767125</c:v>
                </c:pt>
                <c:pt idx="50">
                  <c:v>-4.5621397260273975</c:v>
                </c:pt>
              </c:numCache>
            </c:numRef>
          </c:val>
        </c:ser>
        <c:ser>
          <c:idx val="3"/>
          <c:order val="2"/>
          <c:tx>
            <c:strRef>
              <c:f>'KT_trade@'!$C$31</c:f>
              <c:strCache>
                <c:ptCount val="1"/>
                <c:pt idx="0">
                  <c:v>LNG imports</c:v>
                </c:pt>
              </c:strCache>
            </c:strRef>
          </c:tx>
          <c:spPr>
            <a:solidFill>
              <a:schemeClr val="accent1">
                <a:lumMod val="60000"/>
                <a:lumOff val="40000"/>
              </a:schemeClr>
            </a:solidFill>
            <a:ln>
              <a:noFill/>
            </a:ln>
            <a:effectLst/>
          </c:spPr>
          <c:cat>
            <c:numRef>
              <c:f>'KT_trade@'!$BC$1:$DA$1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'KT_trade@'!$BC$31:$DA$31</c:f>
              <c:numCache>
                <c:formatCode>General</c:formatCode>
                <c:ptCount val="51"/>
                <c:pt idx="0">
                  <c:v>-0.61927671232876746</c:v>
                </c:pt>
                <c:pt idx="1">
                  <c:v>-0.65239999999999954</c:v>
                </c:pt>
                <c:pt idx="2">
                  <c:v>-0.62665753424657566</c:v>
                </c:pt>
                <c:pt idx="3">
                  <c:v>-1.3877232876712327</c:v>
                </c:pt>
                <c:pt idx="4">
                  <c:v>-1.7863424657534235</c:v>
                </c:pt>
                <c:pt idx="5">
                  <c:v>-1.7294794520547927</c:v>
                </c:pt>
                <c:pt idx="6">
                  <c:v>-1.5987315068493155</c:v>
                </c:pt>
                <c:pt idx="7">
                  <c:v>-2.1118136986301388</c:v>
                </c:pt>
                <c:pt idx="8">
                  <c:v>-0.96355616438356129</c:v>
                </c:pt>
                <c:pt idx="9">
                  <c:v>-1.2382383561643839</c:v>
                </c:pt>
                <c:pt idx="10">
                  <c:v>-1.1808493150684933</c:v>
                </c:pt>
                <c:pt idx="11">
                  <c:v>-0.95599999999999952</c:v>
                </c:pt>
                <c:pt idx="12">
                  <c:v>-0.47848767123287644</c:v>
                </c:pt>
                <c:pt idx="13">
                  <c:v>-0.26384657534246442</c:v>
                </c:pt>
                <c:pt idx="14">
                  <c:v>-0.16203561643835662</c:v>
                </c:pt>
                <c:pt idx="15">
                  <c:v>-0.24951506849315117</c:v>
                </c:pt>
                <c:pt idx="16">
                  <c:v>-0.23956986301369848</c:v>
                </c:pt>
                <c:pt idx="17">
                  <c:v>-0.20943287671233071</c:v>
                </c:pt>
                <c:pt idx="18">
                  <c:v>-0.1902191780821918</c:v>
                </c:pt>
                <c:pt idx="19">
                  <c:v>-0.21682191780821919</c:v>
                </c:pt>
                <c:pt idx="20">
                  <c:v>-0.24107945205479453</c:v>
                </c:pt>
                <c:pt idx="21">
                  <c:v>-0.26130958904109591</c:v>
                </c:pt>
                <c:pt idx="22">
                  <c:v>-0.27592876712328768</c:v>
                </c:pt>
                <c:pt idx="23">
                  <c:v>-0.28364657534246573</c:v>
                </c:pt>
                <c:pt idx="24">
                  <c:v>-0.28364657534246573</c:v>
                </c:pt>
                <c:pt idx="25">
                  <c:v>-0.28364657534246573</c:v>
                </c:pt>
                <c:pt idx="26">
                  <c:v>-0.28364657534246573</c:v>
                </c:pt>
                <c:pt idx="27">
                  <c:v>-0.28364657534246573</c:v>
                </c:pt>
                <c:pt idx="28">
                  <c:v>-0.28364657534246573</c:v>
                </c:pt>
                <c:pt idx="29">
                  <c:v>-0.28364657534246573</c:v>
                </c:pt>
                <c:pt idx="30">
                  <c:v>-0.28364657534246573</c:v>
                </c:pt>
                <c:pt idx="31">
                  <c:v>-0.28364657534246573</c:v>
                </c:pt>
                <c:pt idx="32">
                  <c:v>-0.28364657534246573</c:v>
                </c:pt>
                <c:pt idx="33">
                  <c:v>-0.28364657534246573</c:v>
                </c:pt>
                <c:pt idx="34">
                  <c:v>-0.28364657534246573</c:v>
                </c:pt>
                <c:pt idx="35">
                  <c:v>-0.28364657534246573</c:v>
                </c:pt>
                <c:pt idx="36">
                  <c:v>-0.28364657534246573</c:v>
                </c:pt>
                <c:pt idx="37">
                  <c:v>-0.28364657534246573</c:v>
                </c:pt>
                <c:pt idx="38">
                  <c:v>-0.28364657534246573</c:v>
                </c:pt>
                <c:pt idx="39">
                  <c:v>-0.28364657534246573</c:v>
                </c:pt>
                <c:pt idx="40">
                  <c:v>-0.28364657534246573</c:v>
                </c:pt>
                <c:pt idx="41">
                  <c:v>-0.28364657534246573</c:v>
                </c:pt>
                <c:pt idx="42">
                  <c:v>-0.28364657534246573</c:v>
                </c:pt>
                <c:pt idx="43">
                  <c:v>-0.28364657534246573</c:v>
                </c:pt>
                <c:pt idx="44">
                  <c:v>-0.28364657534246573</c:v>
                </c:pt>
                <c:pt idx="45">
                  <c:v>-0.28364657534246573</c:v>
                </c:pt>
                <c:pt idx="46">
                  <c:v>-0.28364657534246573</c:v>
                </c:pt>
                <c:pt idx="47">
                  <c:v>-0.28364657534246573</c:v>
                </c:pt>
                <c:pt idx="48">
                  <c:v>-0.28364657534246573</c:v>
                </c:pt>
                <c:pt idx="49">
                  <c:v>-0.28364657534246573</c:v>
                </c:pt>
                <c:pt idx="50">
                  <c:v>-0.28364657534246573</c:v>
                </c:pt>
              </c:numCache>
            </c:numRef>
          </c:val>
        </c:ser>
        <c:dLbls>
          <c:showLegendKey val="0"/>
          <c:showVal val="0"/>
          <c:showCatName val="0"/>
          <c:showSerName val="0"/>
          <c:showPercent val="0"/>
          <c:showBubbleSize val="0"/>
        </c:dLbls>
        <c:axId val="432430800"/>
        <c:axId val="432430240"/>
      </c:areaChart>
      <c:lineChart>
        <c:grouping val="standard"/>
        <c:varyColors val="0"/>
        <c:dLbls>
          <c:showLegendKey val="0"/>
          <c:showVal val="0"/>
          <c:showCatName val="0"/>
          <c:showSerName val="0"/>
          <c:showPercent val="0"/>
          <c:showBubbleSize val="0"/>
        </c:dLbls>
        <c:marker val="1"/>
        <c:smooth val="0"/>
        <c:axId val="432429120"/>
        <c:axId val="432429680"/>
        <c:extLst>
          <c:ext xmlns:c15="http://schemas.microsoft.com/office/drawing/2012/chart" uri="{02D57815-91ED-43cb-92C2-25804820EDAC}">
            <c15:filteredLineSeries>
              <c15:ser>
                <c:idx val="6"/>
                <c:order val="6"/>
                <c:tx>
                  <c:strRef>
                    <c:extLst>
                      <c:ext uri="{02D57815-91ED-43cb-92C2-25804820EDAC}">
                        <c15:formulaRef>
                          <c15:sqref>'KT_trade@'!$C$31</c15:sqref>
                        </c15:formulaRef>
                      </c:ext>
                    </c:extLst>
                    <c:strCache>
                      <c:ptCount val="1"/>
                      <c:pt idx="0">
                        <c:v>LNG imports</c:v>
                      </c:pt>
                    </c:strCache>
                  </c:strRef>
                </c:tx>
                <c:spPr>
                  <a:ln w="28575" cap="rnd">
                    <a:solidFill>
                      <a:schemeClr val="accent1">
                        <a:lumMod val="60000"/>
                      </a:schemeClr>
                    </a:solidFill>
                    <a:round/>
                  </a:ln>
                  <a:effectLst/>
                </c:spPr>
                <c:marker>
                  <c:symbol val="none"/>
                </c:marker>
                <c:val>
                  <c:numRef>
                    <c:extLst>
                      <c:ext uri="{02D57815-91ED-43cb-92C2-25804820EDAC}">
                        <c15:formulaRef>
                          <c15:sqref>'KT_trade@'!$BC$31:$CQ$31</c15:sqref>
                        </c15:formulaRef>
                      </c:ext>
                    </c:extLst>
                    <c:numCache>
                      <c:formatCode>General</c:formatCode>
                      <c:ptCount val="41"/>
                      <c:pt idx="0">
                        <c:v>-0.61927671232876746</c:v>
                      </c:pt>
                      <c:pt idx="1">
                        <c:v>-0.65239999999999954</c:v>
                      </c:pt>
                      <c:pt idx="2">
                        <c:v>-0.62665753424657566</c:v>
                      </c:pt>
                      <c:pt idx="3">
                        <c:v>-1.3877232876712327</c:v>
                      </c:pt>
                      <c:pt idx="4">
                        <c:v>-1.7863424657534235</c:v>
                      </c:pt>
                      <c:pt idx="5">
                        <c:v>-1.7294794520547927</c:v>
                      </c:pt>
                      <c:pt idx="6">
                        <c:v>-1.5987315068493155</c:v>
                      </c:pt>
                      <c:pt idx="7">
                        <c:v>-2.1118136986301388</c:v>
                      </c:pt>
                      <c:pt idx="8">
                        <c:v>-0.96355616438356129</c:v>
                      </c:pt>
                      <c:pt idx="9">
                        <c:v>-1.2382383561643839</c:v>
                      </c:pt>
                      <c:pt idx="10">
                        <c:v>-1.1808493150684933</c:v>
                      </c:pt>
                      <c:pt idx="11">
                        <c:v>-0.95599999999999952</c:v>
                      </c:pt>
                      <c:pt idx="12">
                        <c:v>-0.47848767123287644</c:v>
                      </c:pt>
                      <c:pt idx="13">
                        <c:v>-0.26384657534246442</c:v>
                      </c:pt>
                      <c:pt idx="14">
                        <c:v>-0.16203561643835662</c:v>
                      </c:pt>
                      <c:pt idx="15">
                        <c:v>-0.24951506849315117</c:v>
                      </c:pt>
                      <c:pt idx="16">
                        <c:v>-0.23956986301369848</c:v>
                      </c:pt>
                      <c:pt idx="17">
                        <c:v>-0.20943287671233071</c:v>
                      </c:pt>
                      <c:pt idx="18">
                        <c:v>-0.1902191780821918</c:v>
                      </c:pt>
                      <c:pt idx="19">
                        <c:v>-0.21682191780821919</c:v>
                      </c:pt>
                      <c:pt idx="20">
                        <c:v>-0.24107945205479453</c:v>
                      </c:pt>
                      <c:pt idx="21">
                        <c:v>-0.26130958904109591</c:v>
                      </c:pt>
                      <c:pt idx="22">
                        <c:v>-0.27592876712328768</c:v>
                      </c:pt>
                      <c:pt idx="23">
                        <c:v>-0.28364657534246573</c:v>
                      </c:pt>
                      <c:pt idx="24">
                        <c:v>-0.28364657534246573</c:v>
                      </c:pt>
                      <c:pt idx="25">
                        <c:v>-0.28364657534246573</c:v>
                      </c:pt>
                      <c:pt idx="26">
                        <c:v>-0.28364657534246573</c:v>
                      </c:pt>
                      <c:pt idx="27">
                        <c:v>-0.28364657534246573</c:v>
                      </c:pt>
                      <c:pt idx="28">
                        <c:v>-0.28364657534246573</c:v>
                      </c:pt>
                      <c:pt idx="29">
                        <c:v>-0.28364657534246573</c:v>
                      </c:pt>
                      <c:pt idx="30">
                        <c:v>-0.28364657534246573</c:v>
                      </c:pt>
                      <c:pt idx="31">
                        <c:v>-0.28364657534246573</c:v>
                      </c:pt>
                      <c:pt idx="32">
                        <c:v>-0.28364657534246573</c:v>
                      </c:pt>
                      <c:pt idx="33">
                        <c:v>-0.28364657534246573</c:v>
                      </c:pt>
                      <c:pt idx="34">
                        <c:v>-0.28364657534246573</c:v>
                      </c:pt>
                      <c:pt idx="35">
                        <c:v>-0.28364657534246573</c:v>
                      </c:pt>
                      <c:pt idx="36">
                        <c:v>-0.28364657534246573</c:v>
                      </c:pt>
                      <c:pt idx="37">
                        <c:v>-0.28364657534246573</c:v>
                      </c:pt>
                      <c:pt idx="38">
                        <c:v>-0.28364657534246573</c:v>
                      </c:pt>
                      <c:pt idx="39">
                        <c:v>-0.28364657534246573</c:v>
                      </c:pt>
                      <c:pt idx="40">
                        <c:v>-0.28364657534246573</c:v>
                      </c:pt>
                    </c:numCache>
                  </c:numRef>
                </c:val>
                <c:smooth val="0"/>
              </c15:ser>
            </c15:filteredLineSeries>
            <c15:filteredLineSeries>
              <c15:ser>
                <c:idx val="7"/>
                <c:order val="7"/>
                <c:tx>
                  <c:strRef>
                    <c:extLst xmlns:c15="http://schemas.microsoft.com/office/drawing/2012/chart">
                      <c:ext xmlns:c15="http://schemas.microsoft.com/office/drawing/2012/chart" uri="{02D57815-91ED-43cb-92C2-25804820EDAC}">
                        <c15:formulaRef>
                          <c15:sqref>'KT_trade@'!$C$32</c15:sqref>
                        </c15:formulaRef>
                      </c:ext>
                    </c:extLst>
                    <c:strCache>
                      <c:ptCount val="1"/>
                      <c:pt idx="0">
                        <c:v>Pipeline imports from Canada</c:v>
                      </c:pt>
                    </c:strCache>
                  </c:strRef>
                </c:tx>
                <c:spPr>
                  <a:ln w="28575" cap="rnd">
                    <a:solidFill>
                      <a:schemeClr val="accent2">
                        <a:lumMod val="60000"/>
                      </a:schemeClr>
                    </a:solidFill>
                    <a:round/>
                  </a:ln>
                  <a:effectLst/>
                </c:spPr>
                <c:marker>
                  <c:symbol val="none"/>
                </c:marker>
                <c:val>
                  <c:numRef>
                    <c:extLst xmlns:c15="http://schemas.microsoft.com/office/drawing/2012/chart">
                      <c:ext xmlns:c15="http://schemas.microsoft.com/office/drawing/2012/chart" uri="{02D57815-91ED-43cb-92C2-25804820EDAC}">
                        <c15:formulaRef>
                          <c15:sqref>'KT_trade@'!$BC$32:$CQ$32</c15:sqref>
                        </c15:formulaRef>
                      </c:ext>
                    </c:extLst>
                    <c:numCache>
                      <c:formatCode>General</c:formatCode>
                      <c:ptCount val="41"/>
                      <c:pt idx="0">
                        <c:v>-9.7094958904109578</c:v>
                      </c:pt>
                      <c:pt idx="1">
                        <c:v>-10.215169863013697</c:v>
                      </c:pt>
                      <c:pt idx="2">
                        <c:v>-10.369802739726028</c:v>
                      </c:pt>
                      <c:pt idx="3">
                        <c:v>-9.4170684931506852</c:v>
                      </c:pt>
                      <c:pt idx="4">
                        <c:v>-9.8809397260273979</c:v>
                      </c:pt>
                      <c:pt idx="5">
                        <c:v>-10.138230136986301</c:v>
                      </c:pt>
                      <c:pt idx="6">
                        <c:v>-9.8356027397260277</c:v>
                      </c:pt>
                      <c:pt idx="7">
                        <c:v>-10.363583561643836</c:v>
                      </c:pt>
                      <c:pt idx="8">
                        <c:v>-9.8331205479452048</c:v>
                      </c:pt>
                      <c:pt idx="9">
                        <c:v>-8.9619369863013691</c:v>
                      </c:pt>
                      <c:pt idx="10">
                        <c:v>-8.9856219178082188</c:v>
                      </c:pt>
                      <c:pt idx="11">
                        <c:v>-8.5399479452054798</c:v>
                      </c:pt>
                      <c:pt idx="12">
                        <c:v>-8.1173342465753429</c:v>
                      </c:pt>
                      <c:pt idx="13">
                        <c:v>-7.6328273972602743</c:v>
                      </c:pt>
                      <c:pt idx="14">
                        <c:v>-7.2186547945205488</c:v>
                      </c:pt>
                      <c:pt idx="15">
                        <c:v>-7.1947616438356166</c:v>
                      </c:pt>
                      <c:pt idx="16">
                        <c:v>-7.99473698630137</c:v>
                      </c:pt>
                      <c:pt idx="17">
                        <c:v>-8.1221972602739729</c:v>
                      </c:pt>
                      <c:pt idx="18">
                        <c:v>-7.8081780821917812</c:v>
                      </c:pt>
                      <c:pt idx="19">
                        <c:v>-7.0664410958904114</c:v>
                      </c:pt>
                      <c:pt idx="20">
                        <c:v>-6.9934438356164383</c:v>
                      </c:pt>
                      <c:pt idx="21">
                        <c:v>-7.0614684931506853</c:v>
                      </c:pt>
                      <c:pt idx="22">
                        <c:v>-7.0980520547945209</c:v>
                      </c:pt>
                      <c:pt idx="23">
                        <c:v>-7.269268493150685</c:v>
                      </c:pt>
                      <c:pt idx="24">
                        <c:v>-7.2904849315068478</c:v>
                      </c:pt>
                      <c:pt idx="25">
                        <c:v>-7.4332328767123288</c:v>
                      </c:pt>
                      <c:pt idx="26">
                        <c:v>-7.2959095890410959</c:v>
                      </c:pt>
                      <c:pt idx="27">
                        <c:v>-7.1401945205479445</c:v>
                      </c:pt>
                      <c:pt idx="28">
                        <c:v>-7.1978767123287684</c:v>
                      </c:pt>
                      <c:pt idx="29">
                        <c:v>-7.0404547945205485</c:v>
                      </c:pt>
                      <c:pt idx="30">
                        <c:v>-6.992320547945206</c:v>
                      </c:pt>
                      <c:pt idx="31">
                        <c:v>-6.9430438356164377</c:v>
                      </c:pt>
                      <c:pt idx="32">
                        <c:v>-7.101386301369863</c:v>
                      </c:pt>
                      <c:pt idx="33">
                        <c:v>-7.0047232876712338</c:v>
                      </c:pt>
                      <c:pt idx="34">
                        <c:v>-6.8502273972602739</c:v>
                      </c:pt>
                      <c:pt idx="35">
                        <c:v>-6.7983643835616432</c:v>
                      </c:pt>
                      <c:pt idx="36">
                        <c:v>-6.6607561643835611</c:v>
                      </c:pt>
                      <c:pt idx="37">
                        <c:v>-6.5092575342465748</c:v>
                      </c:pt>
                      <c:pt idx="38">
                        <c:v>-6.3872109589041104</c:v>
                      </c:pt>
                      <c:pt idx="39">
                        <c:v>-6.2976328767123286</c:v>
                      </c:pt>
                      <c:pt idx="40">
                        <c:v>-6.2634904109589042</c:v>
                      </c:pt>
                    </c:numCache>
                  </c:numRef>
                </c:val>
                <c:smooth val="0"/>
              </c15:ser>
            </c15:filteredLineSeries>
            <c15:filteredLineSeries>
              <c15:ser>
                <c:idx val="8"/>
                <c:order val="8"/>
                <c:tx>
                  <c:strRef>
                    <c:extLst xmlns:c15="http://schemas.microsoft.com/office/drawing/2012/chart">
                      <c:ext xmlns:c15="http://schemas.microsoft.com/office/drawing/2012/chart" uri="{02D57815-91ED-43cb-92C2-25804820EDAC}">
                        <c15:formulaRef>
                          <c15:sqref>'KT_trade@'!$C$33</c15:sqref>
                        </c15:formulaRef>
                      </c:ext>
                    </c:extLst>
                    <c:strCache>
                      <c:ptCount val="1"/>
                      <c:pt idx="0">
                        <c:v>Pipeline imports from Mexico</c:v>
                      </c:pt>
                    </c:strCache>
                  </c:strRef>
                </c:tx>
                <c:spPr>
                  <a:ln w="28575" cap="rnd">
                    <a:solidFill>
                      <a:schemeClr val="accent3">
                        <a:lumMod val="60000"/>
                      </a:schemeClr>
                    </a:solidFill>
                    <a:round/>
                  </a:ln>
                  <a:effectLst/>
                </c:spPr>
                <c:marker>
                  <c:symbol val="none"/>
                </c:marker>
                <c:val>
                  <c:numRef>
                    <c:extLst xmlns:c15="http://schemas.microsoft.com/office/drawing/2012/chart">
                      <c:ext xmlns:c15="http://schemas.microsoft.com/office/drawing/2012/chart" uri="{02D57815-91ED-43cb-92C2-25804820EDAC}">
                        <c15:formulaRef>
                          <c15:sqref>'KT_trade@'!$BC$33:$CQ$33</c15:sqref>
                        </c15:formulaRef>
                      </c:ext>
                    </c:extLst>
                    <c:numCache>
                      <c:formatCode>General</c:formatCode>
                      <c:ptCount val="41"/>
                      <c:pt idx="0">
                        <c:v>-3.1783561643835619E-2</c:v>
                      </c:pt>
                      <c:pt idx="1">
                        <c:v>-2.8153424657534246E-2</c:v>
                      </c:pt>
                      <c:pt idx="2">
                        <c:v>-4.8082191780821912E-3</c:v>
                      </c:pt>
                      <c:pt idx="3">
                        <c:v>0</c:v>
                      </c:pt>
                      <c:pt idx="4">
                        <c:v>0</c:v>
                      </c:pt>
                      <c:pt idx="5">
                        <c:v>-2.5534246575342468E-2</c:v>
                      </c:pt>
                      <c:pt idx="6">
                        <c:v>-3.4928767123287671E-2</c:v>
                      </c:pt>
                      <c:pt idx="7">
                        <c:v>-0.14811506849315068</c:v>
                      </c:pt>
                      <c:pt idx="8">
                        <c:v>-0.11866849315068494</c:v>
                      </c:pt>
                      <c:pt idx="9">
                        <c:v>-7.7523287671232871E-2</c:v>
                      </c:pt>
                      <c:pt idx="10">
                        <c:v>-8.2178082191780827E-2</c:v>
                      </c:pt>
                      <c:pt idx="11">
                        <c:v>-7.32054794520548E-3</c:v>
                      </c:pt>
                      <c:pt idx="12">
                        <c:v>-8.6027397260273971E-4</c:v>
                      </c:pt>
                      <c:pt idx="13">
                        <c:v>-2.928767123287671E-3</c:v>
                      </c:pt>
                      <c:pt idx="14">
                        <c:v>-3.9068493150684926E-3</c:v>
                      </c:pt>
                      <c:pt idx="15">
                        <c:v>-2.5561643835616439E-3</c:v>
                      </c:pt>
                      <c:pt idx="16">
                        <c:v>-2.5123287671232879E-3</c:v>
                      </c:pt>
                      <c:pt idx="17">
                        <c:v>-3.6876712328767127E-3</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numCache>
                  </c:numRef>
                </c:val>
                <c:smooth val="0"/>
              </c15:ser>
            </c15:filteredLineSeries>
            <c15:filteredLineSeries>
              <c15:ser>
                <c:idx val="9"/>
                <c:order val="9"/>
                <c:tx>
                  <c:strRef>
                    <c:extLst xmlns:c15="http://schemas.microsoft.com/office/drawing/2012/chart">
                      <c:ext xmlns:c15="http://schemas.microsoft.com/office/drawing/2012/chart" uri="{02D57815-91ED-43cb-92C2-25804820EDAC}">
                        <c15:formulaRef>
                          <c15:sqref>'KT_trade@'!$C$35</c15:sqref>
                        </c15:formulaRef>
                      </c:ext>
                    </c:extLst>
                    <c:strCache>
                      <c:ptCount val="1"/>
                      <c:pt idx="0">
                        <c:v>Pipeline exports to Mexico</c:v>
                      </c:pt>
                    </c:strCache>
                  </c:strRef>
                </c:tx>
                <c:spPr>
                  <a:ln w="28575" cap="rnd">
                    <a:solidFill>
                      <a:schemeClr val="accent4">
                        <a:lumMod val="60000"/>
                      </a:schemeClr>
                    </a:solidFill>
                    <a:round/>
                  </a:ln>
                  <a:effectLst/>
                </c:spPr>
                <c:marker>
                  <c:symbol val="none"/>
                </c:marker>
                <c:val>
                  <c:numRef>
                    <c:extLst xmlns:c15="http://schemas.microsoft.com/office/drawing/2012/chart">
                      <c:ext xmlns:c15="http://schemas.microsoft.com/office/drawing/2012/chart" uri="{02D57815-91ED-43cb-92C2-25804820EDAC}">
                        <c15:formulaRef>
                          <c15:sqref>'KT_trade@'!$BC$35:$CQ$35</c15:sqref>
                        </c15:formulaRef>
                      </c:ext>
                    </c:extLst>
                    <c:numCache>
                      <c:formatCode>General</c:formatCode>
                      <c:ptCount val="41"/>
                      <c:pt idx="0">
                        <c:v>0.2890958904109589</c:v>
                      </c:pt>
                      <c:pt idx="1">
                        <c:v>0.38584931506849318</c:v>
                      </c:pt>
                      <c:pt idx="2">
                        <c:v>0.72186575342465753</c:v>
                      </c:pt>
                      <c:pt idx="3">
                        <c:v>0.940372602739726</c:v>
                      </c:pt>
                      <c:pt idx="4">
                        <c:v>1.0889123287671232</c:v>
                      </c:pt>
                      <c:pt idx="5">
                        <c:v>0.83615342465753428</c:v>
                      </c:pt>
                      <c:pt idx="6">
                        <c:v>0.88254246575342465</c:v>
                      </c:pt>
                      <c:pt idx="7">
                        <c:v>0.79961643835616447</c:v>
                      </c:pt>
                      <c:pt idx="8">
                        <c:v>1.0012301369863015</c:v>
                      </c:pt>
                      <c:pt idx="9">
                        <c:v>0.92736986301369861</c:v>
                      </c:pt>
                      <c:pt idx="10">
                        <c:v>0.91358630136986307</c:v>
                      </c:pt>
                      <c:pt idx="11">
                        <c:v>1.366827397260274</c:v>
                      </c:pt>
                      <c:pt idx="12">
                        <c:v>1.6985068493150686</c:v>
                      </c:pt>
                      <c:pt idx="13">
                        <c:v>1.811564383561644</c:v>
                      </c:pt>
                      <c:pt idx="14">
                        <c:v>1.996421917808219</c:v>
                      </c:pt>
                      <c:pt idx="15">
                        <c:v>2.888950684931507</c:v>
                      </c:pt>
                      <c:pt idx="16">
                        <c:v>3.8497260273972604</c:v>
                      </c:pt>
                      <c:pt idx="17">
                        <c:v>4.6150438356164383</c:v>
                      </c:pt>
                      <c:pt idx="18">
                        <c:v>5.0634027397260279</c:v>
                      </c:pt>
                      <c:pt idx="19">
                        <c:v>6.1214301369863016</c:v>
                      </c:pt>
                      <c:pt idx="20">
                        <c:v>6.0786164383561632</c:v>
                      </c:pt>
                      <c:pt idx="21">
                        <c:v>6.1306438356164383</c:v>
                      </c:pt>
                      <c:pt idx="22">
                        <c:v>6.5780931506849312</c:v>
                      </c:pt>
                      <c:pt idx="23">
                        <c:v>7.0056273972602741</c:v>
                      </c:pt>
                      <c:pt idx="24">
                        <c:v>7.2529506849315073</c:v>
                      </c:pt>
                      <c:pt idx="25">
                        <c:v>7.3616191780821918</c:v>
                      </c:pt>
                      <c:pt idx="26">
                        <c:v>7.3798027397260269</c:v>
                      </c:pt>
                      <c:pt idx="27">
                        <c:v>7.3768849315068481</c:v>
                      </c:pt>
                      <c:pt idx="28">
                        <c:v>7.4023369863013704</c:v>
                      </c:pt>
                      <c:pt idx="29">
                        <c:v>7.3772109589041106</c:v>
                      </c:pt>
                      <c:pt idx="30">
                        <c:v>7.3839671232876718</c:v>
                      </c:pt>
                      <c:pt idx="31">
                        <c:v>7.398293150684931</c:v>
                      </c:pt>
                      <c:pt idx="32">
                        <c:v>7.4351068493150692</c:v>
                      </c:pt>
                      <c:pt idx="33">
                        <c:v>7.4213863013698633</c:v>
                      </c:pt>
                      <c:pt idx="34">
                        <c:v>7.4660821917808216</c:v>
                      </c:pt>
                      <c:pt idx="35">
                        <c:v>7.508575342465754</c:v>
                      </c:pt>
                      <c:pt idx="36">
                        <c:v>7.5877123287671244</c:v>
                      </c:pt>
                      <c:pt idx="37">
                        <c:v>7.6078465753424656</c:v>
                      </c:pt>
                      <c:pt idx="38">
                        <c:v>7.6547013698630151</c:v>
                      </c:pt>
                      <c:pt idx="39">
                        <c:v>7.7100794520547948</c:v>
                      </c:pt>
                      <c:pt idx="40">
                        <c:v>7.7964356164383561</c:v>
                      </c:pt>
                    </c:numCache>
                  </c:numRef>
                </c:val>
                <c:smooth val="0"/>
              </c15:ser>
            </c15:filteredLineSeries>
            <c15:filteredLineSeries>
              <c15:ser>
                <c:idx val="10"/>
                <c:order val="10"/>
                <c:tx>
                  <c:strRef>
                    <c:extLst xmlns:c15="http://schemas.microsoft.com/office/drawing/2012/chart">
                      <c:ext xmlns:c15="http://schemas.microsoft.com/office/drawing/2012/chart" uri="{02D57815-91ED-43cb-92C2-25804820EDAC}">
                        <c15:formulaRef>
                          <c15:sqref>'KT_trade@'!$C$34</c15:sqref>
                        </c15:formulaRef>
                      </c:ext>
                    </c:extLst>
                    <c:strCache>
                      <c:ptCount val="1"/>
                      <c:pt idx="0">
                        <c:v>Pipeline exports to Canada</c:v>
                      </c:pt>
                    </c:strCache>
                  </c:strRef>
                </c:tx>
                <c:spPr>
                  <a:ln w="28575" cap="rnd">
                    <a:solidFill>
                      <a:schemeClr val="accent5">
                        <a:lumMod val="60000"/>
                      </a:schemeClr>
                    </a:solidFill>
                    <a:round/>
                  </a:ln>
                  <a:effectLst/>
                </c:spPr>
                <c:marker>
                  <c:symbol val="none"/>
                </c:marker>
                <c:val>
                  <c:numRef>
                    <c:extLst xmlns:c15="http://schemas.microsoft.com/office/drawing/2012/chart">
                      <c:ext xmlns:c15="http://schemas.microsoft.com/office/drawing/2012/chart" uri="{02D57815-91ED-43cb-92C2-25804820EDAC}">
                        <c15:formulaRef>
                          <c15:sqref>'KT_trade@'!$BC$34:$CQ$34</c15:sqref>
                        </c15:formulaRef>
                      </c:ext>
                    </c:extLst>
                    <c:numCache>
                      <c:formatCode>General</c:formatCode>
                      <c:ptCount val="41"/>
                      <c:pt idx="0">
                        <c:v>0.19886575342465754</c:v>
                      </c:pt>
                      <c:pt idx="1">
                        <c:v>0.4566849315068493</c:v>
                      </c:pt>
                      <c:pt idx="2">
                        <c:v>0.51866575342465748</c:v>
                      </c:pt>
                      <c:pt idx="3">
                        <c:v>0.74243287671232872</c:v>
                      </c:pt>
                      <c:pt idx="4">
                        <c:v>1.081054794520548</c:v>
                      </c:pt>
                      <c:pt idx="5">
                        <c:v>0.98158904109589029</c:v>
                      </c:pt>
                      <c:pt idx="6">
                        <c:v>0.93442465753424653</c:v>
                      </c:pt>
                      <c:pt idx="7">
                        <c:v>1.3210904109589041</c:v>
                      </c:pt>
                      <c:pt idx="8">
                        <c:v>1.5305479452054793</c:v>
                      </c:pt>
                      <c:pt idx="9">
                        <c:v>1.9194410958904109</c:v>
                      </c:pt>
                      <c:pt idx="10">
                        <c:v>2.0239589041095889</c:v>
                      </c:pt>
                      <c:pt idx="11">
                        <c:v>2.5671041095890414</c:v>
                      </c:pt>
                      <c:pt idx="12">
                        <c:v>2.65953698630137</c:v>
                      </c:pt>
                      <c:pt idx="13">
                        <c:v>2.4964191780821916</c:v>
                      </c:pt>
                      <c:pt idx="14">
                        <c:v>2.1084191780821917</c:v>
                      </c:pt>
                      <c:pt idx="15">
                        <c:v>1.9202794520547946</c:v>
                      </c:pt>
                      <c:pt idx="16">
                        <c:v>2.1131643835616436</c:v>
                      </c:pt>
                      <c:pt idx="17">
                        <c:v>2.5130493150684932</c:v>
                      </c:pt>
                      <c:pt idx="18">
                        <c:v>2.083158904109589</c:v>
                      </c:pt>
                      <c:pt idx="19">
                        <c:v>2.7079890410958902</c:v>
                      </c:pt>
                      <c:pt idx="20">
                        <c:v>2.6605616438356163</c:v>
                      </c:pt>
                      <c:pt idx="21">
                        <c:v>2.8451534246575343</c:v>
                      </c:pt>
                      <c:pt idx="22">
                        <c:v>3.0792876712328763</c:v>
                      </c:pt>
                      <c:pt idx="23">
                        <c:v>3.1276082191780823</c:v>
                      </c:pt>
                      <c:pt idx="24">
                        <c:v>3.260780821917808</c:v>
                      </c:pt>
                      <c:pt idx="25">
                        <c:v>3.2531424657534247</c:v>
                      </c:pt>
                      <c:pt idx="26">
                        <c:v>3.3422547945205481</c:v>
                      </c:pt>
                      <c:pt idx="27">
                        <c:v>3.4310602739726028</c:v>
                      </c:pt>
                      <c:pt idx="28">
                        <c:v>3.4675835616438357</c:v>
                      </c:pt>
                      <c:pt idx="29">
                        <c:v>3.5931835616438357</c:v>
                      </c:pt>
                      <c:pt idx="30">
                        <c:v>3.6250876712328766</c:v>
                      </c:pt>
                      <c:pt idx="31">
                        <c:v>3.6840246575342461</c:v>
                      </c:pt>
                      <c:pt idx="32">
                        <c:v>3.6954246575342462</c:v>
                      </c:pt>
                      <c:pt idx="33">
                        <c:v>3.7377315068493151</c:v>
                      </c:pt>
                      <c:pt idx="34">
                        <c:v>3.835087671232877</c:v>
                      </c:pt>
                      <c:pt idx="35">
                        <c:v>3.8747808219178084</c:v>
                      </c:pt>
                      <c:pt idx="36">
                        <c:v>4.0220684931506847</c:v>
                      </c:pt>
                      <c:pt idx="37">
                        <c:v>4.1311397260273974</c:v>
                      </c:pt>
                      <c:pt idx="38">
                        <c:v>4.1885369863013704</c:v>
                      </c:pt>
                      <c:pt idx="39">
                        <c:v>4.2536383561643838</c:v>
                      </c:pt>
                      <c:pt idx="40">
                        <c:v>4.3233232876712329</c:v>
                      </c:pt>
                    </c:numCache>
                  </c:numRef>
                </c:val>
                <c:smooth val="0"/>
              </c15:ser>
            </c15:filteredLineSeries>
            <c15:filteredLineSeries>
              <c15:ser>
                <c:idx val="11"/>
                <c:order val="11"/>
                <c:tx>
                  <c:strRef>
                    <c:extLst xmlns:c15="http://schemas.microsoft.com/office/drawing/2012/chart">
                      <c:ext xmlns:c15="http://schemas.microsoft.com/office/drawing/2012/chart" uri="{02D57815-91ED-43cb-92C2-25804820EDAC}">
                        <c15:formulaRef>
                          <c15:sqref>'KT_trade@'!$C$36</c15:sqref>
                        </c15:formulaRef>
                      </c:ext>
                    </c:extLst>
                    <c:strCache>
                      <c:ptCount val="1"/>
                      <c:pt idx="0">
                        <c:v>LNG exports</c:v>
                      </c:pt>
                    </c:strCache>
                  </c:strRef>
                </c:tx>
                <c:spPr>
                  <a:ln w="28575" cap="rnd">
                    <a:solidFill>
                      <a:schemeClr val="accent6">
                        <a:lumMod val="60000"/>
                      </a:schemeClr>
                    </a:solidFill>
                    <a:round/>
                  </a:ln>
                  <a:effectLst/>
                </c:spPr>
                <c:marker>
                  <c:symbol val="none"/>
                </c:marker>
                <c:val>
                  <c:numRef>
                    <c:extLst xmlns:c15="http://schemas.microsoft.com/office/drawing/2012/chart">
                      <c:ext xmlns:c15="http://schemas.microsoft.com/office/drawing/2012/chart" uri="{02D57815-91ED-43cb-92C2-25804820EDAC}">
                        <c15:formulaRef>
                          <c15:sqref>'KT_trade@'!$BC$36:$CQ$36</c15:sqref>
                        </c15:formulaRef>
                      </c:ext>
                    </c:extLst>
                    <c:numCache>
                      <c:formatCode>General</c:formatCode>
                      <c:ptCount val="41"/>
                      <c:pt idx="0">
                        <c:v>0.17975342465753433</c:v>
                      </c:pt>
                      <c:pt idx="1">
                        <c:v>0.18014520547945193</c:v>
                      </c:pt>
                      <c:pt idx="2">
                        <c:v>0.17380547945205457</c:v>
                      </c:pt>
                      <c:pt idx="3">
                        <c:v>0.17999452054794529</c:v>
                      </c:pt>
                      <c:pt idx="4">
                        <c:v>0.17013698630136997</c:v>
                      </c:pt>
                      <c:pt idx="5">
                        <c:v>0.17842465753424686</c:v>
                      </c:pt>
                      <c:pt idx="6">
                        <c:v>0.16647945205479472</c:v>
                      </c:pt>
                      <c:pt idx="7">
                        <c:v>0.1325917808219178</c:v>
                      </c:pt>
                      <c:pt idx="8">
                        <c:v>0.10729863013698623</c:v>
                      </c:pt>
                      <c:pt idx="9">
                        <c:v>9.1153424657534385E-2</c:v>
                      </c:pt>
                      <c:pt idx="10">
                        <c:v>0.17694520547945239</c:v>
                      </c:pt>
                      <c:pt idx="11">
                        <c:v>0.19113698630137005</c:v>
                      </c:pt>
                      <c:pt idx="12">
                        <c:v>7.71013698630134E-2</c:v>
                      </c:pt>
                      <c:pt idx="13">
                        <c:v>-2.7397260277802138E-6</c:v>
                      </c:pt>
                      <c:pt idx="14">
                        <c:v>4.3767123287671433E-2</c:v>
                      </c:pt>
                      <c:pt idx="15">
                        <c:v>7.7104109589041181E-2</c:v>
                      </c:pt>
                      <c:pt idx="16">
                        <c:v>0.43559726027397305</c:v>
                      </c:pt>
                      <c:pt idx="17">
                        <c:v>1.5509671232876714</c:v>
                      </c:pt>
                      <c:pt idx="18">
                        <c:v>2.9538082191780823</c:v>
                      </c:pt>
                      <c:pt idx="19">
                        <c:v>5.2490958904109588</c:v>
                      </c:pt>
                      <c:pt idx="20">
                        <c:v>7.4023287671232874</c:v>
                      </c:pt>
                      <c:pt idx="21">
                        <c:v>8.0212356164383571</c:v>
                      </c:pt>
                      <c:pt idx="22">
                        <c:v>8.0509315068493148</c:v>
                      </c:pt>
                      <c:pt idx="23">
                        <c:v>9.1090657534246589</c:v>
                      </c:pt>
                      <c:pt idx="24">
                        <c:v>10.235309589041096</c:v>
                      </c:pt>
                      <c:pt idx="25">
                        <c:v>11.490375342465754</c:v>
                      </c:pt>
                      <c:pt idx="26">
                        <c:v>12.403616438356163</c:v>
                      </c:pt>
                      <c:pt idx="27">
                        <c:v>12.951561643835616</c:v>
                      </c:pt>
                      <c:pt idx="28">
                        <c:v>13.522980821917807</c:v>
                      </c:pt>
                      <c:pt idx="29">
                        <c:v>13.864805479452055</c:v>
                      </c:pt>
                      <c:pt idx="30">
                        <c:v>14.047452054794519</c:v>
                      </c:pt>
                      <c:pt idx="31">
                        <c:v>14.047452054794519</c:v>
                      </c:pt>
                      <c:pt idx="32">
                        <c:v>14.070928767123288</c:v>
                      </c:pt>
                      <c:pt idx="33">
                        <c:v>14.047452054794519</c:v>
                      </c:pt>
                      <c:pt idx="34">
                        <c:v>14.047452054794519</c:v>
                      </c:pt>
                      <c:pt idx="35">
                        <c:v>14.047452054794519</c:v>
                      </c:pt>
                      <c:pt idx="36">
                        <c:v>14.070928767123288</c:v>
                      </c:pt>
                      <c:pt idx="37">
                        <c:v>14.047452054794519</c:v>
                      </c:pt>
                      <c:pt idx="38">
                        <c:v>14.047452054794519</c:v>
                      </c:pt>
                      <c:pt idx="39">
                        <c:v>14.047452054794519</c:v>
                      </c:pt>
                      <c:pt idx="40">
                        <c:v>14.070928767123288</c:v>
                      </c:pt>
                    </c:numCache>
                  </c:numRef>
                </c:val>
                <c:smooth val="0"/>
              </c15:ser>
            </c15:filteredLineSeries>
          </c:ext>
        </c:extLst>
      </c:lineChart>
      <c:catAx>
        <c:axId val="432429120"/>
        <c:scaling>
          <c:orientation val="minMax"/>
        </c:scaling>
        <c:delete val="0"/>
        <c:axPos val="b"/>
        <c:numFmt formatCode="General" sourceLinked="1"/>
        <c:majorTickMark val="cross"/>
        <c:minorTickMark val="none"/>
        <c:tickLblPos val="low"/>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432429680"/>
        <c:crosses val="autoZero"/>
        <c:auto val="1"/>
        <c:lblAlgn val="ctr"/>
        <c:lblOffset val="100"/>
        <c:tickLblSkip val="10"/>
        <c:tickMarkSkip val="10"/>
        <c:noMultiLvlLbl val="0"/>
      </c:catAx>
      <c:valAx>
        <c:axId val="432429680"/>
        <c:scaling>
          <c:orientation val="minMax"/>
          <c:max val="10"/>
          <c:min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22225">
            <a:solidFill>
              <a:schemeClr val="bg1">
                <a:lumMod val="65000"/>
              </a:schemeClr>
            </a:solidFill>
            <a:prstDash val="lgDash"/>
          </a:ln>
          <a:effectLst/>
        </c:spPr>
        <c:txPr>
          <a:bodyPr rot="-600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432429120"/>
        <c:crossesAt val="19"/>
        <c:crossBetween val="midCat"/>
        <c:majorUnit val="5"/>
      </c:valAx>
      <c:valAx>
        <c:axId val="432430240"/>
        <c:scaling>
          <c:orientation val="minMax"/>
          <c:max val="28"/>
          <c:min val="-14"/>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432430800"/>
        <c:crosses val="max"/>
        <c:crossBetween val="between"/>
        <c:majorUnit val="7"/>
      </c:valAx>
      <c:catAx>
        <c:axId val="432430800"/>
        <c:scaling>
          <c:orientation val="minMax"/>
        </c:scaling>
        <c:delete val="1"/>
        <c:axPos val="b"/>
        <c:numFmt formatCode="General" sourceLinked="1"/>
        <c:majorTickMark val="out"/>
        <c:minorTickMark val="none"/>
        <c:tickLblPos val="nextTo"/>
        <c:crossAx val="432430240"/>
        <c:crosses val="autoZero"/>
        <c:auto val="1"/>
        <c:lblAlgn val="ctr"/>
        <c:lblOffset val="100"/>
        <c:noMultiLvlLbl val="0"/>
      </c:cat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000">
          <a:solidFill>
            <a:sysClr val="windowText" lastClr="000000"/>
          </a:solidFill>
        </a:defRPr>
      </a:pPr>
      <a:endParaRPr lang="en-US"/>
    </a:p>
  </c:txPr>
  <c:externalData r:id="rId4">
    <c:autoUpdate val="0"/>
  </c:externalData>
  <c:userShapes r:id="rId5"/>
</c:chartSpace>
</file>

<file path=ppt/charts/chart5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8267716535433064E-2"/>
          <c:y val="0.19380341880341884"/>
          <c:w val="0.58423761435375099"/>
          <c:h val="0.72307578740157485"/>
        </c:manualLayout>
      </c:layout>
      <c:lineChart>
        <c:grouping val="standard"/>
        <c:varyColors val="0"/>
        <c:dLbls>
          <c:showLegendKey val="0"/>
          <c:showVal val="0"/>
          <c:showCatName val="0"/>
          <c:showSerName val="0"/>
          <c:showPercent val="0"/>
          <c:showBubbleSize val="0"/>
        </c:dLbls>
        <c:marker val="1"/>
        <c:smooth val="0"/>
        <c:axId val="432433040"/>
        <c:axId val="432431920"/>
        <c:extLst>
          <c:ext xmlns:c15="http://schemas.microsoft.com/office/drawing/2012/chart" uri="{02D57815-91ED-43cb-92C2-25804820EDAC}">
            <c15:filteredLineSeries>
              <c15:ser>
                <c:idx val="6"/>
                <c:order val="5"/>
                <c:tx>
                  <c:strRef>
                    <c:extLst>
                      <c:ext uri="{02D57815-91ED-43cb-92C2-25804820EDAC}">
                        <c15:formulaRef>
                          <c15:sqref>'LNGexports@'!#REF!</c15:sqref>
                        </c15:formulaRef>
                      </c:ext>
                    </c:extLst>
                    <c:strCache>
                      <c:ptCount val="1"/>
                      <c:pt idx="0">
                        <c:v>#REF!</c:v>
                      </c:pt>
                    </c:strCache>
                  </c:strRef>
                </c:tx>
                <c:spPr>
                  <a:ln w="28575" cap="rnd">
                    <a:solidFill>
                      <a:schemeClr val="accent1">
                        <a:lumMod val="60000"/>
                      </a:schemeClr>
                    </a:solidFill>
                    <a:round/>
                  </a:ln>
                  <a:effectLst/>
                </c:spPr>
                <c:marker>
                  <c:symbol val="none"/>
                </c:marker>
                <c:cat>
                  <c:numRef>
                    <c:extLst>
                      <c:ext uri="{02D57815-91ED-43cb-92C2-25804820EDAC}">
                        <c15:formulaRef>
                          <c15:sqref>'LNGexports@'!$AS$1:$CQ$1</c15:sqref>
                        </c15:formulaRef>
                      </c:ext>
                    </c:extLst>
                    <c:numCache>
                      <c:formatCode>General</c:formatCode>
                      <c:ptCount val="5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pt idx="32">
                        <c:v>2022</c:v>
                      </c:pt>
                      <c:pt idx="33">
                        <c:v>2023</c:v>
                      </c:pt>
                      <c:pt idx="34">
                        <c:v>2024</c:v>
                      </c:pt>
                      <c:pt idx="35">
                        <c:v>2025</c:v>
                      </c:pt>
                      <c:pt idx="36">
                        <c:v>2026</c:v>
                      </c:pt>
                      <c:pt idx="37">
                        <c:v>2027</c:v>
                      </c:pt>
                      <c:pt idx="38">
                        <c:v>2028</c:v>
                      </c:pt>
                      <c:pt idx="39">
                        <c:v>2029</c:v>
                      </c:pt>
                      <c:pt idx="40">
                        <c:v>2030</c:v>
                      </c:pt>
                      <c:pt idx="41">
                        <c:v>2031</c:v>
                      </c:pt>
                      <c:pt idx="42">
                        <c:v>2032</c:v>
                      </c:pt>
                      <c:pt idx="43">
                        <c:v>2033</c:v>
                      </c:pt>
                      <c:pt idx="44">
                        <c:v>2034</c:v>
                      </c:pt>
                      <c:pt idx="45">
                        <c:v>2035</c:v>
                      </c:pt>
                      <c:pt idx="46">
                        <c:v>2036</c:v>
                      </c:pt>
                      <c:pt idx="47">
                        <c:v>2037</c:v>
                      </c:pt>
                      <c:pt idx="48">
                        <c:v>2038</c:v>
                      </c:pt>
                      <c:pt idx="49">
                        <c:v>2039</c:v>
                      </c:pt>
                      <c:pt idx="50">
                        <c:v>2040</c:v>
                      </c:pt>
                    </c:numCache>
                  </c:numRef>
                </c:cat>
                <c:val>
                  <c:numRef>
                    <c:extLst>
                      <c:ext uri="{02D57815-91ED-43cb-92C2-25804820EDAC}">
                        <c15:formulaRef>
                          <c15:sqref>'LNGexports@'!#REF!</c15:sqref>
                        </c15:formulaRef>
                      </c:ext>
                    </c:extLst>
                    <c:numCache>
                      <c:formatCode>General</c:formatCode>
                      <c:ptCount val="1"/>
                      <c:pt idx="0">
                        <c:v>1</c:v>
                      </c:pt>
                    </c:numCache>
                  </c:numRef>
                </c:val>
                <c:smooth val="0"/>
              </c15:ser>
            </c15:filteredLineSeries>
            <c15:filteredLineSeries>
              <c15:ser>
                <c:idx val="8"/>
                <c:order val="7"/>
                <c:tx>
                  <c:strRef>
                    <c:extLst xmlns:c15="http://schemas.microsoft.com/office/drawing/2012/chart">
                      <c:ext xmlns:c15="http://schemas.microsoft.com/office/drawing/2012/chart" uri="{02D57815-91ED-43cb-92C2-25804820EDAC}">
                        <c15:formulaRef>
                          <c15:sqref>'LNGexports@'!#REF!</c15:sqref>
                        </c15:formulaRef>
                      </c:ext>
                    </c:extLst>
                    <c:strCache>
                      <c:ptCount val="1"/>
                      <c:pt idx="0">
                        <c:v>#REF!</c:v>
                      </c:pt>
                    </c:strCache>
                  </c:strRef>
                </c:tx>
                <c:spPr>
                  <a:ln w="28575" cap="rnd">
                    <a:solidFill>
                      <a:schemeClr val="accent3">
                        <a:lumMod val="60000"/>
                      </a:schemeClr>
                    </a:solidFill>
                    <a:round/>
                  </a:ln>
                  <a:effectLst/>
                </c:spPr>
                <c:marker>
                  <c:symbol val="none"/>
                </c:marker>
                <c:cat>
                  <c:numRef>
                    <c:extLst xmlns:c15="http://schemas.microsoft.com/office/drawing/2012/chart">
                      <c:ext xmlns:c15="http://schemas.microsoft.com/office/drawing/2012/chart" uri="{02D57815-91ED-43cb-92C2-25804820EDAC}">
                        <c15:formulaRef>
                          <c15:sqref>'LNGexports@'!$AS$1:$CQ$1</c15:sqref>
                        </c15:formulaRef>
                      </c:ext>
                    </c:extLst>
                    <c:numCache>
                      <c:formatCode>General</c:formatCode>
                      <c:ptCount val="5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pt idx="32">
                        <c:v>2022</c:v>
                      </c:pt>
                      <c:pt idx="33">
                        <c:v>2023</c:v>
                      </c:pt>
                      <c:pt idx="34">
                        <c:v>2024</c:v>
                      </c:pt>
                      <c:pt idx="35">
                        <c:v>2025</c:v>
                      </c:pt>
                      <c:pt idx="36">
                        <c:v>2026</c:v>
                      </c:pt>
                      <c:pt idx="37">
                        <c:v>2027</c:v>
                      </c:pt>
                      <c:pt idx="38">
                        <c:v>2028</c:v>
                      </c:pt>
                      <c:pt idx="39">
                        <c:v>2029</c:v>
                      </c:pt>
                      <c:pt idx="40">
                        <c:v>2030</c:v>
                      </c:pt>
                      <c:pt idx="41">
                        <c:v>2031</c:v>
                      </c:pt>
                      <c:pt idx="42">
                        <c:v>2032</c:v>
                      </c:pt>
                      <c:pt idx="43">
                        <c:v>2033</c:v>
                      </c:pt>
                      <c:pt idx="44">
                        <c:v>2034</c:v>
                      </c:pt>
                      <c:pt idx="45">
                        <c:v>2035</c:v>
                      </c:pt>
                      <c:pt idx="46">
                        <c:v>2036</c:v>
                      </c:pt>
                      <c:pt idx="47">
                        <c:v>2037</c:v>
                      </c:pt>
                      <c:pt idx="48">
                        <c:v>2038</c:v>
                      </c:pt>
                      <c:pt idx="49">
                        <c:v>2039</c:v>
                      </c:pt>
                      <c:pt idx="50">
                        <c:v>2040</c:v>
                      </c:pt>
                    </c:numCache>
                  </c:numRef>
                </c:cat>
                <c:val>
                  <c:numRef>
                    <c:extLst xmlns:c15="http://schemas.microsoft.com/office/drawing/2012/chart">
                      <c:ext xmlns:c15="http://schemas.microsoft.com/office/drawing/2012/chart" uri="{02D57815-91ED-43cb-92C2-25804820EDAC}">
                        <c15:formulaRef>
                          <c15:sqref>'LNGexports@'!#REF!</c15:sqref>
                        </c15:formulaRef>
                      </c:ext>
                    </c:extLst>
                    <c:numCache>
                      <c:formatCode>General</c:formatCode>
                      <c:ptCount val="1"/>
                      <c:pt idx="0">
                        <c:v>1</c:v>
                      </c:pt>
                    </c:numCache>
                  </c:numRef>
                </c:val>
                <c:smooth val="0"/>
              </c15:ser>
            </c15:filteredLineSeries>
            <c15:filteredLineSeries>
              <c15:ser>
                <c:idx val="9"/>
                <c:order val="8"/>
                <c:tx>
                  <c:strRef>
                    <c:extLst xmlns:c15="http://schemas.microsoft.com/office/drawing/2012/chart">
                      <c:ext xmlns:c15="http://schemas.microsoft.com/office/drawing/2012/chart" uri="{02D57815-91ED-43cb-92C2-25804820EDAC}">
                        <c15:formulaRef>
                          <c15:sqref>'LNGexports@'!#REF!</c15:sqref>
                        </c15:formulaRef>
                      </c:ext>
                    </c:extLst>
                    <c:strCache>
                      <c:ptCount val="1"/>
                      <c:pt idx="0">
                        <c:v>#REF!</c:v>
                      </c:pt>
                    </c:strCache>
                  </c:strRef>
                </c:tx>
                <c:spPr>
                  <a:ln w="28575" cap="rnd">
                    <a:solidFill>
                      <a:schemeClr val="accent4">
                        <a:lumMod val="60000"/>
                      </a:schemeClr>
                    </a:solidFill>
                    <a:round/>
                  </a:ln>
                  <a:effectLst/>
                </c:spPr>
                <c:marker>
                  <c:symbol val="none"/>
                </c:marker>
                <c:cat>
                  <c:numRef>
                    <c:extLst xmlns:c15="http://schemas.microsoft.com/office/drawing/2012/chart">
                      <c:ext xmlns:c15="http://schemas.microsoft.com/office/drawing/2012/chart" uri="{02D57815-91ED-43cb-92C2-25804820EDAC}">
                        <c15:formulaRef>
                          <c15:sqref>'LNGexports@'!$AS$1:$CQ$1</c15:sqref>
                        </c15:formulaRef>
                      </c:ext>
                    </c:extLst>
                    <c:numCache>
                      <c:formatCode>General</c:formatCode>
                      <c:ptCount val="5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pt idx="32">
                        <c:v>2022</c:v>
                      </c:pt>
                      <c:pt idx="33">
                        <c:v>2023</c:v>
                      </c:pt>
                      <c:pt idx="34">
                        <c:v>2024</c:v>
                      </c:pt>
                      <c:pt idx="35">
                        <c:v>2025</c:v>
                      </c:pt>
                      <c:pt idx="36">
                        <c:v>2026</c:v>
                      </c:pt>
                      <c:pt idx="37">
                        <c:v>2027</c:v>
                      </c:pt>
                      <c:pt idx="38">
                        <c:v>2028</c:v>
                      </c:pt>
                      <c:pt idx="39">
                        <c:v>2029</c:v>
                      </c:pt>
                      <c:pt idx="40">
                        <c:v>2030</c:v>
                      </c:pt>
                      <c:pt idx="41">
                        <c:v>2031</c:v>
                      </c:pt>
                      <c:pt idx="42">
                        <c:v>2032</c:v>
                      </c:pt>
                      <c:pt idx="43">
                        <c:v>2033</c:v>
                      </c:pt>
                      <c:pt idx="44">
                        <c:v>2034</c:v>
                      </c:pt>
                      <c:pt idx="45">
                        <c:v>2035</c:v>
                      </c:pt>
                      <c:pt idx="46">
                        <c:v>2036</c:v>
                      </c:pt>
                      <c:pt idx="47">
                        <c:v>2037</c:v>
                      </c:pt>
                      <c:pt idx="48">
                        <c:v>2038</c:v>
                      </c:pt>
                      <c:pt idx="49">
                        <c:v>2039</c:v>
                      </c:pt>
                      <c:pt idx="50">
                        <c:v>2040</c:v>
                      </c:pt>
                    </c:numCache>
                  </c:numRef>
                </c:cat>
                <c:val>
                  <c:numRef>
                    <c:extLst xmlns:c15="http://schemas.microsoft.com/office/drawing/2012/chart">
                      <c:ext xmlns:c15="http://schemas.microsoft.com/office/drawing/2012/chart" uri="{02D57815-91ED-43cb-92C2-25804820EDAC}">
                        <c15:formulaRef>
                          <c15:sqref>'LNGexports@'!#REF!</c15:sqref>
                        </c15:formulaRef>
                      </c:ext>
                    </c:extLst>
                    <c:numCache>
                      <c:formatCode>General</c:formatCode>
                      <c:ptCount val="1"/>
                      <c:pt idx="0">
                        <c:v>1</c:v>
                      </c:pt>
                    </c:numCache>
                  </c:numRef>
                </c:val>
                <c:smooth val="0"/>
              </c15:ser>
            </c15:filteredLineSeries>
            <c15:filteredLineSeries>
              <c15:ser>
                <c:idx val="10"/>
                <c:order val="9"/>
                <c:tx>
                  <c:strRef>
                    <c:extLst xmlns:c15="http://schemas.microsoft.com/office/drawing/2012/chart">
                      <c:ext xmlns:c15="http://schemas.microsoft.com/office/drawing/2012/chart" uri="{02D57815-91ED-43cb-92C2-25804820EDAC}">
                        <c15:formulaRef>
                          <c15:sqref>'LNGexports@'!#REF!</c15:sqref>
                        </c15:formulaRef>
                      </c:ext>
                    </c:extLst>
                    <c:strCache>
                      <c:ptCount val="1"/>
                      <c:pt idx="0">
                        <c:v>#REF!</c:v>
                      </c:pt>
                    </c:strCache>
                  </c:strRef>
                </c:tx>
                <c:spPr>
                  <a:ln w="28575" cap="rnd">
                    <a:solidFill>
                      <a:schemeClr val="accent5">
                        <a:lumMod val="60000"/>
                      </a:schemeClr>
                    </a:solidFill>
                    <a:round/>
                  </a:ln>
                  <a:effectLst/>
                </c:spPr>
                <c:marker>
                  <c:symbol val="none"/>
                </c:marker>
                <c:cat>
                  <c:numRef>
                    <c:extLst xmlns:c15="http://schemas.microsoft.com/office/drawing/2012/chart">
                      <c:ext xmlns:c15="http://schemas.microsoft.com/office/drawing/2012/chart" uri="{02D57815-91ED-43cb-92C2-25804820EDAC}">
                        <c15:formulaRef>
                          <c15:sqref>'LNGexports@'!$AS$1:$CQ$1</c15:sqref>
                        </c15:formulaRef>
                      </c:ext>
                    </c:extLst>
                    <c:numCache>
                      <c:formatCode>General</c:formatCode>
                      <c:ptCount val="5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pt idx="32">
                        <c:v>2022</c:v>
                      </c:pt>
                      <c:pt idx="33">
                        <c:v>2023</c:v>
                      </c:pt>
                      <c:pt idx="34">
                        <c:v>2024</c:v>
                      </c:pt>
                      <c:pt idx="35">
                        <c:v>2025</c:v>
                      </c:pt>
                      <c:pt idx="36">
                        <c:v>2026</c:v>
                      </c:pt>
                      <c:pt idx="37">
                        <c:v>2027</c:v>
                      </c:pt>
                      <c:pt idx="38">
                        <c:v>2028</c:v>
                      </c:pt>
                      <c:pt idx="39">
                        <c:v>2029</c:v>
                      </c:pt>
                      <c:pt idx="40">
                        <c:v>2030</c:v>
                      </c:pt>
                      <c:pt idx="41">
                        <c:v>2031</c:v>
                      </c:pt>
                      <c:pt idx="42">
                        <c:v>2032</c:v>
                      </c:pt>
                      <c:pt idx="43">
                        <c:v>2033</c:v>
                      </c:pt>
                      <c:pt idx="44">
                        <c:v>2034</c:v>
                      </c:pt>
                      <c:pt idx="45">
                        <c:v>2035</c:v>
                      </c:pt>
                      <c:pt idx="46">
                        <c:v>2036</c:v>
                      </c:pt>
                      <c:pt idx="47">
                        <c:v>2037</c:v>
                      </c:pt>
                      <c:pt idx="48">
                        <c:v>2038</c:v>
                      </c:pt>
                      <c:pt idx="49">
                        <c:v>2039</c:v>
                      </c:pt>
                      <c:pt idx="50">
                        <c:v>2040</c:v>
                      </c:pt>
                    </c:numCache>
                  </c:numRef>
                </c:cat>
                <c:val>
                  <c:numRef>
                    <c:extLst xmlns:c15="http://schemas.microsoft.com/office/drawing/2012/chart">
                      <c:ext xmlns:c15="http://schemas.microsoft.com/office/drawing/2012/chart" uri="{02D57815-91ED-43cb-92C2-25804820EDAC}">
                        <c15:formulaRef>
                          <c15:sqref>'LNGexports@'!#REF!</c15:sqref>
                        </c15:formulaRef>
                      </c:ext>
                    </c:extLst>
                    <c:numCache>
                      <c:formatCode>General</c:formatCode>
                      <c:ptCount val="1"/>
                      <c:pt idx="0">
                        <c:v>1</c:v>
                      </c:pt>
                    </c:numCache>
                  </c:numRef>
                </c:val>
                <c:smooth val="0"/>
              </c15:ser>
            </c15:filteredLineSeries>
          </c:ext>
        </c:extLst>
      </c:lineChart>
      <c:scatterChart>
        <c:scatterStyle val="smoothMarker"/>
        <c:varyColors val="0"/>
        <c:ser>
          <c:idx val="2"/>
          <c:order val="0"/>
          <c:tx>
            <c:strRef>
              <c:f>'LNGexports@'!$B$26</c:f>
              <c:strCache>
                <c:ptCount val="1"/>
                <c:pt idx="0">
                  <c:v>High Oil Price</c:v>
                </c:pt>
              </c:strCache>
            </c:strRef>
          </c:tx>
          <c:spPr>
            <a:ln w="22225" cap="rnd">
              <a:solidFill>
                <a:schemeClr val="accent4"/>
              </a:solidFill>
              <a:round/>
            </a:ln>
            <a:effectLst/>
          </c:spPr>
          <c:marker>
            <c:symbol val="none"/>
          </c:marker>
          <c:xVal>
            <c:numRef>
              <c:f>'LNGexports@'!$BC$1:$DA$1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xVal>
          <c:yVal>
            <c:numRef>
              <c:f>'LNGexports@'!$BC$26:$DA$26</c:f>
              <c:numCache>
                <c:formatCode>General</c:formatCode>
                <c:ptCount val="51"/>
                <c:pt idx="18">
                  <c:v>1.0781400000000001</c:v>
                </c:pt>
                <c:pt idx="19">
                  <c:v>1.9159200000000001</c:v>
                </c:pt>
                <c:pt idx="20">
                  <c:v>2.7018499999999999</c:v>
                </c:pt>
                <c:pt idx="21">
                  <c:v>2.9277510000000002</c:v>
                </c:pt>
                <c:pt idx="22">
                  <c:v>2.93859</c:v>
                </c:pt>
                <c:pt idx="23">
                  <c:v>3.3248090000000001</c:v>
                </c:pt>
                <c:pt idx="24">
                  <c:v>3.7358880000000001</c:v>
                </c:pt>
                <c:pt idx="25">
                  <c:v>4.3273200000000003</c:v>
                </c:pt>
                <c:pt idx="26">
                  <c:v>4.9273199999999999</c:v>
                </c:pt>
                <c:pt idx="27">
                  <c:v>5.5273199999999996</c:v>
                </c:pt>
                <c:pt idx="28">
                  <c:v>6.1358889999999997</c:v>
                </c:pt>
                <c:pt idx="29">
                  <c:v>6.7273199999999997</c:v>
                </c:pt>
                <c:pt idx="30">
                  <c:v>7.3273200000000003</c:v>
                </c:pt>
                <c:pt idx="31">
                  <c:v>7.9273199999999999</c:v>
                </c:pt>
                <c:pt idx="32">
                  <c:v>8.5358879999999999</c:v>
                </c:pt>
                <c:pt idx="33">
                  <c:v>9.1273199999999992</c:v>
                </c:pt>
                <c:pt idx="34">
                  <c:v>9.5939870000000003</c:v>
                </c:pt>
                <c:pt idx="35">
                  <c:v>9.9273199999999999</c:v>
                </c:pt>
                <c:pt idx="36">
                  <c:v>10.069222</c:v>
                </c:pt>
                <c:pt idx="37">
                  <c:v>10.327321</c:v>
                </c:pt>
                <c:pt idx="38">
                  <c:v>10.527321000000001</c:v>
                </c:pt>
                <c:pt idx="39">
                  <c:v>10.727321</c:v>
                </c:pt>
                <c:pt idx="40">
                  <c:v>10.935888</c:v>
                </c:pt>
                <c:pt idx="41">
                  <c:v>10.92732</c:v>
                </c:pt>
                <c:pt idx="42">
                  <c:v>10.92732</c:v>
                </c:pt>
                <c:pt idx="43">
                  <c:v>10.92732</c:v>
                </c:pt>
                <c:pt idx="44">
                  <c:v>10.935888</c:v>
                </c:pt>
                <c:pt idx="45">
                  <c:v>10.92732</c:v>
                </c:pt>
                <c:pt idx="46">
                  <c:v>10.92732</c:v>
                </c:pt>
                <c:pt idx="47">
                  <c:v>10.92732</c:v>
                </c:pt>
                <c:pt idx="48">
                  <c:v>10.935888</c:v>
                </c:pt>
                <c:pt idx="49">
                  <c:v>10.92732</c:v>
                </c:pt>
                <c:pt idx="50">
                  <c:v>10.92732</c:v>
                </c:pt>
              </c:numCache>
            </c:numRef>
          </c:yVal>
          <c:smooth val="1"/>
        </c:ser>
        <c:ser>
          <c:idx val="3"/>
          <c:order val="1"/>
          <c:tx>
            <c:strRef>
              <c:f>'LNGexports@'!$B$25</c:f>
              <c:strCache>
                <c:ptCount val="1"/>
                <c:pt idx="0">
                  <c:v>Low Oil Price</c:v>
                </c:pt>
              </c:strCache>
            </c:strRef>
          </c:tx>
          <c:spPr>
            <a:ln w="22225" cap="rnd">
              <a:solidFill>
                <a:schemeClr val="accent5"/>
              </a:solidFill>
              <a:round/>
            </a:ln>
            <a:effectLst/>
          </c:spPr>
          <c:marker>
            <c:symbol val="none"/>
          </c:marker>
          <c:xVal>
            <c:numRef>
              <c:f>'LNGexports@'!$BC$1:$DA$1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xVal>
          <c:yVal>
            <c:numRef>
              <c:f>'LNGexports@'!$BC$25:$DA$25</c:f>
              <c:numCache>
                <c:formatCode>General</c:formatCode>
                <c:ptCount val="51"/>
                <c:pt idx="18">
                  <c:v>1.0781400000000001</c:v>
                </c:pt>
                <c:pt idx="19">
                  <c:v>1.9159200000000001</c:v>
                </c:pt>
                <c:pt idx="20">
                  <c:v>2.7018499999999999</c:v>
                </c:pt>
                <c:pt idx="21">
                  <c:v>2.9277510000000002</c:v>
                </c:pt>
                <c:pt idx="22">
                  <c:v>2.93859</c:v>
                </c:pt>
                <c:pt idx="23">
                  <c:v>3.1248089999999999</c:v>
                </c:pt>
                <c:pt idx="24">
                  <c:v>3.1352380000000002</c:v>
                </c:pt>
                <c:pt idx="25">
                  <c:v>3.1270669999999998</c:v>
                </c:pt>
                <c:pt idx="26">
                  <c:v>3.126973</c:v>
                </c:pt>
                <c:pt idx="27">
                  <c:v>3.1265309999999999</c:v>
                </c:pt>
                <c:pt idx="28">
                  <c:v>3.135141</c:v>
                </c:pt>
                <c:pt idx="29">
                  <c:v>3.127014</c:v>
                </c:pt>
                <c:pt idx="30">
                  <c:v>3.125515</c:v>
                </c:pt>
                <c:pt idx="31">
                  <c:v>3.1211690000000001</c:v>
                </c:pt>
                <c:pt idx="32">
                  <c:v>3.102023</c:v>
                </c:pt>
                <c:pt idx="33">
                  <c:v>3.1030069999999998</c:v>
                </c:pt>
                <c:pt idx="34">
                  <c:v>3.087402</c:v>
                </c:pt>
                <c:pt idx="35">
                  <c:v>3.03057</c:v>
                </c:pt>
                <c:pt idx="36">
                  <c:v>3.0169739999999998</c:v>
                </c:pt>
                <c:pt idx="37">
                  <c:v>3.0126210000000002</c:v>
                </c:pt>
                <c:pt idx="38">
                  <c:v>3.0164960000000001</c:v>
                </c:pt>
                <c:pt idx="39">
                  <c:v>2.9862229999999998</c:v>
                </c:pt>
                <c:pt idx="40">
                  <c:v>2.9628809999999999</c:v>
                </c:pt>
                <c:pt idx="41">
                  <c:v>2.9659450000000001</c:v>
                </c:pt>
                <c:pt idx="42">
                  <c:v>2.9291670000000001</c:v>
                </c:pt>
                <c:pt idx="43">
                  <c:v>2.9100480000000002</c:v>
                </c:pt>
                <c:pt idx="44">
                  <c:v>2.8868330000000002</c:v>
                </c:pt>
                <c:pt idx="45">
                  <c:v>2.890358</c:v>
                </c:pt>
                <c:pt idx="46">
                  <c:v>2.8526220000000002</c:v>
                </c:pt>
                <c:pt idx="47">
                  <c:v>2.8104269999999998</c:v>
                </c:pt>
                <c:pt idx="48">
                  <c:v>2.769787</c:v>
                </c:pt>
                <c:pt idx="49">
                  <c:v>2.7087889999999999</c:v>
                </c:pt>
                <c:pt idx="50">
                  <c:v>2.6093829999999998</c:v>
                </c:pt>
              </c:numCache>
            </c:numRef>
          </c:yVal>
          <c:smooth val="1"/>
        </c:ser>
        <c:ser>
          <c:idx val="4"/>
          <c:order val="2"/>
          <c:tx>
            <c:strRef>
              <c:f>'LNGexports@'!$B$28</c:f>
              <c:strCache>
                <c:ptCount val="1"/>
                <c:pt idx="0">
                  <c:v>High Oil &amp; Gas Resource &amp; Technology</c:v>
                </c:pt>
              </c:strCache>
            </c:strRef>
          </c:tx>
          <c:spPr>
            <a:ln w="22225" cap="rnd">
              <a:solidFill>
                <a:schemeClr val="accent3"/>
              </a:solidFill>
              <a:round/>
            </a:ln>
            <a:effectLst/>
          </c:spPr>
          <c:marker>
            <c:symbol val="none"/>
          </c:marker>
          <c:xVal>
            <c:numRef>
              <c:f>'LNGexports@'!$BC$1:$DA$1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xVal>
          <c:yVal>
            <c:numRef>
              <c:f>'LNGexports@'!$BC$28:$DA$28</c:f>
              <c:numCache>
                <c:formatCode>General</c:formatCode>
                <c:ptCount val="51"/>
                <c:pt idx="18">
                  <c:v>1.0781400000000001</c:v>
                </c:pt>
                <c:pt idx="19">
                  <c:v>1.9159200000000001</c:v>
                </c:pt>
                <c:pt idx="20">
                  <c:v>2.7018499999999999</c:v>
                </c:pt>
                <c:pt idx="21">
                  <c:v>2.9277510000000002</c:v>
                </c:pt>
                <c:pt idx="22">
                  <c:v>2.93859</c:v>
                </c:pt>
                <c:pt idx="23">
                  <c:v>3.3248090000000001</c:v>
                </c:pt>
                <c:pt idx="24">
                  <c:v>3.7358880000000001</c:v>
                </c:pt>
                <c:pt idx="25">
                  <c:v>4.3273200000000003</c:v>
                </c:pt>
                <c:pt idx="26">
                  <c:v>4.9273199999999999</c:v>
                </c:pt>
                <c:pt idx="27">
                  <c:v>5.3939870000000001</c:v>
                </c:pt>
                <c:pt idx="28">
                  <c:v>5.7358880000000001</c:v>
                </c:pt>
                <c:pt idx="29">
                  <c:v>5.9273199999999999</c:v>
                </c:pt>
                <c:pt idx="30">
                  <c:v>6.1273200000000001</c:v>
                </c:pt>
                <c:pt idx="31">
                  <c:v>6.3273200000000003</c:v>
                </c:pt>
                <c:pt idx="32">
                  <c:v>6.5358890000000001</c:v>
                </c:pt>
                <c:pt idx="33">
                  <c:v>6.7273199999999997</c:v>
                </c:pt>
                <c:pt idx="34">
                  <c:v>6.8606540000000003</c:v>
                </c:pt>
                <c:pt idx="35">
                  <c:v>6.9273199999999999</c:v>
                </c:pt>
                <c:pt idx="36">
                  <c:v>6.9358880000000003</c:v>
                </c:pt>
                <c:pt idx="37">
                  <c:v>6.9273199999999999</c:v>
                </c:pt>
                <c:pt idx="38">
                  <c:v>6.9273199999999999</c:v>
                </c:pt>
                <c:pt idx="39">
                  <c:v>6.9273199999999999</c:v>
                </c:pt>
                <c:pt idx="40">
                  <c:v>6.9358880000000003</c:v>
                </c:pt>
                <c:pt idx="41">
                  <c:v>6.9273199999999999</c:v>
                </c:pt>
                <c:pt idx="42">
                  <c:v>6.9273199999999999</c:v>
                </c:pt>
                <c:pt idx="43">
                  <c:v>6.9273199999999999</c:v>
                </c:pt>
                <c:pt idx="44">
                  <c:v>6.9358880000000003</c:v>
                </c:pt>
                <c:pt idx="45">
                  <c:v>6.9273199999999999</c:v>
                </c:pt>
                <c:pt idx="46">
                  <c:v>6.9273199999999999</c:v>
                </c:pt>
                <c:pt idx="47">
                  <c:v>6.9273199999999999</c:v>
                </c:pt>
                <c:pt idx="48">
                  <c:v>6.9358880000000003</c:v>
                </c:pt>
                <c:pt idx="49">
                  <c:v>6.9273199999999999</c:v>
                </c:pt>
                <c:pt idx="50">
                  <c:v>6.9273199999999999</c:v>
                </c:pt>
              </c:numCache>
            </c:numRef>
          </c:yVal>
          <c:smooth val="1"/>
        </c:ser>
        <c:ser>
          <c:idx val="5"/>
          <c:order val="3"/>
          <c:tx>
            <c:strRef>
              <c:f>'LNGexports@'!$B$27</c:f>
              <c:strCache>
                <c:ptCount val="1"/>
                <c:pt idx="0">
                  <c:v>Low Oil &amp; Gas Resource &amp; Technology</c:v>
                </c:pt>
              </c:strCache>
            </c:strRef>
          </c:tx>
          <c:spPr>
            <a:ln w="22225" cap="rnd">
              <a:solidFill>
                <a:schemeClr val="accent2"/>
              </a:solidFill>
              <a:round/>
            </a:ln>
            <a:effectLst/>
          </c:spPr>
          <c:marker>
            <c:symbol val="none"/>
          </c:marker>
          <c:xVal>
            <c:numRef>
              <c:f>'LNGexports@'!$BC$1:$DA$1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xVal>
          <c:yVal>
            <c:numRef>
              <c:f>'LNGexports@'!$BC$27:$DA$27</c:f>
              <c:numCache>
                <c:formatCode>General</c:formatCode>
                <c:ptCount val="51"/>
                <c:pt idx="18">
                  <c:v>1.0781400000000001</c:v>
                </c:pt>
                <c:pt idx="19">
                  <c:v>1.9159200000000001</c:v>
                </c:pt>
                <c:pt idx="20">
                  <c:v>2.7018499999999999</c:v>
                </c:pt>
                <c:pt idx="21">
                  <c:v>2.9277510000000002</c:v>
                </c:pt>
                <c:pt idx="22">
                  <c:v>2.93859</c:v>
                </c:pt>
                <c:pt idx="23">
                  <c:v>3.3248090000000001</c:v>
                </c:pt>
                <c:pt idx="24">
                  <c:v>3.6025550000000002</c:v>
                </c:pt>
                <c:pt idx="25">
                  <c:v>3.8606530000000001</c:v>
                </c:pt>
                <c:pt idx="26">
                  <c:v>3.9267370000000001</c:v>
                </c:pt>
                <c:pt idx="27">
                  <c:v>3.9263650000000001</c:v>
                </c:pt>
                <c:pt idx="28">
                  <c:v>3.9317739999999999</c:v>
                </c:pt>
                <c:pt idx="29">
                  <c:v>3.9246780000000001</c:v>
                </c:pt>
                <c:pt idx="30">
                  <c:v>3.8788230000000001</c:v>
                </c:pt>
                <c:pt idx="31">
                  <c:v>3.844986</c:v>
                </c:pt>
                <c:pt idx="32">
                  <c:v>3.8082199999999999</c:v>
                </c:pt>
                <c:pt idx="33">
                  <c:v>3.7673220000000001</c:v>
                </c:pt>
                <c:pt idx="34">
                  <c:v>3.7326899999999998</c:v>
                </c:pt>
                <c:pt idx="35">
                  <c:v>3.7346979999999999</c:v>
                </c:pt>
                <c:pt idx="36">
                  <c:v>3.686175</c:v>
                </c:pt>
                <c:pt idx="37">
                  <c:v>3.6333000000000002</c:v>
                </c:pt>
                <c:pt idx="38">
                  <c:v>3.7915760000000001</c:v>
                </c:pt>
                <c:pt idx="39">
                  <c:v>4.0406519999999997</c:v>
                </c:pt>
                <c:pt idx="40">
                  <c:v>4.1201730000000003</c:v>
                </c:pt>
                <c:pt idx="41">
                  <c:v>4.0981249999999996</c:v>
                </c:pt>
                <c:pt idx="42">
                  <c:v>4.0984790000000002</c:v>
                </c:pt>
                <c:pt idx="43">
                  <c:v>4.0714579999999998</c:v>
                </c:pt>
                <c:pt idx="44">
                  <c:v>3.5566179999999998</c:v>
                </c:pt>
                <c:pt idx="45">
                  <c:v>3.3731960000000001</c:v>
                </c:pt>
                <c:pt idx="46">
                  <c:v>3.1636790000000001</c:v>
                </c:pt>
                <c:pt idx="47">
                  <c:v>3.018011</c:v>
                </c:pt>
                <c:pt idx="48">
                  <c:v>2.9501469999999999</c:v>
                </c:pt>
                <c:pt idx="49">
                  <c:v>2.9222760000000001</c:v>
                </c:pt>
                <c:pt idx="50">
                  <c:v>2.8159969999999999</c:v>
                </c:pt>
              </c:numCache>
            </c:numRef>
          </c:yVal>
          <c:smooth val="1"/>
        </c:ser>
        <c:ser>
          <c:idx val="1"/>
          <c:order val="10"/>
          <c:tx>
            <c:strRef>
              <c:f>'LNGexports@'!$B$24</c:f>
              <c:strCache>
                <c:ptCount val="1"/>
                <c:pt idx="0">
                  <c:v>Reference</c:v>
                </c:pt>
              </c:strCache>
            </c:strRef>
          </c:tx>
          <c:spPr>
            <a:ln w="22225" cap="rnd">
              <a:solidFill>
                <a:srgbClr val="000000"/>
              </a:solidFill>
              <a:round/>
            </a:ln>
            <a:effectLst/>
          </c:spPr>
          <c:marker>
            <c:symbol val="none"/>
          </c:marker>
          <c:xVal>
            <c:numRef>
              <c:f>'LNGexports@'!$BC$1:$DA$1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xVal>
          <c:yVal>
            <c:numRef>
              <c:f>'LNGexports@'!$BC$24:$DA$24</c:f>
              <c:numCache>
                <c:formatCode>General</c:formatCode>
                <c:ptCount val="51"/>
                <c:pt idx="0">
                  <c:v>6.5610000000000029E-2</c:v>
                </c:pt>
                <c:pt idx="1">
                  <c:v>6.575299999999995E-2</c:v>
                </c:pt>
                <c:pt idx="2">
                  <c:v>6.3438999999999912E-2</c:v>
                </c:pt>
                <c:pt idx="3">
                  <c:v>6.5698000000000034E-2</c:v>
                </c:pt>
                <c:pt idx="4">
                  <c:v>6.2100000000000044E-2</c:v>
                </c:pt>
                <c:pt idx="5">
                  <c:v>6.5125000000000099E-2</c:v>
                </c:pt>
                <c:pt idx="6">
                  <c:v>6.0765000000000069E-2</c:v>
                </c:pt>
                <c:pt idx="7">
                  <c:v>4.8395999999999995E-2</c:v>
                </c:pt>
                <c:pt idx="8">
                  <c:v>3.9163999999999977E-2</c:v>
                </c:pt>
                <c:pt idx="9">
                  <c:v>3.3271000000000051E-2</c:v>
                </c:pt>
                <c:pt idx="10">
                  <c:v>6.4585000000000115E-2</c:v>
                </c:pt>
                <c:pt idx="11">
                  <c:v>6.9765000000000077E-2</c:v>
                </c:pt>
                <c:pt idx="12">
                  <c:v>2.8141999999999889E-2</c:v>
                </c:pt>
                <c:pt idx="13">
                  <c:v>-1.000000000139778E-6</c:v>
                </c:pt>
                <c:pt idx="14">
                  <c:v>1.5975000000000072E-2</c:v>
                </c:pt>
                <c:pt idx="15">
                  <c:v>2.8143000000000029E-2</c:v>
                </c:pt>
                <c:pt idx="16">
                  <c:v>0.15899300000000016</c:v>
                </c:pt>
                <c:pt idx="17">
                  <c:v>0.56610300000000002</c:v>
                </c:pt>
                <c:pt idx="18">
                  <c:v>1.0781400000000001</c:v>
                </c:pt>
                <c:pt idx="19">
                  <c:v>1.9159200000000001</c:v>
                </c:pt>
                <c:pt idx="20">
                  <c:v>2.7018499999999999</c:v>
                </c:pt>
                <c:pt idx="21">
                  <c:v>2.9277510000000002</c:v>
                </c:pt>
                <c:pt idx="22">
                  <c:v>2.93859</c:v>
                </c:pt>
                <c:pt idx="23">
                  <c:v>3.3248090000000001</c:v>
                </c:pt>
                <c:pt idx="24">
                  <c:v>3.7358880000000001</c:v>
                </c:pt>
                <c:pt idx="25">
                  <c:v>4.1939869999999999</c:v>
                </c:pt>
                <c:pt idx="26">
                  <c:v>4.5273199999999996</c:v>
                </c:pt>
                <c:pt idx="27">
                  <c:v>4.7273199999999997</c:v>
                </c:pt>
                <c:pt idx="28">
                  <c:v>4.9358880000000003</c:v>
                </c:pt>
                <c:pt idx="29">
                  <c:v>5.0606540000000004</c:v>
                </c:pt>
                <c:pt idx="30">
                  <c:v>5.1273200000000001</c:v>
                </c:pt>
                <c:pt idx="31">
                  <c:v>5.1273200000000001</c:v>
                </c:pt>
                <c:pt idx="32">
                  <c:v>5.1358889999999997</c:v>
                </c:pt>
                <c:pt idx="33">
                  <c:v>5.1273200000000001</c:v>
                </c:pt>
                <c:pt idx="34">
                  <c:v>5.1273200000000001</c:v>
                </c:pt>
                <c:pt idx="35">
                  <c:v>5.1273200000000001</c:v>
                </c:pt>
                <c:pt idx="36">
                  <c:v>5.1358889999999997</c:v>
                </c:pt>
                <c:pt idx="37">
                  <c:v>5.1273200000000001</c:v>
                </c:pt>
                <c:pt idx="38">
                  <c:v>5.1273200000000001</c:v>
                </c:pt>
                <c:pt idx="39">
                  <c:v>5.1273200000000001</c:v>
                </c:pt>
                <c:pt idx="40">
                  <c:v>5.1358889999999997</c:v>
                </c:pt>
                <c:pt idx="41">
                  <c:v>5.1273200000000001</c:v>
                </c:pt>
                <c:pt idx="42">
                  <c:v>5.1273200000000001</c:v>
                </c:pt>
                <c:pt idx="43">
                  <c:v>5.1273200000000001</c:v>
                </c:pt>
                <c:pt idx="44">
                  <c:v>5.1358889999999997</c:v>
                </c:pt>
                <c:pt idx="45">
                  <c:v>5.1273200000000001</c:v>
                </c:pt>
                <c:pt idx="46">
                  <c:v>5.1273200000000001</c:v>
                </c:pt>
                <c:pt idx="47">
                  <c:v>5.1273200000000001</c:v>
                </c:pt>
                <c:pt idx="48">
                  <c:v>5.1358889999999997</c:v>
                </c:pt>
                <c:pt idx="49">
                  <c:v>5.1273200000000001</c:v>
                </c:pt>
                <c:pt idx="50">
                  <c:v>5.1273200000000001</c:v>
                </c:pt>
              </c:numCache>
            </c:numRef>
          </c:yVal>
          <c:smooth val="1"/>
        </c:ser>
        <c:dLbls>
          <c:showLegendKey val="0"/>
          <c:showVal val="0"/>
          <c:showCatName val="0"/>
          <c:showSerName val="0"/>
          <c:showPercent val="0"/>
          <c:showBubbleSize val="0"/>
        </c:dLbls>
        <c:axId val="216845840"/>
        <c:axId val="432431360"/>
        <c:extLst>
          <c:ext xmlns:c15="http://schemas.microsoft.com/office/drawing/2012/chart" uri="{02D57815-91ED-43cb-92C2-25804820EDAC}">
            <c15:filteredScatterSeries>
              <c15:ser>
                <c:idx val="0"/>
                <c:order val="4"/>
                <c:tx>
                  <c:strRef>
                    <c:extLst>
                      <c:ext uri="{02D57815-91ED-43cb-92C2-25804820EDAC}">
                        <c15:formulaRef>
                          <c15:sqref>'LNGexports@'!#REF!</c15:sqref>
                        </c15:formulaRef>
                      </c:ext>
                    </c:extLst>
                    <c:strCache>
                      <c:ptCount val="1"/>
                      <c:pt idx="0">
                        <c:v>#REF!</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yVal>
                  <c:numRef>
                    <c:extLst>
                      <c:ext uri="{02D57815-91ED-43cb-92C2-25804820EDAC}">
                        <c15:formulaRef>
                          <c15:sqref>'LNGexports@'!#REF!</c15:sqref>
                        </c15:formulaRef>
                      </c:ext>
                    </c:extLst>
                    <c:numCache>
                      <c:formatCode>General</c:formatCode>
                      <c:ptCount val="1"/>
                      <c:pt idx="0">
                        <c:v>1</c:v>
                      </c:pt>
                    </c:numCache>
                  </c:numRef>
                </c:yVal>
                <c:smooth val="1"/>
              </c15:ser>
            </c15:filteredScatterSeries>
            <c15:filteredScatterSeries>
              <c15:ser>
                <c:idx val="7"/>
                <c:order val="6"/>
                <c:tx>
                  <c:strRef>
                    <c:extLst xmlns:c15="http://schemas.microsoft.com/office/drawing/2012/chart">
                      <c:ext xmlns:c15="http://schemas.microsoft.com/office/drawing/2012/chart" uri="{02D57815-91ED-43cb-92C2-25804820EDAC}">
                        <c15:formulaRef>
                          <c15:sqref>'LNGexports@'!#REF!</c15:sqref>
                        </c15:formulaRef>
                      </c:ext>
                    </c:extLst>
                    <c:strCache>
                      <c:ptCount val="1"/>
                      <c:pt idx="0">
                        <c:v>#REF!</c:v>
                      </c:pt>
                    </c:strCache>
                  </c:strRef>
                </c:tx>
                <c:spPr>
                  <a:ln w="28575" cap="rnd">
                    <a:solidFill>
                      <a:schemeClr val="accent2">
                        <a:lumMod val="60000"/>
                      </a:schemeClr>
                    </a:solidFill>
                    <a:round/>
                  </a:ln>
                  <a:effectLst/>
                </c:spPr>
                <c:marker>
                  <c:symbol val="circle"/>
                  <c:size val="5"/>
                  <c:spPr>
                    <a:solidFill>
                      <a:schemeClr val="accent2">
                        <a:lumMod val="60000"/>
                      </a:schemeClr>
                    </a:solidFill>
                    <a:ln w="9525">
                      <a:solidFill>
                        <a:schemeClr val="accent2">
                          <a:lumMod val="60000"/>
                        </a:schemeClr>
                      </a:solidFill>
                    </a:ln>
                    <a:effectLst/>
                  </c:spPr>
                </c:marker>
                <c:yVal>
                  <c:numRef>
                    <c:extLst xmlns:c15="http://schemas.microsoft.com/office/drawing/2012/chart">
                      <c:ext xmlns:c15="http://schemas.microsoft.com/office/drawing/2012/chart" uri="{02D57815-91ED-43cb-92C2-25804820EDAC}">
                        <c15:formulaRef>
                          <c15:sqref>'LNGexports@'!#REF!</c15:sqref>
                        </c15:formulaRef>
                      </c:ext>
                    </c:extLst>
                    <c:numCache>
                      <c:formatCode>General</c:formatCode>
                      <c:ptCount val="1"/>
                      <c:pt idx="0">
                        <c:v>1</c:v>
                      </c:pt>
                    </c:numCache>
                  </c:numRef>
                </c:yVal>
                <c:smooth val="1"/>
              </c15:ser>
            </c15:filteredScatterSeries>
          </c:ext>
        </c:extLst>
      </c:scatterChart>
      <c:valAx>
        <c:axId val="216845840"/>
        <c:scaling>
          <c:orientation val="minMax"/>
          <c:max val="2050"/>
          <c:min val="2000"/>
        </c:scaling>
        <c:delete val="0"/>
        <c:axPos val="b"/>
        <c:numFmt formatCode="General" sourceLinked="1"/>
        <c:majorTickMark val="out"/>
        <c:minorTickMark val="none"/>
        <c:tickLblPos val="low"/>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432431360"/>
        <c:crosses val="autoZero"/>
        <c:crossBetween val="midCat"/>
        <c:majorUnit val="10"/>
        <c:minorUnit val="10"/>
      </c:valAx>
      <c:valAx>
        <c:axId val="432431360"/>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22225">
            <a:solidFill>
              <a:schemeClr val="bg1">
                <a:lumMod val="65000"/>
              </a:schemeClr>
            </a:solidFill>
            <a:prstDash val="lgDash"/>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16845840"/>
        <c:crossesAt val="2018"/>
        <c:crossBetween val="midCat"/>
        <c:majorUnit val="2"/>
      </c:valAx>
      <c:valAx>
        <c:axId val="432431920"/>
        <c:scaling>
          <c:orientation val="minMax"/>
          <c:max val="38.299999999999997"/>
          <c:min val="0"/>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432433040"/>
        <c:crosses val="max"/>
        <c:crossBetween val="between"/>
      </c:valAx>
      <c:catAx>
        <c:axId val="432433040"/>
        <c:scaling>
          <c:orientation val="minMax"/>
        </c:scaling>
        <c:delete val="1"/>
        <c:axPos val="b"/>
        <c:numFmt formatCode="General" sourceLinked="1"/>
        <c:majorTickMark val="out"/>
        <c:minorTickMark val="none"/>
        <c:tickLblPos val="nextTo"/>
        <c:crossAx val="432431920"/>
        <c:crosses val="autoZero"/>
        <c:auto val="1"/>
        <c:lblAlgn val="ctr"/>
        <c:lblOffset val="100"/>
        <c:noMultiLvlLbl val="0"/>
      </c:catAx>
      <c:spPr>
        <a:noFill/>
        <a:ln>
          <a:noFill/>
        </a:ln>
        <a:effectLst/>
      </c:spPr>
    </c:plotArea>
    <c:plotVisOnly val="1"/>
    <c:dispBlanksAs val="gap"/>
    <c:showDLblsOverMax val="0"/>
  </c:chart>
  <c:spPr>
    <a:noFill/>
    <a:ln w="9525" cap="flat" cmpd="sng" algn="ctr">
      <a:noFill/>
      <a:round/>
    </a:ln>
    <a:effectLst/>
  </c:spPr>
  <c:txPr>
    <a:bodyPr/>
    <a:lstStyle/>
    <a:p>
      <a:pPr>
        <a:defRPr sz="1000">
          <a:solidFill>
            <a:sysClr val="windowText" lastClr="000000"/>
          </a:solidFill>
        </a:defRPr>
      </a:pPr>
      <a:endParaRPr lang="en-US"/>
    </a:p>
  </c:txPr>
  <c:externalData r:id="rId4">
    <c:autoUpdate val="0"/>
  </c:externalData>
  <c:userShapes r:id="rId5"/>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3636931769016492"/>
          <c:y val="0.17193581657558804"/>
          <c:w val="0.74840584830742307"/>
          <c:h val="0.74381401359774724"/>
        </c:manualLayout>
      </c:layout>
      <c:areaChart>
        <c:grouping val="stacked"/>
        <c:varyColors val="0"/>
        <c:ser>
          <c:idx val="3"/>
          <c:order val="1"/>
          <c:tx>
            <c:strRef>
              <c:f>'KT_ADgasproduction_byregion@'!$B$35</c:f>
              <c:strCache>
                <c:ptCount val="1"/>
                <c:pt idx="0">
                  <c:v>Other U.S. </c:v>
                </c:pt>
              </c:strCache>
            </c:strRef>
          </c:tx>
          <c:spPr>
            <a:solidFill>
              <a:schemeClr val="bg2">
                <a:lumMod val="60000"/>
                <a:lumOff val="40000"/>
              </a:schemeClr>
            </a:solidFill>
            <a:ln>
              <a:noFill/>
            </a:ln>
            <a:effectLst/>
          </c:spPr>
          <c:cat>
            <c:numRef>
              <c:f>'KT_ADgasproduction_byregion@'!$BC$1:$DA$1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'KT_ADgasproduction_byregion@'!$BC$35:$DA$35</c:f>
              <c:numCache>
                <c:formatCode>General</c:formatCode>
                <c:ptCount val="41"/>
                <c:pt idx="0">
                  <c:v>0.85779399999999995</c:v>
                </c:pt>
                <c:pt idx="1">
                  <c:v>0.85220400000000018</c:v>
                </c:pt>
                <c:pt idx="2">
                  <c:v>0.97180599999999995</c:v>
                </c:pt>
                <c:pt idx="3">
                  <c:v>1.1165929999999999</c:v>
                </c:pt>
                <c:pt idx="4">
                  <c:v>1.388395</c:v>
                </c:pt>
                <c:pt idx="5">
                  <c:v>1.6842309999999998</c:v>
                </c:pt>
                <c:pt idx="6">
                  <c:v>1.6361479999999999</c:v>
                </c:pt>
                <c:pt idx="7">
                  <c:v>1.6729339999999999</c:v>
                </c:pt>
                <c:pt idx="8">
                  <c:v>2.003161</c:v>
                </c:pt>
                <c:pt idx="9">
                  <c:v>2.1065319999999992</c:v>
                </c:pt>
                <c:pt idx="10">
                  <c:v>2.2719129999999996</c:v>
                </c:pt>
                <c:pt idx="11">
                  <c:v>2.5639070000000004</c:v>
                </c:pt>
                <c:pt idx="12">
                  <c:v>2.707236</c:v>
                </c:pt>
                <c:pt idx="13">
                  <c:v>2.7111140000000002</c:v>
                </c:pt>
                <c:pt idx="14">
                  <c:v>2.6804880000000004</c:v>
                </c:pt>
                <c:pt idx="15">
                  <c:v>2.6510239999999996</c:v>
                </c:pt>
                <c:pt idx="16">
                  <c:v>2.6358600000000001</c:v>
                </c:pt>
                <c:pt idx="17">
                  <c:v>2.5742440000000011</c:v>
                </c:pt>
                <c:pt idx="18">
                  <c:v>2.574122</c:v>
                </c:pt>
                <c:pt idx="19">
                  <c:v>2.6417910000000004</c:v>
                </c:pt>
                <c:pt idx="20">
                  <c:v>2.6547860000000005</c:v>
                </c:pt>
                <c:pt idx="21">
                  <c:v>2.641871000000001</c:v>
                </c:pt>
                <c:pt idx="22">
                  <c:v>2.6614579999999997</c:v>
                </c:pt>
                <c:pt idx="23">
                  <c:v>2.6687339999999997</c:v>
                </c:pt>
                <c:pt idx="24">
                  <c:v>2.6919980000000008</c:v>
                </c:pt>
                <c:pt idx="25">
                  <c:v>2.6696050000000007</c:v>
                </c:pt>
                <c:pt idx="26">
                  <c:v>2.7082140000000008</c:v>
                </c:pt>
                <c:pt idx="27">
                  <c:v>2.7085600000000003</c:v>
                </c:pt>
                <c:pt idx="28">
                  <c:v>2.6865230000000002</c:v>
                </c:pt>
                <c:pt idx="29">
                  <c:v>2.6782050000000002</c:v>
                </c:pt>
                <c:pt idx="30">
                  <c:v>2.6791140000000007</c:v>
                </c:pt>
                <c:pt idx="31">
                  <c:v>2.6451070000000003</c:v>
                </c:pt>
                <c:pt idx="32">
                  <c:v>2.6107880000000003</c:v>
                </c:pt>
                <c:pt idx="33">
                  <c:v>2.5963809999999996</c:v>
                </c:pt>
                <c:pt idx="34">
                  <c:v>2.5745600000000004</c:v>
                </c:pt>
                <c:pt idx="35">
                  <c:v>2.5402849999999999</c:v>
                </c:pt>
                <c:pt idx="36">
                  <c:v>2.5192579999999993</c:v>
                </c:pt>
                <c:pt idx="37">
                  <c:v>2.5223040000000005</c:v>
                </c:pt>
                <c:pt idx="38">
                  <c:v>2.5249540000000006</c:v>
                </c:pt>
                <c:pt idx="39">
                  <c:v>2.5010120000000002</c:v>
                </c:pt>
                <c:pt idx="40">
                  <c:v>2.4930920000000003</c:v>
                </c:pt>
              </c:numCache>
            </c:numRef>
          </c:val>
        </c:ser>
        <c:ser>
          <c:idx val="1"/>
          <c:order val="2"/>
          <c:tx>
            <c:strRef>
              <c:f>'KT_ADgasproduction_byregion@'!$B$33</c:f>
              <c:strCache>
                <c:ptCount val="1"/>
                <c:pt idx="0">
                  <c:v>Gulf Coast</c:v>
                </c:pt>
              </c:strCache>
            </c:strRef>
          </c:tx>
          <c:spPr>
            <a:solidFill>
              <a:schemeClr val="accent3"/>
            </a:solidFill>
            <a:ln>
              <a:noFill/>
            </a:ln>
            <a:effectLst/>
          </c:spPr>
          <c:cat>
            <c:numRef>
              <c:f>'KT_ADgasproduction_byregion@'!$BC$1:$DA$1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'KT_ADgasproduction_byregion@'!$BC$33:$DA$33</c:f>
              <c:numCache>
                <c:formatCode>General</c:formatCode>
                <c:ptCount val="41"/>
                <c:pt idx="0">
                  <c:v>9.2193999999999998E-2</c:v>
                </c:pt>
                <c:pt idx="1">
                  <c:v>0.103038</c:v>
                </c:pt>
                <c:pt idx="2">
                  <c:v>0.11453099999999999</c:v>
                </c:pt>
                <c:pt idx="3">
                  <c:v>0.131966</c:v>
                </c:pt>
                <c:pt idx="4">
                  <c:v>0.14372099999999999</c:v>
                </c:pt>
                <c:pt idx="5">
                  <c:v>0.14491399999999999</c:v>
                </c:pt>
                <c:pt idx="6">
                  <c:v>0.12601999999999999</c:v>
                </c:pt>
                <c:pt idx="7">
                  <c:v>0.13561899999999999</c:v>
                </c:pt>
                <c:pt idx="8">
                  <c:v>0.30851099999999998</c:v>
                </c:pt>
                <c:pt idx="9">
                  <c:v>0.38270999999999999</c:v>
                </c:pt>
                <c:pt idx="10">
                  <c:v>0.41574</c:v>
                </c:pt>
                <c:pt idx="11">
                  <c:v>0.54074800000000001</c:v>
                </c:pt>
                <c:pt idx="12">
                  <c:v>0.60861600000000005</c:v>
                </c:pt>
                <c:pt idx="13">
                  <c:v>0.671458</c:v>
                </c:pt>
                <c:pt idx="14">
                  <c:v>0.71816100000000005</c:v>
                </c:pt>
                <c:pt idx="15">
                  <c:v>0.74827600000000005</c:v>
                </c:pt>
                <c:pt idx="16">
                  <c:v>0.773733</c:v>
                </c:pt>
                <c:pt idx="17">
                  <c:v>0.86300299999999996</c:v>
                </c:pt>
                <c:pt idx="18">
                  <c:v>0.90536499999999998</c:v>
                </c:pt>
                <c:pt idx="19">
                  <c:v>0.92435299999999998</c:v>
                </c:pt>
                <c:pt idx="20">
                  <c:v>0.96000200000000002</c:v>
                </c:pt>
                <c:pt idx="21">
                  <c:v>0.97996899999999998</c:v>
                </c:pt>
                <c:pt idx="22">
                  <c:v>0.98534200000000005</c:v>
                </c:pt>
                <c:pt idx="23">
                  <c:v>1.012321</c:v>
                </c:pt>
                <c:pt idx="24">
                  <c:v>1.02464</c:v>
                </c:pt>
                <c:pt idx="25">
                  <c:v>1.035941</c:v>
                </c:pt>
                <c:pt idx="26">
                  <c:v>1.045558</c:v>
                </c:pt>
                <c:pt idx="27">
                  <c:v>1.05385</c:v>
                </c:pt>
                <c:pt idx="28">
                  <c:v>1.0634710000000001</c:v>
                </c:pt>
                <c:pt idx="29">
                  <c:v>1.0734790000000001</c:v>
                </c:pt>
                <c:pt idx="30">
                  <c:v>1.080111</c:v>
                </c:pt>
                <c:pt idx="31">
                  <c:v>1.0981920000000001</c:v>
                </c:pt>
                <c:pt idx="32">
                  <c:v>1.103124</c:v>
                </c:pt>
                <c:pt idx="33">
                  <c:v>1.111281</c:v>
                </c:pt>
                <c:pt idx="34">
                  <c:v>1.1188279999999999</c:v>
                </c:pt>
                <c:pt idx="35">
                  <c:v>1.121853</c:v>
                </c:pt>
                <c:pt idx="36">
                  <c:v>1.1321300000000001</c:v>
                </c:pt>
                <c:pt idx="37">
                  <c:v>1.138868</c:v>
                </c:pt>
                <c:pt idx="38">
                  <c:v>1.147446</c:v>
                </c:pt>
                <c:pt idx="39">
                  <c:v>1.154215</c:v>
                </c:pt>
                <c:pt idx="40">
                  <c:v>1.163122</c:v>
                </c:pt>
              </c:numCache>
            </c:numRef>
          </c:val>
        </c:ser>
        <c:ser>
          <c:idx val="2"/>
          <c:order val="3"/>
          <c:tx>
            <c:strRef>
              <c:f>'KT_ADgasproduction_byregion@'!$B$34</c:f>
              <c:strCache>
                <c:ptCount val="1"/>
                <c:pt idx="0">
                  <c:v>Southwst</c:v>
                </c:pt>
              </c:strCache>
            </c:strRef>
          </c:tx>
          <c:spPr>
            <a:solidFill>
              <a:schemeClr val="accent1"/>
            </a:solidFill>
            <a:ln>
              <a:noFill/>
            </a:ln>
            <a:effectLst/>
          </c:spPr>
          <c:cat>
            <c:numRef>
              <c:f>'KT_ADgasproduction_byregion@'!$BC$1:$DA$1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'KT_ADgasproduction_byregion@'!$BC$34:$DA$34</c:f>
              <c:numCache>
                <c:formatCode>General</c:formatCode>
                <c:ptCount val="41"/>
                <c:pt idx="0">
                  <c:v>0.41621200000000003</c:v>
                </c:pt>
                <c:pt idx="1">
                  <c:v>0.48935800000000002</c:v>
                </c:pt>
                <c:pt idx="2">
                  <c:v>0.61338300000000001</c:v>
                </c:pt>
                <c:pt idx="3">
                  <c:v>0.77029800000000004</c:v>
                </c:pt>
                <c:pt idx="4">
                  <c:v>1.0263</c:v>
                </c:pt>
                <c:pt idx="5">
                  <c:v>1.2343390000000001</c:v>
                </c:pt>
                <c:pt idx="6">
                  <c:v>1.3717969999999999</c:v>
                </c:pt>
                <c:pt idx="7">
                  <c:v>1.7119530000000001</c:v>
                </c:pt>
                <c:pt idx="8">
                  <c:v>2.5992359999999999</c:v>
                </c:pt>
                <c:pt idx="9">
                  <c:v>3.1567810000000001</c:v>
                </c:pt>
                <c:pt idx="10">
                  <c:v>3.793628</c:v>
                </c:pt>
                <c:pt idx="11">
                  <c:v>4.5998289999999997</c:v>
                </c:pt>
                <c:pt idx="12">
                  <c:v>4.8720759999999999</c:v>
                </c:pt>
                <c:pt idx="13">
                  <c:v>5.0186500000000001</c:v>
                </c:pt>
                <c:pt idx="14">
                  <c:v>5.1102340000000002</c:v>
                </c:pt>
                <c:pt idx="15">
                  <c:v>5.0207030000000001</c:v>
                </c:pt>
                <c:pt idx="16">
                  <c:v>4.9661400000000002</c:v>
                </c:pt>
                <c:pt idx="17">
                  <c:v>4.9347209999999997</c:v>
                </c:pt>
                <c:pt idx="18">
                  <c:v>4.7639570000000004</c:v>
                </c:pt>
                <c:pt idx="19">
                  <c:v>4.6763760000000003</c:v>
                </c:pt>
                <c:pt idx="20">
                  <c:v>4.6157979999999998</c:v>
                </c:pt>
                <c:pt idx="21">
                  <c:v>4.5603189999999998</c:v>
                </c:pt>
                <c:pt idx="22">
                  <c:v>4.5119920000000002</c:v>
                </c:pt>
                <c:pt idx="23">
                  <c:v>4.4657720000000003</c:v>
                </c:pt>
                <c:pt idx="24">
                  <c:v>4.384398</c:v>
                </c:pt>
                <c:pt idx="25">
                  <c:v>4.3143149999999997</c:v>
                </c:pt>
                <c:pt idx="26">
                  <c:v>4.2546530000000002</c:v>
                </c:pt>
                <c:pt idx="27">
                  <c:v>4.1979340000000001</c:v>
                </c:pt>
                <c:pt idx="28">
                  <c:v>4.1423199999999998</c:v>
                </c:pt>
                <c:pt idx="29">
                  <c:v>4.0752069999999998</c:v>
                </c:pt>
                <c:pt idx="30">
                  <c:v>3.95072</c:v>
                </c:pt>
                <c:pt idx="31">
                  <c:v>3.8783989999999999</c:v>
                </c:pt>
                <c:pt idx="32">
                  <c:v>3.8190819999999999</c:v>
                </c:pt>
                <c:pt idx="33">
                  <c:v>3.7536510000000001</c:v>
                </c:pt>
                <c:pt idx="34">
                  <c:v>3.577747</c:v>
                </c:pt>
                <c:pt idx="35">
                  <c:v>3.4437709999999999</c:v>
                </c:pt>
                <c:pt idx="36">
                  <c:v>3.3449300000000002</c:v>
                </c:pt>
                <c:pt idx="37">
                  <c:v>3.2982939999999998</c:v>
                </c:pt>
                <c:pt idx="38">
                  <c:v>3.265514</c:v>
                </c:pt>
                <c:pt idx="39">
                  <c:v>3.240863</c:v>
                </c:pt>
                <c:pt idx="40">
                  <c:v>3.2200039999999999</c:v>
                </c:pt>
              </c:numCache>
            </c:numRef>
          </c:val>
        </c:ser>
        <c:dLbls>
          <c:showLegendKey val="0"/>
          <c:showVal val="0"/>
          <c:showCatName val="0"/>
          <c:showSerName val="0"/>
          <c:showPercent val="0"/>
          <c:showBubbleSize val="0"/>
        </c:dLbls>
        <c:axId val="451593712"/>
        <c:axId val="451594832"/>
        <c:extLst>
          <c:ext xmlns:c15="http://schemas.microsoft.com/office/drawing/2012/chart" uri="{02D57815-91ED-43cb-92C2-25804820EDAC}">
            <c15:filteredAreaSeries>
              <c15:ser>
                <c:idx val="0"/>
                <c:order val="0"/>
                <c:spPr>
                  <a:solidFill>
                    <a:schemeClr val="accent1"/>
                  </a:solidFill>
                  <a:ln>
                    <a:noFill/>
                  </a:ln>
                  <a:effectLst/>
                </c:spPr>
                <c:cat>
                  <c:numRef>
                    <c:extLst>
                      <c:ext uri="{02D57815-91ED-43cb-92C2-25804820EDAC}">
                        <c15:formulaRef>
                          <c15:sqref>'KT_ADgasproduction_byregion@'!$BC$1:$DA$1</c15:sqref>
                        </c15:formulaRef>
                      </c:ext>
                    </c:extLst>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extLst>
                      <c:ext uri="{02D57815-91ED-43cb-92C2-25804820EDAC}">
                        <c15:formulaRef>
                          <c15:sqref>'KT_ADgasproduction_byregion@'!$BC$1:$DA$1</c15:sqref>
                        </c15:formulaRef>
                      </c:ext>
                    </c:extLst>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val>
              </c15:ser>
            </c15:filteredAreaSeries>
          </c:ext>
        </c:extLst>
      </c:areaChart>
      <c:catAx>
        <c:axId val="451593712"/>
        <c:scaling>
          <c:orientation val="minMax"/>
        </c:scaling>
        <c:delete val="0"/>
        <c:axPos val="b"/>
        <c:numFmt formatCode="General" sourceLinked="1"/>
        <c:majorTickMark val="out"/>
        <c:minorTickMark val="none"/>
        <c:tickLblPos val="low"/>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451594832"/>
        <c:crosses val="autoZero"/>
        <c:auto val="1"/>
        <c:lblAlgn val="ctr"/>
        <c:lblOffset val="100"/>
        <c:tickLblSkip val="10"/>
        <c:tickMarkSkip val="10"/>
        <c:noMultiLvlLbl val="0"/>
      </c:catAx>
      <c:valAx>
        <c:axId val="451594832"/>
        <c:scaling>
          <c:orientation val="minMax"/>
          <c:max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spPr>
          <a:noFill/>
          <a:ln w="22225">
            <a:solidFill>
              <a:schemeClr val="bg1">
                <a:lumMod val="65000"/>
              </a:schemeClr>
            </a:solidFill>
            <a:prstDash val="lgDash"/>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en-US"/>
          </a:p>
        </c:txPr>
        <c:crossAx val="451593712"/>
        <c:crossesAt val="9"/>
        <c:crossBetween val="midCat"/>
      </c:valAx>
      <c:spPr>
        <a:noFill/>
        <a:ln>
          <a:noFill/>
        </a:ln>
        <a:effectLst/>
      </c:spPr>
    </c:plotArea>
    <c:plotVisOnly val="1"/>
    <c:dispBlanksAs val="zero"/>
    <c:showDLblsOverMax val="0"/>
  </c:chart>
  <c:spPr>
    <a:noFill/>
    <a:ln w="9525" cap="flat" cmpd="sng" algn="ctr">
      <a:noFill/>
      <a:round/>
    </a:ln>
    <a:effectLst/>
  </c:spPr>
  <c:txPr>
    <a:bodyPr/>
    <a:lstStyle/>
    <a:p>
      <a:pPr>
        <a:defRPr>
          <a:solidFill>
            <a:schemeClr val="bg2"/>
          </a:solidFill>
        </a:defRPr>
      </a:pPr>
      <a:endParaRPr lang="en-US"/>
    </a:p>
  </c:txPr>
  <c:externalData r:id="rId4">
    <c:autoUpdate val="0"/>
  </c:externalData>
  <c:userShapes r:id="rId5"/>
</c:chartSpace>
</file>

<file path=ppt/charts/chart6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787541638501685"/>
          <c:y val="0.18685886920384953"/>
          <c:w val="0.66441322444903206"/>
          <c:h val="0.73463751587049586"/>
        </c:manualLayout>
      </c:layout>
      <c:scatterChart>
        <c:scatterStyle val="smoothMarker"/>
        <c:varyColors val="0"/>
        <c:ser>
          <c:idx val="1"/>
          <c:order val="0"/>
          <c:tx>
            <c:strRef>
              <c:f>'oil_gas_price_ratio@'!$B$26</c:f>
              <c:strCache>
                <c:ptCount val="1"/>
                <c:pt idx="0">
                  <c:v>Low Oil Price</c:v>
                </c:pt>
              </c:strCache>
            </c:strRef>
          </c:tx>
          <c:spPr>
            <a:ln w="22225" cap="rnd">
              <a:solidFill>
                <a:schemeClr val="accent5"/>
              </a:solidFill>
              <a:round/>
            </a:ln>
            <a:effectLst/>
          </c:spPr>
          <c:marker>
            <c:symbol val="none"/>
          </c:marker>
          <c:xVal>
            <c:numRef>
              <c:f>'oil_gas_price_ratio@'!$BC$1:$DA$1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xVal>
          <c:yVal>
            <c:numRef>
              <c:f>'oil_gas_price_ratio@'!$BC$26:$DA$26</c:f>
              <c:numCache>
                <c:formatCode>General</c:formatCode>
                <c:ptCount val="51"/>
                <c:pt idx="18">
                  <c:v>4.2371486737075843</c:v>
                </c:pt>
                <c:pt idx="19">
                  <c:v>3.4666570086744204</c:v>
                </c:pt>
                <c:pt idx="20">
                  <c:v>2.4597260310096578</c:v>
                </c:pt>
                <c:pt idx="21">
                  <c:v>2.4476311556551371</c:v>
                </c:pt>
                <c:pt idx="22">
                  <c:v>2.4344283020797044</c:v>
                </c:pt>
                <c:pt idx="23">
                  <c:v>2.3732666180599269</c:v>
                </c:pt>
                <c:pt idx="24">
                  <c:v>2.2477462947277758</c:v>
                </c:pt>
                <c:pt idx="25">
                  <c:v>2.1622012659812127</c:v>
                </c:pt>
                <c:pt idx="26">
                  <c:v>2.1215818935478294</c:v>
                </c:pt>
                <c:pt idx="27">
                  <c:v>2.116369761383218</c:v>
                </c:pt>
                <c:pt idx="28">
                  <c:v>2.1505080813515476</c:v>
                </c:pt>
                <c:pt idx="29">
                  <c:v>2.1232886936373885</c:v>
                </c:pt>
                <c:pt idx="30">
                  <c:v>2.1208109766441394</c:v>
                </c:pt>
                <c:pt idx="31">
                  <c:v>2.0858718075628153</c:v>
                </c:pt>
                <c:pt idx="32">
                  <c:v>2.0749866482177977</c:v>
                </c:pt>
                <c:pt idx="33">
                  <c:v>2.0809957448748602</c:v>
                </c:pt>
                <c:pt idx="34">
                  <c:v>2.0663005708341444</c:v>
                </c:pt>
                <c:pt idx="35">
                  <c:v>2.0403143916600124</c:v>
                </c:pt>
                <c:pt idx="36">
                  <c:v>2.0152615954157098</c:v>
                </c:pt>
                <c:pt idx="37">
                  <c:v>2.0158884659480671</c:v>
                </c:pt>
                <c:pt idx="38">
                  <c:v>1.9945874424806447</c:v>
                </c:pt>
                <c:pt idx="39">
                  <c:v>2.0030047708898451</c:v>
                </c:pt>
                <c:pt idx="40">
                  <c:v>1.9675625198356477</c:v>
                </c:pt>
                <c:pt idx="41">
                  <c:v>1.9542295853956579</c:v>
                </c:pt>
                <c:pt idx="42">
                  <c:v>1.9398742567298628</c:v>
                </c:pt>
                <c:pt idx="43">
                  <c:v>1.9381281814306641</c:v>
                </c:pt>
                <c:pt idx="44">
                  <c:v>1.8986497656188071</c:v>
                </c:pt>
                <c:pt idx="45">
                  <c:v>1.8908141928603879</c:v>
                </c:pt>
                <c:pt idx="46">
                  <c:v>1.8594813530070295</c:v>
                </c:pt>
                <c:pt idx="47">
                  <c:v>1.8412263602749139</c:v>
                </c:pt>
                <c:pt idx="48">
                  <c:v>1.8261476511634045</c:v>
                </c:pt>
                <c:pt idx="49">
                  <c:v>1.8253251688814922</c:v>
                </c:pt>
                <c:pt idx="50">
                  <c:v>1.7973350619368456</c:v>
                </c:pt>
              </c:numCache>
            </c:numRef>
          </c:yVal>
          <c:smooth val="1"/>
        </c:ser>
        <c:ser>
          <c:idx val="3"/>
          <c:order val="1"/>
          <c:tx>
            <c:strRef>
              <c:f>'oil_gas_price_ratio@'!$B$27</c:f>
              <c:strCache>
                <c:ptCount val="1"/>
                <c:pt idx="0">
                  <c:v>High Oil Price</c:v>
                </c:pt>
              </c:strCache>
            </c:strRef>
          </c:tx>
          <c:spPr>
            <a:ln w="22225" cap="rnd">
              <a:solidFill>
                <a:schemeClr val="accent4"/>
              </a:solidFill>
              <a:round/>
            </a:ln>
            <a:effectLst/>
          </c:spPr>
          <c:marker>
            <c:symbol val="none"/>
          </c:marker>
          <c:xVal>
            <c:numRef>
              <c:f>'oil_gas_price_ratio@'!$BC$1:$DA$1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xVal>
          <c:yVal>
            <c:numRef>
              <c:f>'oil_gas_price_ratio@'!$BC$27:$DA$27</c:f>
              <c:numCache>
                <c:formatCode>General</c:formatCode>
                <c:ptCount val="51"/>
                <c:pt idx="18">
                  <c:v>4.2369306309385699</c:v>
                </c:pt>
                <c:pt idx="19">
                  <c:v>6.1118686109166571</c:v>
                </c:pt>
                <c:pt idx="20">
                  <c:v>6.6702755370168001</c:v>
                </c:pt>
                <c:pt idx="21">
                  <c:v>7.6649216503569058</c:v>
                </c:pt>
                <c:pt idx="22">
                  <c:v>8.2728662200072289</c:v>
                </c:pt>
                <c:pt idx="23">
                  <c:v>8.5183332060633479</c:v>
                </c:pt>
                <c:pt idx="24">
                  <c:v>8.4647874386497719</c:v>
                </c:pt>
                <c:pt idx="25">
                  <c:v>8.0209898716815129</c:v>
                </c:pt>
                <c:pt idx="26">
                  <c:v>7.816746514372567</c:v>
                </c:pt>
                <c:pt idx="27">
                  <c:v>7.6470518848914049</c:v>
                </c:pt>
                <c:pt idx="28">
                  <c:v>7.6802957719097202</c:v>
                </c:pt>
                <c:pt idx="29">
                  <c:v>7.6245085309365219</c:v>
                </c:pt>
                <c:pt idx="30">
                  <c:v>7.5188406552907843</c:v>
                </c:pt>
                <c:pt idx="31">
                  <c:v>7.3188359871926334</c:v>
                </c:pt>
                <c:pt idx="32">
                  <c:v>7.2492372761256005</c:v>
                </c:pt>
                <c:pt idx="33">
                  <c:v>7.1657330346233712</c:v>
                </c:pt>
                <c:pt idx="34">
                  <c:v>7.1700944316688631</c:v>
                </c:pt>
                <c:pt idx="35">
                  <c:v>7.1865476518487661</c:v>
                </c:pt>
                <c:pt idx="36">
                  <c:v>7.196201312153697</c:v>
                </c:pt>
                <c:pt idx="37">
                  <c:v>7.1840700176441601</c:v>
                </c:pt>
                <c:pt idx="38">
                  <c:v>7.2179945678469357</c:v>
                </c:pt>
                <c:pt idx="39">
                  <c:v>7.2619051002874979</c:v>
                </c:pt>
                <c:pt idx="40">
                  <c:v>7.0413703455930108</c:v>
                </c:pt>
                <c:pt idx="41">
                  <c:v>6.9168892209444763</c:v>
                </c:pt>
                <c:pt idx="42">
                  <c:v>6.8825791830370324</c:v>
                </c:pt>
                <c:pt idx="43">
                  <c:v>6.8641809065408284</c:v>
                </c:pt>
                <c:pt idx="44">
                  <c:v>6.8028265316979244</c:v>
                </c:pt>
                <c:pt idx="45">
                  <c:v>6.7331417735710355</c:v>
                </c:pt>
                <c:pt idx="46">
                  <c:v>6.7158044139779527</c:v>
                </c:pt>
                <c:pt idx="47">
                  <c:v>6.719970874110464</c:v>
                </c:pt>
                <c:pt idx="48">
                  <c:v>6.6157263458725168</c:v>
                </c:pt>
                <c:pt idx="49">
                  <c:v>6.6045450400712395</c:v>
                </c:pt>
                <c:pt idx="50">
                  <c:v>6.6060878926282802</c:v>
                </c:pt>
              </c:numCache>
            </c:numRef>
          </c:yVal>
          <c:smooth val="1"/>
        </c:ser>
        <c:ser>
          <c:idx val="4"/>
          <c:order val="2"/>
          <c:tx>
            <c:strRef>
              <c:f>'oil_gas_price_ratio@'!$B$28</c:f>
              <c:strCache>
                <c:ptCount val="1"/>
                <c:pt idx="0">
                  <c:v>Low Oil &amp; Gas Resource &amp; Technology</c:v>
                </c:pt>
              </c:strCache>
            </c:strRef>
          </c:tx>
          <c:spPr>
            <a:ln w="22225" cap="rnd">
              <a:solidFill>
                <a:schemeClr val="accent2"/>
              </a:solidFill>
              <a:round/>
            </a:ln>
            <a:effectLst/>
          </c:spPr>
          <c:marker>
            <c:symbol val="none"/>
          </c:marker>
          <c:xVal>
            <c:numRef>
              <c:f>'oil_gas_price_ratio@'!$BC$1:$DA$1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xVal>
          <c:yVal>
            <c:numRef>
              <c:f>'oil_gas_price_ratio@'!$BC$28:$DA$28</c:f>
              <c:numCache>
                <c:formatCode>General</c:formatCode>
                <c:ptCount val="51"/>
                <c:pt idx="18">
                  <c:v>4.2369377098967798</c:v>
                </c:pt>
                <c:pt idx="19">
                  <c:v>3.6916058149578412</c:v>
                </c:pt>
                <c:pt idx="20">
                  <c:v>3.4602912517844864</c:v>
                </c:pt>
                <c:pt idx="21">
                  <c:v>3.4293913957337487</c:v>
                </c:pt>
                <c:pt idx="22">
                  <c:v>3.5042978269004683</c:v>
                </c:pt>
                <c:pt idx="23">
                  <c:v>3.4409523118956389</c:v>
                </c:pt>
                <c:pt idx="24">
                  <c:v>3.3433670077215147</c:v>
                </c:pt>
                <c:pt idx="25">
                  <c:v>3.1941492264177169</c:v>
                </c:pt>
                <c:pt idx="26">
                  <c:v>3.0737370004346278</c:v>
                </c:pt>
                <c:pt idx="27">
                  <c:v>3.0682529680125037</c:v>
                </c:pt>
                <c:pt idx="28">
                  <c:v>3.0015187095068292</c:v>
                </c:pt>
                <c:pt idx="29">
                  <c:v>3.0156406834823488</c:v>
                </c:pt>
                <c:pt idx="30">
                  <c:v>3.0526527650147206</c:v>
                </c:pt>
                <c:pt idx="31">
                  <c:v>3.0852860195776941</c:v>
                </c:pt>
                <c:pt idx="32">
                  <c:v>3.0524070356500155</c:v>
                </c:pt>
                <c:pt idx="33">
                  <c:v>3.0769694675129458</c:v>
                </c:pt>
                <c:pt idx="34">
                  <c:v>3.0367275304809236</c:v>
                </c:pt>
                <c:pt idx="35">
                  <c:v>3.0212166493210963</c:v>
                </c:pt>
                <c:pt idx="36">
                  <c:v>3.0058327952389403</c:v>
                </c:pt>
                <c:pt idx="37">
                  <c:v>2.9916435806431463</c:v>
                </c:pt>
                <c:pt idx="38">
                  <c:v>2.9918298826063148</c:v>
                </c:pt>
                <c:pt idx="39">
                  <c:v>3.0218923063410843</c:v>
                </c:pt>
                <c:pt idx="40">
                  <c:v>2.9608641591609137</c:v>
                </c:pt>
                <c:pt idx="41">
                  <c:v>2.9580403551411711</c:v>
                </c:pt>
                <c:pt idx="42">
                  <c:v>2.9372609428929661</c:v>
                </c:pt>
                <c:pt idx="43">
                  <c:v>2.8674683147409734</c:v>
                </c:pt>
                <c:pt idx="44">
                  <c:v>2.8826187837657486</c:v>
                </c:pt>
                <c:pt idx="45">
                  <c:v>2.8485838900476343</c:v>
                </c:pt>
                <c:pt idx="46">
                  <c:v>2.7812355845593109</c:v>
                </c:pt>
                <c:pt idx="47">
                  <c:v>2.6866274709920792</c:v>
                </c:pt>
                <c:pt idx="48">
                  <c:v>2.5989493287123553</c:v>
                </c:pt>
                <c:pt idx="49">
                  <c:v>2.5347171358120755</c:v>
                </c:pt>
                <c:pt idx="50">
                  <c:v>2.4547854150439132</c:v>
                </c:pt>
              </c:numCache>
            </c:numRef>
          </c:yVal>
          <c:smooth val="1"/>
        </c:ser>
        <c:ser>
          <c:idx val="5"/>
          <c:order val="3"/>
          <c:tx>
            <c:strRef>
              <c:f>'oil_gas_price_ratio@'!$B$29</c:f>
              <c:strCache>
                <c:ptCount val="1"/>
                <c:pt idx="0">
                  <c:v>High Oil &amp; Gas Resource &amp; Technology</c:v>
                </c:pt>
              </c:strCache>
            </c:strRef>
          </c:tx>
          <c:spPr>
            <a:ln w="22225" cap="rnd">
              <a:solidFill>
                <a:schemeClr val="accent3"/>
              </a:solidFill>
              <a:round/>
            </a:ln>
            <a:effectLst/>
          </c:spPr>
          <c:marker>
            <c:symbol val="none"/>
          </c:marker>
          <c:xVal>
            <c:numRef>
              <c:f>'oil_gas_price_ratio@'!$BC$1:$DA$1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xVal>
          <c:yVal>
            <c:numRef>
              <c:f>'oil_gas_price_ratio@'!$BC$29:$DA$29</c:f>
              <c:numCache>
                <c:formatCode>General</c:formatCode>
                <c:ptCount val="51"/>
                <c:pt idx="18">
                  <c:v>4.2370962847603337</c:v>
                </c:pt>
                <c:pt idx="19">
                  <c:v>4.2821300651929519</c:v>
                </c:pt>
                <c:pt idx="20">
                  <c:v>4.3958690821455857</c:v>
                </c:pt>
                <c:pt idx="21">
                  <c:v>4.570501682503699</c:v>
                </c:pt>
                <c:pt idx="22">
                  <c:v>4.7936441041255922</c:v>
                </c:pt>
                <c:pt idx="23">
                  <c:v>4.7611890799881671</c:v>
                </c:pt>
                <c:pt idx="24">
                  <c:v>4.7679101142708031</c:v>
                </c:pt>
                <c:pt idx="25">
                  <c:v>4.5949781738883493</c:v>
                </c:pt>
                <c:pt idx="26">
                  <c:v>4.5847676154119501</c:v>
                </c:pt>
                <c:pt idx="27">
                  <c:v>4.619837160368256</c:v>
                </c:pt>
                <c:pt idx="28">
                  <c:v>4.6473940941519745</c:v>
                </c:pt>
                <c:pt idx="29">
                  <c:v>4.7704998558321394</c:v>
                </c:pt>
                <c:pt idx="30">
                  <c:v>4.8307937092443813</c:v>
                </c:pt>
                <c:pt idx="31">
                  <c:v>4.9266268842887291</c:v>
                </c:pt>
                <c:pt idx="32">
                  <c:v>4.9230582097901596</c:v>
                </c:pt>
                <c:pt idx="33">
                  <c:v>4.9062721514465482</c:v>
                </c:pt>
                <c:pt idx="34">
                  <c:v>4.9468546610352719</c:v>
                </c:pt>
                <c:pt idx="35">
                  <c:v>4.9437934753032087</c:v>
                </c:pt>
                <c:pt idx="36">
                  <c:v>5.0102928947252083</c:v>
                </c:pt>
                <c:pt idx="37">
                  <c:v>5.0140067492133431</c:v>
                </c:pt>
                <c:pt idx="38">
                  <c:v>5.0719961162973446</c:v>
                </c:pt>
                <c:pt idx="39">
                  <c:v>5.0603532952411738</c:v>
                </c:pt>
                <c:pt idx="40">
                  <c:v>5.1092971400244647</c:v>
                </c:pt>
                <c:pt idx="41">
                  <c:v>5.0781086811635179</c:v>
                </c:pt>
                <c:pt idx="42">
                  <c:v>5.0824880760083024</c:v>
                </c:pt>
                <c:pt idx="43">
                  <c:v>5.0747502316828443</c:v>
                </c:pt>
                <c:pt idx="44">
                  <c:v>5.0141575913944214</c:v>
                </c:pt>
                <c:pt idx="45">
                  <c:v>5.0382147955058612</c:v>
                </c:pt>
                <c:pt idx="46">
                  <c:v>4.9703842321946663</c:v>
                </c:pt>
                <c:pt idx="47">
                  <c:v>4.9228386873746901</c:v>
                </c:pt>
                <c:pt idx="48">
                  <c:v>4.8630011252524703</c:v>
                </c:pt>
                <c:pt idx="49">
                  <c:v>4.8384611570220306</c:v>
                </c:pt>
                <c:pt idx="50">
                  <c:v>4.7785993440565084</c:v>
                </c:pt>
              </c:numCache>
            </c:numRef>
          </c:yVal>
          <c:smooth val="1"/>
        </c:ser>
        <c:ser>
          <c:idx val="2"/>
          <c:order val="4"/>
          <c:tx>
            <c:strRef>
              <c:f>'oil_gas_price_ratio@'!$B$25</c:f>
              <c:strCache>
                <c:ptCount val="1"/>
                <c:pt idx="0">
                  <c:v>Reference</c:v>
                </c:pt>
              </c:strCache>
            </c:strRef>
          </c:tx>
          <c:spPr>
            <a:ln w="22225" cap="rnd">
              <a:solidFill>
                <a:srgbClr val="000000"/>
              </a:solidFill>
              <a:round/>
            </a:ln>
            <a:effectLst/>
          </c:spPr>
          <c:marker>
            <c:symbol val="none"/>
          </c:marker>
          <c:xVal>
            <c:numRef>
              <c:f>'oil_gas_price_ratio@'!$BC$1:$DA$1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xVal>
          <c:yVal>
            <c:numRef>
              <c:f>'oil_gas_price_ratio@'!$BC$25:$DA$25</c:f>
              <c:numCache>
                <c:formatCode>General</c:formatCode>
                <c:ptCount val="51"/>
                <c:pt idx="0">
                  <c:v>1.1300923610913374</c:v>
                </c:pt>
                <c:pt idx="1">
                  <c:v>1.0508834879278555</c:v>
                </c:pt>
                <c:pt idx="2">
                  <c:v>1.2616049749383429</c:v>
                </c:pt>
                <c:pt idx="3">
                  <c:v>0.89881632744125473</c:v>
                </c:pt>
                <c:pt idx="4">
                  <c:v>1.1077014099877227</c:v>
                </c:pt>
                <c:pt idx="5">
                  <c:v>1.0702740892239646</c:v>
                </c:pt>
                <c:pt idx="6">
                  <c:v>1.6498377845023886</c:v>
                </c:pt>
                <c:pt idx="7">
                  <c:v>1.7718673857227576</c:v>
                </c:pt>
                <c:pt idx="8">
                  <c:v>1.8640137706853763</c:v>
                </c:pt>
                <c:pt idx="9">
                  <c:v>2.6699038801652466</c:v>
                </c:pt>
                <c:pt idx="10">
                  <c:v>3.104643665351448</c:v>
                </c:pt>
                <c:pt idx="11">
                  <c:v>4.7413969203077393</c:v>
                </c:pt>
                <c:pt idx="12">
                  <c:v>6.9165255198762736</c:v>
                </c:pt>
                <c:pt idx="13">
                  <c:v>5.0138523567038025</c:v>
                </c:pt>
                <c:pt idx="14">
                  <c:v>3.8706915857781796</c:v>
                </c:pt>
                <c:pt idx="15">
                  <c:v>3.406460091738658</c:v>
                </c:pt>
                <c:pt idx="16">
                  <c:v>2.9960633926792166</c:v>
                </c:pt>
                <c:pt idx="17">
                  <c:v>3.0503720418314262</c:v>
                </c:pt>
                <c:pt idx="18">
                  <c:v>4.2373030162444856</c:v>
                </c:pt>
                <c:pt idx="19">
                  <c:v>4.1238043917535343</c:v>
                </c:pt>
                <c:pt idx="20">
                  <c:v>4.0472385871823677</c:v>
                </c:pt>
                <c:pt idx="21">
                  <c:v>4.2269686882342983</c:v>
                </c:pt>
                <c:pt idx="22">
                  <c:v>4.2210615211080675</c:v>
                </c:pt>
                <c:pt idx="23">
                  <c:v>4.1476565520044577</c:v>
                </c:pt>
                <c:pt idx="24">
                  <c:v>4.0885901026067986</c:v>
                </c:pt>
                <c:pt idx="25">
                  <c:v>3.9407254359339494</c:v>
                </c:pt>
                <c:pt idx="26">
                  <c:v>4.0104223713101641</c:v>
                </c:pt>
                <c:pt idx="27">
                  <c:v>4.1076402213098975</c:v>
                </c:pt>
                <c:pt idx="28">
                  <c:v>4.1084398369862596</c:v>
                </c:pt>
                <c:pt idx="29">
                  <c:v>4.1734453604557995</c:v>
                </c:pt>
                <c:pt idx="30">
                  <c:v>4.2108152795698501</c:v>
                </c:pt>
                <c:pt idx="31">
                  <c:v>4.3019184205635899</c:v>
                </c:pt>
                <c:pt idx="32">
                  <c:v>4.2221824316094398</c:v>
                </c:pt>
                <c:pt idx="33">
                  <c:v>4.2221776618939364</c:v>
                </c:pt>
                <c:pt idx="34">
                  <c:v>4.2352664336993779</c:v>
                </c:pt>
                <c:pt idx="35">
                  <c:v>4.2456339705117312</c:v>
                </c:pt>
                <c:pt idx="36">
                  <c:v>4.2152753634291678</c:v>
                </c:pt>
                <c:pt idx="37">
                  <c:v>4.2395618685926051</c:v>
                </c:pt>
                <c:pt idx="38">
                  <c:v>4.2700244436529431</c:v>
                </c:pt>
                <c:pt idx="39">
                  <c:v>4.2844318751335368</c:v>
                </c:pt>
                <c:pt idx="40">
                  <c:v>4.2565953357602666</c:v>
                </c:pt>
                <c:pt idx="41">
                  <c:v>4.2980177453229453</c:v>
                </c:pt>
                <c:pt idx="42">
                  <c:v>4.2804012773808289</c:v>
                </c:pt>
                <c:pt idx="43">
                  <c:v>4.240761434080925</c:v>
                </c:pt>
                <c:pt idx="44">
                  <c:v>4.180424013762142</c:v>
                </c:pt>
                <c:pt idx="45">
                  <c:v>4.1251520583768215</c:v>
                </c:pt>
                <c:pt idx="46">
                  <c:v>4.0877698579727859</c:v>
                </c:pt>
                <c:pt idx="47">
                  <c:v>4.0324112124928408</c:v>
                </c:pt>
                <c:pt idx="48">
                  <c:v>3.9259893805331991</c:v>
                </c:pt>
                <c:pt idx="49">
                  <c:v>3.8467050881220235</c:v>
                </c:pt>
                <c:pt idx="50">
                  <c:v>3.7789395943124648</c:v>
                </c:pt>
              </c:numCache>
            </c:numRef>
          </c:yVal>
          <c:smooth val="1"/>
        </c:ser>
        <c:dLbls>
          <c:showLegendKey val="0"/>
          <c:showVal val="0"/>
          <c:showCatName val="0"/>
          <c:showSerName val="0"/>
          <c:showPercent val="0"/>
          <c:showBubbleSize val="0"/>
        </c:dLbls>
        <c:axId val="432437520"/>
        <c:axId val="432438080"/>
      </c:scatterChart>
      <c:valAx>
        <c:axId val="432437520"/>
        <c:scaling>
          <c:orientation val="minMax"/>
          <c:max val="2050"/>
          <c:min val="2000"/>
        </c:scaling>
        <c:delete val="0"/>
        <c:axPos val="b"/>
        <c:numFmt formatCode="General" sourceLinked="1"/>
        <c:majorTickMark val="out"/>
        <c:minorTickMark val="none"/>
        <c:tickLblPos val="low"/>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432438080"/>
        <c:crosses val="autoZero"/>
        <c:crossBetween val="midCat"/>
        <c:majorUnit val="10"/>
        <c:minorUnit val="10"/>
      </c:valAx>
      <c:valAx>
        <c:axId val="4324380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22225">
            <a:solidFill>
              <a:schemeClr val="bg1">
                <a:lumMod val="65000"/>
              </a:schemeClr>
            </a:solidFill>
            <a:prstDash val="lgDash"/>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432437520"/>
        <c:crossesAt val="2018"/>
        <c:crossBetween val="midCat"/>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000">
          <a:solidFill>
            <a:sysClr val="windowText" lastClr="000000"/>
          </a:solidFill>
        </a:defRPr>
      </a:pPr>
      <a:endParaRPr lang="en-US"/>
    </a:p>
  </c:txPr>
  <c:externalData r:id="rId4">
    <c:autoUpdate val="0"/>
  </c:externalData>
  <c:userShapes r:id="rId5"/>
</c:chartSpace>
</file>

<file path=ppt/charts/chart6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144867308253135E-2"/>
          <c:y val="0.19672920686974155"/>
          <c:w val="0.72636546488062592"/>
          <c:h val="0.71689232488240329"/>
        </c:manualLayout>
      </c:layout>
      <c:lineChart>
        <c:grouping val="standard"/>
        <c:varyColors val="0"/>
        <c:ser>
          <c:idx val="0"/>
          <c:order val="0"/>
          <c:tx>
            <c:strRef>
              <c:f>ElecGrowth_EndUse!$C$28</c:f>
              <c:strCache>
                <c:ptCount val="1"/>
                <c:pt idx="0">
                  <c:v>Electrictric use growth rate, Low Macro</c:v>
                </c:pt>
              </c:strCache>
            </c:strRef>
          </c:tx>
          <c:spPr>
            <a:ln w="22225" cap="rnd">
              <a:solidFill>
                <a:schemeClr val="accent6"/>
              </a:solidFill>
              <a:round/>
            </a:ln>
            <a:effectLst/>
          </c:spPr>
          <c:marker>
            <c:symbol val="none"/>
          </c:marker>
          <c:cat>
            <c:numRef>
              <c:f>ElecGrowth_EndUse!$G$26:$BO$26</c:f>
              <c:numCache>
                <c:formatCode>General</c:formatCode>
                <c:ptCount val="6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pt idx="32">
                  <c:v>2022</c:v>
                </c:pt>
                <c:pt idx="33">
                  <c:v>2023</c:v>
                </c:pt>
                <c:pt idx="34">
                  <c:v>2024</c:v>
                </c:pt>
                <c:pt idx="35">
                  <c:v>2025</c:v>
                </c:pt>
                <c:pt idx="36">
                  <c:v>2026</c:v>
                </c:pt>
                <c:pt idx="37">
                  <c:v>2027</c:v>
                </c:pt>
                <c:pt idx="38">
                  <c:v>2028</c:v>
                </c:pt>
                <c:pt idx="39">
                  <c:v>2029</c:v>
                </c:pt>
                <c:pt idx="40">
                  <c:v>2030</c:v>
                </c:pt>
                <c:pt idx="41">
                  <c:v>2031</c:v>
                </c:pt>
                <c:pt idx="42">
                  <c:v>2032</c:v>
                </c:pt>
                <c:pt idx="43">
                  <c:v>2033</c:v>
                </c:pt>
                <c:pt idx="44">
                  <c:v>2034</c:v>
                </c:pt>
                <c:pt idx="45">
                  <c:v>2035</c:v>
                </c:pt>
                <c:pt idx="46">
                  <c:v>2036</c:v>
                </c:pt>
                <c:pt idx="47">
                  <c:v>2037</c:v>
                </c:pt>
                <c:pt idx="48">
                  <c:v>2038</c:v>
                </c:pt>
                <c:pt idx="49">
                  <c:v>2039</c:v>
                </c:pt>
                <c:pt idx="50">
                  <c:v>2040</c:v>
                </c:pt>
                <c:pt idx="51">
                  <c:v>2041</c:v>
                </c:pt>
                <c:pt idx="52">
                  <c:v>2042</c:v>
                </c:pt>
                <c:pt idx="53">
                  <c:v>2043</c:v>
                </c:pt>
                <c:pt idx="54">
                  <c:v>2044</c:v>
                </c:pt>
                <c:pt idx="55">
                  <c:v>2045</c:v>
                </c:pt>
                <c:pt idx="56">
                  <c:v>2046</c:v>
                </c:pt>
                <c:pt idx="57">
                  <c:v>2047</c:v>
                </c:pt>
                <c:pt idx="58">
                  <c:v>2048</c:v>
                </c:pt>
                <c:pt idx="59">
                  <c:v>2049</c:v>
                </c:pt>
                <c:pt idx="60">
                  <c:v>2050</c:v>
                </c:pt>
              </c:numCache>
            </c:numRef>
          </c:cat>
          <c:val>
            <c:numRef>
              <c:f>ElecGrowth_EndUse!$G$28:$BO$28</c:f>
              <c:numCache>
                <c:formatCode>General</c:formatCode>
                <c:ptCount val="61"/>
                <c:pt idx="0">
                  <c:v>4.9074476176652393</c:v>
                </c:pt>
                <c:pt idx="1">
                  <c:v>3.8334615870908584</c:v>
                </c:pt>
                <c:pt idx="2">
                  <c:v>1.6839974826602822</c:v>
                </c:pt>
                <c:pt idx="3">
                  <c:v>1.8865354137312496</c:v>
                </c:pt>
                <c:pt idx="4">
                  <c:v>2.2014015674333809</c:v>
                </c:pt>
                <c:pt idx="5">
                  <c:v>2.9794631469948429</c:v>
                </c:pt>
                <c:pt idx="6">
                  <c:v>2.7356567735373316</c:v>
                </c:pt>
                <c:pt idx="7">
                  <c:v>2.3356845941609139</c:v>
                </c:pt>
                <c:pt idx="8">
                  <c:v>2.678731110908239</c:v>
                </c:pt>
                <c:pt idx="9">
                  <c:v>2.302328779561913</c:v>
                </c:pt>
                <c:pt idx="10">
                  <c:v>2.8507414862042335</c:v>
                </c:pt>
                <c:pt idx="11">
                  <c:v>1.2685716809089032</c:v>
                </c:pt>
                <c:pt idx="12">
                  <c:v>1.3959046983192502</c:v>
                </c:pt>
                <c:pt idx="13">
                  <c:v>0.642348678836413</c:v>
                </c:pt>
                <c:pt idx="14">
                  <c:v>1.4668719131500252</c:v>
                </c:pt>
                <c:pt idx="15">
                  <c:v>1.6196542392320268</c:v>
                </c:pt>
                <c:pt idx="16">
                  <c:v>1.3897957605746081</c:v>
                </c:pt>
                <c:pt idx="17">
                  <c:v>1.5395455040734918</c:v>
                </c:pt>
                <c:pt idx="18">
                  <c:v>0.48030315950469138</c:v>
                </c:pt>
                <c:pt idx="19">
                  <c:v>-0.8198707553341511</c:v>
                </c:pt>
                <c:pt idx="20">
                  <c:v>-2.9818602849440712E-2</c:v>
                </c:pt>
                <c:pt idx="21">
                  <c:v>0.14153364041495919</c:v>
                </c:pt>
                <c:pt idx="22">
                  <c:v>0.96260522644147084</c:v>
                </c:pt>
                <c:pt idx="23">
                  <c:v>-0.15823993690902149</c:v>
                </c:pt>
                <c:pt idx="24">
                  <c:v>0.17717863731463446</c:v>
                </c:pt>
                <c:pt idx="25">
                  <c:v>0.58674354125456407</c:v>
                </c:pt>
                <c:pt idx="26">
                  <c:v>0.29191762170484026</c:v>
                </c:pt>
                <c:pt idx="27">
                  <c:v>-0.43336722924220972</c:v>
                </c:pt>
                <c:pt idx="28">
                  <c:v>0.66780693367374244</c:v>
                </c:pt>
                <c:pt idx="29">
                  <c:v>0.56159711531578171</c:v>
                </c:pt>
                <c:pt idx="30">
                  <c:v>1.4725500575603956</c:v>
                </c:pt>
                <c:pt idx="31">
                  <c:v>0.62876484045188974</c:v>
                </c:pt>
                <c:pt idx="32">
                  <c:v>0.91581880388584835</c:v>
                </c:pt>
                <c:pt idx="33">
                  <c:v>0.60269487840931557</c:v>
                </c:pt>
                <c:pt idx="34">
                  <c:v>0.50919144534091743</c:v>
                </c:pt>
                <c:pt idx="35">
                  <c:v>0.45773242982753981</c:v>
                </c:pt>
                <c:pt idx="36">
                  <c:v>0.41171119550063029</c:v>
                </c:pt>
                <c:pt idx="37">
                  <c:v>0.42549009685555195</c:v>
                </c:pt>
                <c:pt idx="38">
                  <c:v>0.49212429083014264</c:v>
                </c:pt>
                <c:pt idx="39">
                  <c:v>0.58321657014090977</c:v>
                </c:pt>
                <c:pt idx="40">
                  <c:v>0.54404773266718554</c:v>
                </c:pt>
                <c:pt idx="41">
                  <c:v>0.48608601109441096</c:v>
                </c:pt>
                <c:pt idx="42">
                  <c:v>0.43344027776581751</c:v>
                </c:pt>
                <c:pt idx="43">
                  <c:v>0.47453994028709978</c:v>
                </c:pt>
                <c:pt idx="44">
                  <c:v>0.51482744575488404</c:v>
                </c:pt>
                <c:pt idx="45">
                  <c:v>0.54327692593196808</c:v>
                </c:pt>
                <c:pt idx="46">
                  <c:v>0.60531286054124056</c:v>
                </c:pt>
                <c:pt idx="47">
                  <c:v>0.62379255787523569</c:v>
                </c:pt>
                <c:pt idx="48">
                  <c:v>0.69920309950677328</c:v>
                </c:pt>
                <c:pt idx="49">
                  <c:v>0.7293028846806493</c:v>
                </c:pt>
                <c:pt idx="50">
                  <c:v>0.73381947849160412</c:v>
                </c:pt>
                <c:pt idx="51">
                  <c:v>0.6973629999860842</c:v>
                </c:pt>
                <c:pt idx="52">
                  <c:v>0.68586961850214401</c:v>
                </c:pt>
                <c:pt idx="53">
                  <c:v>0.72558370697402008</c:v>
                </c:pt>
                <c:pt idx="54">
                  <c:v>0.74077883204792805</c:v>
                </c:pt>
                <c:pt idx="55">
                  <c:v>0.75467512260487535</c:v>
                </c:pt>
                <c:pt idx="56">
                  <c:v>0.74172912779066902</c:v>
                </c:pt>
                <c:pt idx="57">
                  <c:v>0.76193629429981424</c:v>
                </c:pt>
                <c:pt idx="58">
                  <c:v>0.79351842886761226</c:v>
                </c:pt>
                <c:pt idx="59">
                  <c:v>0.82727310325643177</c:v>
                </c:pt>
                <c:pt idx="60">
                  <c:v>0.8640263982397256</c:v>
                </c:pt>
              </c:numCache>
            </c:numRef>
          </c:val>
          <c:smooth val="0"/>
        </c:ser>
        <c:ser>
          <c:idx val="2"/>
          <c:order val="1"/>
          <c:tx>
            <c:strRef>
              <c:f>ElecGrowth_EndUse!$C$29</c:f>
              <c:strCache>
                <c:ptCount val="1"/>
                <c:pt idx="0">
                  <c:v>Electrictric use growth rate, High Macro</c:v>
                </c:pt>
              </c:strCache>
            </c:strRef>
          </c:tx>
          <c:spPr>
            <a:ln w="22225" cap="rnd">
              <a:solidFill>
                <a:schemeClr val="accent1"/>
              </a:solidFill>
              <a:round/>
            </a:ln>
            <a:effectLst/>
          </c:spPr>
          <c:marker>
            <c:symbol val="none"/>
          </c:marker>
          <c:cat>
            <c:numRef>
              <c:f>ElecGrowth_EndUse!$G$26:$BO$26</c:f>
              <c:numCache>
                <c:formatCode>General</c:formatCode>
                <c:ptCount val="6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pt idx="32">
                  <c:v>2022</c:v>
                </c:pt>
                <c:pt idx="33">
                  <c:v>2023</c:v>
                </c:pt>
                <c:pt idx="34">
                  <c:v>2024</c:v>
                </c:pt>
                <c:pt idx="35">
                  <c:v>2025</c:v>
                </c:pt>
                <c:pt idx="36">
                  <c:v>2026</c:v>
                </c:pt>
                <c:pt idx="37">
                  <c:v>2027</c:v>
                </c:pt>
                <c:pt idx="38">
                  <c:v>2028</c:v>
                </c:pt>
                <c:pt idx="39">
                  <c:v>2029</c:v>
                </c:pt>
                <c:pt idx="40">
                  <c:v>2030</c:v>
                </c:pt>
                <c:pt idx="41">
                  <c:v>2031</c:v>
                </c:pt>
                <c:pt idx="42">
                  <c:v>2032</c:v>
                </c:pt>
                <c:pt idx="43">
                  <c:v>2033</c:v>
                </c:pt>
                <c:pt idx="44">
                  <c:v>2034</c:v>
                </c:pt>
                <c:pt idx="45">
                  <c:v>2035</c:v>
                </c:pt>
                <c:pt idx="46">
                  <c:v>2036</c:v>
                </c:pt>
                <c:pt idx="47">
                  <c:v>2037</c:v>
                </c:pt>
                <c:pt idx="48">
                  <c:v>2038</c:v>
                </c:pt>
                <c:pt idx="49">
                  <c:v>2039</c:v>
                </c:pt>
                <c:pt idx="50">
                  <c:v>2040</c:v>
                </c:pt>
                <c:pt idx="51">
                  <c:v>2041</c:v>
                </c:pt>
                <c:pt idx="52">
                  <c:v>2042</c:v>
                </c:pt>
                <c:pt idx="53">
                  <c:v>2043</c:v>
                </c:pt>
                <c:pt idx="54">
                  <c:v>2044</c:v>
                </c:pt>
                <c:pt idx="55">
                  <c:v>2045</c:v>
                </c:pt>
                <c:pt idx="56">
                  <c:v>2046</c:v>
                </c:pt>
                <c:pt idx="57">
                  <c:v>2047</c:v>
                </c:pt>
                <c:pt idx="58">
                  <c:v>2048</c:v>
                </c:pt>
                <c:pt idx="59">
                  <c:v>2049</c:v>
                </c:pt>
                <c:pt idx="60">
                  <c:v>2050</c:v>
                </c:pt>
              </c:numCache>
            </c:numRef>
          </c:cat>
          <c:val>
            <c:numRef>
              <c:f>ElecGrowth_EndUse!$G$29:$BO$29</c:f>
              <c:numCache>
                <c:formatCode>General</c:formatCode>
                <c:ptCount val="61"/>
                <c:pt idx="0">
                  <c:v>4.9074476176652393</c:v>
                </c:pt>
                <c:pt idx="1">
                  <c:v>3.8334615870908584</c:v>
                </c:pt>
                <c:pt idx="2">
                  <c:v>1.6839974826602822</c:v>
                </c:pt>
                <c:pt idx="3">
                  <c:v>1.8865354137312496</c:v>
                </c:pt>
                <c:pt idx="4">
                  <c:v>2.2014015674333809</c:v>
                </c:pt>
                <c:pt idx="5">
                  <c:v>2.9794631469948429</c:v>
                </c:pt>
                <c:pt idx="6">
                  <c:v>2.7356567735373316</c:v>
                </c:pt>
                <c:pt idx="7">
                  <c:v>2.3356845941609139</c:v>
                </c:pt>
                <c:pt idx="8">
                  <c:v>2.678731110908239</c:v>
                </c:pt>
                <c:pt idx="9">
                  <c:v>2.302328779561913</c:v>
                </c:pt>
                <c:pt idx="10">
                  <c:v>2.8507414862042335</c:v>
                </c:pt>
                <c:pt idx="11">
                  <c:v>1.2685716809089032</c:v>
                </c:pt>
                <c:pt idx="12">
                  <c:v>1.3959046983192502</c:v>
                </c:pt>
                <c:pt idx="13">
                  <c:v>0.642348678836413</c:v>
                </c:pt>
                <c:pt idx="14">
                  <c:v>1.4668719131500252</c:v>
                </c:pt>
                <c:pt idx="15">
                  <c:v>1.6196542392320268</c:v>
                </c:pt>
                <c:pt idx="16">
                  <c:v>1.3897957605746081</c:v>
                </c:pt>
                <c:pt idx="17">
                  <c:v>1.5395455040734918</c:v>
                </c:pt>
                <c:pt idx="18">
                  <c:v>0.48030315950469138</c:v>
                </c:pt>
                <c:pt idx="19">
                  <c:v>-0.8198707553341511</c:v>
                </c:pt>
                <c:pt idx="20">
                  <c:v>-2.9818602849440712E-2</c:v>
                </c:pt>
                <c:pt idx="21">
                  <c:v>0.14153364041495919</c:v>
                </c:pt>
                <c:pt idx="22">
                  <c:v>0.96260522644147084</c:v>
                </c:pt>
                <c:pt idx="23">
                  <c:v>-0.15823993690902149</c:v>
                </c:pt>
                <c:pt idx="24">
                  <c:v>0.17717863731463446</c:v>
                </c:pt>
                <c:pt idx="25">
                  <c:v>0.58674354125456407</c:v>
                </c:pt>
                <c:pt idx="26">
                  <c:v>0.29191762170484026</c:v>
                </c:pt>
                <c:pt idx="27">
                  <c:v>-0.43336722924220972</c:v>
                </c:pt>
                <c:pt idx="28">
                  <c:v>0.66792018047669988</c:v>
                </c:pt>
                <c:pt idx="29">
                  <c:v>0.54347319608536448</c:v>
                </c:pt>
                <c:pt idx="30">
                  <c:v>1.6510935151803574</c:v>
                </c:pt>
                <c:pt idx="31">
                  <c:v>0.95532930740365174</c:v>
                </c:pt>
                <c:pt idx="32">
                  <c:v>1.4010464432010039</c:v>
                </c:pt>
                <c:pt idx="33">
                  <c:v>1.0367070796575284</c:v>
                </c:pt>
                <c:pt idx="34">
                  <c:v>0.95793058927025054</c:v>
                </c:pt>
                <c:pt idx="35">
                  <c:v>0.92183616549741387</c:v>
                </c:pt>
                <c:pt idx="36">
                  <c:v>0.88904606268698227</c:v>
                </c:pt>
                <c:pt idx="37">
                  <c:v>0.88495261177810036</c:v>
                </c:pt>
                <c:pt idx="38">
                  <c:v>0.93354298618166798</c:v>
                </c:pt>
                <c:pt idx="39">
                  <c:v>0.98900753055315427</c:v>
                </c:pt>
                <c:pt idx="40">
                  <c:v>0.95656684945304438</c:v>
                </c:pt>
                <c:pt idx="41">
                  <c:v>0.90289732228352459</c:v>
                </c:pt>
                <c:pt idx="42">
                  <c:v>0.87280231731114988</c:v>
                </c:pt>
                <c:pt idx="43">
                  <c:v>0.91734360094364309</c:v>
                </c:pt>
                <c:pt idx="44">
                  <c:v>0.97198539788649896</c:v>
                </c:pt>
                <c:pt idx="45">
                  <c:v>1.0319194013680866</c:v>
                </c:pt>
                <c:pt idx="46">
                  <c:v>1.0962566320471323</c:v>
                </c:pt>
                <c:pt idx="47">
                  <c:v>1.1339140413594517</c:v>
                </c:pt>
                <c:pt idx="48">
                  <c:v>1.1870629569317614</c:v>
                </c:pt>
                <c:pt idx="49">
                  <c:v>1.214215536397778</c:v>
                </c:pt>
                <c:pt idx="50">
                  <c:v>1.1931405732419353</c:v>
                </c:pt>
                <c:pt idx="51">
                  <c:v>1.1665269844303161</c:v>
                </c:pt>
                <c:pt idx="52">
                  <c:v>1.1507865613862522</c:v>
                </c:pt>
                <c:pt idx="53">
                  <c:v>1.1934447965422645</c:v>
                </c:pt>
                <c:pt idx="54">
                  <c:v>1.2109650866440891</c:v>
                </c:pt>
                <c:pt idx="55">
                  <c:v>1.2290853759904463</c:v>
                </c:pt>
                <c:pt idx="56">
                  <c:v>1.2320009286315381</c:v>
                </c:pt>
                <c:pt idx="57">
                  <c:v>1.235958483257793</c:v>
                </c:pt>
                <c:pt idx="58">
                  <c:v>1.241052183229252</c:v>
                </c:pt>
                <c:pt idx="59">
                  <c:v>1.2420998173510167</c:v>
                </c:pt>
                <c:pt idx="60">
                  <c:v>1.2683541988481872</c:v>
                </c:pt>
              </c:numCache>
            </c:numRef>
          </c:val>
          <c:smooth val="0"/>
        </c:ser>
        <c:ser>
          <c:idx val="1"/>
          <c:order val="2"/>
          <c:tx>
            <c:strRef>
              <c:f>ElecGrowth_EndUse!$C$27</c:f>
              <c:strCache>
                <c:ptCount val="1"/>
                <c:pt idx="0">
                  <c:v>Electrictric use growth rate, Reference</c:v>
                </c:pt>
              </c:strCache>
            </c:strRef>
          </c:tx>
          <c:spPr>
            <a:ln w="22225" cap="rnd">
              <a:solidFill>
                <a:sysClr val="windowText" lastClr="000000"/>
              </a:solidFill>
              <a:round/>
            </a:ln>
            <a:effectLst/>
          </c:spPr>
          <c:marker>
            <c:symbol val="none"/>
          </c:marker>
          <c:cat>
            <c:numRef>
              <c:f>ElecGrowth_EndUse!$G$26:$BO$26</c:f>
              <c:numCache>
                <c:formatCode>General</c:formatCode>
                <c:ptCount val="6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pt idx="32">
                  <c:v>2022</c:v>
                </c:pt>
                <c:pt idx="33">
                  <c:v>2023</c:v>
                </c:pt>
                <c:pt idx="34">
                  <c:v>2024</c:v>
                </c:pt>
                <c:pt idx="35">
                  <c:v>2025</c:v>
                </c:pt>
                <c:pt idx="36">
                  <c:v>2026</c:v>
                </c:pt>
                <c:pt idx="37">
                  <c:v>2027</c:v>
                </c:pt>
                <c:pt idx="38">
                  <c:v>2028</c:v>
                </c:pt>
                <c:pt idx="39">
                  <c:v>2029</c:v>
                </c:pt>
                <c:pt idx="40">
                  <c:v>2030</c:v>
                </c:pt>
                <c:pt idx="41">
                  <c:v>2031</c:v>
                </c:pt>
                <c:pt idx="42">
                  <c:v>2032</c:v>
                </c:pt>
                <c:pt idx="43">
                  <c:v>2033</c:v>
                </c:pt>
                <c:pt idx="44">
                  <c:v>2034</c:v>
                </c:pt>
                <c:pt idx="45">
                  <c:v>2035</c:v>
                </c:pt>
                <c:pt idx="46">
                  <c:v>2036</c:v>
                </c:pt>
                <c:pt idx="47">
                  <c:v>2037</c:v>
                </c:pt>
                <c:pt idx="48">
                  <c:v>2038</c:v>
                </c:pt>
                <c:pt idx="49">
                  <c:v>2039</c:v>
                </c:pt>
                <c:pt idx="50">
                  <c:v>2040</c:v>
                </c:pt>
                <c:pt idx="51">
                  <c:v>2041</c:v>
                </c:pt>
                <c:pt idx="52">
                  <c:v>2042</c:v>
                </c:pt>
                <c:pt idx="53">
                  <c:v>2043</c:v>
                </c:pt>
                <c:pt idx="54">
                  <c:v>2044</c:v>
                </c:pt>
                <c:pt idx="55">
                  <c:v>2045</c:v>
                </c:pt>
                <c:pt idx="56">
                  <c:v>2046</c:v>
                </c:pt>
                <c:pt idx="57">
                  <c:v>2047</c:v>
                </c:pt>
                <c:pt idx="58">
                  <c:v>2048</c:v>
                </c:pt>
                <c:pt idx="59">
                  <c:v>2049</c:v>
                </c:pt>
                <c:pt idx="60">
                  <c:v>2050</c:v>
                </c:pt>
              </c:numCache>
            </c:numRef>
          </c:cat>
          <c:val>
            <c:numRef>
              <c:f>ElecGrowth_EndUse!$G$27:$BO$27</c:f>
              <c:numCache>
                <c:formatCode>General</c:formatCode>
                <c:ptCount val="61"/>
                <c:pt idx="0">
                  <c:v>4.9074476176652393</c:v>
                </c:pt>
                <c:pt idx="1">
                  <c:v>3.8334615870908584</c:v>
                </c:pt>
                <c:pt idx="2">
                  <c:v>1.6839974826602822</c:v>
                </c:pt>
                <c:pt idx="3">
                  <c:v>1.8865354137312496</c:v>
                </c:pt>
                <c:pt idx="4">
                  <c:v>2.2014015674333809</c:v>
                </c:pt>
                <c:pt idx="5">
                  <c:v>2.9794631469948429</c:v>
                </c:pt>
                <c:pt idx="6">
                  <c:v>2.7356567735373316</c:v>
                </c:pt>
                <c:pt idx="7">
                  <c:v>2.3356845941609139</c:v>
                </c:pt>
                <c:pt idx="8">
                  <c:v>2.678731110908239</c:v>
                </c:pt>
                <c:pt idx="9">
                  <c:v>2.302328779561913</c:v>
                </c:pt>
                <c:pt idx="10">
                  <c:v>2.8507414862042335</c:v>
                </c:pt>
                <c:pt idx="11">
                  <c:v>1.2685716809089032</c:v>
                </c:pt>
                <c:pt idx="12">
                  <c:v>1.3959046983192502</c:v>
                </c:pt>
                <c:pt idx="13">
                  <c:v>0.642348678836413</c:v>
                </c:pt>
                <c:pt idx="14">
                  <c:v>1.4668719131500252</c:v>
                </c:pt>
                <c:pt idx="15">
                  <c:v>1.6196542392320268</c:v>
                </c:pt>
                <c:pt idx="16">
                  <c:v>1.3897957605746081</c:v>
                </c:pt>
                <c:pt idx="17">
                  <c:v>1.5395455040734918</c:v>
                </c:pt>
                <c:pt idx="18">
                  <c:v>0.48030315950469138</c:v>
                </c:pt>
                <c:pt idx="19">
                  <c:v>-0.8198707553341511</c:v>
                </c:pt>
                <c:pt idx="20">
                  <c:v>-2.9818602849440712E-2</c:v>
                </c:pt>
                <c:pt idx="21">
                  <c:v>0.14153364041495919</c:v>
                </c:pt>
                <c:pt idx="22">
                  <c:v>0.96260522644147084</c:v>
                </c:pt>
                <c:pt idx="23">
                  <c:v>-0.15823993690902149</c:v>
                </c:pt>
                <c:pt idx="24">
                  <c:v>0.17717863731463446</c:v>
                </c:pt>
                <c:pt idx="25">
                  <c:v>0.58674354125456407</c:v>
                </c:pt>
                <c:pt idx="26">
                  <c:v>0.29191762170484026</c:v>
                </c:pt>
                <c:pt idx="27">
                  <c:v>-0.43335881303162571</c:v>
                </c:pt>
                <c:pt idx="28">
                  <c:v>0.66788517249980472</c:v>
                </c:pt>
                <c:pt idx="29">
                  <c:v>0.55810773227995547</c:v>
                </c:pt>
                <c:pt idx="30">
                  <c:v>1.5887516413819691</c:v>
                </c:pt>
                <c:pt idx="31">
                  <c:v>0.82465473232804509</c:v>
                </c:pt>
                <c:pt idx="32">
                  <c:v>1.1967616887026633</c:v>
                </c:pt>
                <c:pt idx="33">
                  <c:v>0.85316252217768618</c:v>
                </c:pt>
                <c:pt idx="34">
                  <c:v>0.77561487362327597</c:v>
                </c:pt>
                <c:pt idx="35">
                  <c:v>0.73180992817358792</c:v>
                </c:pt>
                <c:pt idx="36">
                  <c:v>0.69103734359408087</c:v>
                </c:pt>
                <c:pt idx="37">
                  <c:v>0.6795324399506919</c:v>
                </c:pt>
                <c:pt idx="38">
                  <c:v>0.71827554713521646</c:v>
                </c:pt>
                <c:pt idx="39">
                  <c:v>0.75858647902455889</c:v>
                </c:pt>
                <c:pt idx="40">
                  <c:v>0.71613959812077965</c:v>
                </c:pt>
                <c:pt idx="41">
                  <c:v>0.6660318657695008</c:v>
                </c:pt>
                <c:pt idx="42">
                  <c:v>0.62612394072893984</c:v>
                </c:pt>
                <c:pt idx="43">
                  <c:v>0.66770808558132</c:v>
                </c:pt>
                <c:pt idx="44">
                  <c:v>0.6980464898727945</c:v>
                </c:pt>
                <c:pt idx="45">
                  <c:v>0.75274553953623702</c:v>
                </c:pt>
                <c:pt idx="46">
                  <c:v>0.8061300479483835</c:v>
                </c:pt>
                <c:pt idx="47">
                  <c:v>0.84181479119200819</c:v>
                </c:pt>
                <c:pt idx="48">
                  <c:v>0.88044523804249319</c:v>
                </c:pt>
                <c:pt idx="49">
                  <c:v>0.89759094974393161</c:v>
                </c:pt>
                <c:pt idx="50">
                  <c:v>0.89892372977353752</c:v>
                </c:pt>
                <c:pt idx="51">
                  <c:v>0.87212175910809098</c:v>
                </c:pt>
                <c:pt idx="52">
                  <c:v>0.86484464631049196</c:v>
                </c:pt>
                <c:pt idx="53">
                  <c:v>0.87322269419300991</c:v>
                </c:pt>
                <c:pt idx="54">
                  <c:v>0.91408067423166539</c:v>
                </c:pt>
                <c:pt idx="55">
                  <c:v>0.95715175738264602</c:v>
                </c:pt>
                <c:pt idx="56">
                  <c:v>0.99967275758690022</c:v>
                </c:pt>
                <c:pt idx="57">
                  <c:v>1.0175139625022478</c:v>
                </c:pt>
                <c:pt idx="58">
                  <c:v>1.0287455120472133</c:v>
                </c:pt>
                <c:pt idx="59">
                  <c:v>1.0280826564254442</c:v>
                </c:pt>
                <c:pt idx="60">
                  <c:v>1.0465413856427075</c:v>
                </c:pt>
              </c:numCache>
            </c:numRef>
          </c:val>
          <c:smooth val="0"/>
        </c:ser>
        <c:dLbls>
          <c:showLegendKey val="0"/>
          <c:showVal val="0"/>
          <c:showCatName val="0"/>
          <c:showSerName val="0"/>
          <c:showPercent val="0"/>
          <c:showBubbleSize val="0"/>
        </c:dLbls>
        <c:smooth val="0"/>
        <c:axId val="432441440"/>
        <c:axId val="432442000"/>
        <c:extLst/>
      </c:lineChart>
      <c:catAx>
        <c:axId val="432441440"/>
        <c:scaling>
          <c:orientation val="minMax"/>
        </c:scaling>
        <c:delete val="0"/>
        <c:axPos val="b"/>
        <c:numFmt formatCode="General" sourceLinked="1"/>
        <c:majorTickMark val="out"/>
        <c:minorTickMark val="none"/>
        <c:tickLblPos val="low"/>
        <c:spPr>
          <a:noFill/>
          <a:ln w="12700"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432442000"/>
        <c:crosses val="autoZero"/>
        <c:auto val="1"/>
        <c:lblAlgn val="ctr"/>
        <c:lblOffset val="100"/>
        <c:tickLblSkip val="10"/>
        <c:tickMarkSkip val="10"/>
        <c:noMultiLvlLbl val="0"/>
      </c:catAx>
      <c:valAx>
        <c:axId val="432442000"/>
        <c:scaling>
          <c:orientation val="minMax"/>
          <c:max val="5"/>
          <c:min val="-1"/>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low"/>
        <c:spPr>
          <a:noFill/>
          <a:ln w="22225">
            <a:solidFill>
              <a:schemeClr val="bg1">
                <a:lumMod val="65000"/>
              </a:schemeClr>
            </a:solidFill>
            <a:prstDash val="lgDash"/>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432441440"/>
        <c:crossesAt val="29"/>
        <c:crossBetween val="midCat"/>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000">
          <a:solidFill>
            <a:sysClr val="windowText" lastClr="000000"/>
          </a:solidFill>
        </a:defRPr>
      </a:pPr>
      <a:endParaRPr lang="en-US"/>
    </a:p>
  </c:txPr>
  <c:externalData r:id="rId3">
    <c:autoUpdate val="0"/>
  </c:externalData>
  <c:userShapes r:id="rId4"/>
</c:chartSpace>
</file>

<file path=ppt/charts/chart6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114606332640724"/>
          <c:y val="0.21894982852516501"/>
          <c:w val="0.75400809273840774"/>
          <c:h val="0.46546142634592957"/>
        </c:manualLayout>
      </c:layout>
      <c:barChart>
        <c:barDir val="col"/>
        <c:grouping val="stacked"/>
        <c:varyColors val="0"/>
        <c:ser>
          <c:idx val="3"/>
          <c:order val="0"/>
          <c:tx>
            <c:strRef>
              <c:f>ElecGrowth_EndUse!$E$39</c:f>
              <c:strCache>
                <c:ptCount val="1"/>
                <c:pt idx="0">
                  <c:v>Electric Sales</c:v>
                </c:pt>
              </c:strCache>
            </c:strRef>
          </c:tx>
          <c:spPr>
            <a:solidFill>
              <a:schemeClr val="tx2"/>
            </a:solidFill>
            <a:ln>
              <a:noFill/>
            </a:ln>
            <a:effectLst/>
          </c:spPr>
          <c:invertIfNegative val="0"/>
          <c:cat>
            <c:numRef>
              <c:f>ElecGrowth_EndUse!$D$40:$D$54</c:f>
              <c:numCache>
                <c:formatCode>General</c:formatCode>
                <c:ptCount val="15"/>
                <c:pt idx="0">
                  <c:v>1990</c:v>
                </c:pt>
                <c:pt idx="1">
                  <c:v>2018</c:v>
                </c:pt>
                <c:pt idx="2">
                  <c:v>2050</c:v>
                </c:pt>
                <c:pt idx="4">
                  <c:v>1990</c:v>
                </c:pt>
                <c:pt idx="5">
                  <c:v>2018</c:v>
                </c:pt>
                <c:pt idx="6">
                  <c:v>2050</c:v>
                </c:pt>
                <c:pt idx="8">
                  <c:v>1990</c:v>
                </c:pt>
                <c:pt idx="9">
                  <c:v>2018</c:v>
                </c:pt>
                <c:pt idx="10">
                  <c:v>2050</c:v>
                </c:pt>
                <c:pt idx="12">
                  <c:v>1990</c:v>
                </c:pt>
                <c:pt idx="13">
                  <c:v>2018</c:v>
                </c:pt>
                <c:pt idx="14">
                  <c:v>2050</c:v>
                </c:pt>
              </c:numCache>
            </c:numRef>
          </c:cat>
          <c:val>
            <c:numRef>
              <c:f>ElecGrowth_EndUse!$E$40:$E$54</c:f>
              <c:numCache>
                <c:formatCode>General</c:formatCode>
                <c:ptCount val="15"/>
                <c:pt idx="0">
                  <c:v>924.01869899999997</c:v>
                </c:pt>
                <c:pt idx="1">
                  <c:v>1461.8256839999999</c:v>
                </c:pt>
                <c:pt idx="2">
                  <c:v>1634.918457</c:v>
                </c:pt>
                <c:pt idx="4">
                  <c:v>838.26310599999999</c:v>
                </c:pt>
                <c:pt idx="5">
                  <c:v>1372.4235839999999</c:v>
                </c:pt>
                <c:pt idx="6">
                  <c:v>1624.6748050000001</c:v>
                </c:pt>
                <c:pt idx="8">
                  <c:v>945.52169499999991</c:v>
                </c:pt>
                <c:pt idx="9">
                  <c:v>949.03295900000001</c:v>
                </c:pt>
                <c:pt idx="10">
                  <c:v>1262.025879</c:v>
                </c:pt>
                <c:pt idx="12">
                  <c:v>4.7511650000000003</c:v>
                </c:pt>
                <c:pt idx="13">
                  <c:v>12.586309999999999</c:v>
                </c:pt>
                <c:pt idx="14">
                  <c:v>180.10462999999999</c:v>
                </c:pt>
              </c:numCache>
            </c:numRef>
          </c:val>
        </c:ser>
        <c:ser>
          <c:idx val="0"/>
          <c:order val="1"/>
          <c:tx>
            <c:strRef>
              <c:f>ElecGrowth_EndUse!$F$39</c:f>
              <c:strCache>
                <c:ptCount val="1"/>
                <c:pt idx="0">
                  <c:v>Direct Use</c:v>
                </c:pt>
              </c:strCache>
            </c:strRef>
          </c:tx>
          <c:spPr>
            <a:solidFill>
              <a:schemeClr val="accent1"/>
            </a:solidFill>
            <a:ln>
              <a:noFill/>
            </a:ln>
            <a:effectLst/>
          </c:spPr>
          <c:invertIfNegative val="0"/>
          <c:cat>
            <c:numRef>
              <c:f>ElecGrowth_EndUse!$D$40:$D$54</c:f>
              <c:numCache>
                <c:formatCode>General</c:formatCode>
                <c:ptCount val="15"/>
                <c:pt idx="0">
                  <c:v>1990</c:v>
                </c:pt>
                <c:pt idx="1">
                  <c:v>2018</c:v>
                </c:pt>
                <c:pt idx="2">
                  <c:v>2050</c:v>
                </c:pt>
                <c:pt idx="4">
                  <c:v>1990</c:v>
                </c:pt>
                <c:pt idx="5">
                  <c:v>2018</c:v>
                </c:pt>
                <c:pt idx="6">
                  <c:v>2050</c:v>
                </c:pt>
                <c:pt idx="8">
                  <c:v>1990</c:v>
                </c:pt>
                <c:pt idx="9">
                  <c:v>2018</c:v>
                </c:pt>
                <c:pt idx="10">
                  <c:v>2050</c:v>
                </c:pt>
                <c:pt idx="12">
                  <c:v>1990</c:v>
                </c:pt>
                <c:pt idx="13">
                  <c:v>2018</c:v>
                </c:pt>
                <c:pt idx="14">
                  <c:v>2050</c:v>
                </c:pt>
              </c:numCache>
            </c:numRef>
          </c:cat>
          <c:val>
            <c:numRef>
              <c:f>ElecGrowth_EndUse!$F$40:$F$54</c:f>
              <c:numCache>
                <c:formatCode>General</c:formatCode>
                <c:ptCount val="15"/>
                <c:pt idx="0">
                  <c:v>0</c:v>
                </c:pt>
                <c:pt idx="1">
                  <c:v>15.087470703000001</c:v>
                </c:pt>
                <c:pt idx="2">
                  <c:v>141.54343750000001</c:v>
                </c:pt>
                <c:pt idx="4">
                  <c:v>2.5750076243716351</c:v>
                </c:pt>
                <c:pt idx="5">
                  <c:v>26.032501953000001</c:v>
                </c:pt>
                <c:pt idx="6">
                  <c:v>144.06125</c:v>
                </c:pt>
                <c:pt idx="8">
                  <c:v>57.715992375628083</c:v>
                </c:pt>
                <c:pt idx="9">
                  <c:v>125.30662600000001</c:v>
                </c:pt>
                <c:pt idx="10">
                  <c:v>190.126531</c:v>
                </c:pt>
                <c:pt idx="12">
                  <c:v>0</c:v>
                </c:pt>
                <c:pt idx="13">
                  <c:v>0</c:v>
                </c:pt>
                <c:pt idx="14">
                  <c:v>0</c:v>
                </c:pt>
              </c:numCache>
            </c:numRef>
          </c:val>
        </c:ser>
        <c:dLbls>
          <c:showLegendKey val="0"/>
          <c:showVal val="0"/>
          <c:showCatName val="0"/>
          <c:showSerName val="0"/>
          <c:showPercent val="0"/>
          <c:showBubbleSize val="0"/>
        </c:dLbls>
        <c:gapWidth val="67"/>
        <c:overlap val="100"/>
        <c:axId val="432444800"/>
        <c:axId val="432445360"/>
      </c:barChart>
      <c:catAx>
        <c:axId val="432444800"/>
        <c:scaling>
          <c:orientation val="minMax"/>
        </c:scaling>
        <c:delete val="0"/>
        <c:axPos val="b"/>
        <c:numFmt formatCode="General" sourceLinked="1"/>
        <c:majorTickMark val="none"/>
        <c:minorTickMark val="none"/>
        <c:tickLblPos val="low"/>
        <c:spPr>
          <a:noFill/>
          <a:ln w="9525" cap="flat" cmpd="sng" algn="ctr">
            <a:solidFill>
              <a:schemeClr val="tx1"/>
            </a:solidFill>
            <a:round/>
          </a:ln>
          <a:effectLst/>
        </c:spPr>
        <c:txPr>
          <a:bodyPr rot="-5400000" spcFirstLastPara="1" vertOverflow="ellipsis" wrap="square" anchor="ctr" anchorCtr="1"/>
          <a:lstStyle/>
          <a:p>
            <a:pPr>
              <a:defRPr sz="1400" b="0" i="0" u="none" strike="noStrike" kern="1200" baseline="0">
                <a:solidFill>
                  <a:sysClr val="windowText" lastClr="000000"/>
                </a:solidFill>
                <a:latin typeface="+mn-lt"/>
                <a:ea typeface="+mn-ea"/>
                <a:cs typeface="+mn-cs"/>
              </a:defRPr>
            </a:pPr>
            <a:endParaRPr lang="en-US"/>
          </a:p>
        </c:txPr>
        <c:crossAx val="432445360"/>
        <c:crosses val="autoZero"/>
        <c:auto val="1"/>
        <c:lblAlgn val="ctr"/>
        <c:lblOffset val="100"/>
        <c:noMultiLvlLbl val="0"/>
      </c:catAx>
      <c:valAx>
        <c:axId val="432445360"/>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432444800"/>
        <c:crosses val="autoZero"/>
        <c:crossBetween val="between"/>
        <c:majorUnit val="400"/>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000">
          <a:solidFill>
            <a:sysClr val="windowText" lastClr="000000"/>
          </a:solidFill>
        </a:defRPr>
      </a:pPr>
      <a:endParaRPr lang="en-US"/>
    </a:p>
  </c:txPr>
  <c:externalData r:id="rId3">
    <c:autoUpdate val="0"/>
  </c:externalData>
  <c:userShapes r:id="rId4"/>
</c:chartSpace>
</file>

<file path=ppt/charts/chart6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2257217847769035E-2"/>
          <c:y val="0.18443758996997672"/>
          <c:w val="0.82898441961221914"/>
          <c:h val="0.72090543162756382"/>
        </c:manualLayout>
      </c:layout>
      <c:lineChart>
        <c:grouping val="standard"/>
        <c:varyColors val="0"/>
        <c:ser>
          <c:idx val="0"/>
          <c:order val="0"/>
          <c:tx>
            <c:strRef>
              <c:f>gen_mix!$C$31</c:f>
              <c:strCache>
                <c:ptCount val="1"/>
                <c:pt idx="0">
                  <c:v>Coal</c:v>
                </c:pt>
              </c:strCache>
            </c:strRef>
          </c:tx>
          <c:spPr>
            <a:ln w="22225" cap="rnd">
              <a:solidFill>
                <a:schemeClr val="tx1">
                  <a:lumMod val="50000"/>
                  <a:lumOff val="50000"/>
                </a:schemeClr>
              </a:solidFill>
              <a:round/>
            </a:ln>
            <a:effectLst/>
          </c:spPr>
          <c:marker>
            <c:symbol val="none"/>
          </c:marker>
          <c:cat>
            <c:numRef>
              <c:f>gen_mix!$D$28:$BL$28</c:f>
              <c:numCache>
                <c:formatCode>General</c:formatCode>
                <c:ptCount val="6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pt idx="32">
                  <c:v>2022</c:v>
                </c:pt>
                <c:pt idx="33">
                  <c:v>2023</c:v>
                </c:pt>
                <c:pt idx="34">
                  <c:v>2024</c:v>
                </c:pt>
                <c:pt idx="35">
                  <c:v>2025</c:v>
                </c:pt>
                <c:pt idx="36">
                  <c:v>2026</c:v>
                </c:pt>
                <c:pt idx="37">
                  <c:v>2027</c:v>
                </c:pt>
                <c:pt idx="38">
                  <c:v>2028</c:v>
                </c:pt>
                <c:pt idx="39">
                  <c:v>2029</c:v>
                </c:pt>
                <c:pt idx="40">
                  <c:v>2030</c:v>
                </c:pt>
                <c:pt idx="41">
                  <c:v>2031</c:v>
                </c:pt>
                <c:pt idx="42">
                  <c:v>2032</c:v>
                </c:pt>
                <c:pt idx="43">
                  <c:v>2033</c:v>
                </c:pt>
                <c:pt idx="44">
                  <c:v>2034</c:v>
                </c:pt>
                <c:pt idx="45">
                  <c:v>2035</c:v>
                </c:pt>
                <c:pt idx="46">
                  <c:v>2036</c:v>
                </c:pt>
                <c:pt idx="47">
                  <c:v>2037</c:v>
                </c:pt>
                <c:pt idx="48">
                  <c:v>2038</c:v>
                </c:pt>
                <c:pt idx="49">
                  <c:v>2039</c:v>
                </c:pt>
                <c:pt idx="50">
                  <c:v>2040</c:v>
                </c:pt>
                <c:pt idx="51">
                  <c:v>2041</c:v>
                </c:pt>
                <c:pt idx="52">
                  <c:v>2042</c:v>
                </c:pt>
                <c:pt idx="53">
                  <c:v>2043</c:v>
                </c:pt>
                <c:pt idx="54">
                  <c:v>2044</c:v>
                </c:pt>
                <c:pt idx="55">
                  <c:v>2045</c:v>
                </c:pt>
                <c:pt idx="56">
                  <c:v>2046</c:v>
                </c:pt>
                <c:pt idx="57">
                  <c:v>2047</c:v>
                </c:pt>
                <c:pt idx="58">
                  <c:v>2048</c:v>
                </c:pt>
                <c:pt idx="59">
                  <c:v>2049</c:v>
                </c:pt>
                <c:pt idx="60">
                  <c:v>2050</c:v>
                </c:pt>
              </c:numCache>
            </c:numRef>
          </c:cat>
          <c:val>
            <c:numRef>
              <c:f>gen_mix!$D$31:$BL$31</c:f>
              <c:numCache>
                <c:formatCode>General</c:formatCode>
                <c:ptCount val="61"/>
                <c:pt idx="0">
                  <c:v>1594.011479</c:v>
                </c:pt>
                <c:pt idx="1">
                  <c:v>1590.622748</c:v>
                </c:pt>
                <c:pt idx="2">
                  <c:v>1621.2060390000001</c:v>
                </c:pt>
                <c:pt idx="3">
                  <c:v>1690.070232</c:v>
                </c:pt>
                <c:pt idx="4">
                  <c:v>1690.6938640000001</c:v>
                </c:pt>
                <c:pt idx="5">
                  <c:v>1709.4264680000001</c:v>
                </c:pt>
                <c:pt idx="6">
                  <c:v>1795.1955930000001</c:v>
                </c:pt>
                <c:pt idx="7">
                  <c:v>1845.0157360000001</c:v>
                </c:pt>
                <c:pt idx="8">
                  <c:v>1873.5156899999999</c:v>
                </c:pt>
                <c:pt idx="9">
                  <c:v>1881.0872239999999</c:v>
                </c:pt>
                <c:pt idx="10">
                  <c:v>1966.2645959999998</c:v>
                </c:pt>
                <c:pt idx="11">
                  <c:v>1903.9559420000001</c:v>
                </c:pt>
                <c:pt idx="12">
                  <c:v>1933.1303539999999</c:v>
                </c:pt>
                <c:pt idx="13">
                  <c:v>1973.7367520000003</c:v>
                </c:pt>
                <c:pt idx="14">
                  <c:v>1978.300549</c:v>
                </c:pt>
                <c:pt idx="15">
                  <c:v>2012.8730460000002</c:v>
                </c:pt>
                <c:pt idx="16">
                  <c:v>1990.511135</c:v>
                </c:pt>
                <c:pt idx="17">
                  <c:v>2016.455584</c:v>
                </c:pt>
                <c:pt idx="18">
                  <c:v>1985.8012469999999</c:v>
                </c:pt>
                <c:pt idx="19">
                  <c:v>1755.9042529999999</c:v>
                </c:pt>
                <c:pt idx="20">
                  <c:v>1847.2902790000001</c:v>
                </c:pt>
                <c:pt idx="21">
                  <c:v>1733.4300049999999</c:v>
                </c:pt>
                <c:pt idx="22">
                  <c:v>1514.0429450000001</c:v>
                </c:pt>
                <c:pt idx="23">
                  <c:v>1581.114716</c:v>
                </c:pt>
                <c:pt idx="24">
                  <c:v>1581.7103500000001</c:v>
                </c:pt>
                <c:pt idx="25">
                  <c:v>1352.3981969999998</c:v>
                </c:pt>
                <c:pt idx="26">
                  <c:v>1239.1486540000001</c:v>
                </c:pt>
                <c:pt idx="27">
                  <c:v>1207.9013060000002</c:v>
                </c:pt>
                <c:pt idx="28">
                  <c:v>1164.5664059999999</c:v>
                </c:pt>
                <c:pt idx="29">
                  <c:v>1108.9826660000001</c:v>
                </c:pt>
                <c:pt idx="30">
                  <c:v>1050.1829829999999</c:v>
                </c:pt>
                <c:pt idx="31">
                  <c:v>1014.581543</c:v>
                </c:pt>
                <c:pt idx="32">
                  <c:v>1006.9050900000001</c:v>
                </c:pt>
                <c:pt idx="33">
                  <c:v>1009.3966670000001</c:v>
                </c:pt>
                <c:pt idx="34">
                  <c:v>1018.734375</c:v>
                </c:pt>
                <c:pt idx="35">
                  <c:v>1014.7712399999999</c:v>
                </c:pt>
                <c:pt idx="36">
                  <c:v>1002.961365</c:v>
                </c:pt>
                <c:pt idx="37">
                  <c:v>992.59020999999996</c:v>
                </c:pt>
                <c:pt idx="38">
                  <c:v>987.26733400000001</c:v>
                </c:pt>
                <c:pt idx="39">
                  <c:v>1007.728577</c:v>
                </c:pt>
                <c:pt idx="40">
                  <c:v>1013.037842</c:v>
                </c:pt>
                <c:pt idx="41">
                  <c:v>996.93786599999999</c:v>
                </c:pt>
                <c:pt idx="42">
                  <c:v>965.452271</c:v>
                </c:pt>
                <c:pt idx="43">
                  <c:v>965.65612799999997</c:v>
                </c:pt>
                <c:pt idx="44">
                  <c:v>953.06732199999999</c:v>
                </c:pt>
                <c:pt idx="45">
                  <c:v>951.23138400000005</c:v>
                </c:pt>
                <c:pt idx="46">
                  <c:v>950.899719</c:v>
                </c:pt>
                <c:pt idx="47">
                  <c:v>943.57122800000002</c:v>
                </c:pt>
                <c:pt idx="48">
                  <c:v>941.98028599999998</c:v>
                </c:pt>
                <c:pt idx="49">
                  <c:v>940.62957800000004</c:v>
                </c:pt>
                <c:pt idx="50">
                  <c:v>941.50531000000001</c:v>
                </c:pt>
                <c:pt idx="51">
                  <c:v>935.68902600000001</c:v>
                </c:pt>
                <c:pt idx="52">
                  <c:v>934.08599900000002</c:v>
                </c:pt>
                <c:pt idx="53">
                  <c:v>930.34057600000006</c:v>
                </c:pt>
                <c:pt idx="54">
                  <c:v>931.74401899999998</c:v>
                </c:pt>
                <c:pt idx="55">
                  <c:v>935.29187000000002</c:v>
                </c:pt>
                <c:pt idx="56">
                  <c:v>933.55304000000001</c:v>
                </c:pt>
                <c:pt idx="57">
                  <c:v>934.52062999999998</c:v>
                </c:pt>
                <c:pt idx="58">
                  <c:v>936.73223900000005</c:v>
                </c:pt>
                <c:pt idx="59">
                  <c:v>937.22753899999998</c:v>
                </c:pt>
                <c:pt idx="60">
                  <c:v>938.15722700000003</c:v>
                </c:pt>
              </c:numCache>
            </c:numRef>
          </c:val>
          <c:smooth val="0"/>
        </c:ser>
        <c:ser>
          <c:idx val="1"/>
          <c:order val="1"/>
          <c:tx>
            <c:strRef>
              <c:f>gen_mix!$C$32</c:f>
              <c:strCache>
                <c:ptCount val="1"/>
                <c:pt idx="0">
                  <c:v>Renewable</c:v>
                </c:pt>
              </c:strCache>
            </c:strRef>
          </c:tx>
          <c:spPr>
            <a:ln w="22225" cap="rnd">
              <a:solidFill>
                <a:schemeClr val="accent3"/>
              </a:solidFill>
              <a:round/>
            </a:ln>
            <a:effectLst/>
          </c:spPr>
          <c:marker>
            <c:symbol val="none"/>
          </c:marker>
          <c:cat>
            <c:numRef>
              <c:f>gen_mix!$D$28:$BL$28</c:f>
              <c:numCache>
                <c:formatCode>General</c:formatCode>
                <c:ptCount val="6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pt idx="32">
                  <c:v>2022</c:v>
                </c:pt>
                <c:pt idx="33">
                  <c:v>2023</c:v>
                </c:pt>
                <c:pt idx="34">
                  <c:v>2024</c:v>
                </c:pt>
                <c:pt idx="35">
                  <c:v>2025</c:v>
                </c:pt>
                <c:pt idx="36">
                  <c:v>2026</c:v>
                </c:pt>
                <c:pt idx="37">
                  <c:v>2027</c:v>
                </c:pt>
                <c:pt idx="38">
                  <c:v>2028</c:v>
                </c:pt>
                <c:pt idx="39">
                  <c:v>2029</c:v>
                </c:pt>
                <c:pt idx="40">
                  <c:v>2030</c:v>
                </c:pt>
                <c:pt idx="41">
                  <c:v>2031</c:v>
                </c:pt>
                <c:pt idx="42">
                  <c:v>2032</c:v>
                </c:pt>
                <c:pt idx="43">
                  <c:v>2033</c:v>
                </c:pt>
                <c:pt idx="44">
                  <c:v>2034</c:v>
                </c:pt>
                <c:pt idx="45">
                  <c:v>2035</c:v>
                </c:pt>
                <c:pt idx="46">
                  <c:v>2036</c:v>
                </c:pt>
                <c:pt idx="47">
                  <c:v>2037</c:v>
                </c:pt>
                <c:pt idx="48">
                  <c:v>2038</c:v>
                </c:pt>
                <c:pt idx="49">
                  <c:v>2039</c:v>
                </c:pt>
                <c:pt idx="50">
                  <c:v>2040</c:v>
                </c:pt>
                <c:pt idx="51">
                  <c:v>2041</c:v>
                </c:pt>
                <c:pt idx="52">
                  <c:v>2042</c:v>
                </c:pt>
                <c:pt idx="53">
                  <c:v>2043</c:v>
                </c:pt>
                <c:pt idx="54">
                  <c:v>2044</c:v>
                </c:pt>
                <c:pt idx="55">
                  <c:v>2045</c:v>
                </c:pt>
                <c:pt idx="56">
                  <c:v>2046</c:v>
                </c:pt>
                <c:pt idx="57">
                  <c:v>2047</c:v>
                </c:pt>
                <c:pt idx="58">
                  <c:v>2048</c:v>
                </c:pt>
                <c:pt idx="59">
                  <c:v>2049</c:v>
                </c:pt>
                <c:pt idx="60">
                  <c:v>2050</c:v>
                </c:pt>
              </c:numCache>
            </c:numRef>
          </c:cat>
          <c:val>
            <c:numRef>
              <c:f>gen_mix!$D$32:$BL$32</c:f>
              <c:numCache>
                <c:formatCode>General</c:formatCode>
                <c:ptCount val="61"/>
                <c:pt idx="0">
                  <c:v>357.23807200000005</c:v>
                </c:pt>
                <c:pt idx="1">
                  <c:v>357.77345300000002</c:v>
                </c:pt>
                <c:pt idx="2">
                  <c:v>326.85782499999993</c:v>
                </c:pt>
                <c:pt idx="3">
                  <c:v>356.70728999999994</c:v>
                </c:pt>
                <c:pt idx="4">
                  <c:v>336.66087599999997</c:v>
                </c:pt>
                <c:pt idx="5">
                  <c:v>384.79813300000006</c:v>
                </c:pt>
                <c:pt idx="6">
                  <c:v>422.95766700000007</c:v>
                </c:pt>
                <c:pt idx="7">
                  <c:v>433.63611399999996</c:v>
                </c:pt>
                <c:pt idx="8">
                  <c:v>400.42406700000004</c:v>
                </c:pt>
                <c:pt idx="9">
                  <c:v>398.95903099999998</c:v>
                </c:pt>
                <c:pt idx="10">
                  <c:v>356.47857100000004</c:v>
                </c:pt>
                <c:pt idx="11">
                  <c:v>287.72968900000001</c:v>
                </c:pt>
                <c:pt idx="12">
                  <c:v>343.43800100000004</c:v>
                </c:pt>
                <c:pt idx="13">
                  <c:v>355.29310900000002</c:v>
                </c:pt>
                <c:pt idx="14">
                  <c:v>351.48463199999998</c:v>
                </c:pt>
                <c:pt idx="15">
                  <c:v>357.65065299999998</c:v>
                </c:pt>
                <c:pt idx="16">
                  <c:v>385.77190900000005</c:v>
                </c:pt>
                <c:pt idx="17">
                  <c:v>352.74748499999998</c:v>
                </c:pt>
                <c:pt idx="18">
                  <c:v>380.93238900000006</c:v>
                </c:pt>
                <c:pt idx="19">
                  <c:v>417.72379699999993</c:v>
                </c:pt>
                <c:pt idx="20">
                  <c:v>427.3760769999999</c:v>
                </c:pt>
                <c:pt idx="21">
                  <c:v>513.33609699999988</c:v>
                </c:pt>
                <c:pt idx="22">
                  <c:v>494.57319299999995</c:v>
                </c:pt>
                <c:pt idx="23">
                  <c:v>522.07344899999998</c:v>
                </c:pt>
                <c:pt idx="24">
                  <c:v>538.57932000000005</c:v>
                </c:pt>
                <c:pt idx="25">
                  <c:v>544.24099000000001</c:v>
                </c:pt>
                <c:pt idx="26">
                  <c:v>609.44510100000002</c:v>
                </c:pt>
                <c:pt idx="27">
                  <c:v>687.28919500000006</c:v>
                </c:pt>
                <c:pt idx="28">
                  <c:v>734.18335000000002</c:v>
                </c:pt>
                <c:pt idx="29">
                  <c:v>760.88232400000004</c:v>
                </c:pt>
                <c:pt idx="30">
                  <c:v>829.34613000000002</c:v>
                </c:pt>
                <c:pt idx="31">
                  <c:v>902.17474400000003</c:v>
                </c:pt>
                <c:pt idx="32">
                  <c:v>942.69262700000002</c:v>
                </c:pt>
                <c:pt idx="33">
                  <c:v>978.65582300000005</c:v>
                </c:pt>
                <c:pt idx="34">
                  <c:v>998.84966999999995</c:v>
                </c:pt>
                <c:pt idx="35">
                  <c:v>1014.609863</c:v>
                </c:pt>
                <c:pt idx="36">
                  <c:v>1028.2166749999999</c:v>
                </c:pt>
                <c:pt idx="37">
                  <c:v>1044.0008539999999</c:v>
                </c:pt>
                <c:pt idx="38">
                  <c:v>1060.205811</c:v>
                </c:pt>
                <c:pt idx="39">
                  <c:v>1084.145874</c:v>
                </c:pt>
                <c:pt idx="40">
                  <c:v>1099.9886469999999</c:v>
                </c:pt>
                <c:pt idx="41">
                  <c:v>1120.4957280000001</c:v>
                </c:pt>
                <c:pt idx="42">
                  <c:v>1132.7198490000001</c:v>
                </c:pt>
                <c:pt idx="43">
                  <c:v>1149.9820560000001</c:v>
                </c:pt>
                <c:pt idx="44">
                  <c:v>1172.5529790000001</c:v>
                </c:pt>
                <c:pt idx="45">
                  <c:v>1199.4882809999999</c:v>
                </c:pt>
                <c:pt idx="46">
                  <c:v>1231.7341309999999</c:v>
                </c:pt>
                <c:pt idx="47">
                  <c:v>1262.4604489999999</c:v>
                </c:pt>
                <c:pt idx="48">
                  <c:v>1300.785034</c:v>
                </c:pt>
                <c:pt idx="49">
                  <c:v>1338.4029539999999</c:v>
                </c:pt>
                <c:pt idx="50">
                  <c:v>1356.174072</c:v>
                </c:pt>
                <c:pt idx="51">
                  <c:v>1391.036499</c:v>
                </c:pt>
                <c:pt idx="52">
                  <c:v>1410.720337</c:v>
                </c:pt>
                <c:pt idx="53">
                  <c:v>1447.1373289999999</c:v>
                </c:pt>
                <c:pt idx="54">
                  <c:v>1469.995361</c:v>
                </c:pt>
                <c:pt idx="55">
                  <c:v>1492.4833980000001</c:v>
                </c:pt>
                <c:pt idx="56">
                  <c:v>1535.8861079999999</c:v>
                </c:pt>
                <c:pt idx="57">
                  <c:v>1583.262939</c:v>
                </c:pt>
                <c:pt idx="58">
                  <c:v>1612.3929439999999</c:v>
                </c:pt>
                <c:pt idx="59">
                  <c:v>1657.7905270000001</c:v>
                </c:pt>
                <c:pt idx="60">
                  <c:v>1695.877197</c:v>
                </c:pt>
              </c:numCache>
            </c:numRef>
          </c:val>
          <c:smooth val="0"/>
        </c:ser>
        <c:ser>
          <c:idx val="2"/>
          <c:order val="2"/>
          <c:tx>
            <c:strRef>
              <c:f>gen_mix!$C$33</c:f>
              <c:strCache>
                <c:ptCount val="1"/>
                <c:pt idx="0">
                  <c:v>Natural Gas</c:v>
                </c:pt>
              </c:strCache>
            </c:strRef>
          </c:tx>
          <c:spPr>
            <a:ln w="22225" cap="rnd">
              <a:solidFill>
                <a:schemeClr val="accent1"/>
              </a:solidFill>
              <a:round/>
            </a:ln>
            <a:effectLst/>
          </c:spPr>
          <c:marker>
            <c:symbol val="none"/>
          </c:marker>
          <c:cat>
            <c:numRef>
              <c:f>gen_mix!$D$28:$BL$28</c:f>
              <c:numCache>
                <c:formatCode>General</c:formatCode>
                <c:ptCount val="6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pt idx="32">
                  <c:v>2022</c:v>
                </c:pt>
                <c:pt idx="33">
                  <c:v>2023</c:v>
                </c:pt>
                <c:pt idx="34">
                  <c:v>2024</c:v>
                </c:pt>
                <c:pt idx="35">
                  <c:v>2025</c:v>
                </c:pt>
                <c:pt idx="36">
                  <c:v>2026</c:v>
                </c:pt>
                <c:pt idx="37">
                  <c:v>2027</c:v>
                </c:pt>
                <c:pt idx="38">
                  <c:v>2028</c:v>
                </c:pt>
                <c:pt idx="39">
                  <c:v>2029</c:v>
                </c:pt>
                <c:pt idx="40">
                  <c:v>2030</c:v>
                </c:pt>
                <c:pt idx="41">
                  <c:v>2031</c:v>
                </c:pt>
                <c:pt idx="42">
                  <c:v>2032</c:v>
                </c:pt>
                <c:pt idx="43">
                  <c:v>2033</c:v>
                </c:pt>
                <c:pt idx="44">
                  <c:v>2034</c:v>
                </c:pt>
                <c:pt idx="45">
                  <c:v>2035</c:v>
                </c:pt>
                <c:pt idx="46">
                  <c:v>2036</c:v>
                </c:pt>
                <c:pt idx="47">
                  <c:v>2037</c:v>
                </c:pt>
                <c:pt idx="48">
                  <c:v>2038</c:v>
                </c:pt>
                <c:pt idx="49">
                  <c:v>2039</c:v>
                </c:pt>
                <c:pt idx="50">
                  <c:v>2040</c:v>
                </c:pt>
                <c:pt idx="51">
                  <c:v>2041</c:v>
                </c:pt>
                <c:pt idx="52">
                  <c:v>2042</c:v>
                </c:pt>
                <c:pt idx="53">
                  <c:v>2043</c:v>
                </c:pt>
                <c:pt idx="54">
                  <c:v>2044</c:v>
                </c:pt>
                <c:pt idx="55">
                  <c:v>2045</c:v>
                </c:pt>
                <c:pt idx="56">
                  <c:v>2046</c:v>
                </c:pt>
                <c:pt idx="57">
                  <c:v>2047</c:v>
                </c:pt>
                <c:pt idx="58">
                  <c:v>2048</c:v>
                </c:pt>
                <c:pt idx="59">
                  <c:v>2049</c:v>
                </c:pt>
                <c:pt idx="60">
                  <c:v>2050</c:v>
                </c:pt>
              </c:numCache>
            </c:numRef>
          </c:cat>
          <c:val>
            <c:numRef>
              <c:f>gen_mix!$D$33:$BL$33</c:f>
              <c:numCache>
                <c:formatCode>General</c:formatCode>
                <c:ptCount val="61"/>
                <c:pt idx="0">
                  <c:v>372.765154</c:v>
                </c:pt>
                <c:pt idx="1">
                  <c:v>381.55301700000001</c:v>
                </c:pt>
                <c:pt idx="2">
                  <c:v>404.07437199999998</c:v>
                </c:pt>
                <c:pt idx="3">
                  <c:v>414.92679799999996</c:v>
                </c:pt>
                <c:pt idx="4">
                  <c:v>460.218682</c:v>
                </c:pt>
                <c:pt idx="5">
                  <c:v>496.05794500000002</c:v>
                </c:pt>
                <c:pt idx="6">
                  <c:v>455.05557600000003</c:v>
                </c:pt>
                <c:pt idx="7">
                  <c:v>479.39866999999998</c:v>
                </c:pt>
                <c:pt idx="8">
                  <c:v>531.25710400000003</c:v>
                </c:pt>
                <c:pt idx="9">
                  <c:v>556.39612699999998</c:v>
                </c:pt>
                <c:pt idx="10">
                  <c:v>601.03815900000006</c:v>
                </c:pt>
                <c:pt idx="11">
                  <c:v>639.12911899999995</c:v>
                </c:pt>
                <c:pt idx="12">
                  <c:v>691.00574399999994</c:v>
                </c:pt>
                <c:pt idx="13">
                  <c:v>649.90753899999993</c:v>
                </c:pt>
                <c:pt idx="14">
                  <c:v>710.10001699999998</c:v>
                </c:pt>
                <c:pt idx="15">
                  <c:v>760.96025399999996</c:v>
                </c:pt>
                <c:pt idx="16">
                  <c:v>816.44077000000004</c:v>
                </c:pt>
                <c:pt idx="17">
                  <c:v>896.58979099999988</c:v>
                </c:pt>
                <c:pt idx="18">
                  <c:v>882.98059899999998</c:v>
                </c:pt>
                <c:pt idx="19">
                  <c:v>920.97868100000005</c:v>
                </c:pt>
                <c:pt idx="20">
                  <c:v>987.69723400000009</c:v>
                </c:pt>
                <c:pt idx="21">
                  <c:v>1013.6889289999999</c:v>
                </c:pt>
                <c:pt idx="22">
                  <c:v>1225.8941750000001</c:v>
                </c:pt>
                <c:pt idx="23">
                  <c:v>1124.83556</c:v>
                </c:pt>
                <c:pt idx="24">
                  <c:v>1126.608958</c:v>
                </c:pt>
                <c:pt idx="25">
                  <c:v>1333.4821100000001</c:v>
                </c:pt>
                <c:pt idx="26">
                  <c:v>1378.3069339999997</c:v>
                </c:pt>
                <c:pt idx="27">
                  <c:v>1272.8641660000001</c:v>
                </c:pt>
                <c:pt idx="28">
                  <c:v>1440.130005</c:v>
                </c:pt>
                <c:pt idx="29">
                  <c:v>1463.990356</c:v>
                </c:pt>
                <c:pt idx="30">
                  <c:v>1537.596313</c:v>
                </c:pt>
                <c:pt idx="31">
                  <c:v>1564.501953</c:v>
                </c:pt>
                <c:pt idx="32">
                  <c:v>1606.9566649999999</c:v>
                </c:pt>
                <c:pt idx="33">
                  <c:v>1630.270996</c:v>
                </c:pt>
                <c:pt idx="34">
                  <c:v>1631.5313719999999</c:v>
                </c:pt>
                <c:pt idx="35">
                  <c:v>1676.9361570000001</c:v>
                </c:pt>
                <c:pt idx="36">
                  <c:v>1713.1521</c:v>
                </c:pt>
                <c:pt idx="37">
                  <c:v>1736.38501</c:v>
                </c:pt>
                <c:pt idx="38">
                  <c:v>1757.8789059999999</c:v>
                </c:pt>
                <c:pt idx="39">
                  <c:v>1747.0952150000001</c:v>
                </c:pt>
                <c:pt idx="40">
                  <c:v>1749.751221</c:v>
                </c:pt>
                <c:pt idx="41">
                  <c:v>1777.527832</c:v>
                </c:pt>
                <c:pt idx="42">
                  <c:v>1835.229736</c:v>
                </c:pt>
                <c:pt idx="43">
                  <c:v>1848.2545170000001</c:v>
                </c:pt>
                <c:pt idx="44">
                  <c:v>1870.5299070000001</c:v>
                </c:pt>
                <c:pt idx="45">
                  <c:v>1883.840942</c:v>
                </c:pt>
                <c:pt idx="46">
                  <c:v>1891.7901609999999</c:v>
                </c:pt>
                <c:pt idx="47">
                  <c:v>1910.243774</c:v>
                </c:pt>
                <c:pt idx="48">
                  <c:v>1916.852783</c:v>
                </c:pt>
                <c:pt idx="49">
                  <c:v>1923.9219969999999</c:v>
                </c:pt>
                <c:pt idx="50">
                  <c:v>1946.025879</c:v>
                </c:pt>
                <c:pt idx="51">
                  <c:v>1959.2932129999999</c:v>
                </c:pt>
                <c:pt idx="52">
                  <c:v>1985.4794919999999</c:v>
                </c:pt>
                <c:pt idx="53">
                  <c:v>1998.7423100000001</c:v>
                </c:pt>
                <c:pt idx="54">
                  <c:v>2023.3468019999998</c:v>
                </c:pt>
                <c:pt idx="55">
                  <c:v>2048.5717770000001</c:v>
                </c:pt>
                <c:pt idx="56">
                  <c:v>2060.1906739999999</c:v>
                </c:pt>
                <c:pt idx="57">
                  <c:v>2065.5959469999998</c:v>
                </c:pt>
                <c:pt idx="58">
                  <c:v>2088.9853520000001</c:v>
                </c:pt>
                <c:pt idx="59">
                  <c:v>2097.7768550000001</c:v>
                </c:pt>
                <c:pt idx="60">
                  <c:v>2116.786865</c:v>
                </c:pt>
              </c:numCache>
            </c:numRef>
          </c:val>
          <c:smooth val="0"/>
        </c:ser>
        <c:ser>
          <c:idx val="3"/>
          <c:order val="3"/>
          <c:tx>
            <c:strRef>
              <c:f>gen_mix!$C$30</c:f>
              <c:strCache>
                <c:ptCount val="1"/>
                <c:pt idx="0">
                  <c:v>Nuclear</c:v>
                </c:pt>
              </c:strCache>
            </c:strRef>
          </c:tx>
          <c:spPr>
            <a:ln w="22225" cap="rnd">
              <a:solidFill>
                <a:schemeClr val="accent5"/>
              </a:solidFill>
              <a:round/>
            </a:ln>
            <a:effectLst/>
          </c:spPr>
          <c:marker>
            <c:symbol val="none"/>
          </c:marker>
          <c:cat>
            <c:numRef>
              <c:f>gen_mix!$D$28:$BL$28</c:f>
              <c:numCache>
                <c:formatCode>General</c:formatCode>
                <c:ptCount val="6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pt idx="32">
                  <c:v>2022</c:v>
                </c:pt>
                <c:pt idx="33">
                  <c:v>2023</c:v>
                </c:pt>
                <c:pt idx="34">
                  <c:v>2024</c:v>
                </c:pt>
                <c:pt idx="35">
                  <c:v>2025</c:v>
                </c:pt>
                <c:pt idx="36">
                  <c:v>2026</c:v>
                </c:pt>
                <c:pt idx="37">
                  <c:v>2027</c:v>
                </c:pt>
                <c:pt idx="38">
                  <c:v>2028</c:v>
                </c:pt>
                <c:pt idx="39">
                  <c:v>2029</c:v>
                </c:pt>
                <c:pt idx="40">
                  <c:v>2030</c:v>
                </c:pt>
                <c:pt idx="41">
                  <c:v>2031</c:v>
                </c:pt>
                <c:pt idx="42">
                  <c:v>2032</c:v>
                </c:pt>
                <c:pt idx="43">
                  <c:v>2033</c:v>
                </c:pt>
                <c:pt idx="44">
                  <c:v>2034</c:v>
                </c:pt>
                <c:pt idx="45">
                  <c:v>2035</c:v>
                </c:pt>
                <c:pt idx="46">
                  <c:v>2036</c:v>
                </c:pt>
                <c:pt idx="47">
                  <c:v>2037</c:v>
                </c:pt>
                <c:pt idx="48">
                  <c:v>2038</c:v>
                </c:pt>
                <c:pt idx="49">
                  <c:v>2039</c:v>
                </c:pt>
                <c:pt idx="50">
                  <c:v>2040</c:v>
                </c:pt>
                <c:pt idx="51">
                  <c:v>2041</c:v>
                </c:pt>
                <c:pt idx="52">
                  <c:v>2042</c:v>
                </c:pt>
                <c:pt idx="53">
                  <c:v>2043</c:v>
                </c:pt>
                <c:pt idx="54">
                  <c:v>2044</c:v>
                </c:pt>
                <c:pt idx="55">
                  <c:v>2045</c:v>
                </c:pt>
                <c:pt idx="56">
                  <c:v>2046</c:v>
                </c:pt>
                <c:pt idx="57">
                  <c:v>2047</c:v>
                </c:pt>
                <c:pt idx="58">
                  <c:v>2048</c:v>
                </c:pt>
                <c:pt idx="59">
                  <c:v>2049</c:v>
                </c:pt>
                <c:pt idx="60">
                  <c:v>2050</c:v>
                </c:pt>
              </c:numCache>
            </c:numRef>
          </c:cat>
          <c:val>
            <c:numRef>
              <c:f>gen_mix!$D$30:$BL$30</c:f>
              <c:numCache>
                <c:formatCode>General</c:formatCode>
                <c:ptCount val="61"/>
                <c:pt idx="0">
                  <c:v>576.86167799999998</c:v>
                </c:pt>
                <c:pt idx="1">
                  <c:v>612.56508700000006</c:v>
                </c:pt>
                <c:pt idx="2">
                  <c:v>618.77626299999997</c:v>
                </c:pt>
                <c:pt idx="3">
                  <c:v>610.29121400000008</c:v>
                </c:pt>
                <c:pt idx="4">
                  <c:v>640.43983200000014</c:v>
                </c:pt>
                <c:pt idx="5">
                  <c:v>673.40212300000007</c:v>
                </c:pt>
                <c:pt idx="6">
                  <c:v>674.72854599999994</c:v>
                </c:pt>
                <c:pt idx="7">
                  <c:v>628.64417099999991</c:v>
                </c:pt>
                <c:pt idx="8">
                  <c:v>673.70210400000008</c:v>
                </c:pt>
                <c:pt idx="9">
                  <c:v>728.25412400000005</c:v>
                </c:pt>
                <c:pt idx="10">
                  <c:v>753.89293999999995</c:v>
                </c:pt>
                <c:pt idx="11">
                  <c:v>768.82630799999993</c:v>
                </c:pt>
                <c:pt idx="12">
                  <c:v>780.06408700000009</c:v>
                </c:pt>
                <c:pt idx="13">
                  <c:v>763.73269499999992</c:v>
                </c:pt>
                <c:pt idx="14">
                  <c:v>788.52838699999995</c:v>
                </c:pt>
                <c:pt idx="15">
                  <c:v>781.98636499999998</c:v>
                </c:pt>
                <c:pt idx="16">
                  <c:v>787.21863600000006</c:v>
                </c:pt>
                <c:pt idx="17">
                  <c:v>806.42475300000001</c:v>
                </c:pt>
                <c:pt idx="18">
                  <c:v>806.20843500000001</c:v>
                </c:pt>
                <c:pt idx="19">
                  <c:v>798.85458499999993</c:v>
                </c:pt>
                <c:pt idx="20">
                  <c:v>806.968301</c:v>
                </c:pt>
                <c:pt idx="21">
                  <c:v>790.20436699999993</c:v>
                </c:pt>
                <c:pt idx="22">
                  <c:v>769.33124899999996</c:v>
                </c:pt>
                <c:pt idx="23">
                  <c:v>789.01647300000002</c:v>
                </c:pt>
                <c:pt idx="24">
                  <c:v>797.16598199999999</c:v>
                </c:pt>
                <c:pt idx="25">
                  <c:v>797.17787699999997</c:v>
                </c:pt>
                <c:pt idx="26">
                  <c:v>805.69394799999998</c:v>
                </c:pt>
                <c:pt idx="27">
                  <c:v>804.94963500000006</c:v>
                </c:pt>
                <c:pt idx="28">
                  <c:v>808.605774</c:v>
                </c:pt>
                <c:pt idx="29">
                  <c:v>797.33972200000005</c:v>
                </c:pt>
                <c:pt idx="30">
                  <c:v>785.12719700000002</c:v>
                </c:pt>
                <c:pt idx="31">
                  <c:v>762.17132600000002</c:v>
                </c:pt>
                <c:pt idx="32">
                  <c:v>723.51867700000003</c:v>
                </c:pt>
                <c:pt idx="33">
                  <c:v>696.55023200000005</c:v>
                </c:pt>
                <c:pt idx="34">
                  <c:v>698.26544200000001</c:v>
                </c:pt>
                <c:pt idx="35">
                  <c:v>672.38415499999996</c:v>
                </c:pt>
                <c:pt idx="36">
                  <c:v>663.34777799999995</c:v>
                </c:pt>
                <c:pt idx="37">
                  <c:v>663.34777799999995</c:v>
                </c:pt>
                <c:pt idx="38">
                  <c:v>663.34777799999995</c:v>
                </c:pt>
                <c:pt idx="39">
                  <c:v>663.55071999999996</c:v>
                </c:pt>
                <c:pt idx="40">
                  <c:v>663.94531199999994</c:v>
                </c:pt>
                <c:pt idx="41">
                  <c:v>664.53662099999997</c:v>
                </c:pt>
                <c:pt idx="42">
                  <c:v>654.05426</c:v>
                </c:pt>
                <c:pt idx="43">
                  <c:v>655.03973399999995</c:v>
                </c:pt>
                <c:pt idx="44">
                  <c:v>656.02514599999995</c:v>
                </c:pt>
                <c:pt idx="45">
                  <c:v>657.01049799999998</c:v>
                </c:pt>
                <c:pt idx="46">
                  <c:v>657.99597200000005</c:v>
                </c:pt>
                <c:pt idx="47">
                  <c:v>658.98144500000001</c:v>
                </c:pt>
                <c:pt idx="48">
                  <c:v>659.966858</c:v>
                </c:pt>
                <c:pt idx="49">
                  <c:v>660.95233199999996</c:v>
                </c:pt>
                <c:pt idx="50">
                  <c:v>661.93774399999995</c:v>
                </c:pt>
                <c:pt idx="51">
                  <c:v>662.92321800000002</c:v>
                </c:pt>
                <c:pt idx="52">
                  <c:v>663.90856900000006</c:v>
                </c:pt>
                <c:pt idx="53">
                  <c:v>664.89404300000001</c:v>
                </c:pt>
                <c:pt idx="54">
                  <c:v>665.87939500000005</c:v>
                </c:pt>
                <c:pt idx="55">
                  <c:v>666.86480700000004</c:v>
                </c:pt>
                <c:pt idx="56">
                  <c:v>667.85034199999996</c:v>
                </c:pt>
                <c:pt idx="57">
                  <c:v>668.83575399999995</c:v>
                </c:pt>
                <c:pt idx="58">
                  <c:v>669.82104500000003</c:v>
                </c:pt>
                <c:pt idx="59">
                  <c:v>670.80651899999998</c:v>
                </c:pt>
                <c:pt idx="60">
                  <c:v>671.76452600000005</c:v>
                </c:pt>
              </c:numCache>
            </c:numRef>
          </c:val>
          <c:smooth val="0"/>
        </c:ser>
        <c:dLbls>
          <c:showLegendKey val="0"/>
          <c:showVal val="0"/>
          <c:showCatName val="0"/>
          <c:showSerName val="0"/>
          <c:showPercent val="0"/>
          <c:showBubbleSize val="0"/>
        </c:dLbls>
        <c:smooth val="0"/>
        <c:axId val="309005088"/>
        <c:axId val="309005648"/>
      </c:lineChart>
      <c:catAx>
        <c:axId val="309005088"/>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0" spcFirstLastPara="1" vertOverflow="ellipsis" wrap="square" anchor="ctr" anchorCtr="1"/>
          <a:lstStyle/>
          <a:p>
            <a:pPr>
              <a:defRPr sz="1400" b="0" i="0" u="none" strike="noStrike" kern="1200" baseline="0">
                <a:solidFill>
                  <a:sysClr val="windowText" lastClr="000000"/>
                </a:solidFill>
                <a:latin typeface="+mn-lt"/>
                <a:ea typeface="+mn-ea"/>
                <a:cs typeface="+mn-cs"/>
              </a:defRPr>
            </a:pPr>
            <a:endParaRPr lang="en-US"/>
          </a:p>
        </c:txPr>
        <c:crossAx val="309005648"/>
        <c:crosses val="autoZero"/>
        <c:auto val="1"/>
        <c:lblAlgn val="ctr"/>
        <c:lblOffset val="100"/>
        <c:tickLblSkip val="10"/>
        <c:tickMarkSkip val="10"/>
        <c:noMultiLvlLbl val="0"/>
      </c:catAx>
      <c:valAx>
        <c:axId val="309005648"/>
        <c:scaling>
          <c:orientation val="minMax"/>
          <c:max val="300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low"/>
        <c:spPr>
          <a:noFill/>
          <a:ln w="22225">
            <a:solidFill>
              <a:schemeClr val="bg1">
                <a:lumMod val="65000"/>
              </a:schemeClr>
            </a:solidFill>
            <a:prstDash val="lgDash"/>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309005088"/>
        <c:crossesAt val="29"/>
        <c:crossBetween val="midCat"/>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000">
          <a:solidFill>
            <a:sysClr val="windowText" lastClr="000000"/>
          </a:solidFill>
        </a:defRPr>
      </a:pPr>
      <a:endParaRPr lang="en-US"/>
    </a:p>
  </c:txPr>
  <c:externalData r:id="rId3">
    <c:autoUpdate val="0"/>
  </c:externalData>
  <c:userShapes r:id="rId4"/>
</c:chartSpace>
</file>

<file path=ppt/charts/chart6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955125244537566"/>
          <c:y val="0.13661211497119824"/>
          <c:w val="0.91811315252260139"/>
          <c:h val="0.77675951323480374"/>
        </c:manualLayout>
      </c:layout>
      <c:lineChart>
        <c:grouping val="standard"/>
        <c:varyColors val="0"/>
        <c:ser>
          <c:idx val="0"/>
          <c:order val="0"/>
          <c:tx>
            <c:strRef>
              <c:f>gen_mix!$C$45</c:f>
              <c:strCache>
                <c:ptCount val="1"/>
                <c:pt idx="0">
                  <c:v>Coal</c:v>
                </c:pt>
              </c:strCache>
            </c:strRef>
          </c:tx>
          <c:spPr>
            <a:ln w="22225" cap="rnd">
              <a:solidFill>
                <a:schemeClr val="tx1">
                  <a:lumMod val="50000"/>
                  <a:lumOff val="50000"/>
                </a:schemeClr>
              </a:solidFill>
              <a:round/>
            </a:ln>
            <a:effectLst/>
          </c:spPr>
          <c:marker>
            <c:symbol val="none"/>
          </c:marker>
          <c:cat>
            <c:numRef>
              <c:f>gen_mix!$AC$42:$BL$42</c:f>
              <c:numCache>
                <c:formatCode>General</c:formatCode>
                <c:ptCount val="36"/>
                <c:pt idx="0">
                  <c:v>2015</c:v>
                </c:pt>
                <c:pt idx="1">
                  <c:v>2016</c:v>
                </c:pt>
                <c:pt idx="2">
                  <c:v>2017</c:v>
                </c:pt>
                <c:pt idx="3">
                  <c:v>2018</c:v>
                </c:pt>
                <c:pt idx="4">
                  <c:v>2019</c:v>
                </c:pt>
                <c:pt idx="5">
                  <c:v>2020</c:v>
                </c:pt>
                <c:pt idx="6">
                  <c:v>2021</c:v>
                </c:pt>
                <c:pt idx="7">
                  <c:v>2022</c:v>
                </c:pt>
                <c:pt idx="8">
                  <c:v>2023</c:v>
                </c:pt>
                <c:pt idx="9">
                  <c:v>2024</c:v>
                </c:pt>
                <c:pt idx="10">
                  <c:v>2025</c:v>
                </c:pt>
                <c:pt idx="11">
                  <c:v>2026</c:v>
                </c:pt>
                <c:pt idx="12">
                  <c:v>2027</c:v>
                </c:pt>
                <c:pt idx="13">
                  <c:v>2028</c:v>
                </c:pt>
                <c:pt idx="14">
                  <c:v>2029</c:v>
                </c:pt>
                <c:pt idx="15">
                  <c:v>2030</c:v>
                </c:pt>
                <c:pt idx="16">
                  <c:v>2031</c:v>
                </c:pt>
                <c:pt idx="17">
                  <c:v>2032</c:v>
                </c:pt>
                <c:pt idx="18">
                  <c:v>2033</c:v>
                </c:pt>
                <c:pt idx="19">
                  <c:v>2034</c:v>
                </c:pt>
                <c:pt idx="20">
                  <c:v>2035</c:v>
                </c:pt>
                <c:pt idx="21">
                  <c:v>2036</c:v>
                </c:pt>
                <c:pt idx="22">
                  <c:v>2037</c:v>
                </c:pt>
                <c:pt idx="23">
                  <c:v>2038</c:v>
                </c:pt>
                <c:pt idx="24">
                  <c:v>2039</c:v>
                </c:pt>
                <c:pt idx="25">
                  <c:v>2040</c:v>
                </c:pt>
                <c:pt idx="26">
                  <c:v>2041</c:v>
                </c:pt>
                <c:pt idx="27">
                  <c:v>2042</c:v>
                </c:pt>
                <c:pt idx="28">
                  <c:v>2043</c:v>
                </c:pt>
                <c:pt idx="29">
                  <c:v>2044</c:v>
                </c:pt>
                <c:pt idx="30">
                  <c:v>2045</c:v>
                </c:pt>
                <c:pt idx="31">
                  <c:v>2046</c:v>
                </c:pt>
                <c:pt idx="32">
                  <c:v>2047</c:v>
                </c:pt>
                <c:pt idx="33">
                  <c:v>2048</c:v>
                </c:pt>
                <c:pt idx="34">
                  <c:v>2049</c:v>
                </c:pt>
                <c:pt idx="35">
                  <c:v>2050</c:v>
                </c:pt>
              </c:numCache>
            </c:numRef>
          </c:cat>
          <c:val>
            <c:numRef>
              <c:f>gen_mix!$AC$45:$BL$45</c:f>
              <c:numCache>
                <c:formatCode>General</c:formatCode>
                <c:ptCount val="36"/>
                <c:pt idx="0">
                  <c:v>1352.3981969999998</c:v>
                </c:pt>
                <c:pt idx="1">
                  <c:v>1239.1486540000001</c:v>
                </c:pt>
                <c:pt idx="2">
                  <c:v>1207.9013060000002</c:v>
                </c:pt>
                <c:pt idx="3">
                  <c:v>1167.4499510000001</c:v>
                </c:pt>
                <c:pt idx="4">
                  <c:v>1121.394775</c:v>
                </c:pt>
                <c:pt idx="5">
                  <c:v>976.13952600000005</c:v>
                </c:pt>
                <c:pt idx="6">
                  <c:v>926.14843800000006</c:v>
                </c:pt>
                <c:pt idx="7">
                  <c:v>895.93280000000004</c:v>
                </c:pt>
                <c:pt idx="8">
                  <c:v>903.635132</c:v>
                </c:pt>
                <c:pt idx="9">
                  <c:v>922.96283000000005</c:v>
                </c:pt>
                <c:pt idx="10">
                  <c:v>905.03900099999998</c:v>
                </c:pt>
                <c:pt idx="11">
                  <c:v>873.72839399999998</c:v>
                </c:pt>
                <c:pt idx="12">
                  <c:v>839.55029300000001</c:v>
                </c:pt>
                <c:pt idx="13">
                  <c:v>798.98559599999999</c:v>
                </c:pt>
                <c:pt idx="14">
                  <c:v>794.51300000000003</c:v>
                </c:pt>
                <c:pt idx="15">
                  <c:v>813.20581100000004</c:v>
                </c:pt>
                <c:pt idx="16">
                  <c:v>793.83697500000005</c:v>
                </c:pt>
                <c:pt idx="17">
                  <c:v>790.14758300000005</c:v>
                </c:pt>
                <c:pt idx="18">
                  <c:v>774.60986300000002</c:v>
                </c:pt>
                <c:pt idx="19">
                  <c:v>771.44464100000005</c:v>
                </c:pt>
                <c:pt idx="20">
                  <c:v>745.46758999999997</c:v>
                </c:pt>
                <c:pt idx="21">
                  <c:v>744.03424099999995</c:v>
                </c:pt>
                <c:pt idx="22">
                  <c:v>738.82592799999998</c:v>
                </c:pt>
                <c:pt idx="23">
                  <c:v>715.70220900000004</c:v>
                </c:pt>
                <c:pt idx="24">
                  <c:v>706.23571800000002</c:v>
                </c:pt>
                <c:pt idx="25">
                  <c:v>697.57800299999997</c:v>
                </c:pt>
                <c:pt idx="26">
                  <c:v>690.19397000000004</c:v>
                </c:pt>
                <c:pt idx="27">
                  <c:v>687.84960899999999</c:v>
                </c:pt>
                <c:pt idx="28">
                  <c:v>687.55639599999995</c:v>
                </c:pt>
                <c:pt idx="29">
                  <c:v>686.17779499999995</c:v>
                </c:pt>
                <c:pt idx="30">
                  <c:v>689.25048800000002</c:v>
                </c:pt>
                <c:pt idx="31">
                  <c:v>692.74194299999999</c:v>
                </c:pt>
                <c:pt idx="32">
                  <c:v>693.13177499999995</c:v>
                </c:pt>
                <c:pt idx="33">
                  <c:v>692.79070999999999</c:v>
                </c:pt>
                <c:pt idx="34">
                  <c:v>693.43566899999996</c:v>
                </c:pt>
                <c:pt idx="35">
                  <c:v>698.11303699999996</c:v>
                </c:pt>
              </c:numCache>
            </c:numRef>
          </c:val>
          <c:smooth val="0"/>
        </c:ser>
        <c:ser>
          <c:idx val="1"/>
          <c:order val="1"/>
          <c:tx>
            <c:strRef>
              <c:f>gen_mix!$C$46</c:f>
              <c:strCache>
                <c:ptCount val="1"/>
                <c:pt idx="0">
                  <c:v>Renewable</c:v>
                </c:pt>
              </c:strCache>
            </c:strRef>
          </c:tx>
          <c:spPr>
            <a:ln w="22225" cap="rnd">
              <a:solidFill>
                <a:schemeClr val="accent3"/>
              </a:solidFill>
              <a:round/>
            </a:ln>
            <a:effectLst/>
          </c:spPr>
          <c:marker>
            <c:symbol val="none"/>
          </c:marker>
          <c:cat>
            <c:numRef>
              <c:f>gen_mix!$AC$42:$BL$42</c:f>
              <c:numCache>
                <c:formatCode>General</c:formatCode>
                <c:ptCount val="36"/>
                <c:pt idx="0">
                  <c:v>2015</c:v>
                </c:pt>
                <c:pt idx="1">
                  <c:v>2016</c:v>
                </c:pt>
                <c:pt idx="2">
                  <c:v>2017</c:v>
                </c:pt>
                <c:pt idx="3">
                  <c:v>2018</c:v>
                </c:pt>
                <c:pt idx="4">
                  <c:v>2019</c:v>
                </c:pt>
                <c:pt idx="5">
                  <c:v>2020</c:v>
                </c:pt>
                <c:pt idx="6">
                  <c:v>2021</c:v>
                </c:pt>
                <c:pt idx="7">
                  <c:v>2022</c:v>
                </c:pt>
                <c:pt idx="8">
                  <c:v>2023</c:v>
                </c:pt>
                <c:pt idx="9">
                  <c:v>2024</c:v>
                </c:pt>
                <c:pt idx="10">
                  <c:v>2025</c:v>
                </c:pt>
                <c:pt idx="11">
                  <c:v>2026</c:v>
                </c:pt>
                <c:pt idx="12">
                  <c:v>2027</c:v>
                </c:pt>
                <c:pt idx="13">
                  <c:v>2028</c:v>
                </c:pt>
                <c:pt idx="14">
                  <c:v>2029</c:v>
                </c:pt>
                <c:pt idx="15">
                  <c:v>2030</c:v>
                </c:pt>
                <c:pt idx="16">
                  <c:v>2031</c:v>
                </c:pt>
                <c:pt idx="17">
                  <c:v>2032</c:v>
                </c:pt>
                <c:pt idx="18">
                  <c:v>2033</c:v>
                </c:pt>
                <c:pt idx="19">
                  <c:v>2034</c:v>
                </c:pt>
                <c:pt idx="20">
                  <c:v>2035</c:v>
                </c:pt>
                <c:pt idx="21">
                  <c:v>2036</c:v>
                </c:pt>
                <c:pt idx="22">
                  <c:v>2037</c:v>
                </c:pt>
                <c:pt idx="23">
                  <c:v>2038</c:v>
                </c:pt>
                <c:pt idx="24">
                  <c:v>2039</c:v>
                </c:pt>
                <c:pt idx="25">
                  <c:v>2040</c:v>
                </c:pt>
                <c:pt idx="26">
                  <c:v>2041</c:v>
                </c:pt>
                <c:pt idx="27">
                  <c:v>2042</c:v>
                </c:pt>
                <c:pt idx="28">
                  <c:v>2043</c:v>
                </c:pt>
                <c:pt idx="29">
                  <c:v>2044</c:v>
                </c:pt>
                <c:pt idx="30">
                  <c:v>2045</c:v>
                </c:pt>
                <c:pt idx="31">
                  <c:v>2046</c:v>
                </c:pt>
                <c:pt idx="32">
                  <c:v>2047</c:v>
                </c:pt>
                <c:pt idx="33">
                  <c:v>2048</c:v>
                </c:pt>
                <c:pt idx="34">
                  <c:v>2049</c:v>
                </c:pt>
                <c:pt idx="35">
                  <c:v>2050</c:v>
                </c:pt>
              </c:numCache>
            </c:numRef>
          </c:cat>
          <c:val>
            <c:numRef>
              <c:f>gen_mix!$AC$46:$BL$46</c:f>
              <c:numCache>
                <c:formatCode>General</c:formatCode>
                <c:ptCount val="36"/>
                <c:pt idx="0">
                  <c:v>544.24099000000001</c:v>
                </c:pt>
                <c:pt idx="1">
                  <c:v>609.44510100000002</c:v>
                </c:pt>
                <c:pt idx="2">
                  <c:v>687.28919500000006</c:v>
                </c:pt>
                <c:pt idx="3">
                  <c:v>734.17864999999995</c:v>
                </c:pt>
                <c:pt idx="4">
                  <c:v>761.02404799999999</c:v>
                </c:pt>
                <c:pt idx="5">
                  <c:v>829.36541699999998</c:v>
                </c:pt>
                <c:pt idx="6">
                  <c:v>893.39453100000003</c:v>
                </c:pt>
                <c:pt idx="7">
                  <c:v>908.89404300000001</c:v>
                </c:pt>
                <c:pt idx="8">
                  <c:v>916.43603499999995</c:v>
                </c:pt>
                <c:pt idx="9">
                  <c:v>932.15399200000002</c:v>
                </c:pt>
                <c:pt idx="10">
                  <c:v>947.42816200000004</c:v>
                </c:pt>
                <c:pt idx="11">
                  <c:v>960.27642800000001</c:v>
                </c:pt>
                <c:pt idx="12">
                  <c:v>973.26196300000004</c:v>
                </c:pt>
                <c:pt idx="13">
                  <c:v>986.43896500000005</c:v>
                </c:pt>
                <c:pt idx="14">
                  <c:v>1001.0000610000001</c:v>
                </c:pt>
                <c:pt idx="15">
                  <c:v>1015.5232539999998</c:v>
                </c:pt>
                <c:pt idx="16">
                  <c:v>1026.2561040000001</c:v>
                </c:pt>
                <c:pt idx="17">
                  <c:v>1037.4948730000001</c:v>
                </c:pt>
                <c:pt idx="18">
                  <c:v>1050.0133060000001</c:v>
                </c:pt>
                <c:pt idx="19">
                  <c:v>1059.726807</c:v>
                </c:pt>
                <c:pt idx="20">
                  <c:v>1068.2242429999999</c:v>
                </c:pt>
                <c:pt idx="21">
                  <c:v>1085.0158690000001</c:v>
                </c:pt>
                <c:pt idx="22">
                  <c:v>1097.221436</c:v>
                </c:pt>
                <c:pt idx="23">
                  <c:v>1111.7495120000001</c:v>
                </c:pt>
                <c:pt idx="24">
                  <c:v>1126.875732</c:v>
                </c:pt>
                <c:pt idx="25">
                  <c:v>1144.1405030000001</c:v>
                </c:pt>
                <c:pt idx="26">
                  <c:v>1161.4742429999999</c:v>
                </c:pt>
                <c:pt idx="27">
                  <c:v>1181.5203859999999</c:v>
                </c:pt>
                <c:pt idx="28">
                  <c:v>1198.9541019999999</c:v>
                </c:pt>
                <c:pt idx="29">
                  <c:v>1218.2827150000001</c:v>
                </c:pt>
                <c:pt idx="30">
                  <c:v>1239.305664</c:v>
                </c:pt>
                <c:pt idx="31">
                  <c:v>1261.6475829999999</c:v>
                </c:pt>
                <c:pt idx="32">
                  <c:v>1284.664307</c:v>
                </c:pt>
                <c:pt idx="33">
                  <c:v>1309.3104249999999</c:v>
                </c:pt>
                <c:pt idx="34">
                  <c:v>1335.1477050000001</c:v>
                </c:pt>
                <c:pt idx="35">
                  <c:v>1352.1782229999999</c:v>
                </c:pt>
              </c:numCache>
            </c:numRef>
          </c:val>
          <c:smooth val="0"/>
        </c:ser>
        <c:ser>
          <c:idx val="2"/>
          <c:order val="2"/>
          <c:tx>
            <c:strRef>
              <c:f>gen_mix!$C$47</c:f>
              <c:strCache>
                <c:ptCount val="1"/>
                <c:pt idx="0">
                  <c:v>Natural Gas</c:v>
                </c:pt>
              </c:strCache>
            </c:strRef>
          </c:tx>
          <c:spPr>
            <a:ln w="22225" cap="rnd">
              <a:solidFill>
                <a:schemeClr val="accent1"/>
              </a:solidFill>
              <a:round/>
            </a:ln>
            <a:effectLst/>
          </c:spPr>
          <c:marker>
            <c:symbol val="none"/>
          </c:marker>
          <c:cat>
            <c:numRef>
              <c:f>gen_mix!$AC$42:$BL$42</c:f>
              <c:numCache>
                <c:formatCode>General</c:formatCode>
                <c:ptCount val="36"/>
                <c:pt idx="0">
                  <c:v>2015</c:v>
                </c:pt>
                <c:pt idx="1">
                  <c:v>2016</c:v>
                </c:pt>
                <c:pt idx="2">
                  <c:v>2017</c:v>
                </c:pt>
                <c:pt idx="3">
                  <c:v>2018</c:v>
                </c:pt>
                <c:pt idx="4">
                  <c:v>2019</c:v>
                </c:pt>
                <c:pt idx="5">
                  <c:v>2020</c:v>
                </c:pt>
                <c:pt idx="6">
                  <c:v>2021</c:v>
                </c:pt>
                <c:pt idx="7">
                  <c:v>2022</c:v>
                </c:pt>
                <c:pt idx="8">
                  <c:v>2023</c:v>
                </c:pt>
                <c:pt idx="9">
                  <c:v>2024</c:v>
                </c:pt>
                <c:pt idx="10">
                  <c:v>2025</c:v>
                </c:pt>
                <c:pt idx="11">
                  <c:v>2026</c:v>
                </c:pt>
                <c:pt idx="12">
                  <c:v>2027</c:v>
                </c:pt>
                <c:pt idx="13">
                  <c:v>2028</c:v>
                </c:pt>
                <c:pt idx="14">
                  <c:v>2029</c:v>
                </c:pt>
                <c:pt idx="15">
                  <c:v>2030</c:v>
                </c:pt>
                <c:pt idx="16">
                  <c:v>2031</c:v>
                </c:pt>
                <c:pt idx="17">
                  <c:v>2032</c:v>
                </c:pt>
                <c:pt idx="18">
                  <c:v>2033</c:v>
                </c:pt>
                <c:pt idx="19">
                  <c:v>2034</c:v>
                </c:pt>
                <c:pt idx="20">
                  <c:v>2035</c:v>
                </c:pt>
                <c:pt idx="21">
                  <c:v>2036</c:v>
                </c:pt>
                <c:pt idx="22">
                  <c:v>2037</c:v>
                </c:pt>
                <c:pt idx="23">
                  <c:v>2038</c:v>
                </c:pt>
                <c:pt idx="24">
                  <c:v>2039</c:v>
                </c:pt>
                <c:pt idx="25">
                  <c:v>2040</c:v>
                </c:pt>
                <c:pt idx="26">
                  <c:v>2041</c:v>
                </c:pt>
                <c:pt idx="27">
                  <c:v>2042</c:v>
                </c:pt>
                <c:pt idx="28">
                  <c:v>2043</c:v>
                </c:pt>
                <c:pt idx="29">
                  <c:v>2044</c:v>
                </c:pt>
                <c:pt idx="30">
                  <c:v>2045</c:v>
                </c:pt>
                <c:pt idx="31">
                  <c:v>2046</c:v>
                </c:pt>
                <c:pt idx="32">
                  <c:v>2047</c:v>
                </c:pt>
                <c:pt idx="33">
                  <c:v>2048</c:v>
                </c:pt>
                <c:pt idx="34">
                  <c:v>2049</c:v>
                </c:pt>
                <c:pt idx="35">
                  <c:v>2050</c:v>
                </c:pt>
              </c:numCache>
            </c:numRef>
          </c:cat>
          <c:val>
            <c:numRef>
              <c:f>gen_mix!$AC$47:$BL$47</c:f>
              <c:numCache>
                <c:formatCode>General</c:formatCode>
                <c:ptCount val="36"/>
                <c:pt idx="0">
                  <c:v>1333.4821100000001</c:v>
                </c:pt>
                <c:pt idx="1">
                  <c:v>1378.3069339999997</c:v>
                </c:pt>
                <c:pt idx="2">
                  <c:v>1272.8641660000001</c:v>
                </c:pt>
                <c:pt idx="3">
                  <c:v>1437.293457</c:v>
                </c:pt>
                <c:pt idx="4">
                  <c:v>1463.7150879999999</c:v>
                </c:pt>
                <c:pt idx="5">
                  <c:v>1622.8817140000001</c:v>
                </c:pt>
                <c:pt idx="6">
                  <c:v>1680.829346</c:v>
                </c:pt>
                <c:pt idx="7">
                  <c:v>1776.419922</c:v>
                </c:pt>
                <c:pt idx="8">
                  <c:v>1854.88562</c:v>
                </c:pt>
                <c:pt idx="9">
                  <c:v>1894.5620120000001</c:v>
                </c:pt>
                <c:pt idx="10">
                  <c:v>1988.153564</c:v>
                </c:pt>
                <c:pt idx="11">
                  <c:v>2072.5112300000001</c:v>
                </c:pt>
                <c:pt idx="12">
                  <c:v>2131.9067380000001</c:v>
                </c:pt>
                <c:pt idx="13">
                  <c:v>2192.1376949999999</c:v>
                </c:pt>
                <c:pt idx="14">
                  <c:v>2216.7370609999998</c:v>
                </c:pt>
                <c:pt idx="15">
                  <c:v>2252.3022460000002</c:v>
                </c:pt>
                <c:pt idx="16">
                  <c:v>2306.5820309999999</c:v>
                </c:pt>
                <c:pt idx="17">
                  <c:v>2343.5979000000002</c:v>
                </c:pt>
                <c:pt idx="18">
                  <c:v>2382.031982</c:v>
                </c:pt>
                <c:pt idx="19">
                  <c:v>2413.0942380000001</c:v>
                </c:pt>
                <c:pt idx="20">
                  <c:v>2469.830078</c:v>
                </c:pt>
                <c:pt idx="21">
                  <c:v>2496.6640619999998</c:v>
                </c:pt>
                <c:pt idx="22">
                  <c:v>2538.3811040000001</c:v>
                </c:pt>
                <c:pt idx="23">
                  <c:v>2592.8476559999999</c:v>
                </c:pt>
                <c:pt idx="24">
                  <c:v>2631.213135</c:v>
                </c:pt>
                <c:pt idx="25">
                  <c:v>2662.3215329999998</c:v>
                </c:pt>
                <c:pt idx="26">
                  <c:v>2695.3305660000001</c:v>
                </c:pt>
                <c:pt idx="27">
                  <c:v>2724.0258789999998</c:v>
                </c:pt>
                <c:pt idx="28">
                  <c:v>2757.006836</c:v>
                </c:pt>
                <c:pt idx="29">
                  <c:v>2798.8039549999999</c:v>
                </c:pt>
                <c:pt idx="30">
                  <c:v>2824.7375489999999</c:v>
                </c:pt>
                <c:pt idx="31">
                  <c:v>2854.101807</c:v>
                </c:pt>
                <c:pt idx="32">
                  <c:v>2885.8627929999998</c:v>
                </c:pt>
                <c:pt idx="33">
                  <c:v>2918.1054690000001</c:v>
                </c:pt>
                <c:pt idx="34">
                  <c:v>2950.4968260000001</c:v>
                </c:pt>
                <c:pt idx="35">
                  <c:v>2989.1103520000001</c:v>
                </c:pt>
              </c:numCache>
            </c:numRef>
          </c:val>
          <c:smooth val="0"/>
        </c:ser>
        <c:ser>
          <c:idx val="3"/>
          <c:order val="3"/>
          <c:tx>
            <c:strRef>
              <c:f>gen_mix!$C$44</c:f>
              <c:strCache>
                <c:ptCount val="1"/>
                <c:pt idx="0">
                  <c:v>Nuclear</c:v>
                </c:pt>
              </c:strCache>
            </c:strRef>
          </c:tx>
          <c:spPr>
            <a:ln w="22225" cap="rnd">
              <a:solidFill>
                <a:schemeClr val="accent5"/>
              </a:solidFill>
              <a:round/>
            </a:ln>
            <a:effectLst/>
          </c:spPr>
          <c:marker>
            <c:symbol val="none"/>
          </c:marker>
          <c:cat>
            <c:numRef>
              <c:f>gen_mix!$AC$42:$BL$42</c:f>
              <c:numCache>
                <c:formatCode>General</c:formatCode>
                <c:ptCount val="36"/>
                <c:pt idx="0">
                  <c:v>2015</c:v>
                </c:pt>
                <c:pt idx="1">
                  <c:v>2016</c:v>
                </c:pt>
                <c:pt idx="2">
                  <c:v>2017</c:v>
                </c:pt>
                <c:pt idx="3">
                  <c:v>2018</c:v>
                </c:pt>
                <c:pt idx="4">
                  <c:v>2019</c:v>
                </c:pt>
                <c:pt idx="5">
                  <c:v>2020</c:v>
                </c:pt>
                <c:pt idx="6">
                  <c:v>2021</c:v>
                </c:pt>
                <c:pt idx="7">
                  <c:v>2022</c:v>
                </c:pt>
                <c:pt idx="8">
                  <c:v>2023</c:v>
                </c:pt>
                <c:pt idx="9">
                  <c:v>2024</c:v>
                </c:pt>
                <c:pt idx="10">
                  <c:v>2025</c:v>
                </c:pt>
                <c:pt idx="11">
                  <c:v>2026</c:v>
                </c:pt>
                <c:pt idx="12">
                  <c:v>2027</c:v>
                </c:pt>
                <c:pt idx="13">
                  <c:v>2028</c:v>
                </c:pt>
                <c:pt idx="14">
                  <c:v>2029</c:v>
                </c:pt>
                <c:pt idx="15">
                  <c:v>2030</c:v>
                </c:pt>
                <c:pt idx="16">
                  <c:v>2031</c:v>
                </c:pt>
                <c:pt idx="17">
                  <c:v>2032</c:v>
                </c:pt>
                <c:pt idx="18">
                  <c:v>2033</c:v>
                </c:pt>
                <c:pt idx="19">
                  <c:v>2034</c:v>
                </c:pt>
                <c:pt idx="20">
                  <c:v>2035</c:v>
                </c:pt>
                <c:pt idx="21">
                  <c:v>2036</c:v>
                </c:pt>
                <c:pt idx="22">
                  <c:v>2037</c:v>
                </c:pt>
                <c:pt idx="23">
                  <c:v>2038</c:v>
                </c:pt>
                <c:pt idx="24">
                  <c:v>2039</c:v>
                </c:pt>
                <c:pt idx="25">
                  <c:v>2040</c:v>
                </c:pt>
                <c:pt idx="26">
                  <c:v>2041</c:v>
                </c:pt>
                <c:pt idx="27">
                  <c:v>2042</c:v>
                </c:pt>
                <c:pt idx="28">
                  <c:v>2043</c:v>
                </c:pt>
                <c:pt idx="29">
                  <c:v>2044</c:v>
                </c:pt>
                <c:pt idx="30">
                  <c:v>2045</c:v>
                </c:pt>
                <c:pt idx="31">
                  <c:v>2046</c:v>
                </c:pt>
                <c:pt idx="32">
                  <c:v>2047</c:v>
                </c:pt>
                <c:pt idx="33">
                  <c:v>2048</c:v>
                </c:pt>
                <c:pt idx="34">
                  <c:v>2049</c:v>
                </c:pt>
                <c:pt idx="35">
                  <c:v>2050</c:v>
                </c:pt>
              </c:numCache>
            </c:numRef>
          </c:cat>
          <c:val>
            <c:numRef>
              <c:f>gen_mix!$AC$44:$BL$44</c:f>
              <c:numCache>
                <c:formatCode>General</c:formatCode>
                <c:ptCount val="36"/>
                <c:pt idx="0">
                  <c:v>797.17787699999997</c:v>
                </c:pt>
                <c:pt idx="1">
                  <c:v>805.69394799999998</c:v>
                </c:pt>
                <c:pt idx="2">
                  <c:v>804.94963500000006</c:v>
                </c:pt>
                <c:pt idx="3">
                  <c:v>808.605774</c:v>
                </c:pt>
                <c:pt idx="4">
                  <c:v>797.33972200000005</c:v>
                </c:pt>
                <c:pt idx="5">
                  <c:v>785.12719700000002</c:v>
                </c:pt>
                <c:pt idx="6">
                  <c:v>762.17132600000002</c:v>
                </c:pt>
                <c:pt idx="7">
                  <c:v>723.51867700000003</c:v>
                </c:pt>
                <c:pt idx="8">
                  <c:v>668.860229</c:v>
                </c:pt>
                <c:pt idx="9">
                  <c:v>628.002747</c:v>
                </c:pt>
                <c:pt idx="10">
                  <c:v>569.90551800000003</c:v>
                </c:pt>
                <c:pt idx="11">
                  <c:v>535.09533699999997</c:v>
                </c:pt>
                <c:pt idx="12">
                  <c:v>527.28137200000003</c:v>
                </c:pt>
                <c:pt idx="13">
                  <c:v>527.28137200000003</c:v>
                </c:pt>
                <c:pt idx="14">
                  <c:v>527.48425299999997</c:v>
                </c:pt>
                <c:pt idx="15">
                  <c:v>488.404968</c:v>
                </c:pt>
                <c:pt idx="16">
                  <c:v>479.95892300000003</c:v>
                </c:pt>
                <c:pt idx="17">
                  <c:v>469.47659299999998</c:v>
                </c:pt>
                <c:pt idx="18">
                  <c:v>470.46203600000001</c:v>
                </c:pt>
                <c:pt idx="19">
                  <c:v>471.44744900000001</c:v>
                </c:pt>
                <c:pt idx="20">
                  <c:v>472.432861</c:v>
                </c:pt>
                <c:pt idx="21">
                  <c:v>473.41833500000001</c:v>
                </c:pt>
                <c:pt idx="22">
                  <c:v>474.40374800000001</c:v>
                </c:pt>
                <c:pt idx="23">
                  <c:v>475.38916</c:v>
                </c:pt>
                <c:pt idx="24">
                  <c:v>476.37460299999998</c:v>
                </c:pt>
                <c:pt idx="25">
                  <c:v>477.36004600000001</c:v>
                </c:pt>
                <c:pt idx="26">
                  <c:v>478.34545900000001</c:v>
                </c:pt>
                <c:pt idx="27">
                  <c:v>479.330872</c:v>
                </c:pt>
                <c:pt idx="28">
                  <c:v>480.31634500000001</c:v>
                </c:pt>
                <c:pt idx="29">
                  <c:v>472.58947799999999</c:v>
                </c:pt>
                <c:pt idx="30">
                  <c:v>473.57488999999998</c:v>
                </c:pt>
                <c:pt idx="31">
                  <c:v>474.56036399999999</c:v>
                </c:pt>
                <c:pt idx="32">
                  <c:v>475.54589800000002</c:v>
                </c:pt>
                <c:pt idx="33">
                  <c:v>476.53118899999998</c:v>
                </c:pt>
                <c:pt idx="34">
                  <c:v>477.51666299999999</c:v>
                </c:pt>
                <c:pt idx="35">
                  <c:v>478.47460899999999</c:v>
                </c:pt>
              </c:numCache>
            </c:numRef>
          </c:val>
          <c:smooth val="0"/>
        </c:ser>
        <c:dLbls>
          <c:showLegendKey val="0"/>
          <c:showVal val="0"/>
          <c:showCatName val="0"/>
          <c:showSerName val="0"/>
          <c:showPercent val="0"/>
          <c:showBubbleSize val="0"/>
        </c:dLbls>
        <c:smooth val="0"/>
        <c:axId val="309009568"/>
        <c:axId val="309010128"/>
      </c:lineChart>
      <c:catAx>
        <c:axId val="309009568"/>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0" spcFirstLastPara="1" vertOverflow="ellipsis" wrap="square" anchor="ctr" anchorCtr="1"/>
          <a:lstStyle/>
          <a:p>
            <a:pPr>
              <a:defRPr sz="1400" b="0" i="0" u="none" strike="noStrike" kern="1200" baseline="0">
                <a:solidFill>
                  <a:sysClr val="windowText" lastClr="000000"/>
                </a:solidFill>
                <a:latin typeface="+mn-lt"/>
                <a:ea typeface="+mn-ea"/>
                <a:cs typeface="+mn-cs"/>
              </a:defRPr>
            </a:pPr>
            <a:endParaRPr lang="en-US"/>
          </a:p>
        </c:txPr>
        <c:crossAx val="309010128"/>
        <c:crosses val="autoZero"/>
        <c:auto val="1"/>
        <c:lblAlgn val="ctr"/>
        <c:lblOffset val="100"/>
        <c:tickLblSkip val="35"/>
        <c:tickMarkSkip val="5"/>
        <c:noMultiLvlLbl val="0"/>
      </c:catAx>
      <c:valAx>
        <c:axId val="309010128"/>
        <c:scaling>
          <c:orientation val="minMax"/>
          <c:max val="300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low"/>
        <c:spPr>
          <a:noFill/>
          <a:ln w="22225">
            <a:solidFill>
              <a:schemeClr val="bg1">
                <a:lumMod val="65000"/>
              </a:schemeClr>
            </a:solidFill>
            <a:prstDash val="lgDash"/>
          </a:ln>
          <a:effectLst/>
        </c:spPr>
        <c:txPr>
          <a:bodyPr rot="-60000000" spcFirstLastPara="1" vertOverflow="ellipsis" vert="horz" wrap="square" anchor="ctr" anchorCtr="1"/>
          <a:lstStyle/>
          <a:p>
            <a:pPr>
              <a:defRPr sz="100" b="0" i="0" u="none" strike="noStrike" kern="1200" baseline="0">
                <a:solidFill>
                  <a:schemeClr val="bg1"/>
                </a:solidFill>
                <a:latin typeface="+mn-lt"/>
                <a:ea typeface="+mn-ea"/>
                <a:cs typeface="+mn-cs"/>
              </a:defRPr>
            </a:pPr>
            <a:endParaRPr lang="en-US"/>
          </a:p>
        </c:txPr>
        <c:crossAx val="309009568"/>
        <c:crossesAt val="4"/>
        <c:crossBetween val="midCat"/>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000">
          <a:solidFill>
            <a:sysClr val="windowText" lastClr="000000"/>
          </a:solidFill>
        </a:defRPr>
      </a:pPr>
      <a:endParaRPr lang="en-US"/>
    </a:p>
  </c:txPr>
  <c:externalData r:id="rId3">
    <c:autoUpdate val="0"/>
  </c:externalData>
  <c:userShapes r:id="rId4"/>
</c:chartSpace>
</file>

<file path=ppt/charts/chart6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857700727323249"/>
          <c:y val="0.13915379783328327"/>
          <c:w val="0.74284598545353508"/>
          <c:h val="0.77421783037271885"/>
        </c:manualLayout>
      </c:layout>
      <c:lineChart>
        <c:grouping val="standard"/>
        <c:varyColors val="0"/>
        <c:ser>
          <c:idx val="0"/>
          <c:order val="0"/>
          <c:tx>
            <c:strRef>
              <c:f>gen_mix!$C$38</c:f>
              <c:strCache>
                <c:ptCount val="1"/>
                <c:pt idx="0">
                  <c:v>Coal</c:v>
                </c:pt>
              </c:strCache>
            </c:strRef>
          </c:tx>
          <c:spPr>
            <a:ln w="22225" cap="rnd">
              <a:solidFill>
                <a:schemeClr val="tx1">
                  <a:lumMod val="50000"/>
                  <a:lumOff val="50000"/>
                </a:schemeClr>
              </a:solidFill>
              <a:round/>
            </a:ln>
            <a:effectLst/>
          </c:spPr>
          <c:marker>
            <c:symbol val="none"/>
          </c:marker>
          <c:cat>
            <c:numRef>
              <c:f>gen_mix!$AC$35:$BL$35</c:f>
              <c:numCache>
                <c:formatCode>General</c:formatCode>
                <c:ptCount val="36"/>
                <c:pt idx="0">
                  <c:v>2015</c:v>
                </c:pt>
                <c:pt idx="1">
                  <c:v>2016</c:v>
                </c:pt>
                <c:pt idx="2">
                  <c:v>2017</c:v>
                </c:pt>
                <c:pt idx="3">
                  <c:v>2018</c:v>
                </c:pt>
                <c:pt idx="4">
                  <c:v>2019</c:v>
                </c:pt>
                <c:pt idx="5">
                  <c:v>2020</c:v>
                </c:pt>
                <c:pt idx="6">
                  <c:v>2021</c:v>
                </c:pt>
                <c:pt idx="7">
                  <c:v>2022</c:v>
                </c:pt>
                <c:pt idx="8">
                  <c:v>2023</c:v>
                </c:pt>
                <c:pt idx="9">
                  <c:v>2024</c:v>
                </c:pt>
                <c:pt idx="10">
                  <c:v>2025</c:v>
                </c:pt>
                <c:pt idx="11">
                  <c:v>2026</c:v>
                </c:pt>
                <c:pt idx="12">
                  <c:v>2027</c:v>
                </c:pt>
                <c:pt idx="13">
                  <c:v>2028</c:v>
                </c:pt>
                <c:pt idx="14">
                  <c:v>2029</c:v>
                </c:pt>
                <c:pt idx="15">
                  <c:v>2030</c:v>
                </c:pt>
                <c:pt idx="16">
                  <c:v>2031</c:v>
                </c:pt>
                <c:pt idx="17">
                  <c:v>2032</c:v>
                </c:pt>
                <c:pt idx="18">
                  <c:v>2033</c:v>
                </c:pt>
                <c:pt idx="19">
                  <c:v>2034</c:v>
                </c:pt>
                <c:pt idx="20">
                  <c:v>2035</c:v>
                </c:pt>
                <c:pt idx="21">
                  <c:v>2036</c:v>
                </c:pt>
                <c:pt idx="22">
                  <c:v>2037</c:v>
                </c:pt>
                <c:pt idx="23">
                  <c:v>2038</c:v>
                </c:pt>
                <c:pt idx="24">
                  <c:v>2039</c:v>
                </c:pt>
                <c:pt idx="25">
                  <c:v>2040</c:v>
                </c:pt>
                <c:pt idx="26">
                  <c:v>2041</c:v>
                </c:pt>
                <c:pt idx="27">
                  <c:v>2042</c:v>
                </c:pt>
                <c:pt idx="28">
                  <c:v>2043</c:v>
                </c:pt>
                <c:pt idx="29">
                  <c:v>2044</c:v>
                </c:pt>
                <c:pt idx="30">
                  <c:v>2045</c:v>
                </c:pt>
                <c:pt idx="31">
                  <c:v>2046</c:v>
                </c:pt>
                <c:pt idx="32">
                  <c:v>2047</c:v>
                </c:pt>
                <c:pt idx="33">
                  <c:v>2048</c:v>
                </c:pt>
                <c:pt idx="34">
                  <c:v>2049</c:v>
                </c:pt>
                <c:pt idx="35">
                  <c:v>2050</c:v>
                </c:pt>
              </c:numCache>
            </c:numRef>
          </c:cat>
          <c:val>
            <c:numRef>
              <c:f>gen_mix!$AC$38:$BL$38</c:f>
              <c:numCache>
                <c:formatCode>General</c:formatCode>
                <c:ptCount val="36"/>
                <c:pt idx="0">
                  <c:v>1352.3981969999998</c:v>
                </c:pt>
                <c:pt idx="1">
                  <c:v>1239.1486540000001</c:v>
                </c:pt>
                <c:pt idx="2">
                  <c:v>1207.9013060000002</c:v>
                </c:pt>
                <c:pt idx="3">
                  <c:v>1168.4149170000001</c:v>
                </c:pt>
                <c:pt idx="4">
                  <c:v>1101.6660159999999</c:v>
                </c:pt>
                <c:pt idx="5">
                  <c:v>1140.5153809999999</c:v>
                </c:pt>
                <c:pt idx="6">
                  <c:v>1140.918457</c:v>
                </c:pt>
                <c:pt idx="7">
                  <c:v>1144.075562</c:v>
                </c:pt>
                <c:pt idx="8">
                  <c:v>1132.7070309999999</c:v>
                </c:pt>
                <c:pt idx="9">
                  <c:v>1156.407837</c:v>
                </c:pt>
                <c:pt idx="10">
                  <c:v>1163.9351810000001</c:v>
                </c:pt>
                <c:pt idx="11">
                  <c:v>1154.0386960000001</c:v>
                </c:pt>
                <c:pt idx="12">
                  <c:v>1153.3927000000001</c:v>
                </c:pt>
                <c:pt idx="13">
                  <c:v>1152.4129640000001</c:v>
                </c:pt>
                <c:pt idx="14">
                  <c:v>1157.6225589999999</c:v>
                </c:pt>
                <c:pt idx="15">
                  <c:v>1158.764404</c:v>
                </c:pt>
                <c:pt idx="16">
                  <c:v>1150.313721</c:v>
                </c:pt>
                <c:pt idx="17">
                  <c:v>1145.1561280000001</c:v>
                </c:pt>
                <c:pt idx="18">
                  <c:v>1146.601807</c:v>
                </c:pt>
                <c:pt idx="19">
                  <c:v>1145.368408</c:v>
                </c:pt>
                <c:pt idx="20">
                  <c:v>1144.059082</c:v>
                </c:pt>
                <c:pt idx="21">
                  <c:v>1142.6694339999999</c:v>
                </c:pt>
                <c:pt idx="22">
                  <c:v>1144.6591800000001</c:v>
                </c:pt>
                <c:pt idx="23">
                  <c:v>1143.5063479999999</c:v>
                </c:pt>
                <c:pt idx="24">
                  <c:v>1139.6333010000001</c:v>
                </c:pt>
                <c:pt idx="25">
                  <c:v>1136.272217</c:v>
                </c:pt>
                <c:pt idx="26">
                  <c:v>1136.859009</c:v>
                </c:pt>
                <c:pt idx="27">
                  <c:v>1132.1949460000001</c:v>
                </c:pt>
                <c:pt idx="28">
                  <c:v>1135.6645510000001</c:v>
                </c:pt>
                <c:pt idx="29">
                  <c:v>1129.0493160000001</c:v>
                </c:pt>
                <c:pt idx="30">
                  <c:v>1128.8063959999999</c:v>
                </c:pt>
                <c:pt idx="31">
                  <c:v>1136.7285159999999</c:v>
                </c:pt>
                <c:pt idx="32">
                  <c:v>1136.78772</c:v>
                </c:pt>
                <c:pt idx="33">
                  <c:v>1139.4875489999999</c:v>
                </c:pt>
                <c:pt idx="34">
                  <c:v>1142.454712</c:v>
                </c:pt>
                <c:pt idx="35">
                  <c:v>1146.459595</c:v>
                </c:pt>
              </c:numCache>
            </c:numRef>
          </c:val>
          <c:smooth val="0"/>
        </c:ser>
        <c:ser>
          <c:idx val="1"/>
          <c:order val="1"/>
          <c:tx>
            <c:strRef>
              <c:f>gen_mix!$C$39</c:f>
              <c:strCache>
                <c:ptCount val="1"/>
                <c:pt idx="0">
                  <c:v>Renewable</c:v>
                </c:pt>
              </c:strCache>
            </c:strRef>
          </c:tx>
          <c:spPr>
            <a:ln w="22225" cap="rnd">
              <a:solidFill>
                <a:schemeClr val="accent3"/>
              </a:solidFill>
              <a:round/>
            </a:ln>
            <a:effectLst/>
          </c:spPr>
          <c:marker>
            <c:symbol val="none"/>
          </c:marker>
          <c:cat>
            <c:numRef>
              <c:f>gen_mix!$AC$35:$BL$35</c:f>
              <c:numCache>
                <c:formatCode>General</c:formatCode>
                <c:ptCount val="36"/>
                <c:pt idx="0">
                  <c:v>2015</c:v>
                </c:pt>
                <c:pt idx="1">
                  <c:v>2016</c:v>
                </c:pt>
                <c:pt idx="2">
                  <c:v>2017</c:v>
                </c:pt>
                <c:pt idx="3">
                  <c:v>2018</c:v>
                </c:pt>
                <c:pt idx="4">
                  <c:v>2019</c:v>
                </c:pt>
                <c:pt idx="5">
                  <c:v>2020</c:v>
                </c:pt>
                <c:pt idx="6">
                  <c:v>2021</c:v>
                </c:pt>
                <c:pt idx="7">
                  <c:v>2022</c:v>
                </c:pt>
                <c:pt idx="8">
                  <c:v>2023</c:v>
                </c:pt>
                <c:pt idx="9">
                  <c:v>2024</c:v>
                </c:pt>
                <c:pt idx="10">
                  <c:v>2025</c:v>
                </c:pt>
                <c:pt idx="11">
                  <c:v>2026</c:v>
                </c:pt>
                <c:pt idx="12">
                  <c:v>2027</c:v>
                </c:pt>
                <c:pt idx="13">
                  <c:v>2028</c:v>
                </c:pt>
                <c:pt idx="14">
                  <c:v>2029</c:v>
                </c:pt>
                <c:pt idx="15">
                  <c:v>2030</c:v>
                </c:pt>
                <c:pt idx="16">
                  <c:v>2031</c:v>
                </c:pt>
                <c:pt idx="17">
                  <c:v>2032</c:v>
                </c:pt>
                <c:pt idx="18">
                  <c:v>2033</c:v>
                </c:pt>
                <c:pt idx="19">
                  <c:v>2034</c:v>
                </c:pt>
                <c:pt idx="20">
                  <c:v>2035</c:v>
                </c:pt>
                <c:pt idx="21">
                  <c:v>2036</c:v>
                </c:pt>
                <c:pt idx="22">
                  <c:v>2037</c:v>
                </c:pt>
                <c:pt idx="23">
                  <c:v>2038</c:v>
                </c:pt>
                <c:pt idx="24">
                  <c:v>2039</c:v>
                </c:pt>
                <c:pt idx="25">
                  <c:v>2040</c:v>
                </c:pt>
                <c:pt idx="26">
                  <c:v>2041</c:v>
                </c:pt>
                <c:pt idx="27">
                  <c:v>2042</c:v>
                </c:pt>
                <c:pt idx="28">
                  <c:v>2043</c:v>
                </c:pt>
                <c:pt idx="29">
                  <c:v>2044</c:v>
                </c:pt>
                <c:pt idx="30">
                  <c:v>2045</c:v>
                </c:pt>
                <c:pt idx="31">
                  <c:v>2046</c:v>
                </c:pt>
                <c:pt idx="32">
                  <c:v>2047</c:v>
                </c:pt>
                <c:pt idx="33">
                  <c:v>2048</c:v>
                </c:pt>
                <c:pt idx="34">
                  <c:v>2049</c:v>
                </c:pt>
                <c:pt idx="35">
                  <c:v>2050</c:v>
                </c:pt>
              </c:numCache>
            </c:numRef>
          </c:cat>
          <c:val>
            <c:numRef>
              <c:f>gen_mix!$AC$39:$BL$39</c:f>
              <c:numCache>
                <c:formatCode>General</c:formatCode>
                <c:ptCount val="36"/>
                <c:pt idx="0">
                  <c:v>544.24099000000001</c:v>
                </c:pt>
                <c:pt idx="1">
                  <c:v>609.44510100000002</c:v>
                </c:pt>
                <c:pt idx="2">
                  <c:v>687.28919500000006</c:v>
                </c:pt>
                <c:pt idx="3">
                  <c:v>734.18341099999998</c:v>
                </c:pt>
                <c:pt idx="4">
                  <c:v>760.68121299999996</c:v>
                </c:pt>
                <c:pt idx="5">
                  <c:v>836.49816899999996</c:v>
                </c:pt>
                <c:pt idx="6">
                  <c:v>920.80718999999999</c:v>
                </c:pt>
                <c:pt idx="7">
                  <c:v>1002.575378</c:v>
                </c:pt>
                <c:pt idx="8">
                  <c:v>1089.478638</c:v>
                </c:pt>
                <c:pt idx="9">
                  <c:v>1152.2907709999999</c:v>
                </c:pt>
                <c:pt idx="10">
                  <c:v>1181.1408690000001</c:v>
                </c:pt>
                <c:pt idx="11">
                  <c:v>1209.501587</c:v>
                </c:pt>
                <c:pt idx="12">
                  <c:v>1260.7822269999999</c:v>
                </c:pt>
                <c:pt idx="13">
                  <c:v>1299.0854489999999</c:v>
                </c:pt>
                <c:pt idx="14">
                  <c:v>1350.4506839999999</c:v>
                </c:pt>
                <c:pt idx="15">
                  <c:v>1392.6429439999999</c:v>
                </c:pt>
                <c:pt idx="16">
                  <c:v>1446.5131839999999</c:v>
                </c:pt>
                <c:pt idx="17">
                  <c:v>1474.8992920000001</c:v>
                </c:pt>
                <c:pt idx="18">
                  <c:v>1534.106812</c:v>
                </c:pt>
                <c:pt idx="19">
                  <c:v>1569.184814</c:v>
                </c:pt>
                <c:pt idx="20">
                  <c:v>1631.2854</c:v>
                </c:pt>
                <c:pt idx="21">
                  <c:v>1673.1072999999999</c:v>
                </c:pt>
                <c:pt idx="22">
                  <c:v>1731.3901370000001</c:v>
                </c:pt>
                <c:pt idx="23">
                  <c:v>1791.3325199999999</c:v>
                </c:pt>
                <c:pt idx="24">
                  <c:v>1856.6713870000001</c:v>
                </c:pt>
                <c:pt idx="25">
                  <c:v>1896.9533690000001</c:v>
                </c:pt>
                <c:pt idx="26">
                  <c:v>1946.179443</c:v>
                </c:pt>
                <c:pt idx="27">
                  <c:v>2011.9167479999999</c:v>
                </c:pt>
                <c:pt idx="28">
                  <c:v>2047.6799319999998</c:v>
                </c:pt>
                <c:pt idx="29">
                  <c:v>2111.7985840000001</c:v>
                </c:pt>
                <c:pt idx="30">
                  <c:v>2165.3745119999999</c:v>
                </c:pt>
                <c:pt idx="31">
                  <c:v>2189.068115</c:v>
                </c:pt>
                <c:pt idx="32">
                  <c:v>2220.576172</c:v>
                </c:pt>
                <c:pt idx="33">
                  <c:v>2261.3862300000001</c:v>
                </c:pt>
                <c:pt idx="34">
                  <c:v>2304.6735840000001</c:v>
                </c:pt>
                <c:pt idx="35">
                  <c:v>2331.9067380000001</c:v>
                </c:pt>
              </c:numCache>
            </c:numRef>
          </c:val>
          <c:smooth val="0"/>
        </c:ser>
        <c:ser>
          <c:idx val="2"/>
          <c:order val="2"/>
          <c:tx>
            <c:strRef>
              <c:f>gen_mix!$C$40</c:f>
              <c:strCache>
                <c:ptCount val="1"/>
                <c:pt idx="0">
                  <c:v>Natural Gas</c:v>
                </c:pt>
              </c:strCache>
            </c:strRef>
          </c:tx>
          <c:spPr>
            <a:ln w="22225" cap="rnd">
              <a:solidFill>
                <a:schemeClr val="accent1"/>
              </a:solidFill>
              <a:round/>
            </a:ln>
            <a:effectLst/>
          </c:spPr>
          <c:marker>
            <c:symbol val="none"/>
          </c:marker>
          <c:cat>
            <c:numRef>
              <c:f>gen_mix!$AC$35:$BL$35</c:f>
              <c:numCache>
                <c:formatCode>General</c:formatCode>
                <c:ptCount val="36"/>
                <c:pt idx="0">
                  <c:v>2015</c:v>
                </c:pt>
                <c:pt idx="1">
                  <c:v>2016</c:v>
                </c:pt>
                <c:pt idx="2">
                  <c:v>2017</c:v>
                </c:pt>
                <c:pt idx="3">
                  <c:v>2018</c:v>
                </c:pt>
                <c:pt idx="4">
                  <c:v>2019</c:v>
                </c:pt>
                <c:pt idx="5">
                  <c:v>2020</c:v>
                </c:pt>
                <c:pt idx="6">
                  <c:v>2021</c:v>
                </c:pt>
                <c:pt idx="7">
                  <c:v>2022</c:v>
                </c:pt>
                <c:pt idx="8">
                  <c:v>2023</c:v>
                </c:pt>
                <c:pt idx="9">
                  <c:v>2024</c:v>
                </c:pt>
                <c:pt idx="10">
                  <c:v>2025</c:v>
                </c:pt>
                <c:pt idx="11">
                  <c:v>2026</c:v>
                </c:pt>
                <c:pt idx="12">
                  <c:v>2027</c:v>
                </c:pt>
                <c:pt idx="13">
                  <c:v>2028</c:v>
                </c:pt>
                <c:pt idx="14">
                  <c:v>2029</c:v>
                </c:pt>
                <c:pt idx="15">
                  <c:v>2030</c:v>
                </c:pt>
                <c:pt idx="16">
                  <c:v>2031</c:v>
                </c:pt>
                <c:pt idx="17">
                  <c:v>2032</c:v>
                </c:pt>
                <c:pt idx="18">
                  <c:v>2033</c:v>
                </c:pt>
                <c:pt idx="19">
                  <c:v>2034</c:v>
                </c:pt>
                <c:pt idx="20">
                  <c:v>2035</c:v>
                </c:pt>
                <c:pt idx="21">
                  <c:v>2036</c:v>
                </c:pt>
                <c:pt idx="22">
                  <c:v>2037</c:v>
                </c:pt>
                <c:pt idx="23">
                  <c:v>2038</c:v>
                </c:pt>
                <c:pt idx="24">
                  <c:v>2039</c:v>
                </c:pt>
                <c:pt idx="25">
                  <c:v>2040</c:v>
                </c:pt>
                <c:pt idx="26">
                  <c:v>2041</c:v>
                </c:pt>
                <c:pt idx="27">
                  <c:v>2042</c:v>
                </c:pt>
                <c:pt idx="28">
                  <c:v>2043</c:v>
                </c:pt>
                <c:pt idx="29">
                  <c:v>2044</c:v>
                </c:pt>
                <c:pt idx="30">
                  <c:v>2045</c:v>
                </c:pt>
                <c:pt idx="31">
                  <c:v>2046</c:v>
                </c:pt>
                <c:pt idx="32">
                  <c:v>2047</c:v>
                </c:pt>
                <c:pt idx="33">
                  <c:v>2048</c:v>
                </c:pt>
                <c:pt idx="34">
                  <c:v>2049</c:v>
                </c:pt>
                <c:pt idx="35">
                  <c:v>2050</c:v>
                </c:pt>
              </c:numCache>
            </c:numRef>
          </c:cat>
          <c:val>
            <c:numRef>
              <c:f>gen_mix!$AC$40:$BL$40</c:f>
              <c:numCache>
                <c:formatCode>General</c:formatCode>
                <c:ptCount val="36"/>
                <c:pt idx="0">
                  <c:v>1333.4821100000001</c:v>
                </c:pt>
                <c:pt idx="1">
                  <c:v>1378.3069339999997</c:v>
                </c:pt>
                <c:pt idx="2">
                  <c:v>1272.8641660000001</c:v>
                </c:pt>
                <c:pt idx="3">
                  <c:v>1436.1811520000001</c:v>
                </c:pt>
                <c:pt idx="4">
                  <c:v>1457.1108400000001</c:v>
                </c:pt>
                <c:pt idx="5">
                  <c:v>1416.8017580000001</c:v>
                </c:pt>
                <c:pt idx="6">
                  <c:v>1388.1785890000001</c:v>
                </c:pt>
                <c:pt idx="7">
                  <c:v>1357.0529790000001</c:v>
                </c:pt>
                <c:pt idx="8">
                  <c:v>1314.216919</c:v>
                </c:pt>
                <c:pt idx="9">
                  <c:v>1262.6793210000001</c:v>
                </c:pt>
                <c:pt idx="10">
                  <c:v>1264.989746</c:v>
                </c:pt>
                <c:pt idx="11">
                  <c:v>1278.798096</c:v>
                </c:pt>
                <c:pt idx="12">
                  <c:v>1252.3580320000001</c:v>
                </c:pt>
                <c:pt idx="13">
                  <c:v>1238.3912350000001</c:v>
                </c:pt>
                <c:pt idx="14">
                  <c:v>1211.417725</c:v>
                </c:pt>
                <c:pt idx="15">
                  <c:v>1191.795044</c:v>
                </c:pt>
                <c:pt idx="16">
                  <c:v>1178.947754</c:v>
                </c:pt>
                <c:pt idx="17">
                  <c:v>1183.229004</c:v>
                </c:pt>
                <c:pt idx="18">
                  <c:v>1159.6446530000001</c:v>
                </c:pt>
                <c:pt idx="19">
                  <c:v>1158.2192379999999</c:v>
                </c:pt>
                <c:pt idx="20">
                  <c:v>1136.0878909999999</c:v>
                </c:pt>
                <c:pt idx="21">
                  <c:v>1138.3526609999999</c:v>
                </c:pt>
                <c:pt idx="22">
                  <c:v>1123.161621</c:v>
                </c:pt>
                <c:pt idx="23">
                  <c:v>1109.1214600000001</c:v>
                </c:pt>
                <c:pt idx="24">
                  <c:v>1091.1125489999999</c:v>
                </c:pt>
                <c:pt idx="25">
                  <c:v>1092.404053</c:v>
                </c:pt>
                <c:pt idx="26">
                  <c:v>1084.873169</c:v>
                </c:pt>
                <c:pt idx="27">
                  <c:v>1063.335327</c:v>
                </c:pt>
                <c:pt idx="28">
                  <c:v>1067.3245850000001</c:v>
                </c:pt>
                <c:pt idx="29">
                  <c:v>1058.3176269999999</c:v>
                </c:pt>
                <c:pt idx="30">
                  <c:v>1056.837769</c:v>
                </c:pt>
                <c:pt idx="31">
                  <c:v>1077.9339600000001</c:v>
                </c:pt>
                <c:pt idx="32">
                  <c:v>1098.4510499999999</c:v>
                </c:pt>
                <c:pt idx="33">
                  <c:v>1108.9492190000001</c:v>
                </c:pt>
                <c:pt idx="34">
                  <c:v>1114.2220460000001</c:v>
                </c:pt>
                <c:pt idx="35">
                  <c:v>1136.982422</c:v>
                </c:pt>
              </c:numCache>
            </c:numRef>
          </c:val>
          <c:smooth val="0"/>
        </c:ser>
        <c:ser>
          <c:idx val="3"/>
          <c:order val="3"/>
          <c:tx>
            <c:strRef>
              <c:f>gen_mix!$C$37</c:f>
              <c:strCache>
                <c:ptCount val="1"/>
                <c:pt idx="0">
                  <c:v>Nuclear</c:v>
                </c:pt>
              </c:strCache>
            </c:strRef>
          </c:tx>
          <c:spPr>
            <a:ln w="22225" cap="rnd">
              <a:solidFill>
                <a:schemeClr val="accent5"/>
              </a:solidFill>
              <a:round/>
            </a:ln>
            <a:effectLst/>
          </c:spPr>
          <c:marker>
            <c:symbol val="none"/>
          </c:marker>
          <c:cat>
            <c:numRef>
              <c:f>gen_mix!$AC$35:$BL$35</c:f>
              <c:numCache>
                <c:formatCode>General</c:formatCode>
                <c:ptCount val="36"/>
                <c:pt idx="0">
                  <c:v>2015</c:v>
                </c:pt>
                <c:pt idx="1">
                  <c:v>2016</c:v>
                </c:pt>
                <c:pt idx="2">
                  <c:v>2017</c:v>
                </c:pt>
                <c:pt idx="3">
                  <c:v>2018</c:v>
                </c:pt>
                <c:pt idx="4">
                  <c:v>2019</c:v>
                </c:pt>
                <c:pt idx="5">
                  <c:v>2020</c:v>
                </c:pt>
                <c:pt idx="6">
                  <c:v>2021</c:v>
                </c:pt>
                <c:pt idx="7">
                  <c:v>2022</c:v>
                </c:pt>
                <c:pt idx="8">
                  <c:v>2023</c:v>
                </c:pt>
                <c:pt idx="9">
                  <c:v>2024</c:v>
                </c:pt>
                <c:pt idx="10">
                  <c:v>2025</c:v>
                </c:pt>
                <c:pt idx="11">
                  <c:v>2026</c:v>
                </c:pt>
                <c:pt idx="12">
                  <c:v>2027</c:v>
                </c:pt>
                <c:pt idx="13">
                  <c:v>2028</c:v>
                </c:pt>
                <c:pt idx="14">
                  <c:v>2029</c:v>
                </c:pt>
                <c:pt idx="15">
                  <c:v>2030</c:v>
                </c:pt>
                <c:pt idx="16">
                  <c:v>2031</c:v>
                </c:pt>
                <c:pt idx="17">
                  <c:v>2032</c:v>
                </c:pt>
                <c:pt idx="18">
                  <c:v>2033</c:v>
                </c:pt>
                <c:pt idx="19">
                  <c:v>2034</c:v>
                </c:pt>
                <c:pt idx="20">
                  <c:v>2035</c:v>
                </c:pt>
                <c:pt idx="21">
                  <c:v>2036</c:v>
                </c:pt>
                <c:pt idx="22">
                  <c:v>2037</c:v>
                </c:pt>
                <c:pt idx="23">
                  <c:v>2038</c:v>
                </c:pt>
                <c:pt idx="24">
                  <c:v>2039</c:v>
                </c:pt>
                <c:pt idx="25">
                  <c:v>2040</c:v>
                </c:pt>
                <c:pt idx="26">
                  <c:v>2041</c:v>
                </c:pt>
                <c:pt idx="27">
                  <c:v>2042</c:v>
                </c:pt>
                <c:pt idx="28">
                  <c:v>2043</c:v>
                </c:pt>
                <c:pt idx="29">
                  <c:v>2044</c:v>
                </c:pt>
                <c:pt idx="30">
                  <c:v>2045</c:v>
                </c:pt>
                <c:pt idx="31">
                  <c:v>2046</c:v>
                </c:pt>
                <c:pt idx="32">
                  <c:v>2047</c:v>
                </c:pt>
                <c:pt idx="33">
                  <c:v>2048</c:v>
                </c:pt>
                <c:pt idx="34">
                  <c:v>2049</c:v>
                </c:pt>
                <c:pt idx="35">
                  <c:v>2050</c:v>
                </c:pt>
              </c:numCache>
            </c:numRef>
          </c:cat>
          <c:val>
            <c:numRef>
              <c:f>gen_mix!$AC$37:$BL$37</c:f>
              <c:numCache>
                <c:formatCode>General</c:formatCode>
                <c:ptCount val="36"/>
                <c:pt idx="0">
                  <c:v>797.17787699999997</c:v>
                </c:pt>
                <c:pt idx="1">
                  <c:v>805.69394799999998</c:v>
                </c:pt>
                <c:pt idx="2">
                  <c:v>804.94963500000006</c:v>
                </c:pt>
                <c:pt idx="3">
                  <c:v>808.605774</c:v>
                </c:pt>
                <c:pt idx="4">
                  <c:v>797.33972200000005</c:v>
                </c:pt>
                <c:pt idx="5">
                  <c:v>785.12719700000002</c:v>
                </c:pt>
                <c:pt idx="6">
                  <c:v>762.17138699999998</c:v>
                </c:pt>
                <c:pt idx="7">
                  <c:v>739.02990699999998</c:v>
                </c:pt>
                <c:pt idx="8">
                  <c:v>738.423767</c:v>
                </c:pt>
                <c:pt idx="9">
                  <c:v>734.26818800000001</c:v>
                </c:pt>
                <c:pt idx="10">
                  <c:v>725.25915499999996</c:v>
                </c:pt>
                <c:pt idx="11">
                  <c:v>716.22277799999995</c:v>
                </c:pt>
                <c:pt idx="12">
                  <c:v>716.22283900000002</c:v>
                </c:pt>
                <c:pt idx="13">
                  <c:v>716.22283900000002</c:v>
                </c:pt>
                <c:pt idx="14">
                  <c:v>716.425659</c:v>
                </c:pt>
                <c:pt idx="15">
                  <c:v>716.82025099999998</c:v>
                </c:pt>
                <c:pt idx="16">
                  <c:v>717.41168200000004</c:v>
                </c:pt>
                <c:pt idx="17">
                  <c:v>718.20019500000001</c:v>
                </c:pt>
                <c:pt idx="18">
                  <c:v>719.18554700000004</c:v>
                </c:pt>
                <c:pt idx="19">
                  <c:v>720.171021</c:v>
                </c:pt>
                <c:pt idx="20">
                  <c:v>721.15643299999999</c:v>
                </c:pt>
                <c:pt idx="21">
                  <c:v>722.14190699999995</c:v>
                </c:pt>
                <c:pt idx="22">
                  <c:v>723.12731900000006</c:v>
                </c:pt>
                <c:pt idx="23">
                  <c:v>724.11267099999998</c:v>
                </c:pt>
                <c:pt idx="24">
                  <c:v>725.09814500000005</c:v>
                </c:pt>
                <c:pt idx="25">
                  <c:v>726.08349599999997</c:v>
                </c:pt>
                <c:pt idx="26">
                  <c:v>727.06897000000004</c:v>
                </c:pt>
                <c:pt idx="27">
                  <c:v>728.05438200000003</c:v>
                </c:pt>
                <c:pt idx="28">
                  <c:v>732.18676800000003</c:v>
                </c:pt>
                <c:pt idx="29">
                  <c:v>733.69885299999999</c:v>
                </c:pt>
                <c:pt idx="30">
                  <c:v>734.68426499999998</c:v>
                </c:pt>
                <c:pt idx="31">
                  <c:v>735.66973900000005</c:v>
                </c:pt>
                <c:pt idx="32">
                  <c:v>736.65521200000001</c:v>
                </c:pt>
                <c:pt idx="33">
                  <c:v>737.64050299999997</c:v>
                </c:pt>
                <c:pt idx="34">
                  <c:v>740.27795400000002</c:v>
                </c:pt>
                <c:pt idx="35">
                  <c:v>743.84851100000003</c:v>
                </c:pt>
              </c:numCache>
            </c:numRef>
          </c:val>
          <c:smooth val="0"/>
        </c:ser>
        <c:dLbls>
          <c:showLegendKey val="0"/>
          <c:showVal val="0"/>
          <c:showCatName val="0"/>
          <c:showSerName val="0"/>
          <c:showPercent val="0"/>
          <c:showBubbleSize val="0"/>
        </c:dLbls>
        <c:smooth val="0"/>
        <c:axId val="309014048"/>
        <c:axId val="309014608"/>
      </c:lineChart>
      <c:catAx>
        <c:axId val="309014048"/>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0" spcFirstLastPara="1" vertOverflow="ellipsis" wrap="square" anchor="ctr" anchorCtr="1"/>
          <a:lstStyle/>
          <a:p>
            <a:pPr>
              <a:defRPr sz="1400" b="0" i="0" u="none" strike="noStrike" kern="1200" baseline="0">
                <a:solidFill>
                  <a:sysClr val="windowText" lastClr="000000"/>
                </a:solidFill>
                <a:latin typeface="+mn-lt"/>
                <a:ea typeface="+mn-ea"/>
                <a:cs typeface="+mn-cs"/>
              </a:defRPr>
            </a:pPr>
            <a:endParaRPr lang="en-US"/>
          </a:p>
        </c:txPr>
        <c:crossAx val="309014608"/>
        <c:crosses val="autoZero"/>
        <c:auto val="1"/>
        <c:lblAlgn val="ctr"/>
        <c:lblOffset val="100"/>
        <c:tickLblSkip val="35"/>
        <c:tickMarkSkip val="5"/>
        <c:noMultiLvlLbl val="0"/>
      </c:catAx>
      <c:valAx>
        <c:axId val="309014608"/>
        <c:scaling>
          <c:orientation val="minMax"/>
          <c:max val="300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low"/>
        <c:spPr>
          <a:noFill/>
          <a:ln w="22225">
            <a:solidFill>
              <a:schemeClr val="bg1">
                <a:lumMod val="65000"/>
              </a:schemeClr>
            </a:solidFill>
            <a:prstDash val="lgDash"/>
          </a:ln>
          <a:effectLst/>
        </c:spPr>
        <c:txPr>
          <a:bodyPr rot="-60000000" spcFirstLastPara="1" vertOverflow="ellipsis" vert="horz" wrap="square" anchor="ctr" anchorCtr="1"/>
          <a:lstStyle/>
          <a:p>
            <a:pPr>
              <a:defRPr sz="100" b="0" i="0" u="none" strike="noStrike" kern="1200" baseline="0">
                <a:solidFill>
                  <a:schemeClr val="bg1"/>
                </a:solidFill>
                <a:latin typeface="+mn-lt"/>
                <a:ea typeface="+mn-ea"/>
                <a:cs typeface="+mn-cs"/>
              </a:defRPr>
            </a:pPr>
            <a:endParaRPr lang="en-US"/>
          </a:p>
        </c:txPr>
        <c:crossAx val="309014048"/>
        <c:crossesAt val="4"/>
        <c:crossBetween val="midCat"/>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000">
          <a:solidFill>
            <a:sysClr val="windowText" lastClr="000000"/>
          </a:solidFill>
        </a:defRPr>
      </a:pPr>
      <a:endParaRPr lang="en-US"/>
    </a:p>
  </c:txPr>
  <c:externalData r:id="rId3">
    <c:autoUpdate val="0"/>
  </c:externalData>
  <c:userShapes r:id="rId4"/>
</c:chartSpace>
</file>

<file path=ppt/charts/chart6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3090551181102378E-2"/>
          <c:y val="0.21198295667587003"/>
          <c:w val="0.76135366128629467"/>
          <c:h val="0.69834107100248832"/>
        </c:manualLayout>
      </c:layout>
      <c:barChart>
        <c:barDir val="col"/>
        <c:grouping val="stacked"/>
        <c:varyColors val="0"/>
        <c:ser>
          <c:idx val="1"/>
          <c:order val="0"/>
          <c:tx>
            <c:strRef>
              <c:f>annual_cap_add_ret!$B$29</c:f>
              <c:strCache>
                <c:ptCount val="1"/>
                <c:pt idx="0">
                  <c:v>Nuclear</c:v>
                </c:pt>
              </c:strCache>
            </c:strRef>
          </c:tx>
          <c:spPr>
            <a:solidFill>
              <a:schemeClr val="accent5"/>
            </a:solidFill>
            <a:ln>
              <a:noFill/>
            </a:ln>
            <a:effectLst/>
          </c:spPr>
          <c:invertIfNegative val="0"/>
          <c:cat>
            <c:numRef>
              <c:f>annual_cap_add_ret!$S$26:$BL$26</c:f>
              <c:numCache>
                <c:formatCode>General</c:formatCode>
                <c:ptCount val="46"/>
                <c:pt idx="0">
                  <c:v>2005</c:v>
                </c:pt>
                <c:pt idx="1">
                  <c:v>2006</c:v>
                </c:pt>
                <c:pt idx="2">
                  <c:v>2007</c:v>
                </c:pt>
                <c:pt idx="3">
                  <c:v>2008</c:v>
                </c:pt>
                <c:pt idx="4">
                  <c:v>2009</c:v>
                </c:pt>
                <c:pt idx="5">
                  <c:v>2010</c:v>
                </c:pt>
                <c:pt idx="6">
                  <c:v>2011</c:v>
                </c:pt>
                <c:pt idx="7">
                  <c:v>2012</c:v>
                </c:pt>
                <c:pt idx="8">
                  <c:v>2013</c:v>
                </c:pt>
                <c:pt idx="9">
                  <c:v>2014</c:v>
                </c:pt>
                <c:pt idx="10">
                  <c:v>2015</c:v>
                </c:pt>
                <c:pt idx="11">
                  <c:v>2016</c:v>
                </c:pt>
                <c:pt idx="12">
                  <c:v>2017</c:v>
                </c:pt>
                <c:pt idx="13">
                  <c:v>2018</c:v>
                </c:pt>
                <c:pt idx="14">
                  <c:v>2019</c:v>
                </c:pt>
                <c:pt idx="15">
                  <c:v>2020</c:v>
                </c:pt>
                <c:pt idx="16">
                  <c:v>2021</c:v>
                </c:pt>
                <c:pt idx="17">
                  <c:v>2022</c:v>
                </c:pt>
                <c:pt idx="18">
                  <c:v>2023</c:v>
                </c:pt>
                <c:pt idx="19">
                  <c:v>2024</c:v>
                </c:pt>
                <c:pt idx="20">
                  <c:v>2025</c:v>
                </c:pt>
                <c:pt idx="21">
                  <c:v>2026</c:v>
                </c:pt>
                <c:pt idx="22">
                  <c:v>2027</c:v>
                </c:pt>
                <c:pt idx="23">
                  <c:v>2028</c:v>
                </c:pt>
                <c:pt idx="24">
                  <c:v>2029</c:v>
                </c:pt>
                <c:pt idx="25">
                  <c:v>2030</c:v>
                </c:pt>
                <c:pt idx="26">
                  <c:v>2031</c:v>
                </c:pt>
                <c:pt idx="27">
                  <c:v>2032</c:v>
                </c:pt>
                <c:pt idx="28">
                  <c:v>2033</c:v>
                </c:pt>
                <c:pt idx="29">
                  <c:v>2034</c:v>
                </c:pt>
                <c:pt idx="30">
                  <c:v>2035</c:v>
                </c:pt>
                <c:pt idx="31">
                  <c:v>2036</c:v>
                </c:pt>
                <c:pt idx="32">
                  <c:v>2037</c:v>
                </c:pt>
                <c:pt idx="33">
                  <c:v>2038</c:v>
                </c:pt>
                <c:pt idx="34">
                  <c:v>2039</c:v>
                </c:pt>
                <c:pt idx="35">
                  <c:v>2040</c:v>
                </c:pt>
                <c:pt idx="36">
                  <c:v>2041</c:v>
                </c:pt>
                <c:pt idx="37">
                  <c:v>2042</c:v>
                </c:pt>
                <c:pt idx="38">
                  <c:v>2043</c:v>
                </c:pt>
                <c:pt idx="39">
                  <c:v>2044</c:v>
                </c:pt>
                <c:pt idx="40">
                  <c:v>2045</c:v>
                </c:pt>
                <c:pt idx="41">
                  <c:v>2046</c:v>
                </c:pt>
                <c:pt idx="42">
                  <c:v>2047</c:v>
                </c:pt>
                <c:pt idx="43">
                  <c:v>2048</c:v>
                </c:pt>
                <c:pt idx="44">
                  <c:v>2049</c:v>
                </c:pt>
                <c:pt idx="45">
                  <c:v>2050</c:v>
                </c:pt>
              </c:numCache>
            </c:numRef>
          </c:cat>
          <c:val>
            <c:numRef>
              <c:f>annual_cap_add_ret!$S$29:$BL$29</c:f>
              <c:numCache>
                <c:formatCode>General</c:formatCode>
                <c:ptCount val="46"/>
                <c:pt idx="0">
                  <c:v>0</c:v>
                </c:pt>
                <c:pt idx="1">
                  <c:v>0</c:v>
                </c:pt>
                <c:pt idx="2">
                  <c:v>0</c:v>
                </c:pt>
                <c:pt idx="3">
                  <c:v>0</c:v>
                </c:pt>
                <c:pt idx="4">
                  <c:v>0</c:v>
                </c:pt>
                <c:pt idx="5">
                  <c:v>0</c:v>
                </c:pt>
                <c:pt idx="6">
                  <c:v>0</c:v>
                </c:pt>
                <c:pt idx="7">
                  <c:v>0</c:v>
                </c:pt>
                <c:pt idx="8">
                  <c:v>0</c:v>
                </c:pt>
                <c:pt idx="9">
                  <c:v>0</c:v>
                </c:pt>
                <c:pt idx="10">
                  <c:v>0</c:v>
                </c:pt>
                <c:pt idx="11" formatCode="_(* #,##0.0_);_(* \(#,##0.0\);_(* &quot;-&quot;??_);_(@_)">
                  <c:v>1.1220000000000001</c:v>
                </c:pt>
                <c:pt idx="12" formatCode="_(* #,##0.0_);_(* \(#,##0.0\);_(* &quot;-&quot;??_);_(@_)">
                  <c:v>0</c:v>
                </c:pt>
                <c:pt idx="13" formatCode="_(* #,##0.0_);_(* \(#,##0.0\);_(* &quot;-&quot;??_);_(@_)">
                  <c:v>0</c:v>
                </c:pt>
                <c:pt idx="14" formatCode="0.0">
                  <c:v>0</c:v>
                </c:pt>
                <c:pt idx="15" formatCode="0.0">
                  <c:v>0</c:v>
                </c:pt>
                <c:pt idx="16" formatCode="0.0">
                  <c:v>2.2000000000000002</c:v>
                </c:pt>
                <c:pt idx="17" formatCode="0.0">
                  <c:v>0</c:v>
                </c:pt>
                <c:pt idx="18" formatCode="0.0">
                  <c:v>0</c:v>
                </c:pt>
                <c:pt idx="19" formatCode="0.0">
                  <c:v>0</c:v>
                </c:pt>
                <c:pt idx="20" formatCode="0.0">
                  <c:v>0</c:v>
                </c:pt>
                <c:pt idx="21" formatCode="0.0">
                  <c:v>0</c:v>
                </c:pt>
                <c:pt idx="22" formatCode="0.0">
                  <c:v>0</c:v>
                </c:pt>
                <c:pt idx="23" formatCode="0.0">
                  <c:v>0</c:v>
                </c:pt>
                <c:pt idx="24" formatCode="0.0">
                  <c:v>0</c:v>
                </c:pt>
                <c:pt idx="25" formatCode="0.0">
                  <c:v>0</c:v>
                </c:pt>
                <c:pt idx="26" formatCode="0.0">
                  <c:v>0</c:v>
                </c:pt>
                <c:pt idx="27" formatCode="0.0">
                  <c:v>0</c:v>
                </c:pt>
                <c:pt idx="28" formatCode="0.0">
                  <c:v>0</c:v>
                </c:pt>
                <c:pt idx="29" formatCode="0.0">
                  <c:v>0</c:v>
                </c:pt>
                <c:pt idx="30" formatCode="0.0">
                  <c:v>0</c:v>
                </c:pt>
                <c:pt idx="31" formatCode="0.0">
                  <c:v>0</c:v>
                </c:pt>
                <c:pt idx="32" formatCode="0.0">
                  <c:v>0</c:v>
                </c:pt>
                <c:pt idx="33" formatCode="0.0">
                  <c:v>0</c:v>
                </c:pt>
                <c:pt idx="34" formatCode="0.0">
                  <c:v>0</c:v>
                </c:pt>
                <c:pt idx="35" formatCode="0.0">
                  <c:v>0</c:v>
                </c:pt>
                <c:pt idx="36" formatCode="0.0">
                  <c:v>0</c:v>
                </c:pt>
                <c:pt idx="37" formatCode="0.0">
                  <c:v>0</c:v>
                </c:pt>
                <c:pt idx="38" formatCode="0.0">
                  <c:v>0</c:v>
                </c:pt>
                <c:pt idx="39" formatCode="0.0">
                  <c:v>0</c:v>
                </c:pt>
                <c:pt idx="40" formatCode="0.0">
                  <c:v>0</c:v>
                </c:pt>
                <c:pt idx="41" formatCode="0.0">
                  <c:v>0</c:v>
                </c:pt>
                <c:pt idx="42" formatCode="0.0">
                  <c:v>0</c:v>
                </c:pt>
                <c:pt idx="43" formatCode="0.0">
                  <c:v>0</c:v>
                </c:pt>
                <c:pt idx="44" formatCode="0.0">
                  <c:v>0</c:v>
                </c:pt>
                <c:pt idx="45" formatCode="0.0">
                  <c:v>0</c:v>
                </c:pt>
              </c:numCache>
            </c:numRef>
          </c:val>
        </c:ser>
        <c:ser>
          <c:idx val="5"/>
          <c:order val="1"/>
          <c:tx>
            <c:strRef>
              <c:f>annual_cap_add_ret!$B$27</c:f>
              <c:strCache>
                <c:ptCount val="1"/>
                <c:pt idx="0">
                  <c:v>Coal </c:v>
                </c:pt>
              </c:strCache>
            </c:strRef>
          </c:tx>
          <c:spPr>
            <a:solidFill>
              <a:schemeClr val="tx1"/>
            </a:solidFill>
            <a:ln>
              <a:noFill/>
            </a:ln>
            <a:effectLst/>
          </c:spPr>
          <c:invertIfNegative val="0"/>
          <c:cat>
            <c:numRef>
              <c:f>annual_cap_add_ret!$S$26:$BL$26</c:f>
              <c:numCache>
                <c:formatCode>General</c:formatCode>
                <c:ptCount val="46"/>
                <c:pt idx="0">
                  <c:v>2005</c:v>
                </c:pt>
                <c:pt idx="1">
                  <c:v>2006</c:v>
                </c:pt>
                <c:pt idx="2">
                  <c:v>2007</c:v>
                </c:pt>
                <c:pt idx="3">
                  <c:v>2008</c:v>
                </c:pt>
                <c:pt idx="4">
                  <c:v>2009</c:v>
                </c:pt>
                <c:pt idx="5">
                  <c:v>2010</c:v>
                </c:pt>
                <c:pt idx="6">
                  <c:v>2011</c:v>
                </c:pt>
                <c:pt idx="7">
                  <c:v>2012</c:v>
                </c:pt>
                <c:pt idx="8">
                  <c:v>2013</c:v>
                </c:pt>
                <c:pt idx="9">
                  <c:v>2014</c:v>
                </c:pt>
                <c:pt idx="10">
                  <c:v>2015</c:v>
                </c:pt>
                <c:pt idx="11">
                  <c:v>2016</c:v>
                </c:pt>
                <c:pt idx="12">
                  <c:v>2017</c:v>
                </c:pt>
                <c:pt idx="13">
                  <c:v>2018</c:v>
                </c:pt>
                <c:pt idx="14">
                  <c:v>2019</c:v>
                </c:pt>
                <c:pt idx="15">
                  <c:v>2020</c:v>
                </c:pt>
                <c:pt idx="16">
                  <c:v>2021</c:v>
                </c:pt>
                <c:pt idx="17">
                  <c:v>2022</c:v>
                </c:pt>
                <c:pt idx="18">
                  <c:v>2023</c:v>
                </c:pt>
                <c:pt idx="19">
                  <c:v>2024</c:v>
                </c:pt>
                <c:pt idx="20">
                  <c:v>2025</c:v>
                </c:pt>
                <c:pt idx="21">
                  <c:v>2026</c:v>
                </c:pt>
                <c:pt idx="22">
                  <c:v>2027</c:v>
                </c:pt>
                <c:pt idx="23">
                  <c:v>2028</c:v>
                </c:pt>
                <c:pt idx="24">
                  <c:v>2029</c:v>
                </c:pt>
                <c:pt idx="25">
                  <c:v>2030</c:v>
                </c:pt>
                <c:pt idx="26">
                  <c:v>2031</c:v>
                </c:pt>
                <c:pt idx="27">
                  <c:v>2032</c:v>
                </c:pt>
                <c:pt idx="28">
                  <c:v>2033</c:v>
                </c:pt>
                <c:pt idx="29">
                  <c:v>2034</c:v>
                </c:pt>
                <c:pt idx="30">
                  <c:v>2035</c:v>
                </c:pt>
                <c:pt idx="31">
                  <c:v>2036</c:v>
                </c:pt>
                <c:pt idx="32">
                  <c:v>2037</c:v>
                </c:pt>
                <c:pt idx="33">
                  <c:v>2038</c:v>
                </c:pt>
                <c:pt idx="34">
                  <c:v>2039</c:v>
                </c:pt>
                <c:pt idx="35">
                  <c:v>2040</c:v>
                </c:pt>
                <c:pt idx="36">
                  <c:v>2041</c:v>
                </c:pt>
                <c:pt idx="37">
                  <c:v>2042</c:v>
                </c:pt>
                <c:pt idx="38">
                  <c:v>2043</c:v>
                </c:pt>
                <c:pt idx="39">
                  <c:v>2044</c:v>
                </c:pt>
                <c:pt idx="40">
                  <c:v>2045</c:v>
                </c:pt>
                <c:pt idx="41">
                  <c:v>2046</c:v>
                </c:pt>
                <c:pt idx="42">
                  <c:v>2047</c:v>
                </c:pt>
                <c:pt idx="43">
                  <c:v>2048</c:v>
                </c:pt>
                <c:pt idx="44">
                  <c:v>2049</c:v>
                </c:pt>
                <c:pt idx="45">
                  <c:v>2050</c:v>
                </c:pt>
              </c:numCache>
            </c:numRef>
          </c:cat>
          <c:val>
            <c:numRef>
              <c:f>annual_cap_add_ret!$S$27:$BL$27</c:f>
              <c:numCache>
                <c:formatCode>General</c:formatCode>
                <c:ptCount val="46"/>
                <c:pt idx="0">
                  <c:v>0.3881</c:v>
                </c:pt>
                <c:pt idx="1">
                  <c:v>0.52400000000000002</c:v>
                </c:pt>
                <c:pt idx="2">
                  <c:v>1.4136</c:v>
                </c:pt>
                <c:pt idx="3">
                  <c:v>1.4433000000000002</c:v>
                </c:pt>
                <c:pt idx="4">
                  <c:v>1.7502</c:v>
                </c:pt>
                <c:pt idx="5">
                  <c:v>5.3215000000000003</c:v>
                </c:pt>
                <c:pt idx="6">
                  <c:v>3.778</c:v>
                </c:pt>
                <c:pt idx="7">
                  <c:v>3.6909999999999998</c:v>
                </c:pt>
                <c:pt idx="8">
                  <c:v>1.5315000000000001</c:v>
                </c:pt>
                <c:pt idx="9">
                  <c:v>8.3500000000000005E-2</c:v>
                </c:pt>
                <c:pt idx="10">
                  <c:v>4.7000000000000002E-3</c:v>
                </c:pt>
                <c:pt idx="11" formatCode="_(* #,##0.0_);_(* \(#,##0.0\);_(* &quot;-&quot;??_);_(@_)">
                  <c:v>0</c:v>
                </c:pt>
                <c:pt idx="12" formatCode="_(* #,##0.0_);_(* \(#,##0.0\);_(* &quot;-&quot;??_);_(@_)">
                  <c:v>0</c:v>
                </c:pt>
                <c:pt idx="13" formatCode="_(* #,##0.0_);_(* \(#,##0.0\);_(* &quot;-&quot;??_);_(@_)">
                  <c:v>0</c:v>
                </c:pt>
                <c:pt idx="14" formatCode="0.0">
                  <c:v>0</c:v>
                </c:pt>
                <c:pt idx="15" formatCode="0.0">
                  <c:v>0</c:v>
                </c:pt>
                <c:pt idx="16" formatCode="0.0">
                  <c:v>0</c:v>
                </c:pt>
                <c:pt idx="17" formatCode="0.0">
                  <c:v>0</c:v>
                </c:pt>
                <c:pt idx="18" formatCode="0.0">
                  <c:v>0</c:v>
                </c:pt>
                <c:pt idx="19" formatCode="0.0">
                  <c:v>0</c:v>
                </c:pt>
                <c:pt idx="20" formatCode="0.0">
                  <c:v>0</c:v>
                </c:pt>
                <c:pt idx="21" formatCode="0.0">
                  <c:v>0</c:v>
                </c:pt>
                <c:pt idx="22" formatCode="0.0">
                  <c:v>0</c:v>
                </c:pt>
                <c:pt idx="23" formatCode="0.0">
                  <c:v>0</c:v>
                </c:pt>
                <c:pt idx="24" formatCode="0.0">
                  <c:v>0</c:v>
                </c:pt>
                <c:pt idx="25" formatCode="0.0">
                  <c:v>0</c:v>
                </c:pt>
                <c:pt idx="26" formatCode="0.0">
                  <c:v>0</c:v>
                </c:pt>
                <c:pt idx="27" formatCode="0.0">
                  <c:v>0</c:v>
                </c:pt>
                <c:pt idx="28" formatCode="0.0">
                  <c:v>0</c:v>
                </c:pt>
                <c:pt idx="29" formatCode="0.0">
                  <c:v>0</c:v>
                </c:pt>
                <c:pt idx="30" formatCode="0.0">
                  <c:v>0</c:v>
                </c:pt>
                <c:pt idx="31" formatCode="0.0">
                  <c:v>0</c:v>
                </c:pt>
                <c:pt idx="32" formatCode="0.0">
                  <c:v>0</c:v>
                </c:pt>
                <c:pt idx="33" formatCode="0.0">
                  <c:v>0</c:v>
                </c:pt>
                <c:pt idx="34" formatCode="0.0">
                  <c:v>0</c:v>
                </c:pt>
                <c:pt idx="35" formatCode="0.0">
                  <c:v>0</c:v>
                </c:pt>
                <c:pt idx="36" formatCode="0.0">
                  <c:v>0</c:v>
                </c:pt>
                <c:pt idx="37" formatCode="0.0">
                  <c:v>0</c:v>
                </c:pt>
                <c:pt idx="38" formatCode="0.0">
                  <c:v>0</c:v>
                </c:pt>
                <c:pt idx="39" formatCode="0.0">
                  <c:v>0</c:v>
                </c:pt>
                <c:pt idx="40" formatCode="0.0">
                  <c:v>0</c:v>
                </c:pt>
                <c:pt idx="41" formatCode="0.0">
                  <c:v>0</c:v>
                </c:pt>
                <c:pt idx="42" formatCode="0.0">
                  <c:v>0</c:v>
                </c:pt>
                <c:pt idx="43" formatCode="0.0">
                  <c:v>0</c:v>
                </c:pt>
                <c:pt idx="44" formatCode="0.0">
                  <c:v>0</c:v>
                </c:pt>
                <c:pt idx="45" formatCode="0.0">
                  <c:v>0</c:v>
                </c:pt>
              </c:numCache>
            </c:numRef>
          </c:val>
        </c:ser>
        <c:ser>
          <c:idx val="4"/>
          <c:order val="2"/>
          <c:tx>
            <c:strRef>
              <c:f>annual_cap_add_ret!$B$32</c:f>
              <c:strCache>
                <c:ptCount val="1"/>
                <c:pt idx="0">
                  <c:v>Oil &amp; Gas</c:v>
                </c:pt>
              </c:strCache>
            </c:strRef>
          </c:tx>
          <c:spPr>
            <a:solidFill>
              <a:schemeClr val="accent1"/>
            </a:solidFill>
            <a:ln>
              <a:noFill/>
            </a:ln>
            <a:effectLst/>
          </c:spPr>
          <c:invertIfNegative val="0"/>
          <c:cat>
            <c:numRef>
              <c:f>annual_cap_add_ret!$S$26:$BL$26</c:f>
              <c:numCache>
                <c:formatCode>General</c:formatCode>
                <c:ptCount val="46"/>
                <c:pt idx="0">
                  <c:v>2005</c:v>
                </c:pt>
                <c:pt idx="1">
                  <c:v>2006</c:v>
                </c:pt>
                <c:pt idx="2">
                  <c:v>2007</c:v>
                </c:pt>
                <c:pt idx="3">
                  <c:v>2008</c:v>
                </c:pt>
                <c:pt idx="4">
                  <c:v>2009</c:v>
                </c:pt>
                <c:pt idx="5">
                  <c:v>2010</c:v>
                </c:pt>
                <c:pt idx="6">
                  <c:v>2011</c:v>
                </c:pt>
                <c:pt idx="7">
                  <c:v>2012</c:v>
                </c:pt>
                <c:pt idx="8">
                  <c:v>2013</c:v>
                </c:pt>
                <c:pt idx="9">
                  <c:v>2014</c:v>
                </c:pt>
                <c:pt idx="10">
                  <c:v>2015</c:v>
                </c:pt>
                <c:pt idx="11">
                  <c:v>2016</c:v>
                </c:pt>
                <c:pt idx="12">
                  <c:v>2017</c:v>
                </c:pt>
                <c:pt idx="13">
                  <c:v>2018</c:v>
                </c:pt>
                <c:pt idx="14">
                  <c:v>2019</c:v>
                </c:pt>
                <c:pt idx="15">
                  <c:v>2020</c:v>
                </c:pt>
                <c:pt idx="16">
                  <c:v>2021</c:v>
                </c:pt>
                <c:pt idx="17">
                  <c:v>2022</c:v>
                </c:pt>
                <c:pt idx="18">
                  <c:v>2023</c:v>
                </c:pt>
                <c:pt idx="19">
                  <c:v>2024</c:v>
                </c:pt>
                <c:pt idx="20">
                  <c:v>2025</c:v>
                </c:pt>
                <c:pt idx="21">
                  <c:v>2026</c:v>
                </c:pt>
                <c:pt idx="22">
                  <c:v>2027</c:v>
                </c:pt>
                <c:pt idx="23">
                  <c:v>2028</c:v>
                </c:pt>
                <c:pt idx="24">
                  <c:v>2029</c:v>
                </c:pt>
                <c:pt idx="25">
                  <c:v>2030</c:v>
                </c:pt>
                <c:pt idx="26">
                  <c:v>2031</c:v>
                </c:pt>
                <c:pt idx="27">
                  <c:v>2032</c:v>
                </c:pt>
                <c:pt idx="28">
                  <c:v>2033</c:v>
                </c:pt>
                <c:pt idx="29">
                  <c:v>2034</c:v>
                </c:pt>
                <c:pt idx="30">
                  <c:v>2035</c:v>
                </c:pt>
                <c:pt idx="31">
                  <c:v>2036</c:v>
                </c:pt>
                <c:pt idx="32">
                  <c:v>2037</c:v>
                </c:pt>
                <c:pt idx="33">
                  <c:v>2038</c:v>
                </c:pt>
                <c:pt idx="34">
                  <c:v>2039</c:v>
                </c:pt>
                <c:pt idx="35">
                  <c:v>2040</c:v>
                </c:pt>
                <c:pt idx="36">
                  <c:v>2041</c:v>
                </c:pt>
                <c:pt idx="37">
                  <c:v>2042</c:v>
                </c:pt>
                <c:pt idx="38">
                  <c:v>2043</c:v>
                </c:pt>
                <c:pt idx="39">
                  <c:v>2044</c:v>
                </c:pt>
                <c:pt idx="40">
                  <c:v>2045</c:v>
                </c:pt>
                <c:pt idx="41">
                  <c:v>2046</c:v>
                </c:pt>
                <c:pt idx="42">
                  <c:v>2047</c:v>
                </c:pt>
                <c:pt idx="43">
                  <c:v>2048</c:v>
                </c:pt>
                <c:pt idx="44">
                  <c:v>2049</c:v>
                </c:pt>
                <c:pt idx="45">
                  <c:v>2050</c:v>
                </c:pt>
              </c:numCache>
            </c:numRef>
          </c:cat>
          <c:val>
            <c:numRef>
              <c:f>annual_cap_add_ret!$S$32:$BL$32</c:f>
              <c:numCache>
                <c:formatCode>General</c:formatCode>
                <c:ptCount val="46"/>
                <c:pt idx="0">
                  <c:v>15.382700000000002</c:v>
                </c:pt>
                <c:pt idx="1">
                  <c:v>9.1298000000000012</c:v>
                </c:pt>
                <c:pt idx="2">
                  <c:v>6.9085999999999999</c:v>
                </c:pt>
                <c:pt idx="3">
                  <c:v>7.8282000000000043</c:v>
                </c:pt>
                <c:pt idx="4">
                  <c:v>9.5274999999999999</c:v>
                </c:pt>
                <c:pt idx="5">
                  <c:v>7.5206000000000026</c:v>
                </c:pt>
                <c:pt idx="6">
                  <c:v>10.1495</c:v>
                </c:pt>
                <c:pt idx="7">
                  <c:v>9.6809999999999992</c:v>
                </c:pt>
                <c:pt idx="8">
                  <c:v>7.0272999999999968</c:v>
                </c:pt>
                <c:pt idx="9">
                  <c:v>8.4274000000000058</c:v>
                </c:pt>
                <c:pt idx="10">
                  <c:v>5.9196999999999971</c:v>
                </c:pt>
                <c:pt idx="11" formatCode="_(* #,##0.0_);_(* \(#,##0.0\);_(* &quot;-&quot;??_);_(@_)">
                  <c:v>8.7945279999999961</c:v>
                </c:pt>
                <c:pt idx="12" formatCode="_(* #,##0.0_);_(* \(#,##0.0\);_(* &quot;-&quot;??_);_(@_)">
                  <c:v>9.1297390000000007</c:v>
                </c:pt>
                <c:pt idx="13" formatCode="_(* #,##0.0_);_(* \(#,##0.0\);_(* &quot;-&quot;??_);_(@_)">
                  <c:v>19.964499999999994</c:v>
                </c:pt>
                <c:pt idx="14" formatCode="0.0">
                  <c:v>14.784979</c:v>
                </c:pt>
                <c:pt idx="15" formatCode="0.0">
                  <c:v>18.991477999999997</c:v>
                </c:pt>
                <c:pt idx="16" formatCode="0.0">
                  <c:v>16.690681000000012</c:v>
                </c:pt>
                <c:pt idx="17" formatCode="0.0">
                  <c:v>8.8640169999999969</c:v>
                </c:pt>
                <c:pt idx="18" formatCode="0.0">
                  <c:v>11.96966299999999</c:v>
                </c:pt>
                <c:pt idx="19" formatCode="0.0">
                  <c:v>14.578887000000009</c:v>
                </c:pt>
                <c:pt idx="20" formatCode="0.0">
                  <c:v>16.326882999999995</c:v>
                </c:pt>
                <c:pt idx="21" formatCode="0.0">
                  <c:v>10.553773000000007</c:v>
                </c:pt>
                <c:pt idx="22" formatCode="0.0">
                  <c:v>11.963254000000006</c:v>
                </c:pt>
                <c:pt idx="23" formatCode="0.0">
                  <c:v>7.2871530000000178</c:v>
                </c:pt>
                <c:pt idx="24" formatCode="0.0">
                  <c:v>6.6939939999999751</c:v>
                </c:pt>
                <c:pt idx="25" formatCode="0.0">
                  <c:v>11.47277600000001</c:v>
                </c:pt>
                <c:pt idx="26" formatCode="0.0">
                  <c:v>7.9720210000000122</c:v>
                </c:pt>
                <c:pt idx="27" formatCode="0.0">
                  <c:v>12.157134000000013</c:v>
                </c:pt>
                <c:pt idx="28" formatCode="0.0">
                  <c:v>8.9525589999999795</c:v>
                </c:pt>
                <c:pt idx="29" formatCode="0.0">
                  <c:v>12.393036999999993</c:v>
                </c:pt>
                <c:pt idx="30" formatCode="0.0">
                  <c:v>6.9636589999999785</c:v>
                </c:pt>
                <c:pt idx="31" formatCode="0.0">
                  <c:v>8.7240800000000149</c:v>
                </c:pt>
                <c:pt idx="32" formatCode="0.0">
                  <c:v>11.742264000000006</c:v>
                </c:pt>
                <c:pt idx="33" formatCode="0.0">
                  <c:v>7.0468130000000144</c:v>
                </c:pt>
                <c:pt idx="34" formatCode="0.0">
                  <c:v>9.9789319999999861</c:v>
                </c:pt>
                <c:pt idx="35" formatCode="0.0">
                  <c:v>10.025104999999996</c:v>
                </c:pt>
                <c:pt idx="36" formatCode="0.0">
                  <c:v>11.957448999999997</c:v>
                </c:pt>
                <c:pt idx="37" formatCode="0.0">
                  <c:v>9.8603299999999763</c:v>
                </c:pt>
                <c:pt idx="38" formatCode="0.0">
                  <c:v>11.153431000000012</c:v>
                </c:pt>
                <c:pt idx="39" formatCode="0.0">
                  <c:v>11.458537000000035</c:v>
                </c:pt>
                <c:pt idx="40" formatCode="0.0">
                  <c:v>13.26938899999999</c:v>
                </c:pt>
                <c:pt idx="41" formatCode="0.0">
                  <c:v>12.492732999999987</c:v>
                </c:pt>
                <c:pt idx="42" formatCode="0.0">
                  <c:v>9.2382069999999885</c:v>
                </c:pt>
                <c:pt idx="43" formatCode="0.0">
                  <c:v>12.005038000000013</c:v>
                </c:pt>
                <c:pt idx="44" formatCode="0.0">
                  <c:v>10.470313999999973</c:v>
                </c:pt>
                <c:pt idx="45" formatCode="0.0">
                  <c:v>11.406189999999981</c:v>
                </c:pt>
              </c:numCache>
            </c:numRef>
          </c:val>
        </c:ser>
        <c:ser>
          <c:idx val="0"/>
          <c:order val="3"/>
          <c:tx>
            <c:strRef>
              <c:f>annual_cap_add_ret!$B$28</c:f>
              <c:strCache>
                <c:ptCount val="1"/>
                <c:pt idx="0">
                  <c:v>Other</c:v>
                </c:pt>
              </c:strCache>
            </c:strRef>
          </c:tx>
          <c:spPr>
            <a:solidFill>
              <a:schemeClr val="tx1">
                <a:lumMod val="50000"/>
                <a:lumOff val="50000"/>
              </a:schemeClr>
            </a:solidFill>
            <a:ln>
              <a:noFill/>
            </a:ln>
            <a:effectLst/>
          </c:spPr>
          <c:invertIfNegative val="0"/>
          <c:cat>
            <c:numRef>
              <c:f>annual_cap_add_ret!$S$26:$BL$26</c:f>
              <c:numCache>
                <c:formatCode>General</c:formatCode>
                <c:ptCount val="46"/>
                <c:pt idx="0">
                  <c:v>2005</c:v>
                </c:pt>
                <c:pt idx="1">
                  <c:v>2006</c:v>
                </c:pt>
                <c:pt idx="2">
                  <c:v>2007</c:v>
                </c:pt>
                <c:pt idx="3">
                  <c:v>2008</c:v>
                </c:pt>
                <c:pt idx="4">
                  <c:v>2009</c:v>
                </c:pt>
                <c:pt idx="5">
                  <c:v>2010</c:v>
                </c:pt>
                <c:pt idx="6">
                  <c:v>2011</c:v>
                </c:pt>
                <c:pt idx="7">
                  <c:v>2012</c:v>
                </c:pt>
                <c:pt idx="8">
                  <c:v>2013</c:v>
                </c:pt>
                <c:pt idx="9">
                  <c:v>2014</c:v>
                </c:pt>
                <c:pt idx="10">
                  <c:v>2015</c:v>
                </c:pt>
                <c:pt idx="11">
                  <c:v>2016</c:v>
                </c:pt>
                <c:pt idx="12">
                  <c:v>2017</c:v>
                </c:pt>
                <c:pt idx="13">
                  <c:v>2018</c:v>
                </c:pt>
                <c:pt idx="14">
                  <c:v>2019</c:v>
                </c:pt>
                <c:pt idx="15">
                  <c:v>2020</c:v>
                </c:pt>
                <c:pt idx="16">
                  <c:v>2021</c:v>
                </c:pt>
                <c:pt idx="17">
                  <c:v>2022</c:v>
                </c:pt>
                <c:pt idx="18">
                  <c:v>2023</c:v>
                </c:pt>
                <c:pt idx="19">
                  <c:v>2024</c:v>
                </c:pt>
                <c:pt idx="20">
                  <c:v>2025</c:v>
                </c:pt>
                <c:pt idx="21">
                  <c:v>2026</c:v>
                </c:pt>
                <c:pt idx="22">
                  <c:v>2027</c:v>
                </c:pt>
                <c:pt idx="23">
                  <c:v>2028</c:v>
                </c:pt>
                <c:pt idx="24">
                  <c:v>2029</c:v>
                </c:pt>
                <c:pt idx="25">
                  <c:v>2030</c:v>
                </c:pt>
                <c:pt idx="26">
                  <c:v>2031</c:v>
                </c:pt>
                <c:pt idx="27">
                  <c:v>2032</c:v>
                </c:pt>
                <c:pt idx="28">
                  <c:v>2033</c:v>
                </c:pt>
                <c:pt idx="29">
                  <c:v>2034</c:v>
                </c:pt>
                <c:pt idx="30">
                  <c:v>2035</c:v>
                </c:pt>
                <c:pt idx="31">
                  <c:v>2036</c:v>
                </c:pt>
                <c:pt idx="32">
                  <c:v>2037</c:v>
                </c:pt>
                <c:pt idx="33">
                  <c:v>2038</c:v>
                </c:pt>
                <c:pt idx="34">
                  <c:v>2039</c:v>
                </c:pt>
                <c:pt idx="35">
                  <c:v>2040</c:v>
                </c:pt>
                <c:pt idx="36">
                  <c:v>2041</c:v>
                </c:pt>
                <c:pt idx="37">
                  <c:v>2042</c:v>
                </c:pt>
                <c:pt idx="38">
                  <c:v>2043</c:v>
                </c:pt>
                <c:pt idx="39">
                  <c:v>2044</c:v>
                </c:pt>
                <c:pt idx="40">
                  <c:v>2045</c:v>
                </c:pt>
                <c:pt idx="41">
                  <c:v>2046</c:v>
                </c:pt>
                <c:pt idx="42">
                  <c:v>2047</c:v>
                </c:pt>
                <c:pt idx="43">
                  <c:v>2048</c:v>
                </c:pt>
                <c:pt idx="44">
                  <c:v>2049</c:v>
                </c:pt>
                <c:pt idx="45">
                  <c:v>2050</c:v>
                </c:pt>
              </c:numCache>
            </c:numRef>
          </c:cat>
          <c:val>
            <c:numRef>
              <c:f>annual_cap_add_ret!$S$28:$BL$28</c:f>
              <c:numCache>
                <c:formatCode>General</c:formatCode>
                <c:ptCount val="46"/>
                <c:pt idx="0">
                  <c:v>8.8499999999999981E-2</c:v>
                </c:pt>
                <c:pt idx="1">
                  <c:v>0.28910000000000041</c:v>
                </c:pt>
                <c:pt idx="2">
                  <c:v>0.32820000000000088</c:v>
                </c:pt>
                <c:pt idx="3">
                  <c:v>0.29439999999999977</c:v>
                </c:pt>
                <c:pt idx="4">
                  <c:v>0.58980000000000088</c:v>
                </c:pt>
                <c:pt idx="5">
                  <c:v>0.26169999999999999</c:v>
                </c:pt>
                <c:pt idx="6">
                  <c:v>0.55009999999999992</c:v>
                </c:pt>
                <c:pt idx="7">
                  <c:v>0.9897999999999999</c:v>
                </c:pt>
                <c:pt idx="8">
                  <c:v>1.3148999999999988</c:v>
                </c:pt>
                <c:pt idx="9">
                  <c:v>0.40799999999999986</c:v>
                </c:pt>
                <c:pt idx="10">
                  <c:v>0.52750000000000008</c:v>
                </c:pt>
                <c:pt idx="11" formatCode="_(* #,##0.0_);_(* \(#,##0.0\);_(* &quot;-&quot;??_);_(@_)">
                  <c:v>0.86249699999999996</c:v>
                </c:pt>
                <c:pt idx="12" formatCode="_(* #,##0.0_);_(* \(#,##0.0\);_(* &quot;-&quot;??_);_(@_)">
                  <c:v>0.58458400000000033</c:v>
                </c:pt>
                <c:pt idx="13" formatCode="_(* #,##0.0_);_(* \(#,##0.0\);_(* &quot;-&quot;??_);_(@_)">
                  <c:v>0.36036199999999985</c:v>
                </c:pt>
                <c:pt idx="14" formatCode="0.0">
                  <c:v>0.43863399999999986</c:v>
                </c:pt>
                <c:pt idx="15" formatCode="0.0">
                  <c:v>0.96088699999999971</c:v>
                </c:pt>
                <c:pt idx="16" formatCode="0.0">
                  <c:v>0.29946000000000017</c:v>
                </c:pt>
                <c:pt idx="17" formatCode="0.0">
                  <c:v>0.51163400000000014</c:v>
                </c:pt>
                <c:pt idx="18" formatCode="0.0">
                  <c:v>0.49038900000000024</c:v>
                </c:pt>
                <c:pt idx="19" formatCode="0.0">
                  <c:v>0.52299000000000018</c:v>
                </c:pt>
                <c:pt idx="20" formatCode="0.0">
                  <c:v>0.2972490000000001</c:v>
                </c:pt>
                <c:pt idx="21" formatCode="0.0">
                  <c:v>0.28486399999999956</c:v>
                </c:pt>
                <c:pt idx="22" formatCode="0.0">
                  <c:v>0.31522000000000039</c:v>
                </c:pt>
                <c:pt idx="23" formatCode="0.0">
                  <c:v>0.31157899999999972</c:v>
                </c:pt>
                <c:pt idx="24" formatCode="0.0">
                  <c:v>0.32983200000000001</c:v>
                </c:pt>
                <c:pt idx="25" formatCode="0.0">
                  <c:v>0.36277299999999946</c:v>
                </c:pt>
                <c:pt idx="26" formatCode="0.0">
                  <c:v>3.2069379999999996</c:v>
                </c:pt>
                <c:pt idx="27" formatCode="0.0">
                  <c:v>1.3721879999999991</c:v>
                </c:pt>
                <c:pt idx="28" formatCode="0.0">
                  <c:v>0.38268499999999983</c:v>
                </c:pt>
                <c:pt idx="29" formatCode="0.0">
                  <c:v>1.1341430000000003</c:v>
                </c:pt>
                <c:pt idx="30" formatCode="0.0">
                  <c:v>1.8732179999999992</c:v>
                </c:pt>
                <c:pt idx="31" formatCode="0.0">
                  <c:v>1.7260380000000022</c:v>
                </c:pt>
                <c:pt idx="32" formatCode="0.0">
                  <c:v>0.24822099999999916</c:v>
                </c:pt>
                <c:pt idx="33" formatCode="0.0">
                  <c:v>3.1368720000000012</c:v>
                </c:pt>
                <c:pt idx="34" formatCode="0.0">
                  <c:v>0.45419400000000193</c:v>
                </c:pt>
                <c:pt idx="35" formatCode="0.0">
                  <c:v>3.2130929999999993</c:v>
                </c:pt>
                <c:pt idx="36" formatCode="0.0">
                  <c:v>3.2888570000000037</c:v>
                </c:pt>
                <c:pt idx="37" formatCode="0.0">
                  <c:v>0.38583799999999968</c:v>
                </c:pt>
                <c:pt idx="38" formatCode="0.0">
                  <c:v>1.5026030000000024</c:v>
                </c:pt>
                <c:pt idx="39" formatCode="0.0">
                  <c:v>0.78217399999999682</c:v>
                </c:pt>
                <c:pt idx="40" formatCode="0.0">
                  <c:v>1.342167000000003</c:v>
                </c:pt>
                <c:pt idx="41" formatCode="0.0">
                  <c:v>1.395715</c:v>
                </c:pt>
                <c:pt idx="42" formatCode="0.0">
                  <c:v>3.1567740000000004</c:v>
                </c:pt>
                <c:pt idx="43" formatCode="0.0">
                  <c:v>1.9290559999999992</c:v>
                </c:pt>
                <c:pt idx="44" formatCode="0.0">
                  <c:v>0.37668700000000305</c:v>
                </c:pt>
                <c:pt idx="45" formatCode="0.0">
                  <c:v>3.2156469999999988</c:v>
                </c:pt>
              </c:numCache>
            </c:numRef>
          </c:val>
        </c:ser>
        <c:ser>
          <c:idx val="2"/>
          <c:order val="4"/>
          <c:tx>
            <c:strRef>
              <c:f>annual_cap_add_ret!$B$30</c:f>
              <c:strCache>
                <c:ptCount val="1"/>
                <c:pt idx="0">
                  <c:v>Wind</c:v>
                </c:pt>
              </c:strCache>
            </c:strRef>
          </c:tx>
          <c:spPr>
            <a:solidFill>
              <a:schemeClr val="accent3"/>
            </a:solidFill>
            <a:ln>
              <a:noFill/>
            </a:ln>
            <a:effectLst/>
          </c:spPr>
          <c:invertIfNegative val="0"/>
          <c:cat>
            <c:numRef>
              <c:f>annual_cap_add_ret!$S$26:$BL$26</c:f>
              <c:numCache>
                <c:formatCode>General</c:formatCode>
                <c:ptCount val="46"/>
                <c:pt idx="0">
                  <c:v>2005</c:v>
                </c:pt>
                <c:pt idx="1">
                  <c:v>2006</c:v>
                </c:pt>
                <c:pt idx="2">
                  <c:v>2007</c:v>
                </c:pt>
                <c:pt idx="3">
                  <c:v>2008</c:v>
                </c:pt>
                <c:pt idx="4">
                  <c:v>2009</c:v>
                </c:pt>
                <c:pt idx="5">
                  <c:v>2010</c:v>
                </c:pt>
                <c:pt idx="6">
                  <c:v>2011</c:v>
                </c:pt>
                <c:pt idx="7">
                  <c:v>2012</c:v>
                </c:pt>
                <c:pt idx="8">
                  <c:v>2013</c:v>
                </c:pt>
                <c:pt idx="9">
                  <c:v>2014</c:v>
                </c:pt>
                <c:pt idx="10">
                  <c:v>2015</c:v>
                </c:pt>
                <c:pt idx="11">
                  <c:v>2016</c:v>
                </c:pt>
                <c:pt idx="12">
                  <c:v>2017</c:v>
                </c:pt>
                <c:pt idx="13">
                  <c:v>2018</c:v>
                </c:pt>
                <c:pt idx="14">
                  <c:v>2019</c:v>
                </c:pt>
                <c:pt idx="15">
                  <c:v>2020</c:v>
                </c:pt>
                <c:pt idx="16">
                  <c:v>2021</c:v>
                </c:pt>
                <c:pt idx="17">
                  <c:v>2022</c:v>
                </c:pt>
                <c:pt idx="18">
                  <c:v>2023</c:v>
                </c:pt>
                <c:pt idx="19">
                  <c:v>2024</c:v>
                </c:pt>
                <c:pt idx="20">
                  <c:v>2025</c:v>
                </c:pt>
                <c:pt idx="21">
                  <c:v>2026</c:v>
                </c:pt>
                <c:pt idx="22">
                  <c:v>2027</c:v>
                </c:pt>
                <c:pt idx="23">
                  <c:v>2028</c:v>
                </c:pt>
                <c:pt idx="24">
                  <c:v>2029</c:v>
                </c:pt>
                <c:pt idx="25">
                  <c:v>2030</c:v>
                </c:pt>
                <c:pt idx="26">
                  <c:v>2031</c:v>
                </c:pt>
                <c:pt idx="27">
                  <c:v>2032</c:v>
                </c:pt>
                <c:pt idx="28">
                  <c:v>2033</c:v>
                </c:pt>
                <c:pt idx="29">
                  <c:v>2034</c:v>
                </c:pt>
                <c:pt idx="30">
                  <c:v>2035</c:v>
                </c:pt>
                <c:pt idx="31">
                  <c:v>2036</c:v>
                </c:pt>
                <c:pt idx="32">
                  <c:v>2037</c:v>
                </c:pt>
                <c:pt idx="33">
                  <c:v>2038</c:v>
                </c:pt>
                <c:pt idx="34">
                  <c:v>2039</c:v>
                </c:pt>
                <c:pt idx="35">
                  <c:v>2040</c:v>
                </c:pt>
                <c:pt idx="36">
                  <c:v>2041</c:v>
                </c:pt>
                <c:pt idx="37">
                  <c:v>2042</c:v>
                </c:pt>
                <c:pt idx="38">
                  <c:v>2043</c:v>
                </c:pt>
                <c:pt idx="39">
                  <c:v>2044</c:v>
                </c:pt>
                <c:pt idx="40">
                  <c:v>2045</c:v>
                </c:pt>
                <c:pt idx="41">
                  <c:v>2046</c:v>
                </c:pt>
                <c:pt idx="42">
                  <c:v>2047</c:v>
                </c:pt>
                <c:pt idx="43">
                  <c:v>2048</c:v>
                </c:pt>
                <c:pt idx="44">
                  <c:v>2049</c:v>
                </c:pt>
                <c:pt idx="45">
                  <c:v>2050</c:v>
                </c:pt>
              </c:numCache>
            </c:numRef>
          </c:cat>
          <c:val>
            <c:numRef>
              <c:f>annual_cap_add_ret!$S$30:$BL$30</c:f>
              <c:numCache>
                <c:formatCode>General</c:formatCode>
                <c:ptCount val="46"/>
                <c:pt idx="0">
                  <c:v>2.1444999999999999</c:v>
                </c:pt>
                <c:pt idx="1">
                  <c:v>2.6484000000000023</c:v>
                </c:pt>
                <c:pt idx="2">
                  <c:v>5.3155000000000001</c:v>
                </c:pt>
                <c:pt idx="3">
                  <c:v>8.3284000000000002</c:v>
                </c:pt>
                <c:pt idx="4">
                  <c:v>9.792799999999998</c:v>
                </c:pt>
                <c:pt idx="5">
                  <c:v>4.6612</c:v>
                </c:pt>
                <c:pt idx="6">
                  <c:v>6.7308999999999992</c:v>
                </c:pt>
                <c:pt idx="7">
                  <c:v>13.142300000000002</c:v>
                </c:pt>
                <c:pt idx="8">
                  <c:v>0.85909999999999986</c:v>
                </c:pt>
                <c:pt idx="9">
                  <c:v>4.8529</c:v>
                </c:pt>
                <c:pt idx="10">
                  <c:v>8.1888000000000005</c:v>
                </c:pt>
                <c:pt idx="11" formatCode="_(* #,##0.0_);_(* \(#,##0.0\);_(* &quot;-&quot;??_);_(@_)">
                  <c:v>8.7913890000000023</c:v>
                </c:pt>
                <c:pt idx="12" formatCode="_(* #,##0.0_);_(* \(#,##0.0\);_(* &quot;-&quot;??_);_(@_)">
                  <c:v>6.3214359999999985</c:v>
                </c:pt>
                <c:pt idx="13" formatCode="_(* #,##0.0_);_(* \(#,##0.0\);_(* &quot;-&quot;??_);_(@_)">
                  <c:v>7.6008140000000015</c:v>
                </c:pt>
                <c:pt idx="14" formatCode="0.0">
                  <c:v>11.276324000000001</c:v>
                </c:pt>
                <c:pt idx="15" formatCode="0.0">
                  <c:v>4.83765</c:v>
                </c:pt>
                <c:pt idx="16" formatCode="0.0">
                  <c:v>6.2984699999999991</c:v>
                </c:pt>
                <c:pt idx="17" formatCode="0.0">
                  <c:v>0.90468200000000198</c:v>
                </c:pt>
                <c:pt idx="18" formatCode="0.0">
                  <c:v>1.7763568394002505E-15</c:v>
                </c:pt>
                <c:pt idx="19" formatCode="0.0">
                  <c:v>1.2999999999999901E-2</c:v>
                </c:pt>
                <c:pt idx="20" formatCode="0.0">
                  <c:v>3.2430000000001513E-2</c:v>
                </c:pt>
                <c:pt idx="21" formatCode="0.0">
                  <c:v>0.18892900000000346</c:v>
                </c:pt>
                <c:pt idx="22" formatCode="0.0">
                  <c:v>0.26849900000000115</c:v>
                </c:pt>
                <c:pt idx="23" formatCode="0.0">
                  <c:v>0.18404499999999935</c:v>
                </c:pt>
                <c:pt idx="24" formatCode="0.0">
                  <c:v>3.3816999999999986E-2</c:v>
                </c:pt>
                <c:pt idx="25" formatCode="0.0">
                  <c:v>1.0424730000000029</c:v>
                </c:pt>
                <c:pt idx="26" formatCode="0.0">
                  <c:v>5.5988000000001037E-2</c:v>
                </c:pt>
                <c:pt idx="27" formatCode="0.0">
                  <c:v>0.26232400000000133</c:v>
                </c:pt>
                <c:pt idx="28" formatCode="0.0">
                  <c:v>5.6112000000000606E-2</c:v>
                </c:pt>
                <c:pt idx="29" formatCode="0.0">
                  <c:v>0.21699099999999838</c:v>
                </c:pt>
                <c:pt idx="30" formatCode="0.0">
                  <c:v>0.45203400000000116</c:v>
                </c:pt>
                <c:pt idx="31" formatCode="0.0">
                  <c:v>1.5678460000000012</c:v>
                </c:pt>
                <c:pt idx="32" formatCode="0.0">
                  <c:v>0.20466400000000284</c:v>
                </c:pt>
                <c:pt idx="33" formatCode="0.0">
                  <c:v>0.28356800000000426</c:v>
                </c:pt>
                <c:pt idx="34" formatCode="0.0">
                  <c:v>0.46685300000000041</c:v>
                </c:pt>
                <c:pt idx="35" formatCode="0.0">
                  <c:v>0.334341000000002</c:v>
                </c:pt>
                <c:pt idx="36" formatCode="0.0">
                  <c:v>0.1268550000000026</c:v>
                </c:pt>
                <c:pt idx="37" formatCode="0.0">
                  <c:v>0.51853800000000128</c:v>
                </c:pt>
                <c:pt idx="38" formatCode="0.0">
                  <c:v>0.48351000000000077</c:v>
                </c:pt>
                <c:pt idx="39" formatCode="0.0">
                  <c:v>1.5447559999999978</c:v>
                </c:pt>
                <c:pt idx="40" formatCode="0.0">
                  <c:v>1.7607499999999998</c:v>
                </c:pt>
                <c:pt idx="41" formatCode="0.0">
                  <c:v>2.0103679999999997</c:v>
                </c:pt>
                <c:pt idx="42" formatCode="0.0">
                  <c:v>1.1955460000000002</c:v>
                </c:pt>
                <c:pt idx="43" formatCode="0.0">
                  <c:v>2.0773089999999925</c:v>
                </c:pt>
                <c:pt idx="44" formatCode="0.0">
                  <c:v>2.370633999999999</c:v>
                </c:pt>
                <c:pt idx="45" formatCode="0.0">
                  <c:v>0.83497900000000413</c:v>
                </c:pt>
              </c:numCache>
            </c:numRef>
          </c:val>
        </c:ser>
        <c:ser>
          <c:idx val="3"/>
          <c:order val="5"/>
          <c:tx>
            <c:strRef>
              <c:f>annual_cap_add_ret!$B$31</c:f>
              <c:strCache>
                <c:ptCount val="1"/>
                <c:pt idx="0">
                  <c:v>Solar</c:v>
                </c:pt>
              </c:strCache>
            </c:strRef>
          </c:tx>
          <c:spPr>
            <a:solidFill>
              <a:schemeClr val="accent4"/>
            </a:solidFill>
            <a:ln>
              <a:noFill/>
            </a:ln>
            <a:effectLst/>
          </c:spPr>
          <c:invertIfNegative val="0"/>
          <c:cat>
            <c:numRef>
              <c:f>annual_cap_add_ret!$S$26:$BL$26</c:f>
              <c:numCache>
                <c:formatCode>General</c:formatCode>
                <c:ptCount val="46"/>
                <c:pt idx="0">
                  <c:v>2005</c:v>
                </c:pt>
                <c:pt idx="1">
                  <c:v>2006</c:v>
                </c:pt>
                <c:pt idx="2">
                  <c:v>2007</c:v>
                </c:pt>
                <c:pt idx="3">
                  <c:v>2008</c:v>
                </c:pt>
                <c:pt idx="4">
                  <c:v>2009</c:v>
                </c:pt>
                <c:pt idx="5">
                  <c:v>2010</c:v>
                </c:pt>
                <c:pt idx="6">
                  <c:v>2011</c:v>
                </c:pt>
                <c:pt idx="7">
                  <c:v>2012</c:v>
                </c:pt>
                <c:pt idx="8">
                  <c:v>2013</c:v>
                </c:pt>
                <c:pt idx="9">
                  <c:v>2014</c:v>
                </c:pt>
                <c:pt idx="10">
                  <c:v>2015</c:v>
                </c:pt>
                <c:pt idx="11">
                  <c:v>2016</c:v>
                </c:pt>
                <c:pt idx="12">
                  <c:v>2017</c:v>
                </c:pt>
                <c:pt idx="13">
                  <c:v>2018</c:v>
                </c:pt>
                <c:pt idx="14">
                  <c:v>2019</c:v>
                </c:pt>
                <c:pt idx="15">
                  <c:v>2020</c:v>
                </c:pt>
                <c:pt idx="16">
                  <c:v>2021</c:v>
                </c:pt>
                <c:pt idx="17">
                  <c:v>2022</c:v>
                </c:pt>
                <c:pt idx="18">
                  <c:v>2023</c:v>
                </c:pt>
                <c:pt idx="19">
                  <c:v>2024</c:v>
                </c:pt>
                <c:pt idx="20">
                  <c:v>2025</c:v>
                </c:pt>
                <c:pt idx="21">
                  <c:v>2026</c:v>
                </c:pt>
                <c:pt idx="22">
                  <c:v>2027</c:v>
                </c:pt>
                <c:pt idx="23">
                  <c:v>2028</c:v>
                </c:pt>
                <c:pt idx="24">
                  <c:v>2029</c:v>
                </c:pt>
                <c:pt idx="25">
                  <c:v>2030</c:v>
                </c:pt>
                <c:pt idx="26">
                  <c:v>2031</c:v>
                </c:pt>
                <c:pt idx="27">
                  <c:v>2032</c:v>
                </c:pt>
                <c:pt idx="28">
                  <c:v>2033</c:v>
                </c:pt>
                <c:pt idx="29">
                  <c:v>2034</c:v>
                </c:pt>
                <c:pt idx="30">
                  <c:v>2035</c:v>
                </c:pt>
                <c:pt idx="31">
                  <c:v>2036</c:v>
                </c:pt>
                <c:pt idx="32">
                  <c:v>2037</c:v>
                </c:pt>
                <c:pt idx="33">
                  <c:v>2038</c:v>
                </c:pt>
                <c:pt idx="34">
                  <c:v>2039</c:v>
                </c:pt>
                <c:pt idx="35">
                  <c:v>2040</c:v>
                </c:pt>
                <c:pt idx="36">
                  <c:v>2041</c:v>
                </c:pt>
                <c:pt idx="37">
                  <c:v>2042</c:v>
                </c:pt>
                <c:pt idx="38">
                  <c:v>2043</c:v>
                </c:pt>
                <c:pt idx="39">
                  <c:v>2044</c:v>
                </c:pt>
                <c:pt idx="40">
                  <c:v>2045</c:v>
                </c:pt>
                <c:pt idx="41">
                  <c:v>2046</c:v>
                </c:pt>
                <c:pt idx="42">
                  <c:v>2047</c:v>
                </c:pt>
                <c:pt idx="43">
                  <c:v>2048</c:v>
                </c:pt>
                <c:pt idx="44">
                  <c:v>2049</c:v>
                </c:pt>
                <c:pt idx="45">
                  <c:v>2050</c:v>
                </c:pt>
              </c:numCache>
            </c:numRef>
          </c:cat>
          <c:val>
            <c:numRef>
              <c:f>annual_cap_add_ret!$S$31:$BL$31</c:f>
              <c:numCache>
                <c:formatCode>General</c:formatCode>
                <c:ptCount val="46"/>
                <c:pt idx="0">
                  <c:v>1.4E-3</c:v>
                </c:pt>
                <c:pt idx="1">
                  <c:v>1.2999999999999999E-3</c:v>
                </c:pt>
                <c:pt idx="2">
                  <c:v>0.10070000000000003</c:v>
                </c:pt>
                <c:pt idx="3">
                  <c:v>3.0599999999999995E-2</c:v>
                </c:pt>
                <c:pt idx="4">
                  <c:v>0.40798499999999982</c:v>
                </c:pt>
                <c:pt idx="5">
                  <c:v>0.87914899999999996</c:v>
                </c:pt>
                <c:pt idx="6">
                  <c:v>1.7804120000000001</c:v>
                </c:pt>
                <c:pt idx="7">
                  <c:v>3.2230499999999997</c:v>
                </c:pt>
                <c:pt idx="8">
                  <c:v>5.1489950000000011</c:v>
                </c:pt>
                <c:pt idx="9">
                  <c:v>5.9974009999999982</c:v>
                </c:pt>
                <c:pt idx="10">
                  <c:v>6.5496289999999995</c:v>
                </c:pt>
                <c:pt idx="11" formatCode="_(* #,##0.0_);_(* \(#,##0.0\);_(* &quot;-&quot;??_);_(@_)">
                  <c:v>12.182553</c:v>
                </c:pt>
                <c:pt idx="12" formatCode="_(* #,##0.0_);_(* \(#,##0.0\);_(* &quot;-&quot;??_);_(@_)">
                  <c:v>9.1633700000000058</c:v>
                </c:pt>
                <c:pt idx="13" formatCode="_(* #,##0.0_);_(* \(#,##0.0\);_(* &quot;-&quot;??_);_(@_)">
                  <c:v>9.4331539999999983</c:v>
                </c:pt>
                <c:pt idx="14" formatCode="0.0">
                  <c:v>7.9919509999999985</c:v>
                </c:pt>
                <c:pt idx="15" formatCode="0.0">
                  <c:v>11.987214000000002</c:v>
                </c:pt>
                <c:pt idx="16" formatCode="0.0">
                  <c:v>13.018390999999998</c:v>
                </c:pt>
                <c:pt idx="17" formatCode="0.0">
                  <c:v>13.959204000000009</c:v>
                </c:pt>
                <c:pt idx="18" formatCode="0.0">
                  <c:v>15.079632999999994</c:v>
                </c:pt>
                <c:pt idx="19" formatCode="0.0">
                  <c:v>6.7545929999999927</c:v>
                </c:pt>
                <c:pt idx="20" formatCode="0.0">
                  <c:v>6.1341740000000016</c:v>
                </c:pt>
                <c:pt idx="21" formatCode="0.0">
                  <c:v>5.1262089999999958</c:v>
                </c:pt>
                <c:pt idx="22" formatCode="0.0">
                  <c:v>6.1750040000000084</c:v>
                </c:pt>
                <c:pt idx="23" formatCode="0.0">
                  <c:v>6.5669059999999959</c:v>
                </c:pt>
                <c:pt idx="24" formatCode="0.0">
                  <c:v>9.9676089999999817</c:v>
                </c:pt>
                <c:pt idx="25" formatCode="0.0">
                  <c:v>4.6558490000000106</c:v>
                </c:pt>
                <c:pt idx="26" formatCode="0.0">
                  <c:v>9.7279359999999855</c:v>
                </c:pt>
                <c:pt idx="27" formatCode="0.0">
                  <c:v>4.1728400000000079</c:v>
                </c:pt>
                <c:pt idx="28" formatCode="0.0">
                  <c:v>7.6602979999999974</c:v>
                </c:pt>
                <c:pt idx="29" formatCode="0.0">
                  <c:v>9.7953800000000086</c:v>
                </c:pt>
                <c:pt idx="30" formatCode="0.0">
                  <c:v>10.770171999999988</c:v>
                </c:pt>
                <c:pt idx="31" formatCode="0.0">
                  <c:v>11.924148000000002</c:v>
                </c:pt>
                <c:pt idx="32" formatCode="0.0">
                  <c:v>13.188034000000016</c:v>
                </c:pt>
                <c:pt idx="33" formatCode="0.0">
                  <c:v>14.622466999999986</c:v>
                </c:pt>
                <c:pt idx="34" formatCode="0.0">
                  <c:v>16.213852000000003</c:v>
                </c:pt>
                <c:pt idx="35" formatCode="0.0">
                  <c:v>6.2593689999999924</c:v>
                </c:pt>
                <c:pt idx="36" formatCode="0.0">
                  <c:v>16.958939000000015</c:v>
                </c:pt>
                <c:pt idx="37" formatCode="0.0">
                  <c:v>6.906074000000018</c:v>
                </c:pt>
                <c:pt idx="38" formatCode="0.0">
                  <c:v>17.750236999999998</c:v>
                </c:pt>
                <c:pt idx="39" formatCode="0.0">
                  <c:v>7.0702359999999942</c:v>
                </c:pt>
                <c:pt idx="40" formatCode="0.0">
                  <c:v>8.73718199999999</c:v>
                </c:pt>
                <c:pt idx="41" formatCode="0.0">
                  <c:v>17.549103000000002</c:v>
                </c:pt>
                <c:pt idx="42" formatCode="0.0">
                  <c:v>19.437225999999953</c:v>
                </c:pt>
                <c:pt idx="43" formatCode="0.0">
                  <c:v>8.273619999999994</c:v>
                </c:pt>
                <c:pt idx="44" formatCode="0.0">
                  <c:v>18.044632000000007</c:v>
                </c:pt>
                <c:pt idx="45" formatCode="0.0">
                  <c:v>14.632033999999976</c:v>
                </c:pt>
              </c:numCache>
            </c:numRef>
          </c:val>
        </c:ser>
        <c:ser>
          <c:idx val="8"/>
          <c:order val="6"/>
          <c:tx>
            <c:strRef>
              <c:f>annual_cap_add_ret!$B$36</c:f>
              <c:strCache>
                <c:ptCount val="1"/>
                <c:pt idx="0">
                  <c:v>Nuclear</c:v>
                </c:pt>
              </c:strCache>
            </c:strRef>
          </c:tx>
          <c:spPr>
            <a:solidFill>
              <a:schemeClr val="accent5"/>
            </a:solidFill>
            <a:ln>
              <a:noFill/>
            </a:ln>
            <a:effectLst/>
          </c:spPr>
          <c:invertIfNegative val="0"/>
          <c:cat>
            <c:numRef>
              <c:f>annual_cap_add_ret!$S$26:$BL$26</c:f>
              <c:numCache>
                <c:formatCode>General</c:formatCode>
                <c:ptCount val="46"/>
                <c:pt idx="0">
                  <c:v>2005</c:v>
                </c:pt>
                <c:pt idx="1">
                  <c:v>2006</c:v>
                </c:pt>
                <c:pt idx="2">
                  <c:v>2007</c:v>
                </c:pt>
                <c:pt idx="3">
                  <c:v>2008</c:v>
                </c:pt>
                <c:pt idx="4">
                  <c:v>2009</c:v>
                </c:pt>
                <c:pt idx="5">
                  <c:v>2010</c:v>
                </c:pt>
                <c:pt idx="6">
                  <c:v>2011</c:v>
                </c:pt>
                <c:pt idx="7">
                  <c:v>2012</c:v>
                </c:pt>
                <c:pt idx="8">
                  <c:v>2013</c:v>
                </c:pt>
                <c:pt idx="9">
                  <c:v>2014</c:v>
                </c:pt>
                <c:pt idx="10">
                  <c:v>2015</c:v>
                </c:pt>
                <c:pt idx="11">
                  <c:v>2016</c:v>
                </c:pt>
                <c:pt idx="12">
                  <c:v>2017</c:v>
                </c:pt>
                <c:pt idx="13">
                  <c:v>2018</c:v>
                </c:pt>
                <c:pt idx="14">
                  <c:v>2019</c:v>
                </c:pt>
                <c:pt idx="15">
                  <c:v>2020</c:v>
                </c:pt>
                <c:pt idx="16">
                  <c:v>2021</c:v>
                </c:pt>
                <c:pt idx="17">
                  <c:v>2022</c:v>
                </c:pt>
                <c:pt idx="18">
                  <c:v>2023</c:v>
                </c:pt>
                <c:pt idx="19">
                  <c:v>2024</c:v>
                </c:pt>
                <c:pt idx="20">
                  <c:v>2025</c:v>
                </c:pt>
                <c:pt idx="21">
                  <c:v>2026</c:v>
                </c:pt>
                <c:pt idx="22">
                  <c:v>2027</c:v>
                </c:pt>
                <c:pt idx="23">
                  <c:v>2028</c:v>
                </c:pt>
                <c:pt idx="24">
                  <c:v>2029</c:v>
                </c:pt>
                <c:pt idx="25">
                  <c:v>2030</c:v>
                </c:pt>
                <c:pt idx="26">
                  <c:v>2031</c:v>
                </c:pt>
                <c:pt idx="27">
                  <c:v>2032</c:v>
                </c:pt>
                <c:pt idx="28">
                  <c:v>2033</c:v>
                </c:pt>
                <c:pt idx="29">
                  <c:v>2034</c:v>
                </c:pt>
                <c:pt idx="30">
                  <c:v>2035</c:v>
                </c:pt>
                <c:pt idx="31">
                  <c:v>2036</c:v>
                </c:pt>
                <c:pt idx="32">
                  <c:v>2037</c:v>
                </c:pt>
                <c:pt idx="33">
                  <c:v>2038</c:v>
                </c:pt>
                <c:pt idx="34">
                  <c:v>2039</c:v>
                </c:pt>
                <c:pt idx="35">
                  <c:v>2040</c:v>
                </c:pt>
                <c:pt idx="36">
                  <c:v>2041</c:v>
                </c:pt>
                <c:pt idx="37">
                  <c:v>2042</c:v>
                </c:pt>
                <c:pt idx="38">
                  <c:v>2043</c:v>
                </c:pt>
                <c:pt idx="39">
                  <c:v>2044</c:v>
                </c:pt>
                <c:pt idx="40">
                  <c:v>2045</c:v>
                </c:pt>
                <c:pt idx="41">
                  <c:v>2046</c:v>
                </c:pt>
                <c:pt idx="42">
                  <c:v>2047</c:v>
                </c:pt>
                <c:pt idx="43">
                  <c:v>2048</c:v>
                </c:pt>
                <c:pt idx="44">
                  <c:v>2049</c:v>
                </c:pt>
                <c:pt idx="45">
                  <c:v>2050</c:v>
                </c:pt>
              </c:numCache>
            </c:numRef>
          </c:cat>
          <c:val>
            <c:numRef>
              <c:f>annual_cap_add_ret!$S$36:$BL$36</c:f>
              <c:numCache>
                <c:formatCode>General</c:formatCode>
                <c:ptCount val="46"/>
                <c:pt idx="0">
                  <c:v>0</c:v>
                </c:pt>
                <c:pt idx="1">
                  <c:v>0</c:v>
                </c:pt>
                <c:pt idx="2">
                  <c:v>0</c:v>
                </c:pt>
                <c:pt idx="3">
                  <c:v>0</c:v>
                </c:pt>
                <c:pt idx="4">
                  <c:v>0</c:v>
                </c:pt>
                <c:pt idx="5">
                  <c:v>0</c:v>
                </c:pt>
                <c:pt idx="6">
                  <c:v>0</c:v>
                </c:pt>
                <c:pt idx="7">
                  <c:v>0</c:v>
                </c:pt>
                <c:pt idx="8">
                  <c:v>-3.5760000000000001</c:v>
                </c:pt>
                <c:pt idx="9">
                  <c:v>-0.61239999999999994</c:v>
                </c:pt>
                <c:pt idx="10">
                  <c:v>0</c:v>
                </c:pt>
                <c:pt idx="11">
                  <c:v>0</c:v>
                </c:pt>
                <c:pt idx="12">
                  <c:v>0</c:v>
                </c:pt>
                <c:pt idx="13">
                  <c:v>-0.60770000000000002</c:v>
                </c:pt>
                <c:pt idx="14">
                  <c:v>-1.48</c:v>
                </c:pt>
                <c:pt idx="15">
                  <c:v>-1.8944000000000001</c:v>
                </c:pt>
                <c:pt idx="16">
                  <c:v>-5.460700000000001</c:v>
                </c:pt>
                <c:pt idx="17">
                  <c:v>-3.5608019999999989</c:v>
                </c:pt>
                <c:pt idx="18">
                  <c:v>-3.382498</c:v>
                </c:pt>
                <c:pt idx="19">
                  <c:v>0</c:v>
                </c:pt>
                <c:pt idx="20">
                  <c:v>-3.2234020000000019</c:v>
                </c:pt>
                <c:pt idx="21">
                  <c:v>-1.1179999999999986</c:v>
                </c:pt>
                <c:pt idx="22">
                  <c:v>0</c:v>
                </c:pt>
                <c:pt idx="23">
                  <c:v>0</c:v>
                </c:pt>
                <c:pt idx="24">
                  <c:v>0</c:v>
                </c:pt>
                <c:pt idx="25">
                  <c:v>0</c:v>
                </c:pt>
                <c:pt idx="26">
                  <c:v>0</c:v>
                </c:pt>
                <c:pt idx="27">
                  <c:v>-1.4329989999999988</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numCache>
            </c:numRef>
          </c:val>
        </c:ser>
        <c:ser>
          <c:idx val="6"/>
          <c:order val="7"/>
          <c:tx>
            <c:strRef>
              <c:f>annual_cap_add_ret!$B$34</c:f>
              <c:strCache>
                <c:ptCount val="1"/>
                <c:pt idx="0">
                  <c:v>Coal</c:v>
                </c:pt>
              </c:strCache>
            </c:strRef>
          </c:tx>
          <c:spPr>
            <a:solidFill>
              <a:schemeClr val="tx1"/>
            </a:solidFill>
            <a:ln>
              <a:noFill/>
            </a:ln>
            <a:effectLst/>
          </c:spPr>
          <c:invertIfNegative val="0"/>
          <c:cat>
            <c:numRef>
              <c:f>annual_cap_add_ret!$S$26:$BL$26</c:f>
              <c:numCache>
                <c:formatCode>General</c:formatCode>
                <c:ptCount val="46"/>
                <c:pt idx="0">
                  <c:v>2005</c:v>
                </c:pt>
                <c:pt idx="1">
                  <c:v>2006</c:v>
                </c:pt>
                <c:pt idx="2">
                  <c:v>2007</c:v>
                </c:pt>
                <c:pt idx="3">
                  <c:v>2008</c:v>
                </c:pt>
                <c:pt idx="4">
                  <c:v>2009</c:v>
                </c:pt>
                <c:pt idx="5">
                  <c:v>2010</c:v>
                </c:pt>
                <c:pt idx="6">
                  <c:v>2011</c:v>
                </c:pt>
                <c:pt idx="7">
                  <c:v>2012</c:v>
                </c:pt>
                <c:pt idx="8">
                  <c:v>2013</c:v>
                </c:pt>
                <c:pt idx="9">
                  <c:v>2014</c:v>
                </c:pt>
                <c:pt idx="10">
                  <c:v>2015</c:v>
                </c:pt>
                <c:pt idx="11">
                  <c:v>2016</c:v>
                </c:pt>
                <c:pt idx="12">
                  <c:v>2017</c:v>
                </c:pt>
                <c:pt idx="13">
                  <c:v>2018</c:v>
                </c:pt>
                <c:pt idx="14">
                  <c:v>2019</c:v>
                </c:pt>
                <c:pt idx="15">
                  <c:v>2020</c:v>
                </c:pt>
                <c:pt idx="16">
                  <c:v>2021</c:v>
                </c:pt>
                <c:pt idx="17">
                  <c:v>2022</c:v>
                </c:pt>
                <c:pt idx="18">
                  <c:v>2023</c:v>
                </c:pt>
                <c:pt idx="19">
                  <c:v>2024</c:v>
                </c:pt>
                <c:pt idx="20">
                  <c:v>2025</c:v>
                </c:pt>
                <c:pt idx="21">
                  <c:v>2026</c:v>
                </c:pt>
                <c:pt idx="22">
                  <c:v>2027</c:v>
                </c:pt>
                <c:pt idx="23">
                  <c:v>2028</c:v>
                </c:pt>
                <c:pt idx="24">
                  <c:v>2029</c:v>
                </c:pt>
                <c:pt idx="25">
                  <c:v>2030</c:v>
                </c:pt>
                <c:pt idx="26">
                  <c:v>2031</c:v>
                </c:pt>
                <c:pt idx="27">
                  <c:v>2032</c:v>
                </c:pt>
                <c:pt idx="28">
                  <c:v>2033</c:v>
                </c:pt>
                <c:pt idx="29">
                  <c:v>2034</c:v>
                </c:pt>
                <c:pt idx="30">
                  <c:v>2035</c:v>
                </c:pt>
                <c:pt idx="31">
                  <c:v>2036</c:v>
                </c:pt>
                <c:pt idx="32">
                  <c:v>2037</c:v>
                </c:pt>
                <c:pt idx="33">
                  <c:v>2038</c:v>
                </c:pt>
                <c:pt idx="34">
                  <c:v>2039</c:v>
                </c:pt>
                <c:pt idx="35">
                  <c:v>2040</c:v>
                </c:pt>
                <c:pt idx="36">
                  <c:v>2041</c:v>
                </c:pt>
                <c:pt idx="37">
                  <c:v>2042</c:v>
                </c:pt>
                <c:pt idx="38">
                  <c:v>2043</c:v>
                </c:pt>
                <c:pt idx="39">
                  <c:v>2044</c:v>
                </c:pt>
                <c:pt idx="40">
                  <c:v>2045</c:v>
                </c:pt>
                <c:pt idx="41">
                  <c:v>2046</c:v>
                </c:pt>
                <c:pt idx="42">
                  <c:v>2047</c:v>
                </c:pt>
                <c:pt idx="43">
                  <c:v>2048</c:v>
                </c:pt>
                <c:pt idx="44">
                  <c:v>2049</c:v>
                </c:pt>
                <c:pt idx="45">
                  <c:v>2050</c:v>
                </c:pt>
              </c:numCache>
            </c:numRef>
          </c:cat>
          <c:val>
            <c:numRef>
              <c:f>annual_cap_add_ret!$S$34:$BL$34</c:f>
              <c:numCache>
                <c:formatCode>General</c:formatCode>
                <c:ptCount val="46"/>
                <c:pt idx="0">
                  <c:v>-0.27200000000000002</c:v>
                </c:pt>
                <c:pt idx="1">
                  <c:v>-0.73499999999999999</c:v>
                </c:pt>
                <c:pt idx="2">
                  <c:v>-1.196</c:v>
                </c:pt>
                <c:pt idx="3">
                  <c:v>-0.76400000000000001</c:v>
                </c:pt>
                <c:pt idx="4">
                  <c:v>-0.52900000000000003</c:v>
                </c:pt>
                <c:pt idx="5">
                  <c:v>-1.5274999999999999</c:v>
                </c:pt>
                <c:pt idx="6">
                  <c:v>-2.5819999999999999</c:v>
                </c:pt>
                <c:pt idx="7">
                  <c:v>-10.308</c:v>
                </c:pt>
                <c:pt idx="8">
                  <c:v>-6.2910000000000004</c:v>
                </c:pt>
                <c:pt idx="9">
                  <c:v>-4.4897</c:v>
                </c:pt>
                <c:pt idx="10">
                  <c:v>-14.802200000000001</c:v>
                </c:pt>
                <c:pt idx="11">
                  <c:v>-10.308</c:v>
                </c:pt>
                <c:pt idx="12">
                  <c:v>-6.8917000000000002</c:v>
                </c:pt>
                <c:pt idx="13">
                  <c:v>-12.507401</c:v>
                </c:pt>
                <c:pt idx="14">
                  <c:v>-6.7482980000000001</c:v>
                </c:pt>
                <c:pt idx="15">
                  <c:v>-2.5436019999999999</c:v>
                </c:pt>
                <c:pt idx="16">
                  <c:v>-8.1381959999999989</c:v>
                </c:pt>
                <c:pt idx="17">
                  <c:v>-8.2897029999999994</c:v>
                </c:pt>
                <c:pt idx="18">
                  <c:v>-12.098805000000002</c:v>
                </c:pt>
                <c:pt idx="19">
                  <c:v>-12.264601999999996</c:v>
                </c:pt>
                <c:pt idx="20">
                  <c:v>-10.585488000000005</c:v>
                </c:pt>
                <c:pt idx="21">
                  <c:v>-5.3004990000000021</c:v>
                </c:pt>
                <c:pt idx="22">
                  <c:v>-3.6546170000000018</c:v>
                </c:pt>
                <c:pt idx="23">
                  <c:v>-2.0803909999999917</c:v>
                </c:pt>
                <c:pt idx="24">
                  <c:v>-0.54599699999999984</c:v>
                </c:pt>
                <c:pt idx="25">
                  <c:v>-2.9120029999999986</c:v>
                </c:pt>
                <c:pt idx="26">
                  <c:v>-2.644005000000007</c:v>
                </c:pt>
                <c:pt idx="27">
                  <c:v>-4.835014000000001</c:v>
                </c:pt>
                <c:pt idx="28">
                  <c:v>0</c:v>
                </c:pt>
                <c:pt idx="29">
                  <c:v>-2.9010999999999996</c:v>
                </c:pt>
                <c:pt idx="30">
                  <c:v>0</c:v>
                </c:pt>
                <c:pt idx="31">
                  <c:v>0</c:v>
                </c:pt>
                <c:pt idx="32">
                  <c:v>-1.1641010000000023</c:v>
                </c:pt>
                <c:pt idx="33">
                  <c:v>0</c:v>
                </c:pt>
                <c:pt idx="34">
                  <c:v>0</c:v>
                </c:pt>
                <c:pt idx="35">
                  <c:v>0</c:v>
                </c:pt>
                <c:pt idx="36">
                  <c:v>-1.2169949999999972</c:v>
                </c:pt>
                <c:pt idx="37">
                  <c:v>0</c:v>
                </c:pt>
                <c:pt idx="38">
                  <c:v>-0.56400299999999959</c:v>
                </c:pt>
                <c:pt idx="39">
                  <c:v>0</c:v>
                </c:pt>
                <c:pt idx="40">
                  <c:v>0</c:v>
                </c:pt>
                <c:pt idx="41">
                  <c:v>0</c:v>
                </c:pt>
                <c:pt idx="42">
                  <c:v>0</c:v>
                </c:pt>
                <c:pt idx="43">
                  <c:v>0</c:v>
                </c:pt>
                <c:pt idx="44">
                  <c:v>0</c:v>
                </c:pt>
                <c:pt idx="45">
                  <c:v>0</c:v>
                </c:pt>
              </c:numCache>
            </c:numRef>
          </c:val>
        </c:ser>
        <c:ser>
          <c:idx val="7"/>
          <c:order val="8"/>
          <c:tx>
            <c:strRef>
              <c:f>annual_cap_add_ret!$B$35</c:f>
              <c:strCache>
                <c:ptCount val="1"/>
                <c:pt idx="0">
                  <c:v>Oil and Gas</c:v>
                </c:pt>
              </c:strCache>
            </c:strRef>
          </c:tx>
          <c:spPr>
            <a:solidFill>
              <a:schemeClr val="accent1"/>
            </a:solidFill>
            <a:ln>
              <a:noFill/>
            </a:ln>
            <a:effectLst/>
          </c:spPr>
          <c:invertIfNegative val="0"/>
          <c:cat>
            <c:numRef>
              <c:f>annual_cap_add_ret!$S$26:$BL$26</c:f>
              <c:numCache>
                <c:formatCode>General</c:formatCode>
                <c:ptCount val="46"/>
                <c:pt idx="0">
                  <c:v>2005</c:v>
                </c:pt>
                <c:pt idx="1">
                  <c:v>2006</c:v>
                </c:pt>
                <c:pt idx="2">
                  <c:v>2007</c:v>
                </c:pt>
                <c:pt idx="3">
                  <c:v>2008</c:v>
                </c:pt>
                <c:pt idx="4">
                  <c:v>2009</c:v>
                </c:pt>
                <c:pt idx="5">
                  <c:v>2010</c:v>
                </c:pt>
                <c:pt idx="6">
                  <c:v>2011</c:v>
                </c:pt>
                <c:pt idx="7">
                  <c:v>2012</c:v>
                </c:pt>
                <c:pt idx="8">
                  <c:v>2013</c:v>
                </c:pt>
                <c:pt idx="9">
                  <c:v>2014</c:v>
                </c:pt>
                <c:pt idx="10">
                  <c:v>2015</c:v>
                </c:pt>
                <c:pt idx="11">
                  <c:v>2016</c:v>
                </c:pt>
                <c:pt idx="12">
                  <c:v>2017</c:v>
                </c:pt>
                <c:pt idx="13">
                  <c:v>2018</c:v>
                </c:pt>
                <c:pt idx="14">
                  <c:v>2019</c:v>
                </c:pt>
                <c:pt idx="15">
                  <c:v>2020</c:v>
                </c:pt>
                <c:pt idx="16">
                  <c:v>2021</c:v>
                </c:pt>
                <c:pt idx="17">
                  <c:v>2022</c:v>
                </c:pt>
                <c:pt idx="18">
                  <c:v>2023</c:v>
                </c:pt>
                <c:pt idx="19">
                  <c:v>2024</c:v>
                </c:pt>
                <c:pt idx="20">
                  <c:v>2025</c:v>
                </c:pt>
                <c:pt idx="21">
                  <c:v>2026</c:v>
                </c:pt>
                <c:pt idx="22">
                  <c:v>2027</c:v>
                </c:pt>
                <c:pt idx="23">
                  <c:v>2028</c:v>
                </c:pt>
                <c:pt idx="24">
                  <c:v>2029</c:v>
                </c:pt>
                <c:pt idx="25">
                  <c:v>2030</c:v>
                </c:pt>
                <c:pt idx="26">
                  <c:v>2031</c:v>
                </c:pt>
                <c:pt idx="27">
                  <c:v>2032</c:v>
                </c:pt>
                <c:pt idx="28">
                  <c:v>2033</c:v>
                </c:pt>
                <c:pt idx="29">
                  <c:v>2034</c:v>
                </c:pt>
                <c:pt idx="30">
                  <c:v>2035</c:v>
                </c:pt>
                <c:pt idx="31">
                  <c:v>2036</c:v>
                </c:pt>
                <c:pt idx="32">
                  <c:v>2037</c:v>
                </c:pt>
                <c:pt idx="33">
                  <c:v>2038</c:v>
                </c:pt>
                <c:pt idx="34">
                  <c:v>2039</c:v>
                </c:pt>
                <c:pt idx="35">
                  <c:v>2040</c:v>
                </c:pt>
                <c:pt idx="36">
                  <c:v>2041</c:v>
                </c:pt>
                <c:pt idx="37">
                  <c:v>2042</c:v>
                </c:pt>
                <c:pt idx="38">
                  <c:v>2043</c:v>
                </c:pt>
                <c:pt idx="39">
                  <c:v>2044</c:v>
                </c:pt>
                <c:pt idx="40">
                  <c:v>2045</c:v>
                </c:pt>
                <c:pt idx="41">
                  <c:v>2046</c:v>
                </c:pt>
                <c:pt idx="42">
                  <c:v>2047</c:v>
                </c:pt>
                <c:pt idx="43">
                  <c:v>2048</c:v>
                </c:pt>
                <c:pt idx="44">
                  <c:v>2049</c:v>
                </c:pt>
                <c:pt idx="45">
                  <c:v>2050</c:v>
                </c:pt>
              </c:numCache>
            </c:numRef>
          </c:cat>
          <c:val>
            <c:numRef>
              <c:f>annual_cap_add_ret!$S$35:$BL$35</c:f>
              <c:numCache>
                <c:formatCode>General</c:formatCode>
                <c:ptCount val="46"/>
                <c:pt idx="0">
                  <c:v>-2.84</c:v>
                </c:pt>
                <c:pt idx="1">
                  <c:v>-2.6320000000000001</c:v>
                </c:pt>
                <c:pt idx="2">
                  <c:v>-3.1429999999999998</c:v>
                </c:pt>
                <c:pt idx="3">
                  <c:v>-1.4970000000000001</c:v>
                </c:pt>
                <c:pt idx="4">
                  <c:v>-6.1740000000000004</c:v>
                </c:pt>
                <c:pt idx="5">
                  <c:v>-3.2108999999999996</c:v>
                </c:pt>
                <c:pt idx="6">
                  <c:v>-3.4990000000000001</c:v>
                </c:pt>
                <c:pt idx="7">
                  <c:v>-4.3879999999999999</c:v>
                </c:pt>
                <c:pt idx="8">
                  <c:v>-7.7140000000000004</c:v>
                </c:pt>
                <c:pt idx="9">
                  <c:v>-4.8529999999999998</c:v>
                </c:pt>
                <c:pt idx="10">
                  <c:v>-6.5733000000000006</c:v>
                </c:pt>
                <c:pt idx="11">
                  <c:v>-4.3879999999999999</c:v>
                </c:pt>
                <c:pt idx="12">
                  <c:v>-9.2619999999999969</c:v>
                </c:pt>
                <c:pt idx="13">
                  <c:v>-4.5756999999999994</c:v>
                </c:pt>
                <c:pt idx="14">
                  <c:v>-2.1439000000000004</c:v>
                </c:pt>
                <c:pt idx="15">
                  <c:v>-1.5965999999999996</c:v>
                </c:pt>
                <c:pt idx="16">
                  <c:v>-9.132400999999998</c:v>
                </c:pt>
                <c:pt idx="17">
                  <c:v>-3.7821000000000051</c:v>
                </c:pt>
                <c:pt idx="18">
                  <c:v>-3.7394379999999963</c:v>
                </c:pt>
                <c:pt idx="19">
                  <c:v>-4.0924680000000002</c:v>
                </c:pt>
                <c:pt idx="20">
                  <c:v>-2.3843980000000009</c:v>
                </c:pt>
                <c:pt idx="21">
                  <c:v>-4.6526960000000024</c:v>
                </c:pt>
                <c:pt idx="22">
                  <c:v>-1.0920039999999993</c:v>
                </c:pt>
                <c:pt idx="23">
                  <c:v>-1.3802999999999983</c:v>
                </c:pt>
                <c:pt idx="24">
                  <c:v>-2.4928019999999975</c:v>
                </c:pt>
                <c:pt idx="25">
                  <c:v>-0.25480000000000302</c:v>
                </c:pt>
                <c:pt idx="26">
                  <c:v>-0.6381020000000035</c:v>
                </c:pt>
                <c:pt idx="27">
                  <c:v>-0.50999999999999801</c:v>
                </c:pt>
                <c:pt idx="28">
                  <c:v>-0.23999599999999788</c:v>
                </c:pt>
                <c:pt idx="29">
                  <c:v>-0.44899799999999601</c:v>
                </c:pt>
                <c:pt idx="30">
                  <c:v>-1.3675990000000056</c:v>
                </c:pt>
                <c:pt idx="31">
                  <c:v>-0.56750199999999751</c:v>
                </c:pt>
                <c:pt idx="32">
                  <c:v>0</c:v>
                </c:pt>
                <c:pt idx="33">
                  <c:v>-1.6464020000000019</c:v>
                </c:pt>
                <c:pt idx="34">
                  <c:v>-0.24600000000000222</c:v>
                </c:pt>
                <c:pt idx="35">
                  <c:v>-0.10329999999999728</c:v>
                </c:pt>
                <c:pt idx="36">
                  <c:v>-1.4790010000000038</c:v>
                </c:pt>
                <c:pt idx="37">
                  <c:v>-0.93099799999999533</c:v>
                </c:pt>
                <c:pt idx="38">
                  <c:v>-1.8320010000000053</c:v>
                </c:pt>
                <c:pt idx="39">
                  <c:v>0</c:v>
                </c:pt>
                <c:pt idx="40">
                  <c:v>-0.53230100000000391</c:v>
                </c:pt>
                <c:pt idx="41">
                  <c:v>-0.5755009999999956</c:v>
                </c:pt>
                <c:pt idx="42">
                  <c:v>-0.68489900000000148</c:v>
                </c:pt>
                <c:pt idx="43">
                  <c:v>0</c:v>
                </c:pt>
                <c:pt idx="44">
                  <c:v>0</c:v>
                </c:pt>
                <c:pt idx="45">
                  <c:v>-3.1999999999996476E-3</c:v>
                </c:pt>
              </c:numCache>
            </c:numRef>
          </c:val>
        </c:ser>
        <c:ser>
          <c:idx val="9"/>
          <c:order val="9"/>
          <c:tx>
            <c:strRef>
              <c:f>annual_cap_add_ret!$B$37</c:f>
              <c:strCache>
                <c:ptCount val="1"/>
                <c:pt idx="0">
                  <c:v>Other</c:v>
                </c:pt>
              </c:strCache>
            </c:strRef>
          </c:tx>
          <c:spPr>
            <a:solidFill>
              <a:schemeClr val="tx1">
                <a:lumMod val="50000"/>
                <a:lumOff val="50000"/>
              </a:schemeClr>
            </a:solidFill>
            <a:ln>
              <a:noFill/>
            </a:ln>
            <a:effectLst/>
          </c:spPr>
          <c:invertIfNegative val="0"/>
          <c:cat>
            <c:numRef>
              <c:f>annual_cap_add_ret!$S$26:$BL$26</c:f>
              <c:numCache>
                <c:formatCode>General</c:formatCode>
                <c:ptCount val="46"/>
                <c:pt idx="0">
                  <c:v>2005</c:v>
                </c:pt>
                <c:pt idx="1">
                  <c:v>2006</c:v>
                </c:pt>
                <c:pt idx="2">
                  <c:v>2007</c:v>
                </c:pt>
                <c:pt idx="3">
                  <c:v>2008</c:v>
                </c:pt>
                <c:pt idx="4">
                  <c:v>2009</c:v>
                </c:pt>
                <c:pt idx="5">
                  <c:v>2010</c:v>
                </c:pt>
                <c:pt idx="6">
                  <c:v>2011</c:v>
                </c:pt>
                <c:pt idx="7">
                  <c:v>2012</c:v>
                </c:pt>
                <c:pt idx="8">
                  <c:v>2013</c:v>
                </c:pt>
                <c:pt idx="9">
                  <c:v>2014</c:v>
                </c:pt>
                <c:pt idx="10">
                  <c:v>2015</c:v>
                </c:pt>
                <c:pt idx="11">
                  <c:v>2016</c:v>
                </c:pt>
                <c:pt idx="12">
                  <c:v>2017</c:v>
                </c:pt>
                <c:pt idx="13">
                  <c:v>2018</c:v>
                </c:pt>
                <c:pt idx="14">
                  <c:v>2019</c:v>
                </c:pt>
                <c:pt idx="15">
                  <c:v>2020</c:v>
                </c:pt>
                <c:pt idx="16">
                  <c:v>2021</c:v>
                </c:pt>
                <c:pt idx="17">
                  <c:v>2022</c:v>
                </c:pt>
                <c:pt idx="18">
                  <c:v>2023</c:v>
                </c:pt>
                <c:pt idx="19">
                  <c:v>2024</c:v>
                </c:pt>
                <c:pt idx="20">
                  <c:v>2025</c:v>
                </c:pt>
                <c:pt idx="21">
                  <c:v>2026</c:v>
                </c:pt>
                <c:pt idx="22">
                  <c:v>2027</c:v>
                </c:pt>
                <c:pt idx="23">
                  <c:v>2028</c:v>
                </c:pt>
                <c:pt idx="24">
                  <c:v>2029</c:v>
                </c:pt>
                <c:pt idx="25">
                  <c:v>2030</c:v>
                </c:pt>
                <c:pt idx="26">
                  <c:v>2031</c:v>
                </c:pt>
                <c:pt idx="27">
                  <c:v>2032</c:v>
                </c:pt>
                <c:pt idx="28">
                  <c:v>2033</c:v>
                </c:pt>
                <c:pt idx="29">
                  <c:v>2034</c:v>
                </c:pt>
                <c:pt idx="30">
                  <c:v>2035</c:v>
                </c:pt>
                <c:pt idx="31">
                  <c:v>2036</c:v>
                </c:pt>
                <c:pt idx="32">
                  <c:v>2037</c:v>
                </c:pt>
                <c:pt idx="33">
                  <c:v>2038</c:v>
                </c:pt>
                <c:pt idx="34">
                  <c:v>2039</c:v>
                </c:pt>
                <c:pt idx="35">
                  <c:v>2040</c:v>
                </c:pt>
                <c:pt idx="36">
                  <c:v>2041</c:v>
                </c:pt>
                <c:pt idx="37">
                  <c:v>2042</c:v>
                </c:pt>
                <c:pt idx="38">
                  <c:v>2043</c:v>
                </c:pt>
                <c:pt idx="39">
                  <c:v>2044</c:v>
                </c:pt>
                <c:pt idx="40">
                  <c:v>2045</c:v>
                </c:pt>
                <c:pt idx="41">
                  <c:v>2046</c:v>
                </c:pt>
                <c:pt idx="42">
                  <c:v>2047</c:v>
                </c:pt>
                <c:pt idx="43">
                  <c:v>2048</c:v>
                </c:pt>
                <c:pt idx="44">
                  <c:v>2049</c:v>
                </c:pt>
                <c:pt idx="45">
                  <c:v>2050</c:v>
                </c:pt>
              </c:numCache>
            </c:numRef>
          </c:cat>
          <c:val>
            <c:numRef>
              <c:f>annual_cap_add_ret!$S$37:$BL$37</c:f>
              <c:numCache>
                <c:formatCode>General</c:formatCode>
                <c:ptCount val="46"/>
                <c:pt idx="0">
                  <c:v>-5.8999999999999997E-2</c:v>
                </c:pt>
                <c:pt idx="1">
                  <c:v>-9.0999999999999998E-2</c:v>
                </c:pt>
                <c:pt idx="2">
                  <c:v>-9.9000000000000005E-2</c:v>
                </c:pt>
                <c:pt idx="3">
                  <c:v>-6.0999999999999999E-2</c:v>
                </c:pt>
                <c:pt idx="4">
                  <c:v>-0.113</c:v>
                </c:pt>
                <c:pt idx="5">
                  <c:v>-0.17730000000000001</c:v>
                </c:pt>
                <c:pt idx="6">
                  <c:v>-0.246</c:v>
                </c:pt>
                <c:pt idx="7">
                  <c:v>-0.55500000000000005</c:v>
                </c:pt>
                <c:pt idx="8">
                  <c:v>-0.27300000000000002</c:v>
                </c:pt>
                <c:pt idx="9">
                  <c:v>-0.43680000000000002</c:v>
                </c:pt>
                <c:pt idx="10">
                  <c:v>-0.80300000000000005</c:v>
                </c:pt>
                <c:pt idx="11">
                  <c:v>-0.57025099999999995</c:v>
                </c:pt>
                <c:pt idx="12">
                  <c:v>-0.25900000000000001</c:v>
                </c:pt>
                <c:pt idx="13">
                  <c:v>-0.22739999999999994</c:v>
                </c:pt>
                <c:pt idx="14">
                  <c:v>-1.2200000000000001E-2</c:v>
                </c:pt>
                <c:pt idx="15">
                  <c:v>-9.9999999999999915E-4</c:v>
                </c:pt>
                <c:pt idx="16">
                  <c:v>-8.0000000000000036E-4</c:v>
                </c:pt>
                <c:pt idx="17">
                  <c:v>-1.9900000000000001E-2</c:v>
                </c:pt>
                <c:pt idx="18">
                  <c:v>-6.4999999999999988E-3</c:v>
                </c:pt>
                <c:pt idx="19">
                  <c:v>-1.6E-2</c:v>
                </c:pt>
                <c:pt idx="20">
                  <c:v>-2.5000000000000022E-3</c:v>
                </c:pt>
                <c:pt idx="21">
                  <c:v>-2.0000000000000018E-3</c:v>
                </c:pt>
                <c:pt idx="22">
                  <c:v>0</c:v>
                </c:pt>
                <c:pt idx="23">
                  <c:v>0</c:v>
                </c:pt>
                <c:pt idx="24">
                  <c:v>-7.4999999999999983E-2</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-4.300000000000001E-2</c:v>
                </c:pt>
                <c:pt idx="43">
                  <c:v>0</c:v>
                </c:pt>
                <c:pt idx="44">
                  <c:v>0</c:v>
                </c:pt>
                <c:pt idx="45">
                  <c:v>0</c:v>
                </c:pt>
              </c:numCache>
            </c:numRef>
          </c:val>
        </c:ser>
        <c:dLbls>
          <c:showLegendKey val="0"/>
          <c:showVal val="0"/>
          <c:showCatName val="0"/>
          <c:showSerName val="0"/>
          <c:showPercent val="0"/>
          <c:showBubbleSize val="0"/>
        </c:dLbls>
        <c:gapWidth val="67"/>
        <c:overlap val="100"/>
        <c:axId val="309021888"/>
        <c:axId val="309022448"/>
      </c:barChart>
      <c:catAx>
        <c:axId val="309021888"/>
        <c:scaling>
          <c:orientation val="minMax"/>
        </c:scaling>
        <c:delete val="0"/>
        <c:axPos val="b"/>
        <c:numFmt formatCode="General" sourceLinked="1"/>
        <c:majorTickMark val="cross"/>
        <c:minorTickMark val="none"/>
        <c:tickLblPos val="low"/>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309022448"/>
        <c:crosses val="autoZero"/>
        <c:auto val="1"/>
        <c:lblAlgn val="ctr"/>
        <c:lblOffset val="100"/>
        <c:tickLblSkip val="5"/>
        <c:tickMarkSkip val="5"/>
        <c:noMultiLvlLbl val="0"/>
      </c:catAx>
      <c:valAx>
        <c:axId val="3090224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22225">
            <a:solidFill>
              <a:schemeClr val="bg1">
                <a:lumMod val="65000"/>
              </a:schemeClr>
            </a:solidFill>
            <a:prstDash val="lgDash"/>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309021888"/>
        <c:crossesAt val="14"/>
        <c:crossBetween val="between"/>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000">
          <a:solidFill>
            <a:sysClr val="windowText" lastClr="000000"/>
          </a:solidFill>
        </a:defRPr>
      </a:pPr>
      <a:endParaRPr lang="en-US"/>
    </a:p>
  </c:txPr>
  <c:externalData r:id="rId3">
    <c:autoUpdate val="0"/>
  </c:externalData>
  <c:userShapes r:id="rId4"/>
</c:chartSpace>
</file>

<file path=ppt/charts/chart6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122273088375651E-2"/>
          <c:y val="0.79209574149252104"/>
          <c:w val="0.72866293595484233"/>
          <c:h val="0.1666711168024412"/>
        </c:manualLayout>
      </c:layout>
      <c:barChart>
        <c:barDir val="col"/>
        <c:grouping val="stacked"/>
        <c:varyColors val="0"/>
        <c:ser>
          <c:idx val="7"/>
          <c:order val="0"/>
          <c:tx>
            <c:strRef>
              <c:f>cum_cap_add_ret!$B$40</c:f>
              <c:strCache>
                <c:ptCount val="1"/>
                <c:pt idx="0">
                  <c:v>Nuclear Retirements</c:v>
                </c:pt>
              </c:strCache>
            </c:strRef>
          </c:tx>
          <c:spPr>
            <a:solidFill>
              <a:schemeClr val="accent5"/>
            </a:solidFill>
            <a:ln>
              <a:noFill/>
            </a:ln>
            <a:effectLst/>
          </c:spPr>
          <c:invertIfNegative val="0"/>
          <c:dLbls>
            <c:dLbl>
              <c:idx val="0"/>
              <c:layout>
                <c:manualLayout>
                  <c:x val="9.8492540045914082E-2"/>
                  <c:y val="-2.078056855215854E-2"/>
                </c:manualLayout>
              </c:layout>
              <c:showLegendKey val="0"/>
              <c:showVal val="1"/>
              <c:showCatName val="0"/>
              <c:showSerName val="0"/>
              <c:showPercent val="0"/>
              <c:showBubbleSize val="0"/>
              <c:extLst>
                <c:ext xmlns:c15="http://schemas.microsoft.com/office/drawing/2012/chart" uri="{CE6537A1-D6FC-4f65-9D91-7224C49458BB}"/>
              </c:extLst>
            </c:dLbl>
            <c:dLbl>
              <c:idx val="1"/>
              <c:layout>
                <c:manualLayout>
                  <c:x val="9.6918357043793396E-2"/>
                  <c:y val="-2.4240945406434306E-2"/>
                </c:manualLayout>
              </c:layout>
              <c:showLegendKey val="0"/>
              <c:showVal val="1"/>
              <c:showCatName val="0"/>
              <c:showSerName val="0"/>
              <c:showPercent val="0"/>
              <c:showBubbleSize val="0"/>
              <c:extLst>
                <c:ext xmlns:c15="http://schemas.microsoft.com/office/drawing/2012/chart" uri="{CE6537A1-D6FC-4f65-9D91-7224C49458BB}"/>
              </c:extLst>
            </c:dLbl>
            <c:dLbl>
              <c:idx val="2"/>
              <c:layout>
                <c:manualLayout>
                  <c:x val="9.0140693535450164E-2"/>
                  <c:y val="-1.7310628116873391E-2"/>
                </c:manualLayout>
              </c:layout>
              <c:showLegendKey val="0"/>
              <c:showVal val="1"/>
              <c:showCatName val="0"/>
              <c:showSerName val="0"/>
              <c:showPercent val="0"/>
              <c:showBubbleSize val="0"/>
              <c:extLst>
                <c:ext xmlns:c15="http://schemas.microsoft.com/office/drawing/2012/chart" uri="{CE6537A1-D6FC-4f65-9D91-7224C49458BB}"/>
              </c:extLst>
            </c:dLbl>
            <c:dLbl>
              <c:idx val="3"/>
              <c:layout>
                <c:manualLayout>
                  <c:x val="7.4398893518280385E-2"/>
                  <c:y val="-6.9190529384517705E-3"/>
                </c:manualLayout>
              </c:layout>
              <c:showLegendKey val="0"/>
              <c:showVal val="1"/>
              <c:showCatName val="0"/>
              <c:showSerName val="0"/>
              <c:showPercent val="0"/>
              <c:showBubbleSize val="0"/>
              <c:extLst>
                <c:ext xmlns:c15="http://schemas.microsoft.com/office/drawing/2012/chart" uri="{CE6537A1-D6FC-4f65-9D91-7224C49458BB}"/>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5"/>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cum_cap_add_ret!$C$31:$F$31</c:f>
              <c:numCache>
                <c:formatCode>General</c:formatCode>
                <c:ptCount val="4"/>
              </c:numCache>
            </c:numRef>
          </c:cat>
          <c:val>
            <c:numRef>
              <c:f>cum_cap_add_ret!$C$40:$F$40</c:f>
              <c:numCache>
                <c:formatCode>0</c:formatCode>
                <c:ptCount val="4"/>
                <c:pt idx="0">
                  <c:v>-22.160501</c:v>
                </c:pt>
                <c:pt idx="1">
                  <c:v>-13.842599999999999</c:v>
                </c:pt>
                <c:pt idx="2">
                  <c:v>-22.160501</c:v>
                </c:pt>
                <c:pt idx="3">
                  <c:v>-46.295406</c:v>
                </c:pt>
              </c:numCache>
            </c:numRef>
          </c:val>
        </c:ser>
        <c:ser>
          <c:idx val="8"/>
          <c:order val="1"/>
          <c:tx>
            <c:strRef>
              <c:f>cum_cap_add_ret!$B$38</c:f>
              <c:strCache>
                <c:ptCount val="1"/>
                <c:pt idx="0">
                  <c:v>Coal Retirements</c:v>
                </c:pt>
              </c:strCache>
            </c:strRef>
          </c:tx>
          <c:spPr>
            <a:solidFill>
              <a:schemeClr val="tx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cum_cap_add_ret!$C$31:$F$31</c:f>
              <c:numCache>
                <c:formatCode>General</c:formatCode>
                <c:ptCount val="4"/>
              </c:numCache>
            </c:numRef>
          </c:cat>
          <c:val>
            <c:numRef>
              <c:f>cum_cap_add_ret!$C$38:$F$38</c:f>
              <c:numCache>
                <c:formatCode>0</c:formatCode>
                <c:ptCount val="4"/>
                <c:pt idx="0">
                  <c:v>-100.99482</c:v>
                </c:pt>
                <c:pt idx="1">
                  <c:v>-69.456108999999998</c:v>
                </c:pt>
                <c:pt idx="2">
                  <c:v>-100.99482</c:v>
                </c:pt>
                <c:pt idx="3">
                  <c:v>-128.92300499999999</c:v>
                </c:pt>
              </c:numCache>
            </c:numRef>
          </c:val>
        </c:ser>
        <c:ser>
          <c:idx val="6"/>
          <c:order val="2"/>
          <c:tx>
            <c:strRef>
              <c:f>cum_cap_add_ret!$B$39</c:f>
              <c:strCache>
                <c:ptCount val="1"/>
                <c:pt idx="0">
                  <c:v>Oil &amp; Gas Retirements</c:v>
                </c:pt>
              </c:strCache>
            </c:strRef>
          </c:tx>
          <c:spPr>
            <a:solidFill>
              <a:schemeClr val="accent1"/>
            </a:solidFill>
            <a:ln>
              <a:noFill/>
            </a:ln>
            <a:effectLst/>
          </c:spPr>
          <c:invertIfNegative val="0"/>
          <c:dLbls>
            <c:dLbl>
              <c:idx val="0"/>
              <c:layout>
                <c:manualLayout>
                  <c:x val="0"/>
                  <c:y val="-3.8239380977031848E-2"/>
                </c:manualLayout>
              </c:layout>
              <c:dLblPos val="ctr"/>
              <c:showLegendKey val="0"/>
              <c:showVal val="1"/>
              <c:showCatName val="0"/>
              <c:showSerName val="0"/>
              <c:showPercent val="0"/>
              <c:showBubbleSize val="0"/>
              <c:extLst>
                <c:ext xmlns:c15="http://schemas.microsoft.com/office/drawing/2012/chart" uri="{CE6537A1-D6FC-4f65-9D91-7224C49458BB}"/>
              </c:extLst>
            </c:dLbl>
            <c:dLbl>
              <c:idx val="1"/>
              <c:layout>
                <c:manualLayout>
                  <c:x val="0"/>
                  <c:y val="-5.1156036291311338E-2"/>
                </c:manualLayout>
              </c:layout>
              <c:dLblPos val="ctr"/>
              <c:showLegendKey val="0"/>
              <c:showVal val="1"/>
              <c:showCatName val="0"/>
              <c:showSerName val="0"/>
              <c:showPercent val="0"/>
              <c:showBubbleSize val="0"/>
              <c:extLst>
                <c:ext xmlns:c15="http://schemas.microsoft.com/office/drawing/2012/chart" uri="{CE6537A1-D6FC-4f65-9D91-7224C49458BB}"/>
              </c:extLst>
            </c:dLbl>
            <c:dLbl>
              <c:idx val="2"/>
              <c:layout>
                <c:manualLayout>
                  <c:x val="0"/>
                  <c:y val="-4.1699861046780792E-2"/>
                </c:manualLayout>
              </c:layout>
              <c:dLblPos val="ctr"/>
              <c:showLegendKey val="0"/>
              <c:showVal val="1"/>
              <c:showCatName val="0"/>
              <c:showSerName val="0"/>
              <c:showPercent val="0"/>
              <c:showBubbleSize val="0"/>
              <c:extLst>
                <c:ext xmlns:c15="http://schemas.microsoft.com/office/drawing/2012/chart" uri="{CE6537A1-D6FC-4f65-9D91-7224C49458BB}"/>
              </c:extLst>
            </c:dLbl>
            <c:dLbl>
              <c:idx val="3"/>
              <c:layout>
                <c:manualLayout>
                  <c:x val="0"/>
                  <c:y val="-3.6588017328283789E-2"/>
                </c:manualLayout>
              </c:layout>
              <c:dLblPos val="ctr"/>
              <c:showLegendKey val="0"/>
              <c:showVal val="1"/>
              <c:showCatName val="0"/>
              <c:showSerName val="0"/>
              <c:showPercent val="0"/>
              <c:showBubbleSize val="0"/>
              <c:extLst>
                <c:ext xmlns:c15="http://schemas.microsoft.com/office/drawing/2012/chart" uri="{CE6537A1-D6FC-4f65-9D91-7224C49458BB}"/>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1"/>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cum_cap_add_ret!$C$31:$F$31</c:f>
              <c:numCache>
                <c:formatCode>General</c:formatCode>
                <c:ptCount val="4"/>
              </c:numCache>
            </c:numRef>
          </c:cat>
          <c:val>
            <c:numRef>
              <c:f>cum_cap_add_ret!$C$39:$F$39</c:f>
              <c:numCache>
                <c:formatCode>0</c:formatCode>
                <c:ptCount val="4"/>
                <c:pt idx="0">
                  <c:v>-53.124307000000002</c:v>
                </c:pt>
                <c:pt idx="1">
                  <c:v>-74.172806999999992</c:v>
                </c:pt>
                <c:pt idx="2">
                  <c:v>-53.124307000000002</c:v>
                </c:pt>
                <c:pt idx="3">
                  <c:v>-44.445406999999996</c:v>
                </c:pt>
              </c:numCache>
            </c:numRef>
          </c:val>
        </c:ser>
        <c:ser>
          <c:idx val="9"/>
          <c:order val="3"/>
          <c:tx>
            <c:strRef>
              <c:f>cum_cap_add_ret!$B$41</c:f>
              <c:strCache>
                <c:ptCount val="1"/>
                <c:pt idx="0">
                  <c:v>Other Retirements</c:v>
                </c:pt>
              </c:strCache>
            </c:strRef>
          </c:tx>
          <c:spPr>
            <a:solidFill>
              <a:schemeClr val="tx1">
                <a:lumMod val="50000"/>
                <a:lumOff val="50000"/>
              </a:schemeClr>
            </a:solidFill>
            <a:ln>
              <a:noFill/>
            </a:ln>
            <a:effectLst/>
          </c:spPr>
          <c:invertIfNegative val="0"/>
          <c:cat>
            <c:numRef>
              <c:f>cum_cap_add_ret!$C$31:$F$31</c:f>
              <c:numCache>
                <c:formatCode>General</c:formatCode>
                <c:ptCount val="4"/>
              </c:numCache>
            </c:numRef>
          </c:cat>
          <c:val>
            <c:numRef>
              <c:f>cum_cap_add_ret!$C$41:$F$41</c:f>
              <c:numCache>
                <c:formatCode>0.0</c:formatCode>
                <c:ptCount val="4"/>
                <c:pt idx="0">
                  <c:v>-0.40837899999998284</c:v>
                </c:pt>
                <c:pt idx="1">
                  <c:v>-0.40835499999998659</c:v>
                </c:pt>
                <c:pt idx="2">
                  <c:v>-0.40837899999998284</c:v>
                </c:pt>
                <c:pt idx="3">
                  <c:v>-0.40839000000000836</c:v>
                </c:pt>
              </c:numCache>
            </c:numRef>
          </c:val>
        </c:ser>
        <c:dLbls>
          <c:showLegendKey val="0"/>
          <c:showVal val="0"/>
          <c:showCatName val="0"/>
          <c:showSerName val="0"/>
          <c:showPercent val="0"/>
          <c:showBubbleSize val="0"/>
        </c:dLbls>
        <c:gapWidth val="67"/>
        <c:overlap val="100"/>
        <c:axId val="230054848"/>
        <c:axId val="230055408"/>
      </c:barChart>
      <c:catAx>
        <c:axId val="230054848"/>
        <c:scaling>
          <c:orientation val="minMax"/>
        </c:scaling>
        <c:delete val="0"/>
        <c:axPos val="b"/>
        <c:numFmt formatCode="General" sourceLinked="1"/>
        <c:majorTickMark val="cross"/>
        <c:minorTickMark val="none"/>
        <c:tickLblPos val="low"/>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30055408"/>
        <c:crosses val="autoZero"/>
        <c:auto val="1"/>
        <c:lblAlgn val="ctr"/>
        <c:lblOffset val="100"/>
        <c:tickLblSkip val="5"/>
        <c:tickMarkSkip val="5"/>
        <c:noMultiLvlLbl val="0"/>
      </c:catAx>
      <c:valAx>
        <c:axId val="230055408"/>
        <c:scaling>
          <c:orientation val="minMax"/>
          <c:max val="0"/>
          <c:min val="-40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low"/>
        <c:spPr>
          <a:noFill/>
          <a:ln w="22225">
            <a:noFill/>
            <a:prstDash val="lgDash"/>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30054848"/>
        <c:crosses val="autoZero"/>
        <c:crossBetween val="between"/>
        <c:majorUnit val="200"/>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000">
          <a:solidFill>
            <a:sysClr val="windowText" lastClr="000000"/>
          </a:solidFill>
        </a:defRPr>
      </a:pPr>
      <a:endParaRPr lang="en-US"/>
    </a:p>
  </c:txPr>
  <c:externalData r:id="rId3">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122334073659862E-2"/>
          <c:y val="0.1772405999426068"/>
          <c:w val="0.72866293595484233"/>
          <c:h val="0.4412478460438744"/>
        </c:manualLayout>
      </c:layout>
      <c:barChart>
        <c:barDir val="col"/>
        <c:grouping val="stacked"/>
        <c:varyColors val="0"/>
        <c:ser>
          <c:idx val="1"/>
          <c:order val="0"/>
          <c:tx>
            <c:strRef>
              <c:f>cum_cap_add_ret!$B$32</c:f>
              <c:strCache>
                <c:ptCount val="1"/>
                <c:pt idx="0">
                  <c:v>Coal </c:v>
                </c:pt>
              </c:strCache>
            </c:strRef>
          </c:tx>
          <c:spPr>
            <a:solidFill>
              <a:schemeClr val="tx1"/>
            </a:solidFill>
            <a:ln>
              <a:noFill/>
            </a:ln>
            <a:effectLst/>
          </c:spPr>
          <c:invertIfNegative val="0"/>
          <c:cat>
            <c:numRef>
              <c:f>cum_cap_add_ret!$C$31:$F$31</c:f>
              <c:numCache>
                <c:formatCode>General</c:formatCode>
                <c:ptCount val="4"/>
              </c:numCache>
            </c:numRef>
          </c:cat>
          <c:val>
            <c:numRef>
              <c:f>cum_cap_add_ret!$C$32:$F$32</c:f>
              <c:numCache>
                <c:formatCode>0</c:formatCode>
                <c:ptCount val="4"/>
                <c:pt idx="0">
                  <c:v>0</c:v>
                </c:pt>
                <c:pt idx="1">
                  <c:v>0</c:v>
                </c:pt>
                <c:pt idx="2">
                  <c:v>0</c:v>
                </c:pt>
                <c:pt idx="3">
                  <c:v>1.3798E-2</c:v>
                </c:pt>
              </c:numCache>
            </c:numRef>
          </c:val>
        </c:ser>
        <c:ser>
          <c:idx val="5"/>
          <c:order val="1"/>
          <c:tx>
            <c:strRef>
              <c:f>cum_cap_add_ret!$B$33</c:f>
              <c:strCache>
                <c:ptCount val="1"/>
                <c:pt idx="0">
                  <c:v>Other</c:v>
                </c:pt>
              </c:strCache>
            </c:strRef>
          </c:tx>
          <c:spPr>
            <a:solidFill>
              <a:schemeClr val="tx1">
                <a:lumMod val="50000"/>
                <a:lumOff val="50000"/>
              </a:schemeClr>
            </a:solidFill>
            <a:ln>
              <a:noFill/>
            </a:ln>
            <a:effectLst/>
          </c:spPr>
          <c:invertIfNegative val="0"/>
          <c:cat>
            <c:numRef>
              <c:f>cum_cap_add_ret!$C$31:$F$31</c:f>
              <c:numCache>
                <c:formatCode>General</c:formatCode>
                <c:ptCount val="4"/>
              </c:numCache>
            </c:numRef>
          </c:cat>
          <c:val>
            <c:numRef>
              <c:f>cum_cap_add_ret!$C$33:$F$33</c:f>
              <c:numCache>
                <c:formatCode>0</c:formatCode>
                <c:ptCount val="4"/>
                <c:pt idx="0">
                  <c:v>39.603846000000082</c:v>
                </c:pt>
                <c:pt idx="1">
                  <c:v>100.90126500000007</c:v>
                </c:pt>
                <c:pt idx="2">
                  <c:v>39.603846000000082</c:v>
                </c:pt>
                <c:pt idx="3">
                  <c:v>23.016175999999906</c:v>
                </c:pt>
              </c:numCache>
            </c:numRef>
          </c:val>
        </c:ser>
        <c:ser>
          <c:idx val="4"/>
          <c:order val="2"/>
          <c:tx>
            <c:strRef>
              <c:f>cum_cap_add_ret!$B$34</c:f>
              <c:strCache>
                <c:ptCount val="1"/>
                <c:pt idx="0">
                  <c:v>Nuclear</c:v>
                </c:pt>
              </c:strCache>
            </c:strRef>
          </c:tx>
          <c:spPr>
            <a:solidFill>
              <a:schemeClr val="accent5"/>
            </a:solidFill>
            <a:ln>
              <a:noFill/>
            </a:ln>
            <a:effectLst/>
          </c:spPr>
          <c:invertIfNegative val="0"/>
          <c:cat>
            <c:numRef>
              <c:f>cum_cap_add_ret!$C$31:$F$31</c:f>
              <c:numCache>
                <c:formatCode>General</c:formatCode>
                <c:ptCount val="4"/>
              </c:numCache>
            </c:numRef>
          </c:cat>
          <c:val>
            <c:numRef>
              <c:f>cum_cap_add_ret!$C$34:$F$34</c:f>
              <c:numCache>
                <c:formatCode>0</c:formatCode>
                <c:ptCount val="4"/>
                <c:pt idx="0">
                  <c:v>2.2000000000000002</c:v>
                </c:pt>
                <c:pt idx="1">
                  <c:v>3.2381950000000002</c:v>
                </c:pt>
                <c:pt idx="2">
                  <c:v>2.2000000000000002</c:v>
                </c:pt>
                <c:pt idx="3">
                  <c:v>2.2000000000000002</c:v>
                </c:pt>
              </c:numCache>
            </c:numRef>
          </c:val>
        </c:ser>
        <c:ser>
          <c:idx val="3"/>
          <c:order val="3"/>
          <c:tx>
            <c:strRef>
              <c:f>cum_cap_add_ret!$B$37</c:f>
              <c:strCache>
                <c:ptCount val="1"/>
                <c:pt idx="0">
                  <c:v>Oil &amp; Gas</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cum_cap_add_ret!$C$31:$F$31</c:f>
              <c:numCache>
                <c:formatCode>General</c:formatCode>
                <c:ptCount val="4"/>
              </c:numCache>
            </c:numRef>
          </c:cat>
          <c:val>
            <c:numRef>
              <c:f>cum_cap_add_ret!$C$37:$F$37</c:f>
              <c:numCache>
                <c:formatCode>0</c:formatCode>
                <c:ptCount val="4"/>
                <c:pt idx="0">
                  <c:v>379.40925999999996</c:v>
                </c:pt>
                <c:pt idx="1">
                  <c:v>258.68295699999999</c:v>
                </c:pt>
                <c:pt idx="2">
                  <c:v>379.40925999999996</c:v>
                </c:pt>
                <c:pt idx="3">
                  <c:v>473.71273200000002</c:v>
                </c:pt>
              </c:numCache>
            </c:numRef>
          </c:val>
        </c:ser>
        <c:ser>
          <c:idx val="0"/>
          <c:order val="4"/>
          <c:tx>
            <c:strRef>
              <c:f>cum_cap_add_ret!$B$35</c:f>
              <c:strCache>
                <c:ptCount val="1"/>
                <c:pt idx="0">
                  <c:v>Wind</c:v>
                </c:pt>
              </c:strCache>
            </c:strRef>
          </c:tx>
          <c:spPr>
            <a:solidFill>
              <a:schemeClr val="accent3"/>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cum_cap_add_ret!$C$31:$F$31</c:f>
              <c:numCache>
                <c:formatCode>General</c:formatCode>
                <c:ptCount val="4"/>
              </c:numCache>
            </c:numRef>
          </c:cat>
          <c:val>
            <c:numRef>
              <c:f>cum_cap_add_ret!$C$35:$F$35</c:f>
              <c:numCache>
                <c:formatCode>0</c:formatCode>
                <c:ptCount val="4"/>
                <c:pt idx="0">
                  <c:v>49.505859000000001</c:v>
                </c:pt>
                <c:pt idx="1">
                  <c:v>128.063616</c:v>
                </c:pt>
                <c:pt idx="2">
                  <c:v>49.505859000000001</c:v>
                </c:pt>
                <c:pt idx="3">
                  <c:v>35.280425000000001</c:v>
                </c:pt>
              </c:numCache>
            </c:numRef>
          </c:val>
        </c:ser>
        <c:ser>
          <c:idx val="2"/>
          <c:order val="5"/>
          <c:tx>
            <c:strRef>
              <c:f>cum_cap_add_ret!$B$36</c:f>
              <c:strCache>
                <c:ptCount val="1"/>
                <c:pt idx="0">
                  <c:v>Solar</c:v>
                </c:pt>
              </c:strCache>
            </c:strRef>
          </c:tx>
          <c:spPr>
            <a:solidFill>
              <a:schemeClr val="accent4"/>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cum_cap_add_ret!$C$31:$F$31</c:f>
              <c:numCache>
                <c:formatCode>General</c:formatCode>
                <c:ptCount val="4"/>
              </c:numCache>
            </c:numRef>
          </c:cat>
          <c:val>
            <c:numRef>
              <c:f>cum_cap_add_ret!$C$36:$F$36</c:f>
              <c:numCache>
                <c:formatCode>0</c:formatCode>
                <c:ptCount val="4"/>
                <c:pt idx="0">
                  <c:v>356.55032599999998</c:v>
                </c:pt>
                <c:pt idx="1">
                  <c:v>499.308246</c:v>
                </c:pt>
                <c:pt idx="2">
                  <c:v>356.55032599999998</c:v>
                </c:pt>
                <c:pt idx="3">
                  <c:v>247.11531300000001</c:v>
                </c:pt>
              </c:numCache>
            </c:numRef>
          </c:val>
        </c:ser>
        <c:dLbls>
          <c:showLegendKey val="0"/>
          <c:showVal val="0"/>
          <c:showCatName val="0"/>
          <c:showSerName val="0"/>
          <c:showPercent val="0"/>
          <c:showBubbleSize val="0"/>
        </c:dLbls>
        <c:gapWidth val="67"/>
        <c:overlap val="100"/>
        <c:axId val="230060448"/>
        <c:axId val="230061008"/>
      </c:barChart>
      <c:catAx>
        <c:axId val="230060448"/>
        <c:scaling>
          <c:orientation val="minMax"/>
        </c:scaling>
        <c:delete val="0"/>
        <c:axPos val="b"/>
        <c:numFmt formatCode="General" sourceLinked="1"/>
        <c:majorTickMark val="cross"/>
        <c:minorTickMark val="none"/>
        <c:tickLblPos val="low"/>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30061008"/>
        <c:crosses val="autoZero"/>
        <c:auto val="1"/>
        <c:lblAlgn val="ctr"/>
        <c:lblOffset val="100"/>
        <c:tickLblSkip val="5"/>
        <c:tickMarkSkip val="5"/>
        <c:noMultiLvlLbl val="0"/>
      </c:catAx>
      <c:valAx>
        <c:axId val="230061008"/>
        <c:scaling>
          <c:orientation val="minMax"/>
          <c:max val="1000"/>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low"/>
        <c:spPr>
          <a:noFill/>
          <a:ln w="22225">
            <a:noFill/>
            <a:prstDash val="lgDash"/>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30060448"/>
        <c:crosses val="autoZero"/>
        <c:crossBetween val="between"/>
        <c:majorUnit val="200"/>
      </c:valAx>
      <c:spPr>
        <a:noFill/>
        <a:ln>
          <a:noFill/>
        </a:ln>
        <a:effectLst/>
      </c:spPr>
    </c:plotArea>
    <c:plotVisOnly val="1"/>
    <c:dispBlanksAs val="zero"/>
    <c:showDLblsOverMax val="0"/>
  </c:chart>
  <c:spPr>
    <a:noFill/>
    <a:ln w="9525" cap="flat" cmpd="sng" algn="ctr">
      <a:noFill/>
      <a:round/>
    </a:ln>
    <a:effectLst/>
  </c:spPr>
  <c:txPr>
    <a:bodyPr/>
    <a:lstStyle/>
    <a:p>
      <a:pPr>
        <a:defRPr sz="1000">
          <a:solidFill>
            <a:sysClr val="windowText" lastClr="000000"/>
          </a:solidFill>
        </a:defRPr>
      </a:pPr>
      <a:endParaRPr lang="en-US"/>
    </a:p>
  </c:txPr>
  <c:externalData r:id="rId3">
    <c:autoUpdate val="0"/>
  </c:externalData>
  <c:userShapes r:id="rId4"/>
</c:chartSpace>
</file>

<file path=ppt/charts/chart6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448673082531347E-2"/>
          <c:y val="0.23057888597258677"/>
          <c:w val="0.55152318315010729"/>
          <c:h val="0.65964457567804013"/>
        </c:manualLayout>
      </c:layout>
      <c:lineChart>
        <c:grouping val="standard"/>
        <c:varyColors val="0"/>
        <c:ser>
          <c:idx val="1"/>
          <c:order val="0"/>
          <c:tx>
            <c:strRef>
              <c:f>ElecPrice!$B$36</c:f>
              <c:strCache>
                <c:ptCount val="1"/>
                <c:pt idx="0">
                  <c:v>High Oil and Gas Resource and Technology</c:v>
                </c:pt>
              </c:strCache>
            </c:strRef>
          </c:tx>
          <c:spPr>
            <a:ln w="22225" cap="rnd">
              <a:solidFill>
                <a:schemeClr val="accent3"/>
              </a:solidFill>
              <a:round/>
            </a:ln>
            <a:effectLst/>
          </c:spPr>
          <c:marker>
            <c:symbol val="none"/>
          </c:marker>
          <c:cat>
            <c:numRef>
              <c:f>ElecPrice!$C$34:$AQ$34</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ElecPrice!$C$36:$AQ$36</c:f>
              <c:numCache>
                <c:formatCode>General</c:formatCode>
                <c:ptCount val="41"/>
                <c:pt idx="0">
                  <c:v>9.83</c:v>
                </c:pt>
                <c:pt idx="1">
                  <c:v>9.9</c:v>
                </c:pt>
                <c:pt idx="2">
                  <c:v>9.84</c:v>
                </c:pt>
                <c:pt idx="3">
                  <c:v>10.07</c:v>
                </c:pt>
                <c:pt idx="4">
                  <c:v>10.44</c:v>
                </c:pt>
                <c:pt idx="5">
                  <c:v>10.41</c:v>
                </c:pt>
                <c:pt idx="6">
                  <c:v>10.27</c:v>
                </c:pt>
                <c:pt idx="7">
                  <c:v>10.54</c:v>
                </c:pt>
                <c:pt idx="8">
                  <c:v>10.556652</c:v>
                </c:pt>
                <c:pt idx="9">
                  <c:v>10.432449</c:v>
                </c:pt>
                <c:pt idx="10">
                  <c:v>10.192054000000001</c:v>
                </c:pt>
                <c:pt idx="11">
                  <c:v>9.9448419999999995</c:v>
                </c:pt>
                <c:pt idx="12">
                  <c:v>9.9097089999999994</c:v>
                </c:pt>
                <c:pt idx="13">
                  <c:v>9.8887250000000009</c:v>
                </c:pt>
                <c:pt idx="14">
                  <c:v>9.9310939999999999</c:v>
                </c:pt>
                <c:pt idx="15">
                  <c:v>10.019594</c:v>
                </c:pt>
                <c:pt idx="16">
                  <c:v>10.073012</c:v>
                </c:pt>
                <c:pt idx="17">
                  <c:v>10.074175</c:v>
                </c:pt>
                <c:pt idx="18">
                  <c:v>10.046457999999999</c:v>
                </c:pt>
                <c:pt idx="19">
                  <c:v>10.031466999999999</c:v>
                </c:pt>
                <c:pt idx="20">
                  <c:v>10.029533000000001</c:v>
                </c:pt>
                <c:pt idx="21">
                  <c:v>10.063340999999999</c:v>
                </c:pt>
                <c:pt idx="22">
                  <c:v>10.046678999999999</c:v>
                </c:pt>
                <c:pt idx="23">
                  <c:v>10.107355999999999</c:v>
                </c:pt>
                <c:pt idx="24">
                  <c:v>10.031273000000001</c:v>
                </c:pt>
                <c:pt idx="25">
                  <c:v>10.066509999999999</c:v>
                </c:pt>
                <c:pt idx="26">
                  <c:v>10.056979999999999</c:v>
                </c:pt>
                <c:pt idx="27">
                  <c:v>9.97471</c:v>
                </c:pt>
                <c:pt idx="28">
                  <c:v>9.9725380000000001</c:v>
                </c:pt>
                <c:pt idx="29">
                  <c:v>9.9327670000000001</c:v>
                </c:pt>
                <c:pt idx="30">
                  <c:v>9.8712649999999993</c:v>
                </c:pt>
                <c:pt idx="31">
                  <c:v>9.8940549999999998</c:v>
                </c:pt>
                <c:pt idx="32">
                  <c:v>9.8218549999999993</c:v>
                </c:pt>
                <c:pt idx="33">
                  <c:v>9.7613780000000006</c:v>
                </c:pt>
                <c:pt idx="34">
                  <c:v>9.8133049999999997</c:v>
                </c:pt>
                <c:pt idx="35">
                  <c:v>9.7979040000000008</c:v>
                </c:pt>
                <c:pt idx="36">
                  <c:v>9.7933889999999995</c:v>
                </c:pt>
                <c:pt idx="37">
                  <c:v>9.7876519999999996</c:v>
                </c:pt>
                <c:pt idx="38">
                  <c:v>9.7600510000000007</c:v>
                </c:pt>
                <c:pt idx="39">
                  <c:v>9.6947360000000007</c:v>
                </c:pt>
                <c:pt idx="40">
                  <c:v>9.6880260000000007</c:v>
                </c:pt>
              </c:numCache>
            </c:numRef>
          </c:val>
          <c:smooth val="0"/>
        </c:ser>
        <c:ser>
          <c:idx val="2"/>
          <c:order val="1"/>
          <c:tx>
            <c:strRef>
              <c:f>ElecPrice!$B$37</c:f>
              <c:strCache>
                <c:ptCount val="1"/>
                <c:pt idx="0">
                  <c:v>Low Oil and Gas Resource and Technology</c:v>
                </c:pt>
              </c:strCache>
            </c:strRef>
          </c:tx>
          <c:spPr>
            <a:ln w="22225" cap="rnd">
              <a:solidFill>
                <a:schemeClr val="accent2"/>
              </a:solidFill>
              <a:round/>
            </a:ln>
            <a:effectLst/>
          </c:spPr>
          <c:marker>
            <c:symbol val="none"/>
          </c:marker>
          <c:cat>
            <c:numRef>
              <c:f>ElecPrice!$C$34:$AQ$34</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ElecPrice!$C$37:$AQ$37</c:f>
              <c:numCache>
                <c:formatCode>General</c:formatCode>
                <c:ptCount val="41"/>
                <c:pt idx="0">
                  <c:v>9.83</c:v>
                </c:pt>
                <c:pt idx="1">
                  <c:v>9.9</c:v>
                </c:pt>
                <c:pt idx="2">
                  <c:v>9.84</c:v>
                </c:pt>
                <c:pt idx="3">
                  <c:v>10.07</c:v>
                </c:pt>
                <c:pt idx="4">
                  <c:v>10.44</c:v>
                </c:pt>
                <c:pt idx="5">
                  <c:v>10.41</c:v>
                </c:pt>
                <c:pt idx="6">
                  <c:v>10.27</c:v>
                </c:pt>
                <c:pt idx="7">
                  <c:v>10.54</c:v>
                </c:pt>
                <c:pt idx="8">
                  <c:v>10.556882999999999</c:v>
                </c:pt>
                <c:pt idx="9">
                  <c:v>10.492361000000001</c:v>
                </c:pt>
                <c:pt idx="10">
                  <c:v>10.44266</c:v>
                </c:pt>
                <c:pt idx="11">
                  <c:v>10.409454</c:v>
                </c:pt>
                <c:pt idx="12">
                  <c:v>10.457495</c:v>
                </c:pt>
                <c:pt idx="13">
                  <c:v>10.531938999999999</c:v>
                </c:pt>
                <c:pt idx="14">
                  <c:v>10.651604000000001</c:v>
                </c:pt>
                <c:pt idx="15">
                  <c:v>10.800342000000001</c:v>
                </c:pt>
                <c:pt idx="16">
                  <c:v>10.916968000000001</c:v>
                </c:pt>
                <c:pt idx="17">
                  <c:v>11.039369000000001</c:v>
                </c:pt>
                <c:pt idx="18">
                  <c:v>11.110326000000001</c:v>
                </c:pt>
                <c:pt idx="19">
                  <c:v>11.181512</c:v>
                </c:pt>
                <c:pt idx="20">
                  <c:v>11.276203000000001</c:v>
                </c:pt>
                <c:pt idx="21">
                  <c:v>11.32945</c:v>
                </c:pt>
                <c:pt idx="22">
                  <c:v>11.356846000000001</c:v>
                </c:pt>
                <c:pt idx="23">
                  <c:v>11.426056000000001</c:v>
                </c:pt>
                <c:pt idx="24">
                  <c:v>11.46819</c:v>
                </c:pt>
                <c:pt idx="25">
                  <c:v>11.515202</c:v>
                </c:pt>
                <c:pt idx="26">
                  <c:v>11.540978000000001</c:v>
                </c:pt>
                <c:pt idx="27">
                  <c:v>11.537851</c:v>
                </c:pt>
                <c:pt idx="28">
                  <c:v>11.585421</c:v>
                </c:pt>
                <c:pt idx="29">
                  <c:v>11.557608999999999</c:v>
                </c:pt>
                <c:pt idx="30">
                  <c:v>11.547222</c:v>
                </c:pt>
                <c:pt idx="31">
                  <c:v>11.554845</c:v>
                </c:pt>
                <c:pt idx="32">
                  <c:v>11.568438</c:v>
                </c:pt>
                <c:pt idx="33">
                  <c:v>11.539762</c:v>
                </c:pt>
                <c:pt idx="34">
                  <c:v>11.538054000000001</c:v>
                </c:pt>
                <c:pt idx="35">
                  <c:v>11.544562000000001</c:v>
                </c:pt>
                <c:pt idx="36">
                  <c:v>11.567811000000001</c:v>
                </c:pt>
                <c:pt idx="37">
                  <c:v>11.590987</c:v>
                </c:pt>
                <c:pt idx="38">
                  <c:v>11.678343999999999</c:v>
                </c:pt>
                <c:pt idx="39">
                  <c:v>11.652424</c:v>
                </c:pt>
                <c:pt idx="40">
                  <c:v>11.626041000000001</c:v>
                </c:pt>
              </c:numCache>
            </c:numRef>
          </c:val>
          <c:smooth val="0"/>
        </c:ser>
        <c:ser>
          <c:idx val="4"/>
          <c:order val="2"/>
          <c:tx>
            <c:strRef>
              <c:f>ElecPrice!$B$38</c:f>
              <c:strCache>
                <c:ptCount val="1"/>
                <c:pt idx="0">
                  <c:v>High Economic Growth</c:v>
                </c:pt>
              </c:strCache>
            </c:strRef>
          </c:tx>
          <c:spPr>
            <a:ln w="22225" cap="rnd">
              <a:solidFill>
                <a:schemeClr val="accent1"/>
              </a:solidFill>
              <a:round/>
            </a:ln>
            <a:effectLst/>
          </c:spPr>
          <c:marker>
            <c:symbol val="none"/>
          </c:marker>
          <c:cat>
            <c:numRef>
              <c:f>ElecPrice!$C$34:$AQ$34</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ElecPrice!$C$38:$AQ$38</c:f>
              <c:numCache>
                <c:formatCode>General</c:formatCode>
                <c:ptCount val="41"/>
                <c:pt idx="0">
                  <c:v>9.83</c:v>
                </c:pt>
                <c:pt idx="1">
                  <c:v>9.9</c:v>
                </c:pt>
                <c:pt idx="2">
                  <c:v>9.84</c:v>
                </c:pt>
                <c:pt idx="3">
                  <c:v>10.07</c:v>
                </c:pt>
                <c:pt idx="4">
                  <c:v>10.44</c:v>
                </c:pt>
                <c:pt idx="5">
                  <c:v>10.41</c:v>
                </c:pt>
                <c:pt idx="6">
                  <c:v>10.27</c:v>
                </c:pt>
                <c:pt idx="7">
                  <c:v>10.54</c:v>
                </c:pt>
                <c:pt idx="8">
                  <c:v>10.556965999999999</c:v>
                </c:pt>
                <c:pt idx="9">
                  <c:v>10.459768</c:v>
                </c:pt>
                <c:pt idx="10">
                  <c:v>10.286994</c:v>
                </c:pt>
                <c:pt idx="11">
                  <c:v>10.181687999999999</c:v>
                </c:pt>
                <c:pt idx="12">
                  <c:v>10.200727000000001</c:v>
                </c:pt>
                <c:pt idx="13">
                  <c:v>10.250465</c:v>
                </c:pt>
                <c:pt idx="14">
                  <c:v>10.298128</c:v>
                </c:pt>
                <c:pt idx="15">
                  <c:v>10.428834</c:v>
                </c:pt>
                <c:pt idx="16">
                  <c:v>10.503061000000001</c:v>
                </c:pt>
                <c:pt idx="17">
                  <c:v>10.516543</c:v>
                </c:pt>
                <c:pt idx="18">
                  <c:v>10.498123</c:v>
                </c:pt>
                <c:pt idx="19">
                  <c:v>10.513377999999999</c:v>
                </c:pt>
                <c:pt idx="20">
                  <c:v>10.519574</c:v>
                </c:pt>
                <c:pt idx="21">
                  <c:v>10.541145</c:v>
                </c:pt>
                <c:pt idx="22">
                  <c:v>10.563698</c:v>
                </c:pt>
                <c:pt idx="23">
                  <c:v>10.615880000000001</c:v>
                </c:pt>
                <c:pt idx="24">
                  <c:v>10.607749999999999</c:v>
                </c:pt>
                <c:pt idx="25">
                  <c:v>10.589340999999999</c:v>
                </c:pt>
                <c:pt idx="26">
                  <c:v>10.648512999999999</c:v>
                </c:pt>
                <c:pt idx="27">
                  <c:v>10.610742</c:v>
                </c:pt>
                <c:pt idx="28">
                  <c:v>10.602942000000001</c:v>
                </c:pt>
                <c:pt idx="29">
                  <c:v>10.569337000000001</c:v>
                </c:pt>
                <c:pt idx="30">
                  <c:v>10.614723</c:v>
                </c:pt>
                <c:pt idx="31">
                  <c:v>10.618778000000001</c:v>
                </c:pt>
                <c:pt idx="32">
                  <c:v>10.597467999999999</c:v>
                </c:pt>
                <c:pt idx="33">
                  <c:v>10.581882</c:v>
                </c:pt>
                <c:pt idx="34">
                  <c:v>10.588324</c:v>
                </c:pt>
                <c:pt idx="35">
                  <c:v>10.582492999999999</c:v>
                </c:pt>
                <c:pt idx="36">
                  <c:v>10.599641</c:v>
                </c:pt>
                <c:pt idx="37">
                  <c:v>10.601369</c:v>
                </c:pt>
                <c:pt idx="38">
                  <c:v>10.627075</c:v>
                </c:pt>
                <c:pt idx="39">
                  <c:v>10.642802</c:v>
                </c:pt>
                <c:pt idx="40">
                  <c:v>10.638216</c:v>
                </c:pt>
              </c:numCache>
            </c:numRef>
          </c:val>
          <c:smooth val="0"/>
        </c:ser>
        <c:ser>
          <c:idx val="5"/>
          <c:order val="3"/>
          <c:tx>
            <c:strRef>
              <c:f>ElecPrice!$B$39</c:f>
              <c:strCache>
                <c:ptCount val="1"/>
                <c:pt idx="0">
                  <c:v>Low Economic Growth</c:v>
                </c:pt>
              </c:strCache>
            </c:strRef>
          </c:tx>
          <c:spPr>
            <a:ln w="22225" cap="rnd">
              <a:solidFill>
                <a:schemeClr val="accent6"/>
              </a:solidFill>
              <a:round/>
            </a:ln>
            <a:effectLst/>
          </c:spPr>
          <c:marker>
            <c:symbol val="none"/>
          </c:marker>
          <c:cat>
            <c:numRef>
              <c:f>ElecPrice!$C$34:$AQ$34</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ElecPrice!$C$39:$AQ$39</c:f>
              <c:numCache>
                <c:formatCode>General</c:formatCode>
                <c:ptCount val="41"/>
                <c:pt idx="0">
                  <c:v>9.83</c:v>
                </c:pt>
                <c:pt idx="1">
                  <c:v>9.9</c:v>
                </c:pt>
                <c:pt idx="2">
                  <c:v>9.84</c:v>
                </c:pt>
                <c:pt idx="3">
                  <c:v>10.07</c:v>
                </c:pt>
                <c:pt idx="4">
                  <c:v>10.44</c:v>
                </c:pt>
                <c:pt idx="5">
                  <c:v>10.41</c:v>
                </c:pt>
                <c:pt idx="6">
                  <c:v>10.27</c:v>
                </c:pt>
                <c:pt idx="7">
                  <c:v>10.54</c:v>
                </c:pt>
                <c:pt idx="8">
                  <c:v>10.556925</c:v>
                </c:pt>
                <c:pt idx="9">
                  <c:v>10.500474000000001</c:v>
                </c:pt>
                <c:pt idx="10">
                  <c:v>10.25526</c:v>
                </c:pt>
                <c:pt idx="11">
                  <c:v>10.064132000000001</c:v>
                </c:pt>
                <c:pt idx="12">
                  <c:v>10.075998</c:v>
                </c:pt>
                <c:pt idx="13">
                  <c:v>10.066903999999999</c:v>
                </c:pt>
                <c:pt idx="14">
                  <c:v>10.171719</c:v>
                </c:pt>
                <c:pt idx="15">
                  <c:v>10.268848</c:v>
                </c:pt>
                <c:pt idx="16">
                  <c:v>10.378161</c:v>
                </c:pt>
                <c:pt idx="17">
                  <c:v>10.376656000000001</c:v>
                </c:pt>
                <c:pt idx="18">
                  <c:v>10.372992</c:v>
                </c:pt>
                <c:pt idx="19">
                  <c:v>10.317551999999999</c:v>
                </c:pt>
                <c:pt idx="20">
                  <c:v>10.323100999999999</c:v>
                </c:pt>
                <c:pt idx="21">
                  <c:v>10.323879</c:v>
                </c:pt>
                <c:pt idx="22">
                  <c:v>10.351153999999999</c:v>
                </c:pt>
                <c:pt idx="23">
                  <c:v>10.406107</c:v>
                </c:pt>
                <c:pt idx="24">
                  <c:v>10.3604</c:v>
                </c:pt>
                <c:pt idx="25">
                  <c:v>10.390677999999999</c:v>
                </c:pt>
                <c:pt idx="26">
                  <c:v>10.353565</c:v>
                </c:pt>
                <c:pt idx="27">
                  <c:v>10.382243000000001</c:v>
                </c:pt>
                <c:pt idx="28">
                  <c:v>10.319227</c:v>
                </c:pt>
                <c:pt idx="29">
                  <c:v>10.292790999999999</c:v>
                </c:pt>
                <c:pt idx="30">
                  <c:v>10.292458999999999</c:v>
                </c:pt>
                <c:pt idx="31">
                  <c:v>10.305543999999999</c:v>
                </c:pt>
                <c:pt idx="32">
                  <c:v>10.256188999999999</c:v>
                </c:pt>
                <c:pt idx="33">
                  <c:v>10.19908</c:v>
                </c:pt>
                <c:pt idx="34">
                  <c:v>10.242941</c:v>
                </c:pt>
                <c:pt idx="35">
                  <c:v>10.225099999999999</c:v>
                </c:pt>
                <c:pt idx="36">
                  <c:v>10.281075</c:v>
                </c:pt>
                <c:pt idx="37">
                  <c:v>10.285135</c:v>
                </c:pt>
                <c:pt idx="38">
                  <c:v>10.275807</c:v>
                </c:pt>
                <c:pt idx="39">
                  <c:v>10.294893</c:v>
                </c:pt>
                <c:pt idx="40">
                  <c:v>10.299602999999999</c:v>
                </c:pt>
              </c:numCache>
            </c:numRef>
          </c:val>
          <c:smooth val="0"/>
        </c:ser>
        <c:ser>
          <c:idx val="6"/>
          <c:order val="4"/>
          <c:tx>
            <c:strRef>
              <c:f>ElecPrice!$B$40</c:f>
              <c:strCache>
                <c:ptCount val="1"/>
                <c:pt idx="0">
                  <c:v>High Oil Price</c:v>
                </c:pt>
              </c:strCache>
            </c:strRef>
          </c:tx>
          <c:spPr>
            <a:ln w="22225" cap="rnd">
              <a:solidFill>
                <a:schemeClr val="accent4"/>
              </a:solidFill>
              <a:round/>
            </a:ln>
            <a:effectLst/>
          </c:spPr>
          <c:marker>
            <c:symbol val="none"/>
          </c:marker>
          <c:cat>
            <c:numRef>
              <c:f>ElecPrice!$C$34:$AQ$34</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ElecPrice!$C$40:$AQ$40</c:f>
              <c:numCache>
                <c:formatCode>General</c:formatCode>
                <c:ptCount val="41"/>
                <c:pt idx="0">
                  <c:v>9.83</c:v>
                </c:pt>
                <c:pt idx="1">
                  <c:v>9.9</c:v>
                </c:pt>
                <c:pt idx="2">
                  <c:v>9.84</c:v>
                </c:pt>
                <c:pt idx="3">
                  <c:v>10.07</c:v>
                </c:pt>
                <c:pt idx="4">
                  <c:v>10.44</c:v>
                </c:pt>
                <c:pt idx="5">
                  <c:v>10.41</c:v>
                </c:pt>
                <c:pt idx="6">
                  <c:v>10.27</c:v>
                </c:pt>
                <c:pt idx="7">
                  <c:v>10.54</c:v>
                </c:pt>
                <c:pt idx="8">
                  <c:v>10.554306</c:v>
                </c:pt>
                <c:pt idx="9">
                  <c:v>10.542218</c:v>
                </c:pt>
                <c:pt idx="10">
                  <c:v>10.398007</c:v>
                </c:pt>
                <c:pt idx="11">
                  <c:v>10.260636999999999</c:v>
                </c:pt>
                <c:pt idx="12">
                  <c:v>10.199745999999999</c:v>
                </c:pt>
                <c:pt idx="13">
                  <c:v>10.127039</c:v>
                </c:pt>
                <c:pt idx="14">
                  <c:v>10.024063</c:v>
                </c:pt>
                <c:pt idx="15">
                  <c:v>10.027536</c:v>
                </c:pt>
                <c:pt idx="16">
                  <c:v>10.01121</c:v>
                </c:pt>
                <c:pt idx="17">
                  <c:v>9.9897819999999999</c:v>
                </c:pt>
                <c:pt idx="18">
                  <c:v>9.98245</c:v>
                </c:pt>
                <c:pt idx="19">
                  <c:v>10.016177000000001</c:v>
                </c:pt>
                <c:pt idx="20">
                  <c:v>10.079572000000001</c:v>
                </c:pt>
                <c:pt idx="21">
                  <c:v>10.132419000000001</c:v>
                </c:pt>
                <c:pt idx="22">
                  <c:v>10.251976000000001</c:v>
                </c:pt>
                <c:pt idx="23">
                  <c:v>10.313796</c:v>
                </c:pt>
                <c:pt idx="24">
                  <c:v>10.319741</c:v>
                </c:pt>
                <c:pt idx="25">
                  <c:v>10.360333000000001</c:v>
                </c:pt>
                <c:pt idx="26">
                  <c:v>10.367101</c:v>
                </c:pt>
                <c:pt idx="27">
                  <c:v>10.433522999999999</c:v>
                </c:pt>
                <c:pt idx="28">
                  <c:v>10.458727</c:v>
                </c:pt>
                <c:pt idx="29">
                  <c:v>10.468185</c:v>
                </c:pt>
                <c:pt idx="30">
                  <c:v>10.520431</c:v>
                </c:pt>
                <c:pt idx="31">
                  <c:v>10.562412999999999</c:v>
                </c:pt>
                <c:pt idx="32">
                  <c:v>10.619028999999999</c:v>
                </c:pt>
                <c:pt idx="33">
                  <c:v>10.623974</c:v>
                </c:pt>
                <c:pt idx="34">
                  <c:v>10.663147</c:v>
                </c:pt>
                <c:pt idx="35">
                  <c:v>10.712885999999999</c:v>
                </c:pt>
                <c:pt idx="36">
                  <c:v>10.761468000000001</c:v>
                </c:pt>
                <c:pt idx="37">
                  <c:v>10.781437</c:v>
                </c:pt>
                <c:pt idx="38">
                  <c:v>10.796400999999999</c:v>
                </c:pt>
                <c:pt idx="39">
                  <c:v>10.808028999999999</c:v>
                </c:pt>
                <c:pt idx="40">
                  <c:v>10.806041</c:v>
                </c:pt>
              </c:numCache>
            </c:numRef>
          </c:val>
          <c:smooth val="0"/>
        </c:ser>
        <c:ser>
          <c:idx val="7"/>
          <c:order val="5"/>
          <c:tx>
            <c:strRef>
              <c:f>ElecPrice!$B$41</c:f>
              <c:strCache>
                <c:ptCount val="1"/>
                <c:pt idx="0">
                  <c:v>Low Oil Price</c:v>
                </c:pt>
              </c:strCache>
            </c:strRef>
          </c:tx>
          <c:spPr>
            <a:ln w="22225" cap="rnd">
              <a:solidFill>
                <a:schemeClr val="accent5"/>
              </a:solidFill>
              <a:round/>
            </a:ln>
            <a:effectLst/>
          </c:spPr>
          <c:marker>
            <c:symbol val="none"/>
          </c:marker>
          <c:cat>
            <c:numRef>
              <c:f>ElecPrice!$C$34:$AQ$34</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ElecPrice!$C$41:$AQ$41</c:f>
              <c:numCache>
                <c:formatCode>General</c:formatCode>
                <c:ptCount val="41"/>
                <c:pt idx="0">
                  <c:v>9.83</c:v>
                </c:pt>
                <c:pt idx="1">
                  <c:v>9.9</c:v>
                </c:pt>
                <c:pt idx="2">
                  <c:v>9.84</c:v>
                </c:pt>
                <c:pt idx="3">
                  <c:v>10.07</c:v>
                </c:pt>
                <c:pt idx="4">
                  <c:v>10.44</c:v>
                </c:pt>
                <c:pt idx="5">
                  <c:v>10.41</c:v>
                </c:pt>
                <c:pt idx="6">
                  <c:v>10.27</c:v>
                </c:pt>
                <c:pt idx="7">
                  <c:v>10.54</c:v>
                </c:pt>
                <c:pt idx="8">
                  <c:v>10.55331</c:v>
                </c:pt>
                <c:pt idx="9">
                  <c:v>10.437518000000001</c:v>
                </c:pt>
                <c:pt idx="10">
                  <c:v>10.188613999999999</c:v>
                </c:pt>
                <c:pt idx="11">
                  <c:v>10.055323</c:v>
                </c:pt>
                <c:pt idx="12">
                  <c:v>10.079154000000001</c:v>
                </c:pt>
                <c:pt idx="13">
                  <c:v>10.175367</c:v>
                </c:pt>
                <c:pt idx="14">
                  <c:v>10.243842000000001</c:v>
                </c:pt>
                <c:pt idx="15">
                  <c:v>10.366358999999999</c:v>
                </c:pt>
                <c:pt idx="16">
                  <c:v>10.451775</c:v>
                </c:pt>
                <c:pt idx="17">
                  <c:v>10.489509999999999</c:v>
                </c:pt>
                <c:pt idx="18">
                  <c:v>10.498806999999999</c:v>
                </c:pt>
                <c:pt idx="19">
                  <c:v>10.539110000000001</c:v>
                </c:pt>
                <c:pt idx="20">
                  <c:v>10.550851</c:v>
                </c:pt>
                <c:pt idx="21">
                  <c:v>10.610939</c:v>
                </c:pt>
                <c:pt idx="22">
                  <c:v>10.669553000000001</c:v>
                </c:pt>
                <c:pt idx="23">
                  <c:v>10.710013</c:v>
                </c:pt>
                <c:pt idx="24">
                  <c:v>10.721285999999999</c:v>
                </c:pt>
                <c:pt idx="25">
                  <c:v>10.702247</c:v>
                </c:pt>
                <c:pt idx="26">
                  <c:v>10.735232999999999</c:v>
                </c:pt>
                <c:pt idx="27">
                  <c:v>10.756867</c:v>
                </c:pt>
                <c:pt idx="28">
                  <c:v>10.717414</c:v>
                </c:pt>
                <c:pt idx="29">
                  <c:v>10.716835</c:v>
                </c:pt>
                <c:pt idx="30">
                  <c:v>10.657652000000001</c:v>
                </c:pt>
                <c:pt idx="31">
                  <c:v>10.665293</c:v>
                </c:pt>
                <c:pt idx="32">
                  <c:v>10.648527</c:v>
                </c:pt>
                <c:pt idx="33">
                  <c:v>10.609901000000001</c:v>
                </c:pt>
                <c:pt idx="34">
                  <c:v>10.574393000000001</c:v>
                </c:pt>
                <c:pt idx="35">
                  <c:v>10.607466000000001</c:v>
                </c:pt>
                <c:pt idx="36">
                  <c:v>10.591704999999999</c:v>
                </c:pt>
                <c:pt idx="37">
                  <c:v>10.587923999999999</c:v>
                </c:pt>
                <c:pt idx="38">
                  <c:v>10.577546999999999</c:v>
                </c:pt>
                <c:pt idx="39">
                  <c:v>10.537323000000001</c:v>
                </c:pt>
                <c:pt idx="40">
                  <c:v>10.482605</c:v>
                </c:pt>
              </c:numCache>
            </c:numRef>
          </c:val>
          <c:smooth val="0"/>
        </c:ser>
        <c:ser>
          <c:idx val="3"/>
          <c:order val="6"/>
          <c:tx>
            <c:strRef>
              <c:f>ElecPrice!$B$35</c:f>
              <c:strCache>
                <c:ptCount val="1"/>
                <c:pt idx="0">
                  <c:v>Reference</c:v>
                </c:pt>
              </c:strCache>
            </c:strRef>
          </c:tx>
          <c:spPr>
            <a:ln w="22225" cap="rnd">
              <a:solidFill>
                <a:schemeClr val="tx1"/>
              </a:solidFill>
              <a:round/>
            </a:ln>
            <a:effectLst/>
          </c:spPr>
          <c:marker>
            <c:symbol val="none"/>
          </c:marker>
          <c:cat>
            <c:numRef>
              <c:f>ElecPrice!$C$34:$AQ$34</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ElecPrice!$C$35:$AQ$35</c:f>
              <c:numCache>
                <c:formatCode>General</c:formatCode>
                <c:ptCount val="41"/>
                <c:pt idx="0">
                  <c:v>9.83</c:v>
                </c:pt>
                <c:pt idx="1">
                  <c:v>9.9</c:v>
                </c:pt>
                <c:pt idx="2">
                  <c:v>9.84</c:v>
                </c:pt>
                <c:pt idx="3">
                  <c:v>10.07</c:v>
                </c:pt>
                <c:pt idx="4">
                  <c:v>10.44</c:v>
                </c:pt>
                <c:pt idx="5">
                  <c:v>10.41</c:v>
                </c:pt>
                <c:pt idx="6">
                  <c:v>10.27</c:v>
                </c:pt>
                <c:pt idx="7">
                  <c:v>10.54</c:v>
                </c:pt>
                <c:pt idx="8">
                  <c:v>10.555153000000001</c:v>
                </c:pt>
                <c:pt idx="9">
                  <c:v>10.452851000000001</c:v>
                </c:pt>
                <c:pt idx="10">
                  <c:v>10.240713</c:v>
                </c:pt>
                <c:pt idx="11">
                  <c:v>10.114269</c:v>
                </c:pt>
                <c:pt idx="12">
                  <c:v>10.111283</c:v>
                </c:pt>
                <c:pt idx="13">
                  <c:v>10.127075</c:v>
                </c:pt>
                <c:pt idx="14">
                  <c:v>10.200208999999999</c:v>
                </c:pt>
                <c:pt idx="15">
                  <c:v>10.319483</c:v>
                </c:pt>
                <c:pt idx="16">
                  <c:v>10.392035999999999</c:v>
                </c:pt>
                <c:pt idx="17">
                  <c:v>10.400949000000001</c:v>
                </c:pt>
                <c:pt idx="18">
                  <c:v>10.422434000000001</c:v>
                </c:pt>
                <c:pt idx="19">
                  <c:v>10.413136</c:v>
                </c:pt>
                <c:pt idx="20">
                  <c:v>10.447011</c:v>
                </c:pt>
                <c:pt idx="21">
                  <c:v>10.461817</c:v>
                </c:pt>
                <c:pt idx="22">
                  <c:v>10.516177000000001</c:v>
                </c:pt>
                <c:pt idx="23">
                  <c:v>10.541268000000001</c:v>
                </c:pt>
                <c:pt idx="24">
                  <c:v>10.556597</c:v>
                </c:pt>
                <c:pt idx="25">
                  <c:v>10.558515999999999</c:v>
                </c:pt>
                <c:pt idx="26">
                  <c:v>10.577109</c:v>
                </c:pt>
                <c:pt idx="27">
                  <c:v>10.597333000000001</c:v>
                </c:pt>
                <c:pt idx="28">
                  <c:v>10.586905</c:v>
                </c:pt>
                <c:pt idx="29">
                  <c:v>10.566421</c:v>
                </c:pt>
                <c:pt idx="30">
                  <c:v>10.518877</c:v>
                </c:pt>
                <c:pt idx="31">
                  <c:v>10.544485999999999</c:v>
                </c:pt>
                <c:pt idx="32">
                  <c:v>10.514459</c:v>
                </c:pt>
                <c:pt idx="33">
                  <c:v>10.503579</c:v>
                </c:pt>
                <c:pt idx="34">
                  <c:v>10.487422</c:v>
                </c:pt>
                <c:pt idx="35">
                  <c:v>10.490791</c:v>
                </c:pt>
                <c:pt idx="36">
                  <c:v>10.499860999999999</c:v>
                </c:pt>
                <c:pt idx="37">
                  <c:v>10.511697</c:v>
                </c:pt>
                <c:pt idx="38">
                  <c:v>10.524551000000001</c:v>
                </c:pt>
                <c:pt idx="39">
                  <c:v>10.524112000000001</c:v>
                </c:pt>
                <c:pt idx="40">
                  <c:v>10.505855</c:v>
                </c:pt>
              </c:numCache>
            </c:numRef>
          </c:val>
          <c:smooth val="0"/>
        </c:ser>
        <c:dLbls>
          <c:showLegendKey val="0"/>
          <c:showVal val="0"/>
          <c:showCatName val="0"/>
          <c:showSerName val="0"/>
          <c:showPercent val="0"/>
          <c:showBubbleSize val="0"/>
        </c:dLbls>
        <c:smooth val="0"/>
        <c:axId val="230066608"/>
        <c:axId val="230067168"/>
      </c:lineChart>
      <c:catAx>
        <c:axId val="230066608"/>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30067168"/>
        <c:crosses val="autoZero"/>
        <c:auto val="1"/>
        <c:lblAlgn val="ctr"/>
        <c:lblOffset val="100"/>
        <c:tickLblSkip val="10"/>
        <c:tickMarkSkip val="10"/>
        <c:noMultiLvlLbl val="0"/>
      </c:catAx>
      <c:valAx>
        <c:axId val="230067168"/>
        <c:scaling>
          <c:orientation val="minMax"/>
          <c:min val="8"/>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low"/>
        <c:spPr>
          <a:noFill/>
          <a:ln w="22225">
            <a:solidFill>
              <a:schemeClr val="bg1">
                <a:lumMod val="65000"/>
              </a:schemeClr>
            </a:solidFill>
            <a:prstDash val="lgDash"/>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30066608"/>
        <c:crossesAt val="9"/>
        <c:crossBetween val="midCat"/>
        <c:majorUnit val="1"/>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000">
          <a:solidFill>
            <a:sysClr val="windowText" lastClr="000000"/>
          </a:solidFill>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97953587060667"/>
          <c:y val="0.1660841955202281"/>
          <c:w val="0.76040928258786666"/>
          <c:h val="0.75101635746569051"/>
        </c:manualLayout>
      </c:layout>
      <c:areaChart>
        <c:grouping val="stacked"/>
        <c:varyColors val="0"/>
        <c:ser>
          <c:idx val="3"/>
          <c:order val="1"/>
          <c:tx>
            <c:strRef>
              <c:f>'KT_ADgasproduction_byregion@'!$B$31</c:f>
              <c:strCache>
                <c:ptCount val="1"/>
                <c:pt idx="0">
                  <c:v>Other U.S. </c:v>
                </c:pt>
              </c:strCache>
            </c:strRef>
          </c:tx>
          <c:spPr>
            <a:solidFill>
              <a:schemeClr val="bg2">
                <a:lumMod val="60000"/>
                <a:lumOff val="40000"/>
              </a:schemeClr>
            </a:solidFill>
            <a:ln>
              <a:noFill/>
            </a:ln>
            <a:effectLst/>
          </c:spPr>
          <c:cat>
            <c:numRef>
              <c:f>'KT_ADgasproduction_byregion@'!$BC$1:$DA$1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'KT_ADgasproduction_byregion@'!$BC$31:$DA$31</c:f>
              <c:numCache>
                <c:formatCode>General</c:formatCode>
                <c:ptCount val="41"/>
                <c:pt idx="0">
                  <c:v>0.85779399999999995</c:v>
                </c:pt>
                <c:pt idx="1">
                  <c:v>0.85220400000000018</c:v>
                </c:pt>
                <c:pt idx="2">
                  <c:v>0.97180599999999995</c:v>
                </c:pt>
                <c:pt idx="3">
                  <c:v>1.1165929999999999</c:v>
                </c:pt>
                <c:pt idx="4">
                  <c:v>1.388395</c:v>
                </c:pt>
                <c:pt idx="5">
                  <c:v>1.6842309999999998</c:v>
                </c:pt>
                <c:pt idx="6">
                  <c:v>1.6361479999999999</c:v>
                </c:pt>
                <c:pt idx="7">
                  <c:v>1.6729339999999999</c:v>
                </c:pt>
                <c:pt idx="8">
                  <c:v>2.003161</c:v>
                </c:pt>
                <c:pt idx="9">
                  <c:v>2.0016750000000005</c:v>
                </c:pt>
                <c:pt idx="10">
                  <c:v>2.0302470000000001</c:v>
                </c:pt>
                <c:pt idx="11">
                  <c:v>2.1029730000000004</c:v>
                </c:pt>
                <c:pt idx="12">
                  <c:v>2.1524780000000003</c:v>
                </c:pt>
                <c:pt idx="13">
                  <c:v>2.1055459999999995</c:v>
                </c:pt>
                <c:pt idx="14">
                  <c:v>2.0097190000000005</c:v>
                </c:pt>
                <c:pt idx="15">
                  <c:v>1.9878399999999998</c:v>
                </c:pt>
                <c:pt idx="16">
                  <c:v>1.9509479999999999</c:v>
                </c:pt>
                <c:pt idx="17">
                  <c:v>1.8857179999999998</c:v>
                </c:pt>
                <c:pt idx="18">
                  <c:v>1.8370489999999999</c:v>
                </c:pt>
                <c:pt idx="19">
                  <c:v>1.8107320000000002</c:v>
                </c:pt>
                <c:pt idx="20">
                  <c:v>1.7759900000000002</c:v>
                </c:pt>
                <c:pt idx="21">
                  <c:v>1.7499769999999994</c:v>
                </c:pt>
                <c:pt idx="22">
                  <c:v>1.7096159999999996</c:v>
                </c:pt>
                <c:pt idx="23">
                  <c:v>1.6877110000000002</c:v>
                </c:pt>
                <c:pt idx="24">
                  <c:v>1.6597420000000005</c:v>
                </c:pt>
                <c:pt idx="25">
                  <c:v>1.6228550000000004</c:v>
                </c:pt>
                <c:pt idx="26">
                  <c:v>1.6193260000000005</c:v>
                </c:pt>
                <c:pt idx="27">
                  <c:v>1.6217769999999998</c:v>
                </c:pt>
                <c:pt idx="28">
                  <c:v>1.6139419999999998</c:v>
                </c:pt>
                <c:pt idx="29">
                  <c:v>1.6417069999999994</c:v>
                </c:pt>
                <c:pt idx="30">
                  <c:v>1.6513769999999997</c:v>
                </c:pt>
                <c:pt idx="31">
                  <c:v>1.6503189999999992</c:v>
                </c:pt>
                <c:pt idx="32">
                  <c:v>1.6384819999999998</c:v>
                </c:pt>
                <c:pt idx="33">
                  <c:v>1.6268910000000001</c:v>
                </c:pt>
                <c:pt idx="34">
                  <c:v>1.6024959999999999</c:v>
                </c:pt>
                <c:pt idx="35">
                  <c:v>1.6327929999999999</c:v>
                </c:pt>
                <c:pt idx="36">
                  <c:v>1.6261870000000003</c:v>
                </c:pt>
                <c:pt idx="37">
                  <c:v>1.608311</c:v>
                </c:pt>
                <c:pt idx="38">
                  <c:v>1.5759619999999996</c:v>
                </c:pt>
                <c:pt idx="39">
                  <c:v>1.5654530000000002</c:v>
                </c:pt>
                <c:pt idx="40">
                  <c:v>1.5378579999999999</c:v>
                </c:pt>
              </c:numCache>
            </c:numRef>
          </c:val>
        </c:ser>
        <c:ser>
          <c:idx val="1"/>
          <c:order val="2"/>
          <c:tx>
            <c:strRef>
              <c:f>'KT_ADgasproduction_byregion@'!$B$29</c:f>
              <c:strCache>
                <c:ptCount val="1"/>
                <c:pt idx="0">
                  <c:v>Gulf Coast</c:v>
                </c:pt>
              </c:strCache>
            </c:strRef>
          </c:tx>
          <c:spPr>
            <a:solidFill>
              <a:schemeClr val="accent3"/>
            </a:solidFill>
            <a:ln>
              <a:noFill/>
            </a:ln>
            <a:effectLst/>
          </c:spPr>
          <c:cat>
            <c:numRef>
              <c:f>'KT_ADgasproduction_byregion@'!$BC$1:$DA$1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'KT_ADgasproduction_byregion@'!$BC$29:$DA$29</c:f>
              <c:numCache>
                <c:formatCode>General</c:formatCode>
                <c:ptCount val="41"/>
                <c:pt idx="0">
                  <c:v>9.2193999999999998E-2</c:v>
                </c:pt>
                <c:pt idx="1">
                  <c:v>0.103038</c:v>
                </c:pt>
                <c:pt idx="2">
                  <c:v>0.11453099999999999</c:v>
                </c:pt>
                <c:pt idx="3">
                  <c:v>0.131966</c:v>
                </c:pt>
                <c:pt idx="4">
                  <c:v>0.14372099999999999</c:v>
                </c:pt>
                <c:pt idx="5">
                  <c:v>0.14491399999999999</c:v>
                </c:pt>
                <c:pt idx="6">
                  <c:v>0.12601999999999999</c:v>
                </c:pt>
                <c:pt idx="7">
                  <c:v>0.13561899999999999</c:v>
                </c:pt>
                <c:pt idx="8">
                  <c:v>0.30851099999999998</c:v>
                </c:pt>
                <c:pt idx="9">
                  <c:v>0.32192100000000001</c:v>
                </c:pt>
                <c:pt idx="10">
                  <c:v>0.32011200000000001</c:v>
                </c:pt>
                <c:pt idx="11">
                  <c:v>0.31487500000000002</c:v>
                </c:pt>
                <c:pt idx="12">
                  <c:v>0.31282500000000002</c:v>
                </c:pt>
                <c:pt idx="13">
                  <c:v>0.32484800000000003</c:v>
                </c:pt>
                <c:pt idx="14">
                  <c:v>0.32763300000000001</c:v>
                </c:pt>
                <c:pt idx="15">
                  <c:v>0.328629</c:v>
                </c:pt>
                <c:pt idx="16">
                  <c:v>0.32875500000000002</c:v>
                </c:pt>
                <c:pt idx="17">
                  <c:v>0.33023400000000003</c:v>
                </c:pt>
                <c:pt idx="18">
                  <c:v>0.33240799999999998</c:v>
                </c:pt>
                <c:pt idx="19">
                  <c:v>0.33342500000000003</c:v>
                </c:pt>
                <c:pt idx="20">
                  <c:v>0.33617000000000002</c:v>
                </c:pt>
                <c:pt idx="21">
                  <c:v>0.33915800000000002</c:v>
                </c:pt>
                <c:pt idx="22">
                  <c:v>0.344553</c:v>
                </c:pt>
                <c:pt idx="23">
                  <c:v>0.35067599999999999</c:v>
                </c:pt>
                <c:pt idx="24">
                  <c:v>0.35327399999999998</c:v>
                </c:pt>
                <c:pt idx="25">
                  <c:v>0.362317</c:v>
                </c:pt>
                <c:pt idx="26">
                  <c:v>0.36558299999999999</c:v>
                </c:pt>
                <c:pt idx="27">
                  <c:v>0.36815300000000001</c:v>
                </c:pt>
                <c:pt idx="28">
                  <c:v>0.37061699999999997</c:v>
                </c:pt>
                <c:pt idx="29">
                  <c:v>0.37234</c:v>
                </c:pt>
                <c:pt idx="30">
                  <c:v>0.370259</c:v>
                </c:pt>
                <c:pt idx="31">
                  <c:v>0.37384600000000001</c:v>
                </c:pt>
                <c:pt idx="32">
                  <c:v>0.378973</c:v>
                </c:pt>
                <c:pt idx="33">
                  <c:v>0.38887100000000002</c:v>
                </c:pt>
                <c:pt idx="34">
                  <c:v>0.40026699999999998</c:v>
                </c:pt>
                <c:pt idx="35">
                  <c:v>0.41042099999999998</c:v>
                </c:pt>
                <c:pt idx="36">
                  <c:v>0.41630600000000001</c:v>
                </c:pt>
                <c:pt idx="37">
                  <c:v>0.42555100000000001</c:v>
                </c:pt>
                <c:pt idx="38">
                  <c:v>0.43115199999999998</c:v>
                </c:pt>
                <c:pt idx="39">
                  <c:v>0.43852999999999998</c:v>
                </c:pt>
                <c:pt idx="40">
                  <c:v>0.43578099999999997</c:v>
                </c:pt>
              </c:numCache>
            </c:numRef>
          </c:val>
        </c:ser>
        <c:ser>
          <c:idx val="2"/>
          <c:order val="3"/>
          <c:tx>
            <c:strRef>
              <c:f>'KT_ADgasproduction_byregion@'!$B$30</c:f>
              <c:strCache>
                <c:ptCount val="1"/>
                <c:pt idx="0">
                  <c:v>Southwest</c:v>
                </c:pt>
              </c:strCache>
            </c:strRef>
          </c:tx>
          <c:spPr>
            <a:solidFill>
              <a:schemeClr val="accent1"/>
            </a:solidFill>
            <a:ln>
              <a:noFill/>
            </a:ln>
            <a:effectLst/>
          </c:spPr>
          <c:cat>
            <c:numRef>
              <c:f>'KT_ADgasproduction_byregion@'!$BC$1:$DA$1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'KT_ADgasproduction_byregion@'!$BC$30:$DA$30</c:f>
              <c:numCache>
                <c:formatCode>General</c:formatCode>
                <c:ptCount val="41"/>
                <c:pt idx="0">
                  <c:v>0.41621200000000003</c:v>
                </c:pt>
                <c:pt idx="1">
                  <c:v>0.48935800000000002</c:v>
                </c:pt>
                <c:pt idx="2">
                  <c:v>0.61338300000000001</c:v>
                </c:pt>
                <c:pt idx="3">
                  <c:v>0.77029800000000004</c:v>
                </c:pt>
                <c:pt idx="4">
                  <c:v>1.0263</c:v>
                </c:pt>
                <c:pt idx="5">
                  <c:v>1.2343390000000001</c:v>
                </c:pt>
                <c:pt idx="6">
                  <c:v>1.3717969999999999</c:v>
                </c:pt>
                <c:pt idx="7">
                  <c:v>1.7119530000000001</c:v>
                </c:pt>
                <c:pt idx="8">
                  <c:v>2.5992359999999999</c:v>
                </c:pt>
                <c:pt idx="9">
                  <c:v>2.7224490000000001</c:v>
                </c:pt>
                <c:pt idx="10">
                  <c:v>2.7419609999999999</c:v>
                </c:pt>
                <c:pt idx="11">
                  <c:v>2.7932350000000001</c:v>
                </c:pt>
                <c:pt idx="12">
                  <c:v>2.7713179999999999</c:v>
                </c:pt>
                <c:pt idx="13">
                  <c:v>2.7681300000000002</c:v>
                </c:pt>
                <c:pt idx="14">
                  <c:v>2.7693240000000001</c:v>
                </c:pt>
                <c:pt idx="15">
                  <c:v>2.7564980000000001</c:v>
                </c:pt>
                <c:pt idx="16">
                  <c:v>2.7441049999999998</c:v>
                </c:pt>
                <c:pt idx="17">
                  <c:v>2.740812</c:v>
                </c:pt>
                <c:pt idx="18">
                  <c:v>2.738159</c:v>
                </c:pt>
                <c:pt idx="19">
                  <c:v>2.7294100000000001</c:v>
                </c:pt>
                <c:pt idx="20">
                  <c:v>2.7229380000000001</c:v>
                </c:pt>
                <c:pt idx="21">
                  <c:v>2.7136230000000001</c:v>
                </c:pt>
                <c:pt idx="22">
                  <c:v>2.6494080000000002</c:v>
                </c:pt>
                <c:pt idx="23">
                  <c:v>2.6160209999999999</c:v>
                </c:pt>
                <c:pt idx="24">
                  <c:v>2.592975</c:v>
                </c:pt>
                <c:pt idx="25">
                  <c:v>2.57111</c:v>
                </c:pt>
                <c:pt idx="26">
                  <c:v>2.5535559999999999</c:v>
                </c:pt>
                <c:pt idx="27">
                  <c:v>2.5441919999999998</c:v>
                </c:pt>
                <c:pt idx="28">
                  <c:v>2.524769</c:v>
                </c:pt>
                <c:pt idx="29">
                  <c:v>2.5086409999999999</c:v>
                </c:pt>
                <c:pt idx="30">
                  <c:v>2.4581740000000001</c:v>
                </c:pt>
                <c:pt idx="31">
                  <c:v>2.4259840000000001</c:v>
                </c:pt>
                <c:pt idx="32">
                  <c:v>2.3503949999999998</c:v>
                </c:pt>
                <c:pt idx="33">
                  <c:v>2.3102490000000002</c:v>
                </c:pt>
                <c:pt idx="34">
                  <c:v>2.2796940000000001</c:v>
                </c:pt>
                <c:pt idx="35">
                  <c:v>2.2572549999999998</c:v>
                </c:pt>
                <c:pt idx="36">
                  <c:v>2.2339859999999998</c:v>
                </c:pt>
                <c:pt idx="37">
                  <c:v>2.2080510000000002</c:v>
                </c:pt>
                <c:pt idx="38">
                  <c:v>2.183999</c:v>
                </c:pt>
                <c:pt idx="39">
                  <c:v>2.1622379999999999</c:v>
                </c:pt>
                <c:pt idx="40">
                  <c:v>2.1430750000000001</c:v>
                </c:pt>
              </c:numCache>
            </c:numRef>
          </c:val>
        </c:ser>
        <c:dLbls>
          <c:showLegendKey val="0"/>
          <c:showVal val="0"/>
          <c:showCatName val="0"/>
          <c:showSerName val="0"/>
          <c:showPercent val="0"/>
          <c:showBubbleSize val="0"/>
        </c:dLbls>
        <c:axId val="451596512"/>
        <c:axId val="451595952"/>
        <c:extLst>
          <c:ext xmlns:c15="http://schemas.microsoft.com/office/drawing/2012/chart" uri="{02D57815-91ED-43cb-92C2-25804820EDAC}">
            <c15:filteredAreaSeries>
              <c15:ser>
                <c:idx val="0"/>
                <c:order val="0"/>
                <c:spPr>
                  <a:solidFill>
                    <a:schemeClr val="accent1"/>
                  </a:solidFill>
                  <a:ln>
                    <a:noFill/>
                  </a:ln>
                  <a:effectLst/>
                </c:spPr>
                <c:cat>
                  <c:numRef>
                    <c:extLst>
                      <c:ext uri="{02D57815-91ED-43cb-92C2-25804820EDAC}">
                        <c15:formulaRef>
                          <c15:sqref>'KT_ADgasproduction_byregion@'!$BC$1:$DA$1</c15:sqref>
                        </c15:formulaRef>
                      </c:ext>
                    </c:extLst>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extLst>
                      <c:ext uri="{02D57815-91ED-43cb-92C2-25804820EDAC}">
                        <c15:formulaRef>
                          <c15:sqref>'KT_ADgasproduction_byregion@'!$BC$1:$DA$1</c15:sqref>
                        </c15:formulaRef>
                      </c:ext>
                    </c:extLst>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val>
              </c15:ser>
            </c15:filteredAreaSeries>
          </c:ext>
        </c:extLst>
      </c:areaChart>
      <c:catAx>
        <c:axId val="451596512"/>
        <c:scaling>
          <c:orientation val="minMax"/>
        </c:scaling>
        <c:delete val="0"/>
        <c:axPos val="b"/>
        <c:numFmt formatCode="General" sourceLinked="1"/>
        <c:majorTickMark val="out"/>
        <c:minorTickMark val="none"/>
        <c:tickLblPos val="low"/>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451595952"/>
        <c:crosses val="autoZero"/>
        <c:auto val="1"/>
        <c:lblAlgn val="ctr"/>
        <c:lblOffset val="100"/>
        <c:tickLblSkip val="10"/>
        <c:tickMarkSkip val="10"/>
        <c:noMultiLvlLbl val="0"/>
      </c:catAx>
      <c:valAx>
        <c:axId val="451595952"/>
        <c:scaling>
          <c:orientation val="minMax"/>
          <c:max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spPr>
          <a:noFill/>
          <a:ln w="22225">
            <a:solidFill>
              <a:schemeClr val="bg1">
                <a:lumMod val="65000"/>
              </a:schemeClr>
            </a:solidFill>
            <a:prstDash val="lgDash"/>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51596512"/>
        <c:crossesAt val="9"/>
        <c:crossBetween val="midCat"/>
      </c:valAx>
      <c:spPr>
        <a:noFill/>
        <a:ln>
          <a:noFill/>
        </a:ln>
        <a:effectLst/>
      </c:spPr>
    </c:plotArea>
    <c:plotVisOnly val="1"/>
    <c:dispBlanksAs val="zero"/>
    <c:showDLblsOverMax val="0"/>
  </c:chart>
  <c:spPr>
    <a:noFill/>
    <a:ln w="9525" cap="flat" cmpd="sng" algn="ctr">
      <a:noFill/>
      <a:round/>
    </a:ln>
    <a:effectLst/>
  </c:spPr>
  <c:txPr>
    <a:bodyPr/>
    <a:lstStyle/>
    <a:p>
      <a:pPr>
        <a:defRPr/>
      </a:pPr>
      <a:endParaRPr lang="en-US"/>
    </a:p>
  </c:txPr>
  <c:externalData r:id="rId4">
    <c:autoUpdate val="0"/>
  </c:externalData>
  <c:userShapes r:id="rId5"/>
</c:chartSpace>
</file>

<file path=ppt/charts/chart7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7361329833770772E-2"/>
          <c:y val="0.21738857110946239"/>
          <c:w val="0.64888101135277365"/>
          <c:h val="0.67890322220360755"/>
        </c:manualLayout>
      </c:layout>
      <c:barChart>
        <c:barDir val="col"/>
        <c:grouping val="stacked"/>
        <c:varyColors val="0"/>
        <c:ser>
          <c:idx val="0"/>
          <c:order val="0"/>
          <c:tx>
            <c:strRef>
              <c:f>ElecPrice!$B$32</c:f>
              <c:strCache>
                <c:ptCount val="1"/>
                <c:pt idx="0">
                  <c:v>Generation</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ElecPrice!$C$29:$G$29</c:f>
              <c:numCache>
                <c:formatCode>General</c:formatCode>
                <c:ptCount val="5"/>
                <c:pt idx="0">
                  <c:v>2018</c:v>
                </c:pt>
                <c:pt idx="1">
                  <c:v>2020</c:v>
                </c:pt>
                <c:pt idx="2">
                  <c:v>2030</c:v>
                </c:pt>
                <c:pt idx="3">
                  <c:v>2040</c:v>
                </c:pt>
                <c:pt idx="4">
                  <c:v>2050</c:v>
                </c:pt>
              </c:numCache>
            </c:numRef>
          </c:cat>
          <c:val>
            <c:numRef>
              <c:f>ElecPrice!$C$32:$G$32</c:f>
              <c:numCache>
                <c:formatCode>0.00</c:formatCode>
                <c:ptCount val="5"/>
                <c:pt idx="0">
                  <c:v>6.3828560000000003</c:v>
                </c:pt>
                <c:pt idx="1">
                  <c:v>5.9239319999999998</c:v>
                </c:pt>
                <c:pt idx="2">
                  <c:v>5.5665649999999998</c:v>
                </c:pt>
                <c:pt idx="3">
                  <c:v>5.3671870000000004</c:v>
                </c:pt>
                <c:pt idx="4">
                  <c:v>5.3988110000000002</c:v>
                </c:pt>
              </c:numCache>
            </c:numRef>
          </c:val>
        </c:ser>
        <c:ser>
          <c:idx val="1"/>
          <c:order val="1"/>
          <c:tx>
            <c:strRef>
              <c:f>ElecPrice!$B$31</c:f>
              <c:strCache>
                <c:ptCount val="1"/>
                <c:pt idx="0">
                  <c:v>Transmission</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ElecPrice!$C$29:$G$29</c:f>
              <c:numCache>
                <c:formatCode>General</c:formatCode>
                <c:ptCount val="5"/>
                <c:pt idx="0">
                  <c:v>2018</c:v>
                </c:pt>
                <c:pt idx="1">
                  <c:v>2020</c:v>
                </c:pt>
                <c:pt idx="2">
                  <c:v>2030</c:v>
                </c:pt>
                <c:pt idx="3">
                  <c:v>2040</c:v>
                </c:pt>
                <c:pt idx="4">
                  <c:v>2050</c:v>
                </c:pt>
              </c:numCache>
            </c:numRef>
          </c:cat>
          <c:val>
            <c:numRef>
              <c:f>ElecPrice!$C$31:$G$31</c:f>
              <c:numCache>
                <c:formatCode>0.00</c:formatCode>
                <c:ptCount val="5"/>
                <c:pt idx="0">
                  <c:v>1.3193459999999999</c:v>
                </c:pt>
                <c:pt idx="1">
                  <c:v>1.336292</c:v>
                </c:pt>
                <c:pt idx="2">
                  <c:v>1.459735</c:v>
                </c:pt>
                <c:pt idx="3">
                  <c:v>1.563102</c:v>
                </c:pt>
                <c:pt idx="4">
                  <c:v>1.5523229999999999</c:v>
                </c:pt>
              </c:numCache>
            </c:numRef>
          </c:val>
        </c:ser>
        <c:ser>
          <c:idx val="2"/>
          <c:order val="2"/>
          <c:tx>
            <c:strRef>
              <c:f>ElecPrice!$B$30</c:f>
              <c:strCache>
                <c:ptCount val="1"/>
                <c:pt idx="0">
                  <c:v>Distribution</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ElecPrice!$C$29:$G$29</c:f>
              <c:numCache>
                <c:formatCode>General</c:formatCode>
                <c:ptCount val="5"/>
                <c:pt idx="0">
                  <c:v>2018</c:v>
                </c:pt>
                <c:pt idx="1">
                  <c:v>2020</c:v>
                </c:pt>
                <c:pt idx="2">
                  <c:v>2030</c:v>
                </c:pt>
                <c:pt idx="3">
                  <c:v>2040</c:v>
                </c:pt>
                <c:pt idx="4">
                  <c:v>2050</c:v>
                </c:pt>
              </c:numCache>
            </c:numRef>
          </c:cat>
          <c:val>
            <c:numRef>
              <c:f>ElecPrice!$C$30:$G$30</c:f>
              <c:numCache>
                <c:formatCode>0.00</c:formatCode>
                <c:ptCount val="5"/>
                <c:pt idx="0">
                  <c:v>2.8470629999999999</c:v>
                </c:pt>
                <c:pt idx="1">
                  <c:v>2.9745469999999998</c:v>
                </c:pt>
                <c:pt idx="2">
                  <c:v>3.4111099999999999</c:v>
                </c:pt>
                <c:pt idx="3">
                  <c:v>3.5752769999999998</c:v>
                </c:pt>
                <c:pt idx="4">
                  <c:v>3.5423960000000001</c:v>
                </c:pt>
              </c:numCache>
            </c:numRef>
          </c:val>
        </c:ser>
        <c:dLbls>
          <c:dLblPos val="ctr"/>
          <c:showLegendKey val="0"/>
          <c:showVal val="1"/>
          <c:showCatName val="0"/>
          <c:showSerName val="0"/>
          <c:showPercent val="0"/>
          <c:showBubbleSize val="0"/>
        </c:dLbls>
        <c:gapWidth val="66"/>
        <c:overlap val="100"/>
        <c:axId val="230070528"/>
        <c:axId val="230071088"/>
      </c:barChart>
      <c:catAx>
        <c:axId val="2300705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30071088"/>
        <c:crosses val="autoZero"/>
        <c:auto val="1"/>
        <c:lblAlgn val="ctr"/>
        <c:lblOffset val="100"/>
        <c:noMultiLvlLbl val="0"/>
      </c:catAx>
      <c:valAx>
        <c:axId val="23007108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30070528"/>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userShapes r:id="rId4"/>
</c:chartSpace>
</file>

<file path=ppt/charts/chart7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1"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000" b="1">
                <a:solidFill>
                  <a:schemeClr val="bg2"/>
                </a:solidFill>
              </a:rPr>
              <a:t>coal with 30% carbon</a:t>
            </a:r>
            <a:r>
              <a:rPr lang="en-US" sz="1000" b="1" baseline="0">
                <a:solidFill>
                  <a:schemeClr val="bg2"/>
                </a:solidFill>
              </a:rPr>
              <a:t> capture</a:t>
            </a:r>
            <a:endParaRPr lang="en-US" sz="1000" b="1">
              <a:solidFill>
                <a:schemeClr val="bg2"/>
              </a:solidFill>
            </a:endParaRPr>
          </a:p>
        </c:rich>
      </c:tx>
      <c:layout>
        <c:manualLayout>
          <c:xMode val="edge"/>
          <c:yMode val="edge"/>
          <c:x val="0.39335003565887966"/>
          <c:y val="0.53965894834296124"/>
        </c:manualLayout>
      </c:layout>
      <c:overlay val="0"/>
      <c:spPr>
        <a:noFill/>
        <a:ln>
          <a:noFill/>
        </a:ln>
        <a:effectLst/>
      </c:spPr>
      <c:txPr>
        <a:bodyPr rot="0" spcFirstLastPara="1" vertOverflow="ellipsis" vert="horz" wrap="square" anchor="ctr" anchorCtr="1"/>
        <a:lstStyle/>
        <a:p>
          <a:pPr>
            <a:defRPr sz="1000" b="1"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0.39037774353924548"/>
          <c:y val="0.62164365419693379"/>
          <c:w val="0.22887540099154272"/>
          <c:h val="0.29827758023748557"/>
        </c:manualLayout>
      </c:layout>
      <c:scatterChart>
        <c:scatterStyle val="lineMarker"/>
        <c:varyColors val="0"/>
        <c:ser>
          <c:idx val="0"/>
          <c:order val="0"/>
          <c:tx>
            <c:v>coal</c:v>
          </c:tx>
          <c:spPr>
            <a:ln w="25400" cap="rnd">
              <a:noFill/>
              <a:round/>
            </a:ln>
            <a:effectLst/>
          </c:spPr>
          <c:marker>
            <c:symbol val="circle"/>
            <c:size val="5"/>
            <c:spPr>
              <a:noFill/>
              <a:ln w="9525">
                <a:solidFill>
                  <a:schemeClr val="tx1">
                    <a:lumMod val="75000"/>
                    <a:lumOff val="25000"/>
                  </a:schemeClr>
                </a:solidFill>
              </a:ln>
              <a:effectLst/>
            </c:spPr>
          </c:marker>
          <c:xVal>
            <c:numRef>
              <c:f>LCOE_LACE!$C$41:$C$62</c:f>
              <c:numCache>
                <c:formatCode>General</c:formatCode>
                <c:ptCount val="22"/>
                <c:pt idx="0">
                  <c:v>95.072255999999996</c:v>
                </c:pt>
                <c:pt idx="1">
                  <c:v>106.68608500000001</c:v>
                </c:pt>
                <c:pt idx="2">
                  <c:v>106.448234</c:v>
                </c:pt>
                <c:pt idx="3">
                  <c:v>93.127149000000003</c:v>
                </c:pt>
                <c:pt idx="4">
                  <c:v>117.56949899999999</c:v>
                </c:pt>
                <c:pt idx="5">
                  <c:v>#N/A</c:v>
                </c:pt>
                <c:pt idx="6">
                  <c:v>#N/A</c:v>
                </c:pt>
                <c:pt idx="7">
                  <c:v>107.933494</c:v>
                </c:pt>
                <c:pt idx="8">
                  <c:v>111.50695399999999</c:v>
                </c:pt>
                <c:pt idx="9">
                  <c:v>106.760243</c:v>
                </c:pt>
                <c:pt idx="10">
                  <c:v>103.08175300000001</c:v>
                </c:pt>
                <c:pt idx="11">
                  <c:v>96.070682000000005</c:v>
                </c:pt>
                <c:pt idx="12">
                  <c:v>104.78998799999999</c:v>
                </c:pt>
                <c:pt idx="13">
                  <c:v>104.689238</c:v>
                </c:pt>
                <c:pt idx="14">
                  <c:v>100.88504500000001</c:v>
                </c:pt>
                <c:pt idx="15">
                  <c:v>104.575945</c:v>
                </c:pt>
                <c:pt idx="16">
                  <c:v>101.420298</c:v>
                </c:pt>
                <c:pt idx="17">
                  <c:v>97.505917999999994</c:v>
                </c:pt>
                <c:pt idx="18">
                  <c:v>103.500573</c:v>
                </c:pt>
                <c:pt idx="19">
                  <c:v>124.942848</c:v>
                </c:pt>
                <c:pt idx="20">
                  <c:v>105.559771</c:v>
                </c:pt>
                <c:pt idx="21">
                  <c:v>98.112288000000007</c:v>
                </c:pt>
              </c:numCache>
            </c:numRef>
          </c:xVal>
          <c:yVal>
            <c:numRef>
              <c:f>LCOE_LACE!$D$41:$D$62</c:f>
              <c:numCache>
                <c:formatCode>General</c:formatCode>
                <c:ptCount val="22"/>
                <c:pt idx="0">
                  <c:v>38.462691999999997</c:v>
                </c:pt>
                <c:pt idx="1">
                  <c:v>43.268828999999997</c:v>
                </c:pt>
                <c:pt idx="2">
                  <c:v>39.914223</c:v>
                </c:pt>
                <c:pt idx="3">
                  <c:v>39.565308000000002</c:v>
                </c:pt>
                <c:pt idx="4">
                  <c:v>48.402805000000001</c:v>
                </c:pt>
                <c:pt idx="5">
                  <c:v>#N/A</c:v>
                </c:pt>
                <c:pt idx="6">
                  <c:v>#N/A</c:v>
                </c:pt>
                <c:pt idx="7">
                  <c:v>41.538753999999997</c:v>
                </c:pt>
                <c:pt idx="8">
                  <c:v>39.916428000000003</c:v>
                </c:pt>
                <c:pt idx="9">
                  <c:v>40.313675000000003</c:v>
                </c:pt>
                <c:pt idx="10">
                  <c:v>39.941692000000003</c:v>
                </c:pt>
                <c:pt idx="11">
                  <c:v>38.383701000000002</c:v>
                </c:pt>
                <c:pt idx="12">
                  <c:v>40.329365000000003</c:v>
                </c:pt>
                <c:pt idx="13">
                  <c:v>38.962302999999999</c:v>
                </c:pt>
                <c:pt idx="14">
                  <c:v>38.997700000000002</c:v>
                </c:pt>
                <c:pt idx="15">
                  <c:v>40.792316</c:v>
                </c:pt>
                <c:pt idx="16">
                  <c:v>35.510399</c:v>
                </c:pt>
                <c:pt idx="17">
                  <c:v>37.218955999999999</c:v>
                </c:pt>
                <c:pt idx="18">
                  <c:v>45.198127999999997</c:v>
                </c:pt>
                <c:pt idx="19">
                  <c:v>48.853752</c:v>
                </c:pt>
                <c:pt idx="20">
                  <c:v>43.009270000000001</c:v>
                </c:pt>
                <c:pt idx="21">
                  <c:v>42.790066000000003</c:v>
                </c:pt>
              </c:numCache>
            </c:numRef>
          </c:yVal>
          <c:smooth val="0"/>
        </c:ser>
        <c:ser>
          <c:idx val="1"/>
          <c:order val="1"/>
          <c:tx>
            <c:strRef>
              <c:f>LCOE_LACE!$S$40</c:f>
              <c:strCache>
                <c:ptCount val="1"/>
                <c:pt idx="0">
                  <c:v>45 deg line</c:v>
                </c:pt>
              </c:strCache>
            </c:strRef>
          </c:tx>
          <c:spPr>
            <a:ln w="15875" cap="rnd">
              <a:solidFill>
                <a:schemeClr val="tx1">
                  <a:lumMod val="75000"/>
                  <a:lumOff val="25000"/>
                </a:schemeClr>
              </a:solidFill>
              <a:round/>
            </a:ln>
            <a:effectLst/>
          </c:spPr>
          <c:marker>
            <c:symbol val="none"/>
          </c:marker>
          <c:xVal>
            <c:numRef>
              <c:f>LCOE_LACE!$S$41:$S$45</c:f>
              <c:numCache>
                <c:formatCode>General</c:formatCode>
                <c:ptCount val="5"/>
                <c:pt idx="0">
                  <c:v>0</c:v>
                </c:pt>
                <c:pt idx="1">
                  <c:v>40</c:v>
                </c:pt>
                <c:pt idx="2">
                  <c:v>80</c:v>
                </c:pt>
                <c:pt idx="3">
                  <c:v>120</c:v>
                </c:pt>
                <c:pt idx="4">
                  <c:v>160</c:v>
                </c:pt>
              </c:numCache>
            </c:numRef>
          </c:xVal>
          <c:yVal>
            <c:numRef>
              <c:f>LCOE_LACE!$T$41:$T$45</c:f>
              <c:numCache>
                <c:formatCode>General</c:formatCode>
                <c:ptCount val="5"/>
                <c:pt idx="0">
                  <c:v>0</c:v>
                </c:pt>
                <c:pt idx="1">
                  <c:v>40</c:v>
                </c:pt>
                <c:pt idx="2">
                  <c:v>80</c:v>
                </c:pt>
                <c:pt idx="3">
                  <c:v>120</c:v>
                </c:pt>
                <c:pt idx="4">
                  <c:v>160</c:v>
                </c:pt>
              </c:numCache>
            </c:numRef>
          </c:yVal>
          <c:smooth val="0"/>
        </c:ser>
        <c:dLbls>
          <c:showLegendKey val="0"/>
          <c:showVal val="0"/>
          <c:showCatName val="0"/>
          <c:showSerName val="0"/>
          <c:showPercent val="0"/>
          <c:showBubbleSize val="0"/>
        </c:dLbls>
        <c:axId val="230075568"/>
        <c:axId val="230076128"/>
      </c:scatterChart>
      <c:valAx>
        <c:axId val="230075568"/>
        <c:scaling>
          <c:orientation val="minMax"/>
          <c:max val="12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a:t>Levelized </a:t>
                </a:r>
                <a:r>
                  <a:rPr lang="en-US" baseline="0"/>
                  <a:t>cost of electricity</a:t>
                </a:r>
                <a:endParaRPr lang="en-US"/>
              </a:p>
            </c:rich>
          </c:tx>
          <c:layout>
            <c:manualLayout>
              <c:xMode val="edge"/>
              <c:yMode val="edge"/>
              <c:x val="0.40572955065450406"/>
              <c:y val="0.95595214107944526"/>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30076128"/>
        <c:crosses val="autoZero"/>
        <c:crossBetween val="midCat"/>
        <c:majorUnit val="40"/>
      </c:valAx>
      <c:valAx>
        <c:axId val="230076128"/>
        <c:scaling>
          <c:orientation val="minMax"/>
          <c:max val="12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a:t>Levelized avoided</a:t>
                </a:r>
                <a:r>
                  <a:rPr lang="en-US" baseline="0"/>
                  <a:t> </a:t>
                </a:r>
                <a:r>
                  <a:rPr lang="en-US"/>
                  <a:t>cost of electricity</a:t>
                </a:r>
              </a:p>
            </c:rich>
          </c:tx>
          <c:layout>
            <c:manualLayout>
              <c:xMode val="edge"/>
              <c:yMode val="edge"/>
              <c:x val="1.4870905083141672E-3"/>
              <c:y val="0.3035293521554687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out"/>
        <c:minorTickMark val="none"/>
        <c:tickLblPos val="nextTo"/>
        <c:crossAx val="230075568"/>
        <c:crossesAt val="0"/>
        <c:crossBetween val="midCat"/>
        <c:majorUnit val="40"/>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latin typeface="Arial" panose="020B0604020202020204" pitchFamily="34" charset="0"/>
          <a:cs typeface="Arial" panose="020B0604020202020204" pitchFamily="34" charset="0"/>
        </a:defRPr>
      </a:pPr>
      <a:endParaRPr lang="en-US"/>
    </a:p>
  </c:txPr>
  <c:externalData r:id="rId3">
    <c:autoUpdate val="0"/>
  </c:externalData>
  <c:userShapes r:id="rId4"/>
</c:chartSpace>
</file>

<file path=ppt/charts/chart7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000" b="1">
                <a:solidFill>
                  <a:sysClr val="windowText" lastClr="000000"/>
                </a:solidFill>
              </a:rPr>
              <a:t>advanced combined cycle</a:t>
            </a:r>
          </a:p>
        </c:rich>
      </c:tx>
      <c:layout>
        <c:manualLayout>
          <c:xMode val="edge"/>
          <c:yMode val="edge"/>
          <c:x val="0.19674828857293311"/>
          <c:y val="3.608142469541500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0.16302405327296174"/>
          <c:y val="0.19532740815099273"/>
          <c:w val="0.74806414897189988"/>
          <c:h val="0.66307904294257747"/>
        </c:manualLayout>
      </c:layout>
      <c:scatterChart>
        <c:scatterStyle val="lineMarker"/>
        <c:varyColors val="0"/>
        <c:ser>
          <c:idx val="1"/>
          <c:order val="0"/>
          <c:tx>
            <c:strRef>
              <c:f>LCOE_LACE!$S$40</c:f>
              <c:strCache>
                <c:ptCount val="1"/>
                <c:pt idx="0">
                  <c:v>45 deg line</c:v>
                </c:pt>
              </c:strCache>
            </c:strRef>
          </c:tx>
          <c:spPr>
            <a:ln w="15875" cap="rnd">
              <a:solidFill>
                <a:schemeClr val="tx1">
                  <a:lumMod val="75000"/>
                  <a:lumOff val="25000"/>
                </a:schemeClr>
              </a:solidFill>
              <a:round/>
            </a:ln>
            <a:effectLst/>
          </c:spPr>
          <c:marker>
            <c:symbol val="none"/>
          </c:marker>
          <c:xVal>
            <c:numRef>
              <c:f>LCOE_LACE!$S$41:$S$48</c:f>
              <c:numCache>
                <c:formatCode>General</c:formatCode>
                <c:ptCount val="8"/>
                <c:pt idx="0">
                  <c:v>0</c:v>
                </c:pt>
                <c:pt idx="1">
                  <c:v>40</c:v>
                </c:pt>
                <c:pt idx="2">
                  <c:v>80</c:v>
                </c:pt>
                <c:pt idx="3">
                  <c:v>120</c:v>
                </c:pt>
                <c:pt idx="4">
                  <c:v>160</c:v>
                </c:pt>
              </c:numCache>
            </c:numRef>
          </c:xVal>
          <c:yVal>
            <c:numRef>
              <c:f>LCOE_LACE!$T$41:$T$48</c:f>
              <c:numCache>
                <c:formatCode>General</c:formatCode>
                <c:ptCount val="8"/>
                <c:pt idx="0">
                  <c:v>0</c:v>
                </c:pt>
                <c:pt idx="1">
                  <c:v>40</c:v>
                </c:pt>
                <c:pt idx="2">
                  <c:v>80</c:v>
                </c:pt>
                <c:pt idx="3">
                  <c:v>120</c:v>
                </c:pt>
                <c:pt idx="4">
                  <c:v>160</c:v>
                </c:pt>
              </c:numCache>
            </c:numRef>
          </c:yVal>
          <c:smooth val="0"/>
        </c:ser>
        <c:ser>
          <c:idx val="0"/>
          <c:order val="1"/>
          <c:tx>
            <c:v>cc-no build</c:v>
          </c:tx>
          <c:spPr>
            <a:ln w="19050" cap="rnd">
              <a:noFill/>
              <a:round/>
            </a:ln>
            <a:effectLst/>
          </c:spPr>
          <c:marker>
            <c:symbol val="circle"/>
            <c:size val="5"/>
            <c:spPr>
              <a:noFill/>
              <a:ln w="9525">
                <a:solidFill>
                  <a:schemeClr val="tx1">
                    <a:lumMod val="75000"/>
                    <a:lumOff val="25000"/>
                  </a:schemeClr>
                </a:solidFill>
              </a:ln>
              <a:effectLst/>
            </c:spPr>
          </c:marker>
          <c:xVal>
            <c:numRef>
              <c:f>(LCOE_LACE!$F$43,LCOE_LACE!$F$46,LCOE_LACE!$F$49:$F$50,LCOE_LACE!$F$54:$F$56)</c:f>
              <c:numCache>
                <c:formatCode>General</c:formatCode>
                <c:ptCount val="7"/>
                <c:pt idx="0">
                  <c:v>43.005870999999999</c:v>
                </c:pt>
                <c:pt idx="1">
                  <c:v>46.734867999999999</c:v>
                </c:pt>
                <c:pt idx="2">
                  <c:v>41.573374000000001</c:v>
                </c:pt>
                <c:pt idx="3">
                  <c:v>39.799165000000002</c:v>
                </c:pt>
                <c:pt idx="4">
                  <c:v>42.820489999999999</c:v>
                </c:pt>
                <c:pt idx="5">
                  <c:v>40.235574999999997</c:v>
                </c:pt>
                <c:pt idx="6">
                  <c:v>39.423884000000001</c:v>
                </c:pt>
              </c:numCache>
            </c:numRef>
          </c:xVal>
          <c:yVal>
            <c:numRef>
              <c:f>(LCOE_LACE!$G$43,LCOE_LACE!$G$46,LCOE_LACE!$G$49:$G$50,LCOE_LACE!$G$54:$G$56)</c:f>
              <c:numCache>
                <c:formatCode>General</c:formatCode>
                <c:ptCount val="7"/>
                <c:pt idx="0">
                  <c:v>43.161785000000002</c:v>
                </c:pt>
                <c:pt idx="1">
                  <c:v>48.245674000000001</c:v>
                </c:pt>
                <c:pt idx="2">
                  <c:v>41.418716000000003</c:v>
                </c:pt>
                <c:pt idx="3">
                  <c:v>39.767879000000001</c:v>
                </c:pt>
                <c:pt idx="4">
                  <c:v>40.204357000000002</c:v>
                </c:pt>
                <c:pt idx="5">
                  <c:v>38.939987000000002</c:v>
                </c:pt>
                <c:pt idx="6">
                  <c:v>38.907772000000001</c:v>
                </c:pt>
              </c:numCache>
            </c:numRef>
          </c:yVal>
          <c:smooth val="0"/>
        </c:ser>
        <c:ser>
          <c:idx val="2"/>
          <c:order val="2"/>
          <c:tx>
            <c:v>cc-builds</c:v>
          </c:tx>
          <c:spPr>
            <a:ln w="19050" cap="rnd">
              <a:noFill/>
              <a:round/>
            </a:ln>
            <a:effectLst/>
          </c:spPr>
          <c:marker>
            <c:symbol val="circle"/>
            <c:size val="5"/>
            <c:spPr>
              <a:solidFill>
                <a:schemeClr val="accent1"/>
              </a:solidFill>
              <a:ln w="9525">
                <a:noFill/>
              </a:ln>
              <a:effectLst/>
            </c:spPr>
          </c:marker>
          <c:xVal>
            <c:numRef>
              <c:f>(LCOE_LACE!$F$42,LCOE_LACE!$F$44:$F$45,LCOE_LACE!$F$47:$F$48,LCOE_LACE!$F$51:$F$53,LCOE_LACE!$F$57:$F$58,LCOE_LACE!$F$60:$F$63)</c:f>
              <c:numCache>
                <c:formatCode>General</c:formatCode>
                <c:ptCount val="14"/>
                <c:pt idx="0">
                  <c:v>38.201957</c:v>
                </c:pt>
                <c:pt idx="1">
                  <c:v>39.785986999999999</c:v>
                </c:pt>
                <c:pt idx="2">
                  <c:v>42.327790999999998</c:v>
                </c:pt>
                <c:pt idx="3">
                  <c:v>44.187932000000004</c:v>
                </c:pt>
                <c:pt idx="4">
                  <c:v>44.187933000000001</c:v>
                </c:pt>
                <c:pt idx="5">
                  <c:v>40.066226</c:v>
                </c:pt>
                <c:pt idx="6">
                  <c:v>39.429428999999999</c:v>
                </c:pt>
                <c:pt idx="7">
                  <c:v>38.186247999999999</c:v>
                </c:pt>
                <c:pt idx="8">
                  <c:v>40.357281</c:v>
                </c:pt>
                <c:pt idx="9">
                  <c:v>42.495770999999998</c:v>
                </c:pt>
                <c:pt idx="10">
                  <c:v>44.758893</c:v>
                </c:pt>
                <c:pt idx="11">
                  <c:v>48.330198000000003</c:v>
                </c:pt>
                <c:pt idx="12">
                  <c:v>41.836683999999998</c:v>
                </c:pt>
                <c:pt idx="13">
                  <c:v>42.948436000000001</c:v>
                </c:pt>
              </c:numCache>
            </c:numRef>
          </c:xVal>
          <c:yVal>
            <c:numRef>
              <c:f>(LCOE_LACE!$G$42,LCOE_LACE!$G$44:$G$45,LCOE_LACE!$G$47:$G$48,LCOE_LACE!$G$51:$G$53,LCOE_LACE!$G$57:$G$58,LCOE_LACE!$G$60:$G$63)</c:f>
              <c:numCache>
                <c:formatCode>General</c:formatCode>
                <c:ptCount val="14"/>
                <c:pt idx="0">
                  <c:v>38.365859999999998</c:v>
                </c:pt>
                <c:pt idx="1">
                  <c:v>39.785290000000003</c:v>
                </c:pt>
                <c:pt idx="2">
                  <c:v>39.366748999999999</c:v>
                </c:pt>
                <c:pt idx="3">
                  <c:v>45.682490999999999</c:v>
                </c:pt>
                <c:pt idx="4">
                  <c:v>45.302795000000003</c:v>
                </c:pt>
                <c:pt idx="5">
                  <c:v>40.179760000000002</c:v>
                </c:pt>
                <c:pt idx="6">
                  <c:v>39.788527999999999</c:v>
                </c:pt>
                <c:pt idx="7">
                  <c:v>38.300426000000002</c:v>
                </c:pt>
                <c:pt idx="8">
                  <c:v>40.673926999999999</c:v>
                </c:pt>
                <c:pt idx="9">
                  <c:v>35.462840999999997</c:v>
                </c:pt>
                <c:pt idx="10">
                  <c:v>45.019649999999999</c:v>
                </c:pt>
                <c:pt idx="11">
                  <c:v>48.658413000000003</c:v>
                </c:pt>
                <c:pt idx="12">
                  <c:v>42.778922999999999</c:v>
                </c:pt>
                <c:pt idx="13">
                  <c:v>42.549354999999998</c:v>
                </c:pt>
              </c:numCache>
            </c:numRef>
          </c:yVal>
          <c:smooth val="0"/>
        </c:ser>
        <c:dLbls>
          <c:showLegendKey val="0"/>
          <c:showVal val="0"/>
          <c:showCatName val="0"/>
          <c:showSerName val="0"/>
          <c:showPercent val="0"/>
          <c:showBubbleSize val="0"/>
        </c:dLbls>
        <c:axId val="230078368"/>
        <c:axId val="230078928"/>
      </c:scatterChart>
      <c:valAx>
        <c:axId val="230078368"/>
        <c:scaling>
          <c:orientation val="minMax"/>
          <c:max val="120"/>
          <c:min val="0"/>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230078928"/>
        <c:crosses val="autoZero"/>
        <c:crossBetween val="midCat"/>
        <c:majorUnit val="40"/>
      </c:valAx>
      <c:valAx>
        <c:axId val="230078928"/>
        <c:scaling>
          <c:orientation val="minMax"/>
          <c:max val="120"/>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230078368"/>
        <c:crossesAt val="0"/>
        <c:crossBetween val="midCat"/>
        <c:majorUnit val="40"/>
      </c:valAx>
      <c:spPr>
        <a:noFill/>
        <a:ln>
          <a:noFill/>
        </a:ln>
        <a:effectLst/>
      </c:spPr>
    </c:plotArea>
    <c:plotVisOnly val="1"/>
    <c:dispBlanksAs val="gap"/>
    <c:showDLblsOverMax val="0"/>
  </c:chart>
  <c:spPr>
    <a:noFill/>
    <a:ln w="9525" cap="flat" cmpd="sng" algn="ctr">
      <a:noFill/>
      <a:round/>
    </a:ln>
    <a:effectLst/>
  </c:spPr>
  <c:txPr>
    <a:bodyPr/>
    <a:lstStyle/>
    <a:p>
      <a:pPr>
        <a:defRPr>
          <a:latin typeface="Arial" panose="020B0604020202020204" pitchFamily="34" charset="0"/>
          <a:cs typeface="Arial" panose="020B0604020202020204" pitchFamily="34" charset="0"/>
        </a:defRPr>
      </a:pPr>
      <a:endParaRPr lang="en-US"/>
    </a:p>
  </c:txPr>
  <c:externalData r:id="rId3">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1"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000" b="1">
                <a:solidFill>
                  <a:schemeClr val="bg2"/>
                </a:solidFill>
              </a:rPr>
              <a:t>nuclear</a:t>
            </a:r>
          </a:p>
        </c:rich>
      </c:tx>
      <c:layout>
        <c:manualLayout>
          <c:xMode val="edge"/>
          <c:yMode val="edge"/>
          <c:x val="0.39979924629310043"/>
          <c:y val="4.3752594580534918E-2"/>
        </c:manualLayout>
      </c:layout>
      <c:overlay val="0"/>
      <c:spPr>
        <a:noFill/>
        <a:ln>
          <a:noFill/>
        </a:ln>
        <a:effectLst/>
      </c:spPr>
      <c:txPr>
        <a:bodyPr rot="0" spcFirstLastPara="1" vertOverflow="ellipsis" vert="horz" wrap="square" anchor="ctr" anchorCtr="1"/>
        <a:lstStyle/>
        <a:p>
          <a:pPr>
            <a:defRPr sz="1000" b="1"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0.19914222144038937"/>
          <c:y val="0.17350629260062964"/>
          <c:w val="0.69965907937771743"/>
          <c:h val="0.67691799108274053"/>
        </c:manualLayout>
      </c:layout>
      <c:scatterChart>
        <c:scatterStyle val="lineMarker"/>
        <c:varyColors val="0"/>
        <c:ser>
          <c:idx val="0"/>
          <c:order val="0"/>
          <c:tx>
            <c:v>nuclear</c:v>
          </c:tx>
          <c:spPr>
            <a:ln w="25400" cap="rnd">
              <a:noFill/>
              <a:round/>
            </a:ln>
            <a:effectLst/>
          </c:spPr>
          <c:marker>
            <c:symbol val="circle"/>
            <c:size val="5"/>
            <c:spPr>
              <a:noFill/>
              <a:ln w="9525">
                <a:solidFill>
                  <a:schemeClr val="tx1">
                    <a:lumMod val="75000"/>
                    <a:lumOff val="25000"/>
                  </a:schemeClr>
                </a:solidFill>
              </a:ln>
              <a:effectLst/>
            </c:spPr>
          </c:marker>
          <c:xVal>
            <c:numRef>
              <c:f>LCOE_LACE!$I$42:$I$63</c:f>
              <c:numCache>
                <c:formatCode>General</c:formatCode>
                <c:ptCount val="22"/>
                <c:pt idx="0">
                  <c:v>74.769518000000005</c:v>
                </c:pt>
                <c:pt idx="1">
                  <c:v>75.517184999999998</c:v>
                </c:pt>
                <c:pt idx="2">
                  <c:v>77.332944999999995</c:v>
                </c:pt>
                <c:pt idx="3">
                  <c:v>76.189554000000001</c:v>
                </c:pt>
                <c:pt idx="4">
                  <c:v>79.653620000000004</c:v>
                </c:pt>
                <c:pt idx="5">
                  <c:v>#N/A</c:v>
                </c:pt>
                <c:pt idx="6">
                  <c:v>#N/A</c:v>
                </c:pt>
                <c:pt idx="7">
                  <c:v>80.508094999999997</c:v>
                </c:pt>
                <c:pt idx="8">
                  <c:v>80.644032999999993</c:v>
                </c:pt>
                <c:pt idx="9">
                  <c:v>76.905704</c:v>
                </c:pt>
                <c:pt idx="10">
                  <c:v>77.973804000000001</c:v>
                </c:pt>
                <c:pt idx="11">
                  <c:v>75.089939999999999</c:v>
                </c:pt>
                <c:pt idx="12">
                  <c:v>77.760182</c:v>
                </c:pt>
                <c:pt idx="13">
                  <c:v>74.929732999999999</c:v>
                </c:pt>
                <c:pt idx="14">
                  <c:v>75.196755999999993</c:v>
                </c:pt>
                <c:pt idx="15">
                  <c:v>74.609300000000005</c:v>
                </c:pt>
                <c:pt idx="16">
                  <c:v>76.318251000000004</c:v>
                </c:pt>
                <c:pt idx="17">
                  <c:v>75.677396000000002</c:v>
                </c:pt>
                <c:pt idx="18">
                  <c:v>77.036790999999994</c:v>
                </c:pt>
                <c:pt idx="19">
                  <c:v>#N/A</c:v>
                </c:pt>
                <c:pt idx="20">
                  <c:v>77.570839000000007</c:v>
                </c:pt>
                <c:pt idx="21">
                  <c:v>77.410624999999996</c:v>
                </c:pt>
              </c:numCache>
            </c:numRef>
          </c:xVal>
          <c:yVal>
            <c:numRef>
              <c:f>LCOE_LACE!$J$42:$J$63</c:f>
              <c:numCache>
                <c:formatCode>General</c:formatCode>
                <c:ptCount val="22"/>
                <c:pt idx="0">
                  <c:v>38.460583</c:v>
                </c:pt>
                <c:pt idx="1">
                  <c:v>43.129092999999997</c:v>
                </c:pt>
                <c:pt idx="2">
                  <c:v>39.759830000000001</c:v>
                </c:pt>
                <c:pt idx="3">
                  <c:v>39.186610999999999</c:v>
                </c:pt>
                <c:pt idx="4">
                  <c:v>48.399405999999999</c:v>
                </c:pt>
                <c:pt idx="5">
                  <c:v>#N/A</c:v>
                </c:pt>
                <c:pt idx="6">
                  <c:v>#N/A</c:v>
                </c:pt>
                <c:pt idx="7">
                  <c:v>41.412430000000001</c:v>
                </c:pt>
                <c:pt idx="8">
                  <c:v>39.705246000000002</c:v>
                </c:pt>
                <c:pt idx="9">
                  <c:v>40.209041999999997</c:v>
                </c:pt>
                <c:pt idx="10">
                  <c:v>39.751246999999999</c:v>
                </c:pt>
                <c:pt idx="11">
                  <c:v>38.383133000000001</c:v>
                </c:pt>
                <c:pt idx="12">
                  <c:v>40.233623999999999</c:v>
                </c:pt>
                <c:pt idx="13">
                  <c:v>39.153305000000003</c:v>
                </c:pt>
                <c:pt idx="14">
                  <c:v>38.967052000000002</c:v>
                </c:pt>
                <c:pt idx="15">
                  <c:v>40.628974999999997</c:v>
                </c:pt>
                <c:pt idx="16">
                  <c:v>35.658454999999996</c:v>
                </c:pt>
                <c:pt idx="17">
                  <c:v>37.344574000000001</c:v>
                </c:pt>
                <c:pt idx="18">
                  <c:v>45.017757000000003</c:v>
                </c:pt>
                <c:pt idx="19">
                  <c:v>#N/A</c:v>
                </c:pt>
                <c:pt idx="20">
                  <c:v>42.579369</c:v>
                </c:pt>
                <c:pt idx="21">
                  <c:v>42.354500000000002</c:v>
                </c:pt>
              </c:numCache>
            </c:numRef>
          </c:yVal>
          <c:smooth val="0"/>
        </c:ser>
        <c:ser>
          <c:idx val="1"/>
          <c:order val="1"/>
          <c:tx>
            <c:strRef>
              <c:f>LCOE_LACE!$S$40</c:f>
              <c:strCache>
                <c:ptCount val="1"/>
                <c:pt idx="0">
                  <c:v>45 deg line</c:v>
                </c:pt>
              </c:strCache>
            </c:strRef>
          </c:tx>
          <c:spPr>
            <a:ln w="15875" cap="rnd">
              <a:solidFill>
                <a:schemeClr val="tx1">
                  <a:lumMod val="75000"/>
                  <a:lumOff val="25000"/>
                </a:schemeClr>
              </a:solidFill>
              <a:round/>
            </a:ln>
            <a:effectLst/>
          </c:spPr>
          <c:marker>
            <c:symbol val="none"/>
          </c:marker>
          <c:xVal>
            <c:numRef>
              <c:f>LCOE_LACE!$S$41:$S$48</c:f>
              <c:numCache>
                <c:formatCode>General</c:formatCode>
                <c:ptCount val="8"/>
                <c:pt idx="0">
                  <c:v>0</c:v>
                </c:pt>
                <c:pt idx="1">
                  <c:v>40</c:v>
                </c:pt>
                <c:pt idx="2">
                  <c:v>80</c:v>
                </c:pt>
                <c:pt idx="3">
                  <c:v>120</c:v>
                </c:pt>
                <c:pt idx="4">
                  <c:v>160</c:v>
                </c:pt>
              </c:numCache>
            </c:numRef>
          </c:xVal>
          <c:yVal>
            <c:numRef>
              <c:f>LCOE_LACE!$T$41:$T$48</c:f>
              <c:numCache>
                <c:formatCode>General</c:formatCode>
                <c:ptCount val="8"/>
                <c:pt idx="0">
                  <c:v>0</c:v>
                </c:pt>
                <c:pt idx="1">
                  <c:v>40</c:v>
                </c:pt>
                <c:pt idx="2">
                  <c:v>80</c:v>
                </c:pt>
                <c:pt idx="3">
                  <c:v>120</c:v>
                </c:pt>
                <c:pt idx="4">
                  <c:v>160</c:v>
                </c:pt>
              </c:numCache>
            </c:numRef>
          </c:yVal>
          <c:smooth val="0"/>
        </c:ser>
        <c:dLbls>
          <c:showLegendKey val="0"/>
          <c:showVal val="0"/>
          <c:showCatName val="0"/>
          <c:showSerName val="0"/>
          <c:showPercent val="0"/>
          <c:showBubbleSize val="0"/>
        </c:dLbls>
        <c:axId val="230082848"/>
        <c:axId val="230083408"/>
      </c:scatterChart>
      <c:valAx>
        <c:axId val="230082848"/>
        <c:scaling>
          <c:orientation val="minMax"/>
          <c:max val="120"/>
          <c:min val="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30083408"/>
        <c:crosses val="autoZero"/>
        <c:crossBetween val="midCat"/>
        <c:majorUnit val="40"/>
      </c:valAx>
      <c:valAx>
        <c:axId val="230083408"/>
        <c:scaling>
          <c:orientation val="minMax"/>
          <c:max val="120"/>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230082848"/>
        <c:crossesAt val="0"/>
        <c:crossBetween val="midCat"/>
        <c:majorUnit val="40"/>
      </c:valAx>
      <c:spPr>
        <a:noFill/>
        <a:ln>
          <a:noFill/>
        </a:ln>
        <a:effectLst/>
      </c:spPr>
    </c:plotArea>
    <c:plotVisOnly val="1"/>
    <c:dispBlanksAs val="gap"/>
    <c:showDLblsOverMax val="0"/>
  </c:chart>
  <c:spPr>
    <a:noFill/>
    <a:ln w="9525" cap="flat" cmpd="sng" algn="ctr">
      <a:noFill/>
      <a:round/>
    </a:ln>
    <a:effectLst/>
  </c:spPr>
  <c:txPr>
    <a:bodyPr/>
    <a:lstStyle/>
    <a:p>
      <a:pPr>
        <a:defRPr>
          <a:latin typeface="Arial" panose="020B0604020202020204" pitchFamily="34" charset="0"/>
          <a:cs typeface="Arial" panose="020B0604020202020204" pitchFamily="34" charset="0"/>
        </a:defRPr>
      </a:pPr>
      <a:endParaRPr lang="en-US"/>
    </a:p>
  </c:txPr>
  <c:externalData r:id="rId3">
    <c:autoUpdate val="0"/>
  </c:externalData>
  <c:userShapes r:id="rId4"/>
</c:chartSpace>
</file>

<file path=ppt/charts/chart7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1"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000" b="1">
                <a:solidFill>
                  <a:schemeClr val="bg2"/>
                </a:solidFill>
              </a:rPr>
              <a:t>solar photovoltaic</a:t>
            </a:r>
          </a:p>
        </c:rich>
      </c:tx>
      <c:layout>
        <c:manualLayout>
          <c:xMode val="edge"/>
          <c:yMode val="edge"/>
          <c:x val="0.15799975336891217"/>
          <c:y val="4.2881381208163219E-2"/>
        </c:manualLayout>
      </c:layout>
      <c:overlay val="0"/>
      <c:spPr>
        <a:noFill/>
        <a:ln>
          <a:noFill/>
        </a:ln>
        <a:effectLst/>
      </c:spPr>
      <c:txPr>
        <a:bodyPr rot="0" spcFirstLastPara="1" vertOverflow="ellipsis" vert="horz" wrap="square" anchor="ctr" anchorCtr="1"/>
        <a:lstStyle/>
        <a:p>
          <a:pPr>
            <a:defRPr sz="1000" b="1"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0.12313280578891012"/>
          <c:y val="0.1637828564972692"/>
          <c:w val="0.73545633050446368"/>
          <c:h val="0.67072713164005249"/>
        </c:manualLayout>
      </c:layout>
      <c:scatterChart>
        <c:scatterStyle val="lineMarker"/>
        <c:varyColors val="0"/>
        <c:ser>
          <c:idx val="1"/>
          <c:order val="0"/>
          <c:tx>
            <c:strRef>
              <c:f>LCOE_LACE!$S$32</c:f>
              <c:strCache>
                <c:ptCount val="1"/>
                <c:pt idx="0">
                  <c:v>45 deg line</c:v>
                </c:pt>
              </c:strCache>
            </c:strRef>
          </c:tx>
          <c:spPr>
            <a:ln w="15875" cap="rnd">
              <a:solidFill>
                <a:schemeClr val="tx1">
                  <a:lumMod val="75000"/>
                  <a:lumOff val="25000"/>
                </a:schemeClr>
              </a:solidFill>
              <a:round/>
            </a:ln>
            <a:effectLst/>
          </c:spPr>
          <c:marker>
            <c:symbol val="none"/>
          </c:marker>
          <c:xVal>
            <c:numRef>
              <c:f>LCOE_LACE!$S$33:$S$40</c:f>
              <c:numCache>
                <c:formatCode>General</c:formatCode>
                <c:ptCount val="8"/>
                <c:pt idx="0">
                  <c:v>0</c:v>
                </c:pt>
                <c:pt idx="1">
                  <c:v>40</c:v>
                </c:pt>
                <c:pt idx="2">
                  <c:v>80</c:v>
                </c:pt>
                <c:pt idx="3">
                  <c:v>120</c:v>
                </c:pt>
                <c:pt idx="4">
                  <c:v>160</c:v>
                </c:pt>
              </c:numCache>
            </c:numRef>
          </c:xVal>
          <c:yVal>
            <c:numRef>
              <c:f>LCOE_LACE!$T$33:$T$40</c:f>
              <c:numCache>
                <c:formatCode>General</c:formatCode>
                <c:ptCount val="8"/>
                <c:pt idx="0">
                  <c:v>0</c:v>
                </c:pt>
                <c:pt idx="1">
                  <c:v>40</c:v>
                </c:pt>
                <c:pt idx="2">
                  <c:v>80</c:v>
                </c:pt>
                <c:pt idx="3">
                  <c:v>120</c:v>
                </c:pt>
                <c:pt idx="4">
                  <c:v>160</c:v>
                </c:pt>
              </c:numCache>
            </c:numRef>
          </c:yVal>
          <c:smooth val="0"/>
        </c:ser>
        <c:ser>
          <c:idx val="0"/>
          <c:order val="1"/>
          <c:tx>
            <c:v>pv-no build</c:v>
          </c:tx>
          <c:spPr>
            <a:ln w="19050" cap="rnd">
              <a:noFill/>
              <a:round/>
            </a:ln>
            <a:effectLst/>
          </c:spPr>
          <c:marker>
            <c:symbol val="circle"/>
            <c:size val="5"/>
            <c:spPr>
              <a:noFill/>
              <a:ln w="9525">
                <a:solidFill>
                  <a:schemeClr val="tx1">
                    <a:lumMod val="75000"/>
                    <a:lumOff val="25000"/>
                  </a:schemeClr>
                </a:solidFill>
              </a:ln>
              <a:effectLst/>
            </c:spPr>
          </c:marker>
          <c:xVal>
            <c:numRef>
              <c:f>(LCOE_LACE!$P$34:$P$40,LCOE_LACE!$P$42:$P$45,LCOE_LACE!$P$47,LCOE_LACE!$P$52:$P$55)</c:f>
              <c:numCache>
                <c:formatCode>General</c:formatCode>
                <c:ptCount val="16"/>
                <c:pt idx="0">
                  <c:v>42.512943</c:v>
                </c:pt>
                <c:pt idx="1">
                  <c:v>40.789326000000003</c:v>
                </c:pt>
                <c:pt idx="2">
                  <c:v>47.873050999999997</c:v>
                </c:pt>
                <c:pt idx="3">
                  <c:v>47.422890000000002</c:v>
                </c:pt>
                <c:pt idx="4">
                  <c:v>44.537731000000001</c:v>
                </c:pt>
                <c:pt idx="5">
                  <c:v>51.371178</c:v>
                </c:pt>
                <c:pt idx="6">
                  <c:v>49.718941000000001</c:v>
                </c:pt>
                <c:pt idx="7">
                  <c:v>46.198765000000002</c:v>
                </c:pt>
                <c:pt idx="8">
                  <c:v>51.097351000000003</c:v>
                </c:pt>
                <c:pt idx="9">
                  <c:v>48.292487999999999</c:v>
                </c:pt>
                <c:pt idx="10">
                  <c:v>40.264507000000002</c:v>
                </c:pt>
                <c:pt idx="11">
                  <c:v>39.711646999999999</c:v>
                </c:pt>
                <c:pt idx="12">
                  <c:v>43.771030000000003</c:v>
                </c:pt>
                <c:pt idx="13">
                  <c:v>41.636406000000001</c:v>
                </c:pt>
                <c:pt idx="14">
                  <c:v>36.357985999999997</c:v>
                </c:pt>
                <c:pt idx="15">
                  <c:v>40.902790000000003</c:v>
                </c:pt>
              </c:numCache>
            </c:numRef>
          </c:xVal>
          <c:yVal>
            <c:numRef>
              <c:f>(LCOE_LACE!$O$34:$O$40,LCOE_LACE!$O$42:$O$45,LCOE_LACE!$O$47,LCOE_LACE!$O$52:$O$55)</c:f>
              <c:numCache>
                <c:formatCode>General</c:formatCode>
                <c:ptCount val="16"/>
                <c:pt idx="0">
                  <c:v>39.888435000000001</c:v>
                </c:pt>
                <c:pt idx="1">
                  <c:v>37.493929000000001</c:v>
                </c:pt>
                <c:pt idx="2">
                  <c:v>52.304501999999999</c:v>
                </c:pt>
                <c:pt idx="3">
                  <c:v>43.468368000000005</c:v>
                </c:pt>
                <c:pt idx="4">
                  <c:v>60.476979</c:v>
                </c:pt>
                <c:pt idx="5">
                  <c:v>67.280481000000009</c:v>
                </c:pt>
                <c:pt idx="6">
                  <c:v>47.955733000000002</c:v>
                </c:pt>
                <c:pt idx="7">
                  <c:v>56.305591000000007</c:v>
                </c:pt>
                <c:pt idx="8">
                  <c:v>78.953117000000006</c:v>
                </c:pt>
                <c:pt idx="9">
                  <c:v>50.570959999999999</c:v>
                </c:pt>
                <c:pt idx="10">
                  <c:v>39.265978000000004</c:v>
                </c:pt>
                <c:pt idx="11">
                  <c:v>35.811115000000001</c:v>
                </c:pt>
                <c:pt idx="12">
                  <c:v>41.698563999999998</c:v>
                </c:pt>
                <c:pt idx="13">
                  <c:v>43.278191</c:v>
                </c:pt>
                <c:pt idx="14">
                  <c:v>31.346974000000003</c:v>
                </c:pt>
                <c:pt idx="15">
                  <c:v>37.527844000000002</c:v>
                </c:pt>
              </c:numCache>
            </c:numRef>
          </c:yVal>
          <c:smooth val="0"/>
        </c:ser>
        <c:ser>
          <c:idx val="2"/>
          <c:order val="2"/>
          <c:tx>
            <c:v>pv-builds</c:v>
          </c:tx>
          <c:spPr>
            <a:ln w="19050" cap="rnd">
              <a:noFill/>
              <a:round/>
            </a:ln>
            <a:effectLst/>
          </c:spPr>
          <c:marker>
            <c:symbol val="circle"/>
            <c:size val="5"/>
            <c:spPr>
              <a:solidFill>
                <a:schemeClr val="accent4"/>
              </a:solidFill>
              <a:ln w="9525">
                <a:noFill/>
              </a:ln>
              <a:effectLst/>
            </c:spPr>
          </c:marker>
          <c:xVal>
            <c:numRef>
              <c:f>(LCOE_LACE!$P$41,LCOE_LACE!$P$46,LCOE_LACE!$P$48:$P$51)</c:f>
              <c:numCache>
                <c:formatCode>General</c:formatCode>
                <c:ptCount val="6"/>
                <c:pt idx="0">
                  <c:v>47.866714000000002</c:v>
                </c:pt>
                <c:pt idx="1">
                  <c:v>44.273417999999999</c:v>
                </c:pt>
                <c:pt idx="2">
                  <c:v>39.387847999999998</c:v>
                </c:pt>
                <c:pt idx="3">
                  <c:v>44.699821</c:v>
                </c:pt>
                <c:pt idx="4">
                  <c:v>38.608265000000003</c:v>
                </c:pt>
                <c:pt idx="5">
                  <c:v>39.580295999999997</c:v>
                </c:pt>
              </c:numCache>
            </c:numRef>
          </c:xVal>
          <c:yVal>
            <c:numRef>
              <c:f>(LCOE_LACE!$O$41,LCOE_LACE!$O$46,LCOE_LACE!$O$48:$O$51)</c:f>
              <c:numCache>
                <c:formatCode>General</c:formatCode>
                <c:ptCount val="6"/>
                <c:pt idx="0">
                  <c:v>51.612572999999998</c:v>
                </c:pt>
                <c:pt idx="1">
                  <c:v>39.466006</c:v>
                </c:pt>
                <c:pt idx="2">
                  <c:v>35.366994000000005</c:v>
                </c:pt>
                <c:pt idx="3">
                  <c:v>40.919887000000003</c:v>
                </c:pt>
                <c:pt idx="4">
                  <c:v>32.691701999999999</c:v>
                </c:pt>
                <c:pt idx="5">
                  <c:v>35.622398000000004</c:v>
                </c:pt>
              </c:numCache>
            </c:numRef>
          </c:yVal>
          <c:smooth val="0"/>
        </c:ser>
        <c:dLbls>
          <c:showLegendKey val="0"/>
          <c:showVal val="0"/>
          <c:showCatName val="0"/>
          <c:showSerName val="0"/>
          <c:showPercent val="0"/>
          <c:showBubbleSize val="0"/>
        </c:dLbls>
        <c:axId val="230085648"/>
        <c:axId val="230086208"/>
      </c:scatterChart>
      <c:valAx>
        <c:axId val="230085648"/>
        <c:scaling>
          <c:orientation val="minMax"/>
          <c:max val="120"/>
          <c:min val="0"/>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230086208"/>
        <c:crosses val="autoZero"/>
        <c:crossBetween val="midCat"/>
        <c:majorUnit val="40"/>
      </c:valAx>
      <c:valAx>
        <c:axId val="230086208"/>
        <c:scaling>
          <c:orientation val="minMax"/>
          <c:max val="12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30085648"/>
        <c:crossesAt val="0"/>
        <c:crossBetween val="midCat"/>
        <c:majorUnit val="40"/>
      </c:valAx>
      <c:spPr>
        <a:noFill/>
        <a:ln>
          <a:noFill/>
        </a:ln>
        <a:effectLst/>
      </c:spPr>
    </c:plotArea>
    <c:plotVisOnly val="1"/>
    <c:dispBlanksAs val="gap"/>
    <c:showDLblsOverMax val="0"/>
  </c:chart>
  <c:spPr>
    <a:noFill/>
    <a:ln w="9525" cap="flat" cmpd="sng" algn="ctr">
      <a:noFill/>
      <a:round/>
    </a:ln>
    <a:effectLst/>
  </c:spPr>
  <c:txPr>
    <a:bodyPr/>
    <a:lstStyle/>
    <a:p>
      <a:pPr>
        <a:defRPr>
          <a:latin typeface="Arial" panose="020B0604020202020204" pitchFamily="34" charset="0"/>
          <a:cs typeface="Arial" panose="020B0604020202020204" pitchFamily="34" charset="0"/>
        </a:defRPr>
      </a:pPr>
      <a:endParaRPr lang="en-US"/>
    </a:p>
  </c:txPr>
  <c:externalData r:id="rId3">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1"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000" b="1">
                <a:solidFill>
                  <a:schemeClr val="bg2"/>
                </a:solidFill>
              </a:rPr>
              <a:t>onshore wind</a:t>
            </a:r>
          </a:p>
        </c:rich>
      </c:tx>
      <c:layout>
        <c:manualLayout>
          <c:xMode val="edge"/>
          <c:yMode val="edge"/>
          <c:x val="0.2871549004113087"/>
          <c:y val="4.4390039226509768E-2"/>
        </c:manualLayout>
      </c:layout>
      <c:overlay val="0"/>
      <c:spPr>
        <a:noFill/>
        <a:ln>
          <a:noFill/>
        </a:ln>
        <a:effectLst/>
      </c:spPr>
      <c:txPr>
        <a:bodyPr rot="0" spcFirstLastPara="1" vertOverflow="ellipsis" vert="horz" wrap="square" anchor="ctr" anchorCtr="1"/>
        <a:lstStyle/>
        <a:p>
          <a:pPr>
            <a:defRPr sz="1000" b="1"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0.10910797371425071"/>
          <c:y val="0.16646355103600621"/>
          <c:w val="0.76845118297811377"/>
          <c:h val="0.66352167550588603"/>
        </c:manualLayout>
      </c:layout>
      <c:scatterChart>
        <c:scatterStyle val="lineMarker"/>
        <c:varyColors val="0"/>
        <c:ser>
          <c:idx val="1"/>
          <c:order val="0"/>
          <c:tx>
            <c:strRef>
              <c:f>LCOE_LACE!$S$40</c:f>
              <c:strCache>
                <c:ptCount val="1"/>
                <c:pt idx="0">
                  <c:v>45 deg line</c:v>
                </c:pt>
              </c:strCache>
            </c:strRef>
          </c:tx>
          <c:spPr>
            <a:ln w="15875" cap="rnd">
              <a:solidFill>
                <a:schemeClr val="tx1">
                  <a:lumMod val="75000"/>
                  <a:lumOff val="25000"/>
                </a:schemeClr>
              </a:solidFill>
              <a:round/>
            </a:ln>
            <a:effectLst/>
          </c:spPr>
          <c:marker>
            <c:symbol val="none"/>
          </c:marker>
          <c:xVal>
            <c:numRef>
              <c:f>LCOE_LACE!$S$41:$S$48</c:f>
              <c:numCache>
                <c:formatCode>General</c:formatCode>
                <c:ptCount val="8"/>
                <c:pt idx="0">
                  <c:v>0</c:v>
                </c:pt>
                <c:pt idx="1">
                  <c:v>40</c:v>
                </c:pt>
                <c:pt idx="2">
                  <c:v>80</c:v>
                </c:pt>
                <c:pt idx="3">
                  <c:v>120</c:v>
                </c:pt>
                <c:pt idx="4">
                  <c:v>160</c:v>
                </c:pt>
              </c:numCache>
            </c:numRef>
          </c:xVal>
          <c:yVal>
            <c:numRef>
              <c:f>LCOE_LACE!$T$41:$T$48</c:f>
              <c:numCache>
                <c:formatCode>General</c:formatCode>
                <c:ptCount val="8"/>
                <c:pt idx="0">
                  <c:v>0</c:v>
                </c:pt>
                <c:pt idx="1">
                  <c:v>40</c:v>
                </c:pt>
                <c:pt idx="2">
                  <c:v>80</c:v>
                </c:pt>
                <c:pt idx="3">
                  <c:v>120</c:v>
                </c:pt>
                <c:pt idx="4">
                  <c:v>160</c:v>
                </c:pt>
              </c:numCache>
            </c:numRef>
          </c:yVal>
          <c:smooth val="0"/>
        </c:ser>
        <c:ser>
          <c:idx val="0"/>
          <c:order val="1"/>
          <c:tx>
            <c:v>wind-no build</c:v>
          </c:tx>
          <c:spPr>
            <a:ln w="19050" cap="rnd">
              <a:noFill/>
              <a:round/>
            </a:ln>
            <a:effectLst/>
          </c:spPr>
          <c:marker>
            <c:symbol val="circle"/>
            <c:size val="5"/>
            <c:spPr>
              <a:noFill/>
              <a:ln w="9525">
                <a:solidFill>
                  <a:schemeClr val="tx1">
                    <a:lumMod val="75000"/>
                    <a:lumOff val="25000"/>
                  </a:schemeClr>
                </a:solidFill>
              </a:ln>
              <a:effectLst/>
            </c:spPr>
          </c:marker>
          <c:xVal>
            <c:numRef>
              <c:f>(LCOE_LACE!$L$42:$L$44,LCOE_LACE!$L$46:$L$50,LCOE_LACE!$L$52:$L$57,LCOE_LACE!$L$61:$L$62)</c:f>
              <c:numCache>
                <c:formatCode>General</c:formatCode>
                <c:ptCount val="16"/>
                <c:pt idx="0">
                  <c:v>60.727397000000003</c:v>
                </c:pt>
                <c:pt idx="1">
                  <c:v>#N/A</c:v>
                </c:pt>
                <c:pt idx="2">
                  <c:v>63.988062000000006</c:v>
                </c:pt>
                <c:pt idx="3">
                  <c:v>55.427253</c:v>
                </c:pt>
                <c:pt idx="4">
                  <c:v>#N/A</c:v>
                </c:pt>
                <c:pt idx="5">
                  <c:v>52.764378999999998</c:v>
                </c:pt>
                <c:pt idx="6">
                  <c:v>57.811363999999998</c:v>
                </c:pt>
                <c:pt idx="7">
                  <c:v>54.427633</c:v>
                </c:pt>
                <c:pt idx="8">
                  <c:v>48.016811999999994</c:v>
                </c:pt>
                <c:pt idx="9">
                  <c:v>49.208453999999996</c:v>
                </c:pt>
                <c:pt idx="10">
                  <c:v>44.169659000000003</c:v>
                </c:pt>
                <c:pt idx="11">
                  <c:v>56.126488000000002</c:v>
                </c:pt>
                <c:pt idx="12">
                  <c:v>49.208484999999996</c:v>
                </c:pt>
                <c:pt idx="13">
                  <c:v>46.138588999999996</c:v>
                </c:pt>
                <c:pt idx="14">
                  <c:v>49.993048999999999</c:v>
                </c:pt>
                <c:pt idx="15">
                  <c:v>38.190359999999998</c:v>
                </c:pt>
              </c:numCache>
            </c:numRef>
          </c:xVal>
          <c:yVal>
            <c:numRef>
              <c:f>(LCOE_LACE!$M$42:$M$44,LCOE_LACE!$M$46:$M$50,LCOE_LACE!$M$52:$M$57,LCOE_LACE!$M$61:$M$62)</c:f>
              <c:numCache>
                <c:formatCode>General</c:formatCode>
                <c:ptCount val="16"/>
                <c:pt idx="0">
                  <c:v>33.597197999999999</c:v>
                </c:pt>
                <c:pt idx="1">
                  <c:v>#N/A</c:v>
                </c:pt>
                <c:pt idx="2">
                  <c:v>36.208602999999997</c:v>
                </c:pt>
                <c:pt idx="3">
                  <c:v>44.152495999999999</c:v>
                </c:pt>
                <c:pt idx="4">
                  <c:v>#N/A</c:v>
                </c:pt>
                <c:pt idx="5">
                  <c:v>39.536861000000002</c:v>
                </c:pt>
                <c:pt idx="6">
                  <c:v>37.342689999999997</c:v>
                </c:pt>
                <c:pt idx="7">
                  <c:v>33.857501999999997</c:v>
                </c:pt>
                <c:pt idx="8">
                  <c:v>33.826065</c:v>
                </c:pt>
                <c:pt idx="9">
                  <c:v>34.168391999999997</c:v>
                </c:pt>
                <c:pt idx="10">
                  <c:v>35.531939999999999</c:v>
                </c:pt>
                <c:pt idx="11">
                  <c:v>37.365985999999999</c:v>
                </c:pt>
                <c:pt idx="12">
                  <c:v>35.068835999999997</c:v>
                </c:pt>
                <c:pt idx="13">
                  <c:v>35.915764000000003</c:v>
                </c:pt>
                <c:pt idx="14">
                  <c:v>41.364063000000002</c:v>
                </c:pt>
                <c:pt idx="15">
                  <c:v>36.054881999999999</c:v>
                </c:pt>
              </c:numCache>
            </c:numRef>
          </c:yVal>
          <c:smooth val="0"/>
        </c:ser>
        <c:ser>
          <c:idx val="2"/>
          <c:order val="2"/>
          <c:tx>
            <c:v>wind-builds</c:v>
          </c:tx>
          <c:spPr>
            <a:ln w="19050" cap="rnd">
              <a:noFill/>
              <a:round/>
            </a:ln>
            <a:effectLst/>
          </c:spPr>
          <c:marker>
            <c:symbol val="circle"/>
            <c:size val="5"/>
            <c:spPr>
              <a:solidFill>
                <a:schemeClr val="accent3"/>
              </a:solidFill>
              <a:ln w="9525">
                <a:solidFill>
                  <a:schemeClr val="accent3"/>
                </a:solidFill>
              </a:ln>
              <a:effectLst/>
            </c:spPr>
          </c:marker>
          <c:xVal>
            <c:numRef>
              <c:f>(LCOE_LACE!$L$45,LCOE_LACE!$L$51,LCOE_LACE!$L$58:$L$60)</c:f>
              <c:numCache>
                <c:formatCode>General</c:formatCode>
                <c:ptCount val="5"/>
                <c:pt idx="0">
                  <c:v>33.730944999999998</c:v>
                </c:pt>
                <c:pt idx="1">
                  <c:v>61.287956000000001</c:v>
                </c:pt>
                <c:pt idx="2">
                  <c:v>32.529752999999999</c:v>
                </c:pt>
                <c:pt idx="3">
                  <c:v>37.546731999999999</c:v>
                </c:pt>
                <c:pt idx="4">
                  <c:v>55.04363</c:v>
                </c:pt>
              </c:numCache>
            </c:numRef>
          </c:xVal>
          <c:yVal>
            <c:numRef>
              <c:f>(LCOE_LACE!$M$45,LCOE_LACE!$M$51,LCOE_LACE!$M$58:$M$60)</c:f>
              <c:numCache>
                <c:formatCode>General</c:formatCode>
                <c:ptCount val="5"/>
                <c:pt idx="0">
                  <c:v>32.425072</c:v>
                </c:pt>
                <c:pt idx="1">
                  <c:v>35.208526999999997</c:v>
                </c:pt>
                <c:pt idx="2">
                  <c:v>33.787125000000003</c:v>
                </c:pt>
                <c:pt idx="3">
                  <c:v>34.358654000000001</c:v>
                </c:pt>
                <c:pt idx="4">
                  <c:v>37.972538</c:v>
                </c:pt>
              </c:numCache>
            </c:numRef>
          </c:yVal>
          <c:smooth val="0"/>
        </c:ser>
        <c:dLbls>
          <c:showLegendKey val="0"/>
          <c:showVal val="0"/>
          <c:showCatName val="0"/>
          <c:showSerName val="0"/>
          <c:showPercent val="0"/>
          <c:showBubbleSize val="0"/>
        </c:dLbls>
        <c:axId val="308998368"/>
        <c:axId val="308997808"/>
        <c:extLst/>
      </c:scatterChart>
      <c:valAx>
        <c:axId val="308998368"/>
        <c:scaling>
          <c:orientation val="minMax"/>
          <c:max val="120"/>
          <c:min val="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308997808"/>
        <c:crosses val="autoZero"/>
        <c:crossBetween val="midCat"/>
        <c:majorUnit val="40"/>
      </c:valAx>
      <c:valAx>
        <c:axId val="308997808"/>
        <c:scaling>
          <c:orientation val="minMax"/>
          <c:max val="12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308998368"/>
        <c:crossesAt val="0"/>
        <c:crossBetween val="midCat"/>
        <c:majorUnit val="40"/>
      </c:valAx>
      <c:spPr>
        <a:noFill/>
        <a:ln>
          <a:noFill/>
        </a:ln>
        <a:effectLst/>
      </c:spPr>
    </c:plotArea>
    <c:plotVisOnly val="1"/>
    <c:dispBlanksAs val="gap"/>
    <c:showDLblsOverMax val="0"/>
  </c:chart>
  <c:spPr>
    <a:noFill/>
    <a:ln w="9525" cap="flat" cmpd="sng" algn="ctr">
      <a:noFill/>
      <a:round/>
    </a:ln>
    <a:effectLst/>
  </c:spPr>
  <c:txPr>
    <a:bodyPr/>
    <a:lstStyle/>
    <a:p>
      <a:pPr>
        <a:defRPr>
          <a:latin typeface="Arial" panose="020B0604020202020204" pitchFamily="34" charset="0"/>
          <a:cs typeface="Arial" panose="020B0604020202020204" pitchFamily="34" charset="0"/>
        </a:defRPr>
      </a:pPr>
      <a:endParaRPr lang="en-US"/>
    </a:p>
  </c:txPr>
  <c:externalData r:id="rId3">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00" b="0" i="0" u="none" strike="noStrike" kern="1200" spc="0" baseline="0">
                <a:solidFill>
                  <a:schemeClr val="tx1"/>
                </a:solidFill>
                <a:latin typeface="Arial" panose="020B0604020202020204" pitchFamily="34" charset="0"/>
                <a:ea typeface="+mn-ea"/>
                <a:cs typeface="Arial" panose="020B0604020202020204" pitchFamily="34" charset="0"/>
              </a:defRPr>
            </a:pPr>
            <a:r>
              <a:rPr lang="en-US" sz="1400" b="1" dirty="0"/>
              <a:t>Renewables electricity generation (all sectors) by case</a:t>
            </a:r>
          </a:p>
          <a:p>
            <a:pPr algn="l">
              <a:defRPr sz="1400"/>
            </a:pPr>
            <a:r>
              <a:rPr lang="en-US" sz="1400" dirty="0"/>
              <a:t>billion </a:t>
            </a:r>
            <a:r>
              <a:rPr lang="en-US" sz="1400" dirty="0" err="1"/>
              <a:t>kilowatthours</a:t>
            </a:r>
            <a:endParaRPr lang="en-US" sz="1400" dirty="0"/>
          </a:p>
        </c:rich>
      </c:tx>
      <c:layout>
        <c:manualLayout>
          <c:xMode val="edge"/>
          <c:yMode val="edge"/>
          <c:x val="2.5941422594142451E-3"/>
          <c:y val="0"/>
        </c:manualLayout>
      </c:layout>
      <c:overlay val="0"/>
      <c:spPr>
        <a:noFill/>
        <a:ln>
          <a:noFill/>
        </a:ln>
        <a:effectLst/>
      </c:spPr>
      <c:txPr>
        <a:bodyPr rot="0" spcFirstLastPara="1" vertOverflow="ellipsis" vert="horz" wrap="square" anchor="ctr" anchorCtr="1"/>
        <a:lstStyle/>
        <a:p>
          <a:pPr algn="l">
            <a:defRPr sz="1400" b="0" i="0" u="none" strike="noStrike" kern="1200" spc="0" baseline="0">
              <a:solidFill>
                <a:schemeClr val="tx1"/>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9.2298839214135883E-2"/>
          <c:y val="0.1551079031787693"/>
          <c:w val="0.81349902897258763"/>
          <c:h val="0.50109548533466086"/>
        </c:manualLayout>
      </c:layout>
      <c:barChart>
        <c:barDir val="col"/>
        <c:grouping val="stacked"/>
        <c:varyColors val="0"/>
        <c:ser>
          <c:idx val="2"/>
          <c:order val="0"/>
          <c:tx>
            <c:strRef>
              <c:f>gen_renew_bytech!$F$32</c:f>
              <c:strCache>
                <c:ptCount val="1"/>
                <c:pt idx="0">
                  <c:v>Other renewables</c:v>
                </c:pt>
              </c:strCache>
            </c:strRef>
          </c:tx>
          <c:spPr>
            <a:solidFill>
              <a:schemeClr val="accent3"/>
            </a:solidFill>
            <a:ln>
              <a:noFill/>
            </a:ln>
            <a:effectLst/>
          </c:spPr>
          <c:invertIfNegative val="0"/>
          <c:cat>
            <c:numRef>
              <c:f>gen_renew_bytech!$C$33:$C$56</c:f>
              <c:numCache>
                <c:formatCode>General</c:formatCode>
                <c:ptCount val="24"/>
                <c:pt idx="1">
                  <c:v>2010</c:v>
                </c:pt>
                <c:pt idx="4">
                  <c:v>2020</c:v>
                </c:pt>
                <c:pt idx="5">
                  <c:v>2035</c:v>
                </c:pt>
                <c:pt idx="6">
                  <c:v>2050</c:v>
                </c:pt>
                <c:pt idx="8">
                  <c:v>2020</c:v>
                </c:pt>
                <c:pt idx="9">
                  <c:v>2035</c:v>
                </c:pt>
                <c:pt idx="10">
                  <c:v>2050</c:v>
                </c:pt>
                <c:pt idx="12">
                  <c:v>2020</c:v>
                </c:pt>
                <c:pt idx="13">
                  <c:v>2035</c:v>
                </c:pt>
                <c:pt idx="14">
                  <c:v>2050</c:v>
                </c:pt>
                <c:pt idx="16">
                  <c:v>2020</c:v>
                </c:pt>
                <c:pt idx="17">
                  <c:v>2035</c:v>
                </c:pt>
                <c:pt idx="18">
                  <c:v>2050</c:v>
                </c:pt>
                <c:pt idx="20">
                  <c:v>2020</c:v>
                </c:pt>
                <c:pt idx="21">
                  <c:v>2035</c:v>
                </c:pt>
                <c:pt idx="22">
                  <c:v>2050</c:v>
                </c:pt>
              </c:numCache>
            </c:numRef>
          </c:cat>
          <c:val>
            <c:numRef>
              <c:f>gen_renew_bytech!$F$33:$F$56</c:f>
              <c:numCache>
                <c:formatCode>0.00</c:formatCode>
                <c:ptCount val="24"/>
                <c:pt idx="1">
                  <c:v>331.51164899999992</c:v>
                </c:pt>
                <c:pt idx="4">
                  <c:v>373.27871700000003</c:v>
                </c:pt>
                <c:pt idx="5">
                  <c:v>422.66958599999998</c:v>
                </c:pt>
                <c:pt idx="6">
                  <c:v>448.98706100000004</c:v>
                </c:pt>
                <c:pt idx="8">
                  <c:v>373.31330899999995</c:v>
                </c:pt>
                <c:pt idx="9">
                  <c:v>416.56872599999997</c:v>
                </c:pt>
                <c:pt idx="10">
                  <c:v>434.69335899999987</c:v>
                </c:pt>
                <c:pt idx="12">
                  <c:v>372.60070799999994</c:v>
                </c:pt>
                <c:pt idx="13">
                  <c:v>428.50192200000004</c:v>
                </c:pt>
                <c:pt idx="14">
                  <c:v>471.05075000000011</c:v>
                </c:pt>
                <c:pt idx="16">
                  <c:v>373.06066900000008</c:v>
                </c:pt>
                <c:pt idx="17">
                  <c:v>432.92379800000003</c:v>
                </c:pt>
                <c:pt idx="18">
                  <c:v>458.04522699999984</c:v>
                </c:pt>
                <c:pt idx="20">
                  <c:v>373.32199000000003</c:v>
                </c:pt>
                <c:pt idx="21">
                  <c:v>417.71142599999985</c:v>
                </c:pt>
                <c:pt idx="22">
                  <c:v>440.33709799999997</c:v>
                </c:pt>
              </c:numCache>
            </c:numRef>
          </c:val>
        </c:ser>
        <c:ser>
          <c:idx val="1"/>
          <c:order val="1"/>
          <c:tx>
            <c:strRef>
              <c:f>gen_renew_bytech!$E$32</c:f>
              <c:strCache>
                <c:ptCount val="1"/>
                <c:pt idx="0">
                  <c:v>Wind</c:v>
                </c:pt>
              </c:strCache>
            </c:strRef>
          </c:tx>
          <c:spPr>
            <a:solidFill>
              <a:schemeClr val="accent1"/>
            </a:solidFill>
            <a:ln>
              <a:noFill/>
            </a:ln>
            <a:effectLst/>
          </c:spPr>
          <c:invertIfNegative val="0"/>
          <c:cat>
            <c:numRef>
              <c:f>gen_renew_bytech!$C$33:$C$56</c:f>
              <c:numCache>
                <c:formatCode>General</c:formatCode>
                <c:ptCount val="24"/>
                <c:pt idx="1">
                  <c:v>2010</c:v>
                </c:pt>
                <c:pt idx="4">
                  <c:v>2020</c:v>
                </c:pt>
                <c:pt idx="5">
                  <c:v>2035</c:v>
                </c:pt>
                <c:pt idx="6">
                  <c:v>2050</c:v>
                </c:pt>
                <c:pt idx="8">
                  <c:v>2020</c:v>
                </c:pt>
                <c:pt idx="9">
                  <c:v>2035</c:v>
                </c:pt>
                <c:pt idx="10">
                  <c:v>2050</c:v>
                </c:pt>
                <c:pt idx="12">
                  <c:v>2020</c:v>
                </c:pt>
                <c:pt idx="13">
                  <c:v>2035</c:v>
                </c:pt>
                <c:pt idx="14">
                  <c:v>2050</c:v>
                </c:pt>
                <c:pt idx="16">
                  <c:v>2020</c:v>
                </c:pt>
                <c:pt idx="17">
                  <c:v>2035</c:v>
                </c:pt>
                <c:pt idx="18">
                  <c:v>2050</c:v>
                </c:pt>
                <c:pt idx="20">
                  <c:v>2020</c:v>
                </c:pt>
                <c:pt idx="21">
                  <c:v>2035</c:v>
                </c:pt>
                <c:pt idx="22">
                  <c:v>2050</c:v>
                </c:pt>
              </c:numCache>
            </c:numRef>
          </c:cat>
          <c:val>
            <c:numRef>
              <c:f>gen_renew_bytech!$E$33:$E$56</c:f>
              <c:numCache>
                <c:formatCode>0.00</c:formatCode>
                <c:ptCount val="24"/>
                <c:pt idx="1">
                  <c:v>94.652246000000005</c:v>
                </c:pt>
                <c:pt idx="4">
                  <c:v>322.045502</c:v>
                </c:pt>
                <c:pt idx="5">
                  <c:v>373.00759900000003</c:v>
                </c:pt>
                <c:pt idx="6">
                  <c:v>428.90319799999997</c:v>
                </c:pt>
                <c:pt idx="8">
                  <c:v>322.16806000000003</c:v>
                </c:pt>
                <c:pt idx="9">
                  <c:v>370.50598100000002</c:v>
                </c:pt>
                <c:pt idx="10">
                  <c:v>385.694458</c:v>
                </c:pt>
                <c:pt idx="12">
                  <c:v>322.07119799999998</c:v>
                </c:pt>
                <c:pt idx="13">
                  <c:v>389.696686</c:v>
                </c:pt>
                <c:pt idx="14">
                  <c:v>494.36111499999998</c:v>
                </c:pt>
                <c:pt idx="16">
                  <c:v>322.09497099999999</c:v>
                </c:pt>
                <c:pt idx="17">
                  <c:v>498.76962300000002</c:v>
                </c:pt>
                <c:pt idx="18">
                  <c:v>698.25494400000002</c:v>
                </c:pt>
                <c:pt idx="20">
                  <c:v>322.05645800000002</c:v>
                </c:pt>
                <c:pt idx="21">
                  <c:v>359.05276500000002</c:v>
                </c:pt>
                <c:pt idx="22">
                  <c:v>374.74383499999999</c:v>
                </c:pt>
              </c:numCache>
            </c:numRef>
          </c:val>
        </c:ser>
        <c:ser>
          <c:idx val="0"/>
          <c:order val="2"/>
          <c:tx>
            <c:strRef>
              <c:f>gen_renew_bytech!$D$32</c:f>
              <c:strCache>
                <c:ptCount val="1"/>
                <c:pt idx="0">
                  <c:v>Solar</c:v>
                </c:pt>
              </c:strCache>
            </c:strRef>
          </c:tx>
          <c:spPr>
            <a:solidFill>
              <a:schemeClr val="accent4"/>
            </a:solidFill>
            <a:ln>
              <a:noFill/>
            </a:ln>
            <a:effectLst/>
          </c:spPr>
          <c:invertIfNegative val="0"/>
          <c:cat>
            <c:numRef>
              <c:f>gen_renew_bytech!$C$33:$C$56</c:f>
              <c:numCache>
                <c:formatCode>General</c:formatCode>
                <c:ptCount val="24"/>
                <c:pt idx="1">
                  <c:v>2010</c:v>
                </c:pt>
                <c:pt idx="4">
                  <c:v>2020</c:v>
                </c:pt>
                <c:pt idx="5">
                  <c:v>2035</c:v>
                </c:pt>
                <c:pt idx="6">
                  <c:v>2050</c:v>
                </c:pt>
                <c:pt idx="8">
                  <c:v>2020</c:v>
                </c:pt>
                <c:pt idx="9">
                  <c:v>2035</c:v>
                </c:pt>
                <c:pt idx="10">
                  <c:v>2050</c:v>
                </c:pt>
                <c:pt idx="12">
                  <c:v>2020</c:v>
                </c:pt>
                <c:pt idx="13">
                  <c:v>2035</c:v>
                </c:pt>
                <c:pt idx="14">
                  <c:v>2050</c:v>
                </c:pt>
                <c:pt idx="16">
                  <c:v>2020</c:v>
                </c:pt>
                <c:pt idx="17">
                  <c:v>2035</c:v>
                </c:pt>
                <c:pt idx="18">
                  <c:v>2050</c:v>
                </c:pt>
                <c:pt idx="20">
                  <c:v>2020</c:v>
                </c:pt>
                <c:pt idx="21">
                  <c:v>2035</c:v>
                </c:pt>
                <c:pt idx="22">
                  <c:v>2050</c:v>
                </c:pt>
              </c:numCache>
            </c:numRef>
          </c:cat>
          <c:val>
            <c:numRef>
              <c:f>gen_renew_bytech!$D$33:$D$56</c:f>
              <c:numCache>
                <c:formatCode>0.00</c:formatCode>
                <c:ptCount val="24"/>
                <c:pt idx="1">
                  <c:v>1.2121820000000001</c:v>
                </c:pt>
                <c:pt idx="4">
                  <c:v>134.01971399999999</c:v>
                </c:pt>
                <c:pt idx="5">
                  <c:v>403.80779999999999</c:v>
                </c:pt>
                <c:pt idx="6">
                  <c:v>817.98754899999994</c:v>
                </c:pt>
                <c:pt idx="8">
                  <c:v>133.925613</c:v>
                </c:pt>
                <c:pt idx="9">
                  <c:v>374.36474600000003</c:v>
                </c:pt>
                <c:pt idx="10">
                  <c:v>675.60693400000002</c:v>
                </c:pt>
                <c:pt idx="12">
                  <c:v>133.928436</c:v>
                </c:pt>
                <c:pt idx="13">
                  <c:v>491.29443400000002</c:v>
                </c:pt>
                <c:pt idx="14">
                  <c:v>1013.258423</c:v>
                </c:pt>
                <c:pt idx="16">
                  <c:v>141.33831799999999</c:v>
                </c:pt>
                <c:pt idx="17">
                  <c:v>699.58013900000003</c:v>
                </c:pt>
                <c:pt idx="18">
                  <c:v>1175.5848390000001</c:v>
                </c:pt>
                <c:pt idx="20">
                  <c:v>133.984467</c:v>
                </c:pt>
                <c:pt idx="21">
                  <c:v>291.439911</c:v>
                </c:pt>
                <c:pt idx="22">
                  <c:v>537.03381300000001</c:v>
                </c:pt>
              </c:numCache>
            </c:numRef>
          </c:val>
        </c:ser>
        <c:dLbls>
          <c:showLegendKey val="0"/>
          <c:showVal val="0"/>
          <c:showCatName val="0"/>
          <c:showSerName val="0"/>
          <c:showPercent val="0"/>
          <c:showBubbleSize val="0"/>
        </c:dLbls>
        <c:gapWidth val="35"/>
        <c:overlap val="100"/>
        <c:axId val="308993328"/>
        <c:axId val="308995008"/>
      </c:barChart>
      <c:catAx>
        <c:axId val="308993328"/>
        <c:scaling>
          <c:orientation val="minMax"/>
        </c:scaling>
        <c:delete val="0"/>
        <c:axPos val="b"/>
        <c:numFmt formatCode="General" sourceLinked="1"/>
        <c:majorTickMark val="out"/>
        <c:minorTickMark val="none"/>
        <c:tickLblPos val="low"/>
        <c:spPr>
          <a:noFill/>
          <a:ln w="9525" cap="flat" cmpd="sng" algn="ctr">
            <a:solidFill>
              <a:schemeClr val="tx1">
                <a:lumMod val="85000"/>
                <a:lumOff val="15000"/>
              </a:schemeClr>
            </a:solidFill>
            <a:round/>
          </a:ln>
          <a:effectLst/>
        </c:spPr>
        <c:txPr>
          <a:bodyPr rot="-5400000" spcFirstLastPara="1" vertOverflow="ellipsis"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308995008"/>
        <c:crosses val="autoZero"/>
        <c:auto val="1"/>
        <c:lblAlgn val="ctr"/>
        <c:lblOffset val="100"/>
        <c:noMultiLvlLbl val="0"/>
      </c:catAx>
      <c:valAx>
        <c:axId val="308995008"/>
        <c:scaling>
          <c:orientation val="minMax"/>
          <c:max val="250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low"/>
        <c:spPr>
          <a:noFill/>
          <a:ln>
            <a:solidFill>
              <a:schemeClr val="bg1">
                <a:lumMod val="50000"/>
              </a:schemeClr>
            </a:solidFill>
            <a:prstDash val="dash"/>
          </a:ln>
          <a:effectLst/>
        </c:spPr>
        <c:txPr>
          <a:bodyPr rot="-600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308993328"/>
        <c:crossesAt val="4"/>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400">
          <a:solidFill>
            <a:schemeClr val="tx1"/>
          </a:solidFill>
          <a:latin typeface="Arial" panose="020B0604020202020204" pitchFamily="34" charset="0"/>
          <a:cs typeface="Arial" panose="020B0604020202020204" pitchFamily="34" charset="0"/>
        </a:defRPr>
      </a:pPr>
      <a:endParaRPr lang="en-US"/>
    </a:p>
  </c:txPr>
  <c:externalData r:id="rId3">
    <c:autoUpdate val="0"/>
  </c:externalData>
  <c:userShapes r:id="rId4"/>
</c:chartSpace>
</file>

<file path=ppt/charts/chart7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200976683038895E-2"/>
          <c:y val="0.21470462743881152"/>
          <c:w val="0.75700787401574798"/>
          <c:h val="0.53846579522387283"/>
        </c:manualLayout>
      </c:layout>
      <c:barChart>
        <c:barDir val="col"/>
        <c:grouping val="stacked"/>
        <c:varyColors val="0"/>
        <c:ser>
          <c:idx val="0"/>
          <c:order val="0"/>
          <c:tx>
            <c:strRef>
              <c:f>PV!$E$27:$E$28</c:f>
              <c:strCache>
                <c:ptCount val="2"/>
                <c:pt idx="0">
                  <c:v>Utility-scale</c:v>
                </c:pt>
                <c:pt idx="1">
                  <c:v>Texas</c:v>
                </c:pt>
              </c:strCache>
            </c:strRef>
          </c:tx>
          <c:spPr>
            <a:solidFill>
              <a:schemeClr val="accent3"/>
            </a:solidFill>
            <a:ln>
              <a:noFill/>
            </a:ln>
            <a:effectLst/>
          </c:spPr>
          <c:invertIfNegative val="0"/>
          <c:cat>
            <c:numRef>
              <c:f>PV!$D$29:$D$47</c:f>
              <c:numCache>
                <c:formatCode>General</c:formatCode>
                <c:ptCount val="19"/>
                <c:pt idx="1">
                  <c:v>2017</c:v>
                </c:pt>
                <c:pt idx="5">
                  <c:v>2020</c:v>
                </c:pt>
                <c:pt idx="9">
                  <c:v>2030</c:v>
                </c:pt>
                <c:pt idx="13">
                  <c:v>2040</c:v>
                </c:pt>
                <c:pt idx="17">
                  <c:v>2050</c:v>
                </c:pt>
              </c:numCache>
            </c:numRef>
          </c:cat>
          <c:val>
            <c:numRef>
              <c:f>PV!$E$29:$E$47</c:f>
              <c:numCache>
                <c:formatCode>General</c:formatCode>
                <c:ptCount val="19"/>
                <c:pt idx="0">
                  <c:v>1.883</c:v>
                </c:pt>
                <c:pt idx="4">
                  <c:v>14.2797</c:v>
                </c:pt>
                <c:pt idx="8">
                  <c:v>16.707699999999999</c:v>
                </c:pt>
                <c:pt idx="12">
                  <c:v>17.311399999999999</c:v>
                </c:pt>
                <c:pt idx="16">
                  <c:v>44.501899999999999</c:v>
                </c:pt>
              </c:numCache>
            </c:numRef>
          </c:val>
        </c:ser>
        <c:ser>
          <c:idx val="1"/>
          <c:order val="1"/>
          <c:tx>
            <c:strRef>
              <c:f>PV!$F$27:$F$28</c:f>
              <c:strCache>
                <c:ptCount val="2"/>
                <c:pt idx="0">
                  <c:v>Utility-scale</c:v>
                </c:pt>
                <c:pt idx="1">
                  <c:v>Eastern interconnection</c:v>
                </c:pt>
              </c:strCache>
            </c:strRef>
          </c:tx>
          <c:spPr>
            <a:solidFill>
              <a:schemeClr val="accent4"/>
            </a:solidFill>
            <a:ln>
              <a:noFill/>
            </a:ln>
            <a:effectLst/>
          </c:spPr>
          <c:invertIfNegative val="0"/>
          <c:cat>
            <c:numRef>
              <c:f>PV!$D$29:$D$47</c:f>
              <c:numCache>
                <c:formatCode>General</c:formatCode>
                <c:ptCount val="19"/>
                <c:pt idx="1">
                  <c:v>2017</c:v>
                </c:pt>
                <c:pt idx="5">
                  <c:v>2020</c:v>
                </c:pt>
                <c:pt idx="9">
                  <c:v>2030</c:v>
                </c:pt>
                <c:pt idx="13">
                  <c:v>2040</c:v>
                </c:pt>
                <c:pt idx="17">
                  <c:v>2050</c:v>
                </c:pt>
              </c:numCache>
            </c:numRef>
          </c:cat>
          <c:val>
            <c:numRef>
              <c:f>PV!$F$29:$F$47</c:f>
              <c:numCache>
                <c:formatCode>General</c:formatCode>
                <c:ptCount val="19"/>
                <c:pt idx="2">
                  <c:v>13.852999999999998</c:v>
                </c:pt>
                <c:pt idx="6">
                  <c:v>22.078279999999999</c:v>
                </c:pt>
                <c:pt idx="10">
                  <c:v>122.90622</c:v>
                </c:pt>
                <c:pt idx="14">
                  <c:v>244.61350999999996</c:v>
                </c:pt>
                <c:pt idx="18">
                  <c:v>395.47129000000007</c:v>
                </c:pt>
              </c:numCache>
            </c:numRef>
          </c:val>
        </c:ser>
        <c:ser>
          <c:idx val="2"/>
          <c:order val="2"/>
          <c:tx>
            <c:strRef>
              <c:f>PV!$G$27:$G$28</c:f>
              <c:strCache>
                <c:ptCount val="2"/>
                <c:pt idx="0">
                  <c:v>Utility-scale</c:v>
                </c:pt>
                <c:pt idx="1">
                  <c:v>Western interconnection</c:v>
                </c:pt>
              </c:strCache>
            </c:strRef>
          </c:tx>
          <c:spPr>
            <a:solidFill>
              <a:schemeClr val="accent1"/>
            </a:solidFill>
            <a:ln>
              <a:noFill/>
            </a:ln>
            <a:effectLst/>
          </c:spPr>
          <c:invertIfNegative val="0"/>
          <c:cat>
            <c:numRef>
              <c:f>PV!$D$29:$D$47</c:f>
              <c:numCache>
                <c:formatCode>General</c:formatCode>
                <c:ptCount val="19"/>
                <c:pt idx="1">
                  <c:v>2017</c:v>
                </c:pt>
                <c:pt idx="5">
                  <c:v>2020</c:v>
                </c:pt>
                <c:pt idx="9">
                  <c:v>2030</c:v>
                </c:pt>
                <c:pt idx="13">
                  <c:v>2040</c:v>
                </c:pt>
                <c:pt idx="17">
                  <c:v>2050</c:v>
                </c:pt>
              </c:numCache>
            </c:numRef>
          </c:cat>
          <c:val>
            <c:numRef>
              <c:f>PV!$G$29:$G$46</c:f>
              <c:numCache>
                <c:formatCode>General</c:formatCode>
                <c:ptCount val="18"/>
                <c:pt idx="1">
                  <c:v>33.9724</c:v>
                </c:pt>
                <c:pt idx="5">
                  <c:v>44.073419999999999</c:v>
                </c:pt>
                <c:pt idx="9">
                  <c:v>85.088079999999991</c:v>
                </c:pt>
                <c:pt idx="13">
                  <c:v>101.48009</c:v>
                </c:pt>
                <c:pt idx="17">
                  <c:v>109.46381</c:v>
                </c:pt>
              </c:numCache>
            </c:numRef>
          </c:val>
        </c:ser>
        <c:ser>
          <c:idx val="3"/>
          <c:order val="3"/>
          <c:tx>
            <c:strRef>
              <c:f>PV!$H$27:$H$28</c:f>
              <c:strCache>
                <c:ptCount val="2"/>
                <c:pt idx="0">
                  <c:v>Small-scale</c:v>
                </c:pt>
                <c:pt idx="1">
                  <c:v>Texas</c:v>
                </c:pt>
              </c:strCache>
            </c:strRef>
          </c:tx>
          <c:spPr>
            <a:solidFill>
              <a:schemeClr val="accent3">
                <a:lumMod val="60000"/>
                <a:lumOff val="40000"/>
              </a:schemeClr>
            </a:solidFill>
            <a:ln>
              <a:noFill/>
            </a:ln>
            <a:effectLst/>
          </c:spPr>
          <c:invertIfNegative val="0"/>
          <c:cat>
            <c:numRef>
              <c:f>PV!$D$29:$D$47</c:f>
              <c:numCache>
                <c:formatCode>General</c:formatCode>
                <c:ptCount val="19"/>
                <c:pt idx="1">
                  <c:v>2017</c:v>
                </c:pt>
                <c:pt idx="5">
                  <c:v>2020</c:v>
                </c:pt>
                <c:pt idx="9">
                  <c:v>2030</c:v>
                </c:pt>
                <c:pt idx="13">
                  <c:v>2040</c:v>
                </c:pt>
                <c:pt idx="17">
                  <c:v>2050</c:v>
                </c:pt>
              </c:numCache>
            </c:numRef>
          </c:cat>
          <c:val>
            <c:numRef>
              <c:f>PV!$H$29:$H$47</c:f>
              <c:numCache>
                <c:formatCode>General</c:formatCode>
                <c:ptCount val="19"/>
                <c:pt idx="0">
                  <c:v>0.51724599999999998</c:v>
                </c:pt>
                <c:pt idx="4">
                  <c:v>0.97823700000000002</c:v>
                </c:pt>
                <c:pt idx="8">
                  <c:v>2.9711799999999999</c:v>
                </c:pt>
                <c:pt idx="12">
                  <c:v>7.3559400000000004</c:v>
                </c:pt>
                <c:pt idx="16">
                  <c:v>15.545500000000001</c:v>
                </c:pt>
              </c:numCache>
            </c:numRef>
          </c:val>
        </c:ser>
        <c:ser>
          <c:idx val="4"/>
          <c:order val="4"/>
          <c:tx>
            <c:strRef>
              <c:f>PV!$I$27:$I$28</c:f>
              <c:strCache>
                <c:ptCount val="2"/>
                <c:pt idx="0">
                  <c:v>Small-scale</c:v>
                </c:pt>
                <c:pt idx="1">
                  <c:v>Eastern interconnection</c:v>
                </c:pt>
              </c:strCache>
            </c:strRef>
          </c:tx>
          <c:spPr>
            <a:solidFill>
              <a:schemeClr val="accent4">
                <a:lumMod val="60000"/>
                <a:lumOff val="40000"/>
              </a:schemeClr>
            </a:solidFill>
            <a:ln>
              <a:noFill/>
            </a:ln>
            <a:effectLst/>
          </c:spPr>
          <c:invertIfNegative val="0"/>
          <c:cat>
            <c:numRef>
              <c:f>PV!$D$29:$D$47</c:f>
              <c:numCache>
                <c:formatCode>General</c:formatCode>
                <c:ptCount val="19"/>
                <c:pt idx="1">
                  <c:v>2017</c:v>
                </c:pt>
                <c:pt idx="5">
                  <c:v>2020</c:v>
                </c:pt>
                <c:pt idx="9">
                  <c:v>2030</c:v>
                </c:pt>
                <c:pt idx="13">
                  <c:v>2040</c:v>
                </c:pt>
                <c:pt idx="17">
                  <c:v>2050</c:v>
                </c:pt>
              </c:numCache>
            </c:numRef>
          </c:cat>
          <c:val>
            <c:numRef>
              <c:f>PV!$I$29:$I$47</c:f>
              <c:numCache>
                <c:formatCode>General</c:formatCode>
                <c:ptCount val="19"/>
                <c:pt idx="2">
                  <c:v>9.9405500000000018</c:v>
                </c:pt>
                <c:pt idx="6">
                  <c:v>17.509663000000003</c:v>
                </c:pt>
                <c:pt idx="10">
                  <c:v>36.950590000000005</c:v>
                </c:pt>
                <c:pt idx="14">
                  <c:v>62.454669999999993</c:v>
                </c:pt>
                <c:pt idx="18">
                  <c:v>100.66724999999997</c:v>
                </c:pt>
              </c:numCache>
            </c:numRef>
          </c:val>
        </c:ser>
        <c:ser>
          <c:idx val="5"/>
          <c:order val="5"/>
          <c:tx>
            <c:strRef>
              <c:f>PV!$J$27:$J$28</c:f>
              <c:strCache>
                <c:ptCount val="2"/>
                <c:pt idx="0">
                  <c:v>Small-scale</c:v>
                </c:pt>
                <c:pt idx="1">
                  <c:v>Western interconnection</c:v>
                </c:pt>
              </c:strCache>
            </c:strRef>
          </c:tx>
          <c:spPr>
            <a:solidFill>
              <a:schemeClr val="accent1">
                <a:lumMod val="60000"/>
                <a:lumOff val="40000"/>
              </a:schemeClr>
            </a:solidFill>
            <a:ln>
              <a:noFill/>
            </a:ln>
            <a:effectLst/>
          </c:spPr>
          <c:invertIfNegative val="0"/>
          <c:cat>
            <c:numRef>
              <c:f>PV!$D$29:$D$47</c:f>
              <c:numCache>
                <c:formatCode>General</c:formatCode>
                <c:ptCount val="19"/>
                <c:pt idx="1">
                  <c:v>2017</c:v>
                </c:pt>
                <c:pt idx="5">
                  <c:v>2020</c:v>
                </c:pt>
                <c:pt idx="9">
                  <c:v>2030</c:v>
                </c:pt>
                <c:pt idx="13">
                  <c:v>2040</c:v>
                </c:pt>
                <c:pt idx="17">
                  <c:v>2050</c:v>
                </c:pt>
              </c:numCache>
            </c:numRef>
          </c:cat>
          <c:val>
            <c:numRef>
              <c:f>PV!$J$29:$J$46</c:f>
              <c:numCache>
                <c:formatCode>General</c:formatCode>
                <c:ptCount val="18"/>
                <c:pt idx="1">
                  <c:v>17.701003999999998</c:v>
                </c:pt>
                <c:pt idx="5">
                  <c:v>28.128299999999996</c:v>
                </c:pt>
                <c:pt idx="9">
                  <c:v>57.864330000000002</c:v>
                </c:pt>
                <c:pt idx="13">
                  <c:v>97.594390000000004</c:v>
                </c:pt>
                <c:pt idx="17">
                  <c:v>154.66025000000002</c:v>
                </c:pt>
              </c:numCache>
            </c:numRef>
          </c:val>
        </c:ser>
        <c:dLbls>
          <c:showLegendKey val="0"/>
          <c:showVal val="0"/>
          <c:showCatName val="0"/>
          <c:showSerName val="0"/>
          <c:showPercent val="0"/>
          <c:showBubbleSize val="0"/>
        </c:dLbls>
        <c:gapWidth val="10"/>
        <c:overlap val="100"/>
        <c:axId val="432446480"/>
        <c:axId val="289704896"/>
      </c:barChart>
      <c:catAx>
        <c:axId val="43244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289704896"/>
        <c:crosses val="autoZero"/>
        <c:auto val="1"/>
        <c:lblAlgn val="ctr"/>
        <c:lblOffset val="100"/>
        <c:noMultiLvlLbl val="0"/>
      </c:catAx>
      <c:valAx>
        <c:axId val="2897048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22225">
            <a:solidFill>
              <a:schemeClr val="bg1">
                <a:lumMod val="65000"/>
              </a:schemeClr>
            </a:solidFill>
            <a:prstDash val="lgDash"/>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432446480"/>
        <c:crossesAt val="4"/>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userShapes r:id="rId4"/>
</c:chartSpace>
</file>

<file path=ppt/charts/chart7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7543879979811627E-2"/>
          <c:y val="0.20551521562747127"/>
          <c:w val="0.85047426363371248"/>
          <c:h val="0.70022423750688978"/>
        </c:manualLayout>
      </c:layout>
      <c:barChart>
        <c:barDir val="col"/>
        <c:grouping val="stacked"/>
        <c:varyColors val="0"/>
        <c:ser>
          <c:idx val="0"/>
          <c:order val="0"/>
          <c:tx>
            <c:strRef>
              <c:f>nuclear_capacity!$C$31</c:f>
              <c:strCache>
                <c:ptCount val="1"/>
                <c:pt idx="0">
                  <c:v>new reactors</c:v>
                </c:pt>
              </c:strCache>
            </c:strRef>
          </c:tx>
          <c:spPr>
            <a:solidFill>
              <a:schemeClr val="accent3">
                <a:lumMod val="75000"/>
              </a:schemeClr>
            </a:solidFill>
            <a:ln>
              <a:noFill/>
            </a:ln>
            <a:effectLst/>
          </c:spPr>
          <c:invertIfNegative val="0"/>
          <c:cat>
            <c:numRef>
              <c:f>nuclear_capacity!$N$30:$AW$30</c:f>
              <c:numCache>
                <c:formatCode>General</c:formatCode>
                <c:ptCount val="36"/>
                <c:pt idx="0">
                  <c:v>2015</c:v>
                </c:pt>
                <c:pt idx="1">
                  <c:v>2016</c:v>
                </c:pt>
                <c:pt idx="2">
                  <c:v>2017</c:v>
                </c:pt>
                <c:pt idx="3">
                  <c:v>2018</c:v>
                </c:pt>
                <c:pt idx="4">
                  <c:v>2019</c:v>
                </c:pt>
                <c:pt idx="5">
                  <c:v>2020</c:v>
                </c:pt>
                <c:pt idx="6">
                  <c:v>2021</c:v>
                </c:pt>
                <c:pt idx="7">
                  <c:v>2022</c:v>
                </c:pt>
                <c:pt idx="8">
                  <c:v>2023</c:v>
                </c:pt>
                <c:pt idx="9">
                  <c:v>2024</c:v>
                </c:pt>
                <c:pt idx="10">
                  <c:v>2025</c:v>
                </c:pt>
                <c:pt idx="11">
                  <c:v>2026</c:v>
                </c:pt>
                <c:pt idx="12">
                  <c:v>2027</c:v>
                </c:pt>
                <c:pt idx="13">
                  <c:v>2028</c:v>
                </c:pt>
                <c:pt idx="14">
                  <c:v>2029</c:v>
                </c:pt>
                <c:pt idx="15">
                  <c:v>2030</c:v>
                </c:pt>
                <c:pt idx="16">
                  <c:v>2031</c:v>
                </c:pt>
                <c:pt idx="17">
                  <c:v>2032</c:v>
                </c:pt>
                <c:pt idx="18">
                  <c:v>2033</c:v>
                </c:pt>
                <c:pt idx="19">
                  <c:v>2034</c:v>
                </c:pt>
                <c:pt idx="20">
                  <c:v>2035</c:v>
                </c:pt>
                <c:pt idx="21">
                  <c:v>2036</c:v>
                </c:pt>
                <c:pt idx="22">
                  <c:v>2037</c:v>
                </c:pt>
                <c:pt idx="23">
                  <c:v>2038</c:v>
                </c:pt>
                <c:pt idx="24">
                  <c:v>2039</c:v>
                </c:pt>
                <c:pt idx="25">
                  <c:v>2040</c:v>
                </c:pt>
                <c:pt idx="26">
                  <c:v>2041</c:v>
                </c:pt>
                <c:pt idx="27">
                  <c:v>2042</c:v>
                </c:pt>
                <c:pt idx="28">
                  <c:v>2043</c:v>
                </c:pt>
                <c:pt idx="29">
                  <c:v>2044</c:v>
                </c:pt>
                <c:pt idx="30">
                  <c:v>2045</c:v>
                </c:pt>
                <c:pt idx="31">
                  <c:v>2046</c:v>
                </c:pt>
                <c:pt idx="32">
                  <c:v>2047</c:v>
                </c:pt>
                <c:pt idx="33">
                  <c:v>2048</c:v>
                </c:pt>
                <c:pt idx="34">
                  <c:v>2049</c:v>
                </c:pt>
                <c:pt idx="35">
                  <c:v>2050</c:v>
                </c:pt>
              </c:numCache>
            </c:numRef>
          </c:cat>
          <c:val>
            <c:numRef>
              <c:f>nuclear_capacity!$N$31:$AW$31</c:f>
              <c:numCache>
                <c:formatCode>General</c:formatCode>
                <c:ptCount val="36"/>
                <c:pt idx="0">
                  <c:v>0</c:v>
                </c:pt>
                <c:pt idx="1">
                  <c:v>0</c:v>
                </c:pt>
                <c:pt idx="2">
                  <c:v>0</c:v>
                </c:pt>
                <c:pt idx="3">
                  <c:v>0</c:v>
                </c:pt>
                <c:pt idx="4">
                  <c:v>0</c:v>
                </c:pt>
                <c:pt idx="5">
                  <c:v>0</c:v>
                </c:pt>
                <c:pt idx="6">
                  <c:v>2.2000000000000002</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numCache>
            </c:numRef>
          </c:val>
        </c:ser>
        <c:ser>
          <c:idx val="1"/>
          <c:order val="1"/>
          <c:tx>
            <c:strRef>
              <c:f>nuclear_capacity!$C$32</c:f>
              <c:strCache>
                <c:ptCount val="1"/>
                <c:pt idx="0">
                  <c:v>assumed uprates</c:v>
                </c:pt>
              </c:strCache>
            </c:strRef>
          </c:tx>
          <c:spPr>
            <a:solidFill>
              <a:schemeClr val="accent3">
                <a:lumMod val="60000"/>
                <a:lumOff val="40000"/>
              </a:schemeClr>
            </a:solidFill>
            <a:ln>
              <a:noFill/>
            </a:ln>
            <a:effectLst/>
          </c:spPr>
          <c:invertIfNegative val="0"/>
          <c:cat>
            <c:numRef>
              <c:f>nuclear_capacity!$N$30:$AW$30</c:f>
              <c:numCache>
                <c:formatCode>General</c:formatCode>
                <c:ptCount val="36"/>
                <c:pt idx="0">
                  <c:v>2015</c:v>
                </c:pt>
                <c:pt idx="1">
                  <c:v>2016</c:v>
                </c:pt>
                <c:pt idx="2">
                  <c:v>2017</c:v>
                </c:pt>
                <c:pt idx="3">
                  <c:v>2018</c:v>
                </c:pt>
                <c:pt idx="4">
                  <c:v>2019</c:v>
                </c:pt>
                <c:pt idx="5">
                  <c:v>2020</c:v>
                </c:pt>
                <c:pt idx="6">
                  <c:v>2021</c:v>
                </c:pt>
                <c:pt idx="7">
                  <c:v>2022</c:v>
                </c:pt>
                <c:pt idx="8">
                  <c:v>2023</c:v>
                </c:pt>
                <c:pt idx="9">
                  <c:v>2024</c:v>
                </c:pt>
                <c:pt idx="10">
                  <c:v>2025</c:v>
                </c:pt>
                <c:pt idx="11">
                  <c:v>2026</c:v>
                </c:pt>
                <c:pt idx="12">
                  <c:v>2027</c:v>
                </c:pt>
                <c:pt idx="13">
                  <c:v>2028</c:v>
                </c:pt>
                <c:pt idx="14">
                  <c:v>2029</c:v>
                </c:pt>
                <c:pt idx="15">
                  <c:v>2030</c:v>
                </c:pt>
                <c:pt idx="16">
                  <c:v>2031</c:v>
                </c:pt>
                <c:pt idx="17">
                  <c:v>2032</c:v>
                </c:pt>
                <c:pt idx="18">
                  <c:v>2033</c:v>
                </c:pt>
                <c:pt idx="19">
                  <c:v>2034</c:v>
                </c:pt>
                <c:pt idx="20">
                  <c:v>2035</c:v>
                </c:pt>
                <c:pt idx="21">
                  <c:v>2036</c:v>
                </c:pt>
                <c:pt idx="22">
                  <c:v>2037</c:v>
                </c:pt>
                <c:pt idx="23">
                  <c:v>2038</c:v>
                </c:pt>
                <c:pt idx="24">
                  <c:v>2039</c:v>
                </c:pt>
                <c:pt idx="25">
                  <c:v>2040</c:v>
                </c:pt>
                <c:pt idx="26">
                  <c:v>2041</c:v>
                </c:pt>
                <c:pt idx="27">
                  <c:v>2042</c:v>
                </c:pt>
                <c:pt idx="28">
                  <c:v>2043</c:v>
                </c:pt>
                <c:pt idx="29">
                  <c:v>2044</c:v>
                </c:pt>
                <c:pt idx="30">
                  <c:v>2045</c:v>
                </c:pt>
                <c:pt idx="31">
                  <c:v>2046</c:v>
                </c:pt>
                <c:pt idx="32">
                  <c:v>2047</c:v>
                </c:pt>
                <c:pt idx="33">
                  <c:v>2048</c:v>
                </c:pt>
                <c:pt idx="34">
                  <c:v>2049</c:v>
                </c:pt>
                <c:pt idx="35">
                  <c:v>2050</c:v>
                </c:pt>
              </c:numCache>
            </c:numRef>
          </c:cat>
          <c:val>
            <c:numRef>
              <c:f>nuclear_capacity!$N$32:$AW$32</c:f>
              <c:numCache>
                <c:formatCode>General</c:formatCode>
                <c:ptCount val="36"/>
                <c:pt idx="0">
                  <c:v>0</c:v>
                </c:pt>
                <c:pt idx="1">
                  <c:v>0</c:v>
                </c:pt>
                <c:pt idx="2">
                  <c:v>0</c:v>
                </c:pt>
                <c:pt idx="3">
                  <c:v>0</c:v>
                </c:pt>
                <c:pt idx="4">
                  <c:v>0.4650010000000151</c:v>
                </c:pt>
                <c:pt idx="5">
                  <c:v>5.999999999062311E-6</c:v>
                </c:pt>
                <c:pt idx="6">
                  <c:v>-1.1999999998124622E-5</c:v>
                </c:pt>
                <c:pt idx="7">
                  <c:v>1.1000000000649379E-5</c:v>
                </c:pt>
                <c:pt idx="8">
                  <c:v>-9.0000000056988938E-6</c:v>
                </c:pt>
                <c:pt idx="9">
                  <c:v>0</c:v>
                </c:pt>
                <c:pt idx="10">
                  <c:v>-1.9999999949504854E-6</c:v>
                </c:pt>
                <c:pt idx="11">
                  <c:v>3.9999999899009708E-6</c:v>
                </c:pt>
                <c:pt idx="12">
                  <c:v>0</c:v>
                </c:pt>
                <c:pt idx="13">
                  <c:v>0</c:v>
                </c:pt>
                <c:pt idx="14">
                  <c:v>2.5024000000001934E-2</c:v>
                </c:pt>
                <c:pt idx="15">
                  <c:v>5.0026000000002568E-2</c:v>
                </c:pt>
                <c:pt idx="16">
                  <c:v>7.5080999999997289E-2</c:v>
                </c:pt>
                <c:pt idx="17">
                  <c:v>0.10009800000000268</c:v>
                </c:pt>
                <c:pt idx="18">
                  <c:v>0.12513699999999517</c:v>
                </c:pt>
                <c:pt idx="19">
                  <c:v>0.12512200000000462</c:v>
                </c:pt>
                <c:pt idx="20">
                  <c:v>0.12513799999999264</c:v>
                </c:pt>
                <c:pt idx="21">
                  <c:v>0.12512200000000462</c:v>
                </c:pt>
                <c:pt idx="22">
                  <c:v>0.12512900000000116</c:v>
                </c:pt>
                <c:pt idx="23">
                  <c:v>0.12512999999999863</c:v>
                </c:pt>
                <c:pt idx="24">
                  <c:v>0.12513699999999517</c:v>
                </c:pt>
                <c:pt idx="25">
                  <c:v>0.12512200000000462</c:v>
                </c:pt>
                <c:pt idx="26">
                  <c:v>0.12513799999999264</c:v>
                </c:pt>
                <c:pt idx="27">
                  <c:v>0.12512200000000462</c:v>
                </c:pt>
                <c:pt idx="28">
                  <c:v>0.12513699999999517</c:v>
                </c:pt>
                <c:pt idx="29">
                  <c:v>0.12512200000000462</c:v>
                </c:pt>
                <c:pt idx="30">
                  <c:v>0.12513800000000685</c:v>
                </c:pt>
                <c:pt idx="31">
                  <c:v>0.12512199999999041</c:v>
                </c:pt>
                <c:pt idx="32">
                  <c:v>0.12513700000000938</c:v>
                </c:pt>
                <c:pt idx="33">
                  <c:v>0.12512199999999041</c:v>
                </c:pt>
                <c:pt idx="34">
                  <c:v>0.12513700000000938</c:v>
                </c:pt>
                <c:pt idx="35">
                  <c:v>0.12512999999999863</c:v>
                </c:pt>
              </c:numCache>
            </c:numRef>
          </c:val>
        </c:ser>
        <c:ser>
          <c:idx val="3"/>
          <c:order val="2"/>
          <c:tx>
            <c:strRef>
              <c:f>nuclear_capacity!$C$33</c:f>
              <c:strCache>
                <c:ptCount val="1"/>
                <c:pt idx="0">
                  <c:v>actual/announced retirements</c:v>
                </c:pt>
              </c:strCache>
            </c:strRef>
          </c:tx>
          <c:spPr>
            <a:solidFill>
              <a:schemeClr val="accent6"/>
            </a:solidFill>
            <a:ln>
              <a:noFill/>
            </a:ln>
            <a:effectLst/>
          </c:spPr>
          <c:invertIfNegative val="0"/>
          <c:cat>
            <c:numRef>
              <c:f>nuclear_capacity!$N$30:$AW$30</c:f>
              <c:numCache>
                <c:formatCode>General</c:formatCode>
                <c:ptCount val="36"/>
                <c:pt idx="0">
                  <c:v>2015</c:v>
                </c:pt>
                <c:pt idx="1">
                  <c:v>2016</c:v>
                </c:pt>
                <c:pt idx="2">
                  <c:v>2017</c:v>
                </c:pt>
                <c:pt idx="3">
                  <c:v>2018</c:v>
                </c:pt>
                <c:pt idx="4">
                  <c:v>2019</c:v>
                </c:pt>
                <c:pt idx="5">
                  <c:v>2020</c:v>
                </c:pt>
                <c:pt idx="6">
                  <c:v>2021</c:v>
                </c:pt>
                <c:pt idx="7">
                  <c:v>2022</c:v>
                </c:pt>
                <c:pt idx="8">
                  <c:v>2023</c:v>
                </c:pt>
                <c:pt idx="9">
                  <c:v>2024</c:v>
                </c:pt>
                <c:pt idx="10">
                  <c:v>2025</c:v>
                </c:pt>
                <c:pt idx="11">
                  <c:v>2026</c:v>
                </c:pt>
                <c:pt idx="12">
                  <c:v>2027</c:v>
                </c:pt>
                <c:pt idx="13">
                  <c:v>2028</c:v>
                </c:pt>
                <c:pt idx="14">
                  <c:v>2029</c:v>
                </c:pt>
                <c:pt idx="15">
                  <c:v>2030</c:v>
                </c:pt>
                <c:pt idx="16">
                  <c:v>2031</c:v>
                </c:pt>
                <c:pt idx="17">
                  <c:v>2032</c:v>
                </c:pt>
                <c:pt idx="18">
                  <c:v>2033</c:v>
                </c:pt>
                <c:pt idx="19">
                  <c:v>2034</c:v>
                </c:pt>
                <c:pt idx="20">
                  <c:v>2035</c:v>
                </c:pt>
                <c:pt idx="21">
                  <c:v>2036</c:v>
                </c:pt>
                <c:pt idx="22">
                  <c:v>2037</c:v>
                </c:pt>
                <c:pt idx="23">
                  <c:v>2038</c:v>
                </c:pt>
                <c:pt idx="24">
                  <c:v>2039</c:v>
                </c:pt>
                <c:pt idx="25">
                  <c:v>2040</c:v>
                </c:pt>
                <c:pt idx="26">
                  <c:v>2041</c:v>
                </c:pt>
                <c:pt idx="27">
                  <c:v>2042</c:v>
                </c:pt>
                <c:pt idx="28">
                  <c:v>2043</c:v>
                </c:pt>
                <c:pt idx="29">
                  <c:v>2044</c:v>
                </c:pt>
                <c:pt idx="30">
                  <c:v>2045</c:v>
                </c:pt>
                <c:pt idx="31">
                  <c:v>2046</c:v>
                </c:pt>
                <c:pt idx="32">
                  <c:v>2047</c:v>
                </c:pt>
                <c:pt idx="33">
                  <c:v>2048</c:v>
                </c:pt>
                <c:pt idx="34">
                  <c:v>2049</c:v>
                </c:pt>
                <c:pt idx="35">
                  <c:v>2050</c:v>
                </c:pt>
              </c:numCache>
            </c:numRef>
          </c:cat>
          <c:val>
            <c:numRef>
              <c:f>nuclear_capacity!$N$33:$AW$33</c:f>
              <c:numCache>
                <c:formatCode>General</c:formatCode>
                <c:ptCount val="36"/>
                <c:pt idx="0">
                  <c:v>-0.60429999999999995</c:v>
                </c:pt>
                <c:pt idx="1">
                  <c:v>-0.48280000000000001</c:v>
                </c:pt>
                <c:pt idx="2">
                  <c:v>0</c:v>
                </c:pt>
                <c:pt idx="3">
                  <c:v>-0.60770000000000002</c:v>
                </c:pt>
                <c:pt idx="4">
                  <c:v>-1.48</c:v>
                </c:pt>
                <c:pt idx="5">
                  <c:v>-1.8944000000000001</c:v>
                </c:pt>
                <c:pt idx="6">
                  <c:v>-4.6906999999999996</c:v>
                </c:pt>
                <c:pt idx="7">
                  <c:v>-0.80179999999999996</c:v>
                </c:pt>
                <c:pt idx="8">
                  <c:v>0</c:v>
                </c:pt>
                <c:pt idx="9">
                  <c:v>0</c:v>
                </c:pt>
                <c:pt idx="10">
                  <c:v>-1.1220000000000001</c:v>
                </c:pt>
                <c:pt idx="11">
                  <c:v>-1.1180000000000001</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numCache>
            </c:numRef>
          </c:val>
        </c:ser>
        <c:ser>
          <c:idx val="2"/>
          <c:order val="3"/>
          <c:tx>
            <c:strRef>
              <c:f>nuclear_capacity!$C$34</c:f>
              <c:strCache>
                <c:ptCount val="1"/>
                <c:pt idx="0">
                  <c:v>projected retirements</c:v>
                </c:pt>
              </c:strCache>
            </c:strRef>
          </c:tx>
          <c:spPr>
            <a:solidFill>
              <a:schemeClr val="accent2"/>
            </a:solidFill>
            <a:ln>
              <a:noFill/>
            </a:ln>
            <a:effectLst/>
          </c:spPr>
          <c:invertIfNegative val="0"/>
          <c:cat>
            <c:numRef>
              <c:f>nuclear_capacity!$N$30:$AW$30</c:f>
              <c:numCache>
                <c:formatCode>General</c:formatCode>
                <c:ptCount val="36"/>
                <c:pt idx="0">
                  <c:v>2015</c:v>
                </c:pt>
                <c:pt idx="1">
                  <c:v>2016</c:v>
                </c:pt>
                <c:pt idx="2">
                  <c:v>2017</c:v>
                </c:pt>
                <c:pt idx="3">
                  <c:v>2018</c:v>
                </c:pt>
                <c:pt idx="4">
                  <c:v>2019</c:v>
                </c:pt>
                <c:pt idx="5">
                  <c:v>2020</c:v>
                </c:pt>
                <c:pt idx="6">
                  <c:v>2021</c:v>
                </c:pt>
                <c:pt idx="7">
                  <c:v>2022</c:v>
                </c:pt>
                <c:pt idx="8">
                  <c:v>2023</c:v>
                </c:pt>
                <c:pt idx="9">
                  <c:v>2024</c:v>
                </c:pt>
                <c:pt idx="10">
                  <c:v>2025</c:v>
                </c:pt>
                <c:pt idx="11">
                  <c:v>2026</c:v>
                </c:pt>
                <c:pt idx="12">
                  <c:v>2027</c:v>
                </c:pt>
                <c:pt idx="13">
                  <c:v>2028</c:v>
                </c:pt>
                <c:pt idx="14">
                  <c:v>2029</c:v>
                </c:pt>
                <c:pt idx="15">
                  <c:v>2030</c:v>
                </c:pt>
                <c:pt idx="16">
                  <c:v>2031</c:v>
                </c:pt>
                <c:pt idx="17">
                  <c:v>2032</c:v>
                </c:pt>
                <c:pt idx="18">
                  <c:v>2033</c:v>
                </c:pt>
                <c:pt idx="19">
                  <c:v>2034</c:v>
                </c:pt>
                <c:pt idx="20">
                  <c:v>2035</c:v>
                </c:pt>
                <c:pt idx="21">
                  <c:v>2036</c:v>
                </c:pt>
                <c:pt idx="22">
                  <c:v>2037</c:v>
                </c:pt>
                <c:pt idx="23">
                  <c:v>2038</c:v>
                </c:pt>
                <c:pt idx="24">
                  <c:v>2039</c:v>
                </c:pt>
                <c:pt idx="25">
                  <c:v>2040</c:v>
                </c:pt>
                <c:pt idx="26">
                  <c:v>2041</c:v>
                </c:pt>
                <c:pt idx="27">
                  <c:v>2042</c:v>
                </c:pt>
                <c:pt idx="28">
                  <c:v>2043</c:v>
                </c:pt>
                <c:pt idx="29">
                  <c:v>2044</c:v>
                </c:pt>
                <c:pt idx="30">
                  <c:v>2045</c:v>
                </c:pt>
                <c:pt idx="31">
                  <c:v>2046</c:v>
                </c:pt>
                <c:pt idx="32">
                  <c:v>2047</c:v>
                </c:pt>
                <c:pt idx="33">
                  <c:v>2048</c:v>
                </c:pt>
                <c:pt idx="34">
                  <c:v>2049</c:v>
                </c:pt>
                <c:pt idx="35">
                  <c:v>2050</c:v>
                </c:pt>
              </c:numCache>
            </c:numRef>
          </c:cat>
          <c:val>
            <c:numRef>
              <c:f>nuclear_capacity!$N$34:$AW$34</c:f>
              <c:numCache>
                <c:formatCode>General</c:formatCode>
                <c:ptCount val="36"/>
                <c:pt idx="0">
                  <c:v>0</c:v>
                </c:pt>
                <c:pt idx="1">
                  <c:v>0</c:v>
                </c:pt>
                <c:pt idx="2">
                  <c:v>0</c:v>
                </c:pt>
                <c:pt idx="3">
                  <c:v>0</c:v>
                </c:pt>
                <c:pt idx="4">
                  <c:v>0</c:v>
                </c:pt>
                <c:pt idx="5">
                  <c:v>0</c:v>
                </c:pt>
                <c:pt idx="6">
                  <c:v>-0.77000000000000135</c:v>
                </c:pt>
                <c:pt idx="7">
                  <c:v>-2.7590019999999988</c:v>
                </c:pt>
                <c:pt idx="8">
                  <c:v>-3.382498</c:v>
                </c:pt>
                <c:pt idx="9">
                  <c:v>0</c:v>
                </c:pt>
                <c:pt idx="10">
                  <c:v>-2.101402000000002</c:v>
                </c:pt>
                <c:pt idx="11">
                  <c:v>0</c:v>
                </c:pt>
                <c:pt idx="12">
                  <c:v>0</c:v>
                </c:pt>
                <c:pt idx="13">
                  <c:v>0</c:v>
                </c:pt>
                <c:pt idx="14">
                  <c:v>0</c:v>
                </c:pt>
                <c:pt idx="15">
                  <c:v>0</c:v>
                </c:pt>
                <c:pt idx="16">
                  <c:v>0</c:v>
                </c:pt>
                <c:pt idx="17">
                  <c:v>-1.4329989999999988</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numCache>
            </c:numRef>
          </c:val>
        </c:ser>
        <c:dLbls>
          <c:showLegendKey val="0"/>
          <c:showVal val="0"/>
          <c:showCatName val="0"/>
          <c:showSerName val="0"/>
          <c:showPercent val="0"/>
          <c:showBubbleSize val="0"/>
        </c:dLbls>
        <c:gapWidth val="67"/>
        <c:overlap val="100"/>
        <c:axId val="289708816"/>
        <c:axId val="289709376"/>
      </c:barChart>
      <c:catAx>
        <c:axId val="289708816"/>
        <c:scaling>
          <c:orientation val="minMax"/>
        </c:scaling>
        <c:delete val="0"/>
        <c:axPos val="b"/>
        <c:numFmt formatCode="General" sourceLinked="1"/>
        <c:majorTickMark val="cross"/>
        <c:minorTickMark val="none"/>
        <c:tickLblPos val="low"/>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89709376"/>
        <c:crosses val="autoZero"/>
        <c:auto val="1"/>
        <c:lblAlgn val="ctr"/>
        <c:lblOffset val="0"/>
        <c:tickLblSkip val="5"/>
        <c:tickMarkSkip val="5"/>
        <c:noMultiLvlLbl val="0"/>
      </c:catAx>
      <c:valAx>
        <c:axId val="28970937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low"/>
        <c:spPr>
          <a:noFill/>
          <a:ln w="22225">
            <a:solidFill>
              <a:schemeClr val="bg1">
                <a:lumMod val="65000"/>
              </a:schemeClr>
            </a:solidFill>
            <a:prstDash val="lgDash"/>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89708816"/>
        <c:crossesAt val="4"/>
        <c:crossBetween val="between"/>
        <c:majorUnit val="1"/>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000">
          <a:solidFill>
            <a:sysClr val="windowText" lastClr="000000"/>
          </a:solidFill>
        </a:defRPr>
      </a:pPr>
      <a:endParaRPr lang="en-US"/>
    </a:p>
  </c:txPr>
  <c:externalData r:id="rId3">
    <c:autoUpdate val="0"/>
  </c:externalData>
  <c:userShapes r:id="rId4"/>
</c:chartSpace>
</file>

<file path=ppt/charts/chart7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2257217847769035E-2"/>
          <c:y val="0.25052916946843057"/>
          <c:w val="0.59971085335496621"/>
          <c:h val="0.63408916461164533"/>
        </c:manualLayout>
      </c:layout>
      <c:lineChart>
        <c:grouping val="standard"/>
        <c:varyColors val="0"/>
        <c:ser>
          <c:idx val="0"/>
          <c:order val="0"/>
          <c:tx>
            <c:strRef>
              <c:f>nuclear_capacity!$B$26</c:f>
              <c:strCache>
                <c:ptCount val="1"/>
                <c:pt idx="0">
                  <c:v>HGR</c:v>
                </c:pt>
              </c:strCache>
            </c:strRef>
          </c:tx>
          <c:spPr>
            <a:ln w="22225" cap="rnd">
              <a:solidFill>
                <a:schemeClr val="accent3"/>
              </a:solidFill>
              <a:round/>
            </a:ln>
            <a:effectLst/>
          </c:spPr>
          <c:marker>
            <c:symbol val="none"/>
          </c:marker>
          <c:cat>
            <c:numRef>
              <c:f>nuclear_capacity!$I$24:$AW$24</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nuclear_capacity!$I$26:$AW$26</c:f>
              <c:numCache>
                <c:formatCode>General</c:formatCode>
                <c:ptCount val="41"/>
                <c:pt idx="0">
                  <c:v>101.167</c:v>
                </c:pt>
                <c:pt idx="1">
                  <c:v>101.419</c:v>
                </c:pt>
                <c:pt idx="2">
                  <c:v>101.88500000000001</c:v>
                </c:pt>
                <c:pt idx="3">
                  <c:v>99.24</c:v>
                </c:pt>
                <c:pt idx="4">
                  <c:v>98.569000000000003</c:v>
                </c:pt>
                <c:pt idx="5">
                  <c:v>98.671999999999997</c:v>
                </c:pt>
                <c:pt idx="6">
                  <c:v>99.564999999999998</c:v>
                </c:pt>
                <c:pt idx="7">
                  <c:v>99.635000000000005</c:v>
                </c:pt>
                <c:pt idx="8">
                  <c:v>99.062209999999993</c:v>
                </c:pt>
                <c:pt idx="9">
                  <c:v>98.047211000000004</c:v>
                </c:pt>
                <c:pt idx="10">
                  <c:v>96.152816999999999</c:v>
                </c:pt>
                <c:pt idx="11">
                  <c:v>92.892105000000001</c:v>
                </c:pt>
                <c:pt idx="12">
                  <c:v>89.331314000000006</c:v>
                </c:pt>
                <c:pt idx="13">
                  <c:v>82.450806</c:v>
                </c:pt>
                <c:pt idx="14">
                  <c:v>77.207504</c:v>
                </c:pt>
                <c:pt idx="15">
                  <c:v>69.948211999999998</c:v>
                </c:pt>
                <c:pt idx="16">
                  <c:v>65.424706</c:v>
                </c:pt>
                <c:pt idx="17">
                  <c:v>64.486710000000002</c:v>
                </c:pt>
                <c:pt idx="18">
                  <c:v>64.486710000000002</c:v>
                </c:pt>
                <c:pt idx="19">
                  <c:v>64.511734000000004</c:v>
                </c:pt>
                <c:pt idx="20">
                  <c:v>59.885753999999999</c:v>
                </c:pt>
                <c:pt idx="21">
                  <c:v>58.792834999999997</c:v>
                </c:pt>
                <c:pt idx="22">
                  <c:v>57.459933999999997</c:v>
                </c:pt>
                <c:pt idx="23">
                  <c:v>57.585064000000003</c:v>
                </c:pt>
                <c:pt idx="24">
                  <c:v>57.710194000000001</c:v>
                </c:pt>
                <c:pt idx="25">
                  <c:v>57.835320000000003</c:v>
                </c:pt>
                <c:pt idx="26">
                  <c:v>57.960453000000001</c:v>
                </c:pt>
                <c:pt idx="27">
                  <c:v>58.085583</c:v>
                </c:pt>
                <c:pt idx="28">
                  <c:v>58.210712000000001</c:v>
                </c:pt>
                <c:pt idx="29">
                  <c:v>58.335842</c:v>
                </c:pt>
                <c:pt idx="30">
                  <c:v>58.460971999999998</c:v>
                </c:pt>
                <c:pt idx="31">
                  <c:v>58.586105000000003</c:v>
                </c:pt>
                <c:pt idx="32">
                  <c:v>58.711235000000002</c:v>
                </c:pt>
                <c:pt idx="33">
                  <c:v>58.836360999999997</c:v>
                </c:pt>
                <c:pt idx="34">
                  <c:v>57.791289999999996</c:v>
                </c:pt>
                <c:pt idx="35">
                  <c:v>57.916420000000002</c:v>
                </c:pt>
                <c:pt idx="36">
                  <c:v>58.041553</c:v>
                </c:pt>
                <c:pt idx="37">
                  <c:v>58.166682999999999</c:v>
                </c:pt>
                <c:pt idx="38">
                  <c:v>58.291812999999998</c:v>
                </c:pt>
                <c:pt idx="39">
                  <c:v>58.416943000000003</c:v>
                </c:pt>
                <c:pt idx="40">
                  <c:v>58.542071999999997</c:v>
                </c:pt>
              </c:numCache>
            </c:numRef>
          </c:val>
          <c:smooth val="0"/>
        </c:ser>
        <c:ser>
          <c:idx val="1"/>
          <c:order val="1"/>
          <c:tx>
            <c:strRef>
              <c:f>nuclear_capacity!$B$27</c:f>
              <c:strCache>
                <c:ptCount val="1"/>
                <c:pt idx="0">
                  <c:v>LGR</c:v>
                </c:pt>
              </c:strCache>
            </c:strRef>
          </c:tx>
          <c:spPr>
            <a:ln w="22225" cap="rnd">
              <a:solidFill>
                <a:schemeClr val="accent2"/>
              </a:solidFill>
              <a:round/>
            </a:ln>
            <a:effectLst/>
          </c:spPr>
          <c:marker>
            <c:symbol val="none"/>
          </c:marker>
          <c:cat>
            <c:numRef>
              <c:f>nuclear_capacity!$I$24:$AW$24</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nuclear_capacity!$I$27:$AW$27</c:f>
              <c:numCache>
                <c:formatCode>General</c:formatCode>
                <c:ptCount val="41"/>
                <c:pt idx="0">
                  <c:v>101.167</c:v>
                </c:pt>
                <c:pt idx="1">
                  <c:v>101.419</c:v>
                </c:pt>
                <c:pt idx="2">
                  <c:v>101.88500000000001</c:v>
                </c:pt>
                <c:pt idx="3">
                  <c:v>99.24</c:v>
                </c:pt>
                <c:pt idx="4">
                  <c:v>98.569000000000003</c:v>
                </c:pt>
                <c:pt idx="5">
                  <c:v>98.671999999999997</c:v>
                </c:pt>
                <c:pt idx="6">
                  <c:v>99.564999999999998</c:v>
                </c:pt>
                <c:pt idx="7">
                  <c:v>99.635000000000005</c:v>
                </c:pt>
                <c:pt idx="8">
                  <c:v>99.062209999999993</c:v>
                </c:pt>
                <c:pt idx="9">
                  <c:v>98.047211000000004</c:v>
                </c:pt>
                <c:pt idx="10">
                  <c:v>96.152816999999999</c:v>
                </c:pt>
                <c:pt idx="11">
                  <c:v>92.892105000000001</c:v>
                </c:pt>
                <c:pt idx="12">
                  <c:v>91.473312000000007</c:v>
                </c:pt>
                <c:pt idx="13">
                  <c:v>91.473312000000007</c:v>
                </c:pt>
                <c:pt idx="14">
                  <c:v>90.732315</c:v>
                </c:pt>
                <c:pt idx="15">
                  <c:v>89.610305999999994</c:v>
                </c:pt>
                <c:pt idx="16">
                  <c:v>88.492310000000003</c:v>
                </c:pt>
                <c:pt idx="17">
                  <c:v>88.492310000000003</c:v>
                </c:pt>
                <c:pt idx="18">
                  <c:v>88.492310000000003</c:v>
                </c:pt>
                <c:pt idx="19">
                  <c:v>88.517334000000005</c:v>
                </c:pt>
                <c:pt idx="20">
                  <c:v>88.567359999999994</c:v>
                </c:pt>
                <c:pt idx="21">
                  <c:v>88.642432999999997</c:v>
                </c:pt>
                <c:pt idx="22">
                  <c:v>88.742537999999996</c:v>
                </c:pt>
                <c:pt idx="23">
                  <c:v>88.867676000000003</c:v>
                </c:pt>
                <c:pt idx="24">
                  <c:v>88.992797999999993</c:v>
                </c:pt>
                <c:pt idx="25">
                  <c:v>89.117935000000003</c:v>
                </c:pt>
                <c:pt idx="26">
                  <c:v>89.243056999999993</c:v>
                </c:pt>
                <c:pt idx="27">
                  <c:v>89.368187000000006</c:v>
                </c:pt>
                <c:pt idx="28">
                  <c:v>89.493317000000005</c:v>
                </c:pt>
                <c:pt idx="29">
                  <c:v>89.618454</c:v>
                </c:pt>
                <c:pt idx="30">
                  <c:v>89.743576000000004</c:v>
                </c:pt>
                <c:pt idx="31">
                  <c:v>89.868713</c:v>
                </c:pt>
                <c:pt idx="32">
                  <c:v>89.993835000000004</c:v>
                </c:pt>
                <c:pt idx="33">
                  <c:v>90.585442</c:v>
                </c:pt>
                <c:pt idx="34">
                  <c:v>90.710571000000002</c:v>
                </c:pt>
                <c:pt idx="35">
                  <c:v>90.835701</c:v>
                </c:pt>
                <c:pt idx="36">
                  <c:v>90.960830999999999</c:v>
                </c:pt>
                <c:pt idx="37">
                  <c:v>91.085967999999994</c:v>
                </c:pt>
                <c:pt idx="38">
                  <c:v>91.211089999999999</c:v>
                </c:pt>
                <c:pt idx="39">
                  <c:v>91.568473999999995</c:v>
                </c:pt>
                <c:pt idx="40">
                  <c:v>92.033066000000005</c:v>
                </c:pt>
              </c:numCache>
            </c:numRef>
          </c:val>
          <c:smooth val="0"/>
        </c:ser>
        <c:ser>
          <c:idx val="3"/>
          <c:order val="2"/>
          <c:tx>
            <c:strRef>
              <c:f>nuclear_capacity!$B$25</c:f>
              <c:strCache>
                <c:ptCount val="1"/>
                <c:pt idx="0">
                  <c:v>Reference</c:v>
                </c:pt>
              </c:strCache>
            </c:strRef>
          </c:tx>
          <c:spPr>
            <a:ln w="22225" cap="rnd">
              <a:solidFill>
                <a:sysClr val="windowText" lastClr="000000"/>
              </a:solidFill>
              <a:round/>
            </a:ln>
            <a:effectLst/>
          </c:spPr>
          <c:marker>
            <c:symbol val="none"/>
          </c:marker>
          <c:cat>
            <c:numRef>
              <c:f>nuclear_capacity!$I$24:$AW$24</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nuclear_capacity!$I$25:$AW$25</c:f>
              <c:numCache>
                <c:formatCode>General</c:formatCode>
                <c:ptCount val="41"/>
                <c:pt idx="0">
                  <c:v>101.167</c:v>
                </c:pt>
                <c:pt idx="1">
                  <c:v>101.419</c:v>
                </c:pt>
                <c:pt idx="2">
                  <c:v>101.88500000000001</c:v>
                </c:pt>
                <c:pt idx="3">
                  <c:v>99.24</c:v>
                </c:pt>
                <c:pt idx="4">
                  <c:v>98.569000000000003</c:v>
                </c:pt>
                <c:pt idx="5">
                  <c:v>98.671999999999997</c:v>
                </c:pt>
                <c:pt idx="6">
                  <c:v>99.564999999999998</c:v>
                </c:pt>
                <c:pt idx="7">
                  <c:v>99.635000000000005</c:v>
                </c:pt>
                <c:pt idx="8">
                  <c:v>99.062209999999993</c:v>
                </c:pt>
                <c:pt idx="9">
                  <c:v>98.047211000000004</c:v>
                </c:pt>
                <c:pt idx="10">
                  <c:v>96.152816999999999</c:v>
                </c:pt>
                <c:pt idx="11">
                  <c:v>92.892105000000001</c:v>
                </c:pt>
                <c:pt idx="12">
                  <c:v>89.331314000000006</c:v>
                </c:pt>
                <c:pt idx="13">
                  <c:v>85.948807000000002</c:v>
                </c:pt>
                <c:pt idx="14">
                  <c:v>85.948807000000002</c:v>
                </c:pt>
                <c:pt idx="15">
                  <c:v>82.725403</c:v>
                </c:pt>
                <c:pt idx="16">
                  <c:v>81.607406999999995</c:v>
                </c:pt>
                <c:pt idx="17">
                  <c:v>81.607406999999995</c:v>
                </c:pt>
                <c:pt idx="18">
                  <c:v>81.607406999999995</c:v>
                </c:pt>
                <c:pt idx="19">
                  <c:v>81.632430999999997</c:v>
                </c:pt>
                <c:pt idx="20">
                  <c:v>81.682456999999999</c:v>
                </c:pt>
                <c:pt idx="21">
                  <c:v>81.757537999999997</c:v>
                </c:pt>
                <c:pt idx="22">
                  <c:v>80.424637000000004</c:v>
                </c:pt>
                <c:pt idx="23">
                  <c:v>80.549773999999999</c:v>
                </c:pt>
                <c:pt idx="24">
                  <c:v>80.674896000000004</c:v>
                </c:pt>
                <c:pt idx="25">
                  <c:v>80.800033999999997</c:v>
                </c:pt>
                <c:pt idx="26">
                  <c:v>80.925156000000001</c:v>
                </c:pt>
                <c:pt idx="27">
                  <c:v>81.050285000000002</c:v>
                </c:pt>
                <c:pt idx="28">
                  <c:v>81.175415000000001</c:v>
                </c:pt>
                <c:pt idx="29">
                  <c:v>81.300551999999996</c:v>
                </c:pt>
                <c:pt idx="30">
                  <c:v>81.425674000000001</c:v>
                </c:pt>
                <c:pt idx="31">
                  <c:v>81.550811999999993</c:v>
                </c:pt>
                <c:pt idx="32">
                  <c:v>81.675933999999998</c:v>
                </c:pt>
                <c:pt idx="33">
                  <c:v>81.801070999999993</c:v>
                </c:pt>
                <c:pt idx="34">
                  <c:v>81.926192999999998</c:v>
                </c:pt>
                <c:pt idx="35">
                  <c:v>82.051331000000005</c:v>
                </c:pt>
                <c:pt idx="36">
                  <c:v>82.176452999999995</c:v>
                </c:pt>
                <c:pt idx="37">
                  <c:v>82.301590000000004</c:v>
                </c:pt>
                <c:pt idx="38">
                  <c:v>82.426711999999995</c:v>
                </c:pt>
                <c:pt idx="39">
                  <c:v>82.551849000000004</c:v>
                </c:pt>
                <c:pt idx="40">
                  <c:v>82.676979000000003</c:v>
                </c:pt>
              </c:numCache>
            </c:numRef>
          </c:val>
          <c:smooth val="0"/>
        </c:ser>
        <c:dLbls>
          <c:showLegendKey val="0"/>
          <c:showVal val="0"/>
          <c:showCatName val="0"/>
          <c:showSerName val="0"/>
          <c:showPercent val="0"/>
          <c:showBubbleSize val="0"/>
        </c:dLbls>
        <c:smooth val="0"/>
        <c:axId val="289712736"/>
        <c:axId val="289713296"/>
      </c:lineChart>
      <c:catAx>
        <c:axId val="289712736"/>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89713296"/>
        <c:crosses val="autoZero"/>
        <c:auto val="1"/>
        <c:lblAlgn val="ctr"/>
        <c:lblOffset val="100"/>
        <c:tickLblSkip val="10"/>
        <c:tickMarkSkip val="10"/>
        <c:noMultiLvlLbl val="0"/>
      </c:catAx>
      <c:valAx>
        <c:axId val="2897132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22225">
            <a:solidFill>
              <a:schemeClr val="bg1">
                <a:lumMod val="65000"/>
              </a:schemeClr>
            </a:solidFill>
            <a:prstDash val="lgDash"/>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289712736"/>
        <c:crossesAt val="9"/>
        <c:crossBetween val="midCat"/>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000">
          <a:solidFill>
            <a:sysClr val="windowText" lastClr="000000"/>
          </a:solidFill>
        </a:defRPr>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7767935258092741E-2"/>
          <c:y val="0.16494969378827645"/>
          <c:w val="0.6887101612298463"/>
          <c:h val="0.7392516951006125"/>
        </c:manualLayout>
      </c:layout>
      <c:areaChart>
        <c:grouping val="stacked"/>
        <c:varyColors val="0"/>
        <c:ser>
          <c:idx val="1"/>
          <c:order val="1"/>
          <c:tx>
            <c:strRef>
              <c:f>'KT_trade@'!$C$33</c:f>
              <c:strCache>
                <c:ptCount val="1"/>
                <c:pt idx="0">
                  <c:v>Pipeline imports from Mexico</c:v>
                </c:pt>
              </c:strCache>
            </c:strRef>
          </c:tx>
          <c:spPr>
            <a:solidFill>
              <a:schemeClr val="accent3">
                <a:lumMod val="75000"/>
              </a:schemeClr>
            </a:solidFill>
            <a:ln>
              <a:noFill/>
            </a:ln>
            <a:effectLst/>
          </c:spPr>
          <c:cat>
            <c:numRef>
              <c:f>'KT_trade@'!$BC$1:$DA$1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'KT_trade@'!$BC$33:$DA$33</c:f>
              <c:numCache>
                <c:formatCode>General</c:formatCode>
                <c:ptCount val="51"/>
                <c:pt idx="0">
                  <c:v>-3.1783561643835619E-2</c:v>
                </c:pt>
                <c:pt idx="1">
                  <c:v>-2.8153424657534246E-2</c:v>
                </c:pt>
                <c:pt idx="2">
                  <c:v>-4.8082191780821912E-3</c:v>
                </c:pt>
                <c:pt idx="3">
                  <c:v>0</c:v>
                </c:pt>
                <c:pt idx="4">
                  <c:v>0</c:v>
                </c:pt>
                <c:pt idx="5">
                  <c:v>-2.5534246575342468E-2</c:v>
                </c:pt>
                <c:pt idx="6">
                  <c:v>-3.4928767123287671E-2</c:v>
                </c:pt>
                <c:pt idx="7">
                  <c:v>-0.14811506849315068</c:v>
                </c:pt>
                <c:pt idx="8">
                  <c:v>-0.11866849315068494</c:v>
                </c:pt>
                <c:pt idx="9">
                  <c:v>-7.7523287671232871E-2</c:v>
                </c:pt>
                <c:pt idx="10">
                  <c:v>-8.2178082191780827E-2</c:v>
                </c:pt>
                <c:pt idx="11">
                  <c:v>-7.32054794520548E-3</c:v>
                </c:pt>
                <c:pt idx="12">
                  <c:v>-8.6027397260273971E-4</c:v>
                </c:pt>
                <c:pt idx="13">
                  <c:v>-2.928767123287671E-3</c:v>
                </c:pt>
                <c:pt idx="14">
                  <c:v>-3.9068493150684926E-3</c:v>
                </c:pt>
                <c:pt idx="15">
                  <c:v>-2.5561643835616439E-3</c:v>
                </c:pt>
                <c:pt idx="16">
                  <c:v>-2.5123287671232879E-3</c:v>
                </c:pt>
                <c:pt idx="17">
                  <c:v>-3.6876712328767127E-3</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numCache>
            </c:numRef>
          </c:val>
        </c:ser>
        <c:ser>
          <c:idx val="4"/>
          <c:order val="3"/>
          <c:tx>
            <c:strRef>
              <c:f>'KT_trade@'!$C$27</c:f>
              <c:strCache>
                <c:ptCount val="1"/>
                <c:pt idx="0">
                  <c:v>Pipeline exports to Canada</c:v>
                </c:pt>
              </c:strCache>
            </c:strRef>
          </c:tx>
          <c:spPr>
            <a:solidFill>
              <a:schemeClr val="accent5"/>
            </a:solidFill>
            <a:ln>
              <a:noFill/>
            </a:ln>
            <a:effectLst/>
          </c:spPr>
          <c:cat>
            <c:numRef>
              <c:f>'KT_trade@'!$BC$1:$DA$1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'KT_trade@'!$BC$27:$DA$27</c:f>
              <c:numCache>
                <c:formatCode>General</c:formatCode>
                <c:ptCount val="51"/>
                <c:pt idx="0">
                  <c:v>7.2585999999999998E-2</c:v>
                </c:pt>
                <c:pt idx="1">
                  <c:v>0.16669</c:v>
                </c:pt>
                <c:pt idx="2">
                  <c:v>0.18931299999999998</c:v>
                </c:pt>
                <c:pt idx="3">
                  <c:v>0.27098800000000001</c:v>
                </c:pt>
                <c:pt idx="4">
                  <c:v>0.39458499999999996</c:v>
                </c:pt>
                <c:pt idx="5">
                  <c:v>0.35827999999999999</c:v>
                </c:pt>
                <c:pt idx="6">
                  <c:v>0.34106500000000001</c:v>
                </c:pt>
                <c:pt idx="7">
                  <c:v>0.48219799999999996</c:v>
                </c:pt>
                <c:pt idx="8">
                  <c:v>0.55864999999999998</c:v>
                </c:pt>
                <c:pt idx="9">
                  <c:v>0.700596</c:v>
                </c:pt>
                <c:pt idx="10">
                  <c:v>0.73874499999999999</c:v>
                </c:pt>
                <c:pt idx="11">
                  <c:v>0.93699300000000008</c:v>
                </c:pt>
                <c:pt idx="12">
                  <c:v>0.97073100000000001</c:v>
                </c:pt>
                <c:pt idx="13">
                  <c:v>0.91119300000000003</c:v>
                </c:pt>
                <c:pt idx="14">
                  <c:v>0.76957299999999995</c:v>
                </c:pt>
                <c:pt idx="15">
                  <c:v>0.70090200000000003</c:v>
                </c:pt>
                <c:pt idx="16">
                  <c:v>0.77130499999999991</c:v>
                </c:pt>
                <c:pt idx="17">
                  <c:v>0.91726300000000005</c:v>
                </c:pt>
                <c:pt idx="18">
                  <c:v>0.76035299999999995</c:v>
                </c:pt>
                <c:pt idx="19">
                  <c:v>0.98841599999999996</c:v>
                </c:pt>
                <c:pt idx="20">
                  <c:v>0.971105</c:v>
                </c:pt>
                <c:pt idx="21">
                  <c:v>1.038481</c:v>
                </c:pt>
                <c:pt idx="22">
                  <c:v>1.1239399999999999</c:v>
                </c:pt>
                <c:pt idx="23">
                  <c:v>1.1415770000000001</c:v>
                </c:pt>
                <c:pt idx="24">
                  <c:v>1.190185</c:v>
                </c:pt>
                <c:pt idx="25">
                  <c:v>1.187397</c:v>
                </c:pt>
                <c:pt idx="26">
                  <c:v>1.2199230000000001</c:v>
                </c:pt>
                <c:pt idx="27">
                  <c:v>1.252337</c:v>
                </c:pt>
                <c:pt idx="28">
                  <c:v>1.265668</c:v>
                </c:pt>
                <c:pt idx="29">
                  <c:v>1.311512</c:v>
                </c:pt>
                <c:pt idx="30">
                  <c:v>1.3231569999999999</c:v>
                </c:pt>
                <c:pt idx="31">
                  <c:v>1.3446689999999999</c:v>
                </c:pt>
                <c:pt idx="32">
                  <c:v>1.34883</c:v>
                </c:pt>
                <c:pt idx="33">
                  <c:v>1.3642719999999999</c:v>
                </c:pt>
                <c:pt idx="34">
                  <c:v>1.399807</c:v>
                </c:pt>
                <c:pt idx="35">
                  <c:v>1.4142950000000001</c:v>
                </c:pt>
                <c:pt idx="36">
                  <c:v>1.4680550000000001</c:v>
                </c:pt>
                <c:pt idx="37">
                  <c:v>1.5078659999999999</c:v>
                </c:pt>
                <c:pt idx="38">
                  <c:v>1.528816</c:v>
                </c:pt>
                <c:pt idx="39">
                  <c:v>1.552578</c:v>
                </c:pt>
                <c:pt idx="40">
                  <c:v>1.5780130000000001</c:v>
                </c:pt>
                <c:pt idx="41">
                  <c:v>1.599335</c:v>
                </c:pt>
                <c:pt idx="42">
                  <c:v>1.616293</c:v>
                </c:pt>
                <c:pt idx="43">
                  <c:v>1.6331929999999999</c:v>
                </c:pt>
                <c:pt idx="44">
                  <c:v>1.696018</c:v>
                </c:pt>
                <c:pt idx="45">
                  <c:v>1.711992</c:v>
                </c:pt>
                <c:pt idx="46">
                  <c:v>1.7515879999999999</c:v>
                </c:pt>
                <c:pt idx="47">
                  <c:v>1.788597</c:v>
                </c:pt>
                <c:pt idx="48">
                  <c:v>1.8149679999999999</c:v>
                </c:pt>
                <c:pt idx="49">
                  <c:v>1.828125</c:v>
                </c:pt>
                <c:pt idx="50">
                  <c:v>1.851137</c:v>
                </c:pt>
              </c:numCache>
            </c:numRef>
          </c:val>
        </c:ser>
        <c:ser>
          <c:idx val="2"/>
          <c:order val="4"/>
          <c:tx>
            <c:strRef>
              <c:f>'KT_trade@'!$C$28</c:f>
              <c:strCache>
                <c:ptCount val="1"/>
                <c:pt idx="0">
                  <c:v>Pipeline exports to Mexico</c:v>
                </c:pt>
              </c:strCache>
            </c:strRef>
          </c:tx>
          <c:spPr>
            <a:solidFill>
              <a:schemeClr val="accent2"/>
            </a:solidFill>
            <a:ln>
              <a:noFill/>
            </a:ln>
            <a:effectLst/>
          </c:spPr>
          <c:cat>
            <c:numRef>
              <c:f>'KT_trade@'!$BC$1:$DA$1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'KT_trade@'!$BC$28:$DA$28</c:f>
              <c:numCache>
                <c:formatCode>General</c:formatCode>
                <c:ptCount val="51"/>
                <c:pt idx="0">
                  <c:v>0.10552</c:v>
                </c:pt>
                <c:pt idx="1">
                  <c:v>0.14083500000000002</c:v>
                </c:pt>
                <c:pt idx="2">
                  <c:v>0.26348100000000002</c:v>
                </c:pt>
                <c:pt idx="3">
                  <c:v>0.34323599999999999</c:v>
                </c:pt>
                <c:pt idx="4">
                  <c:v>0.397453</c:v>
                </c:pt>
                <c:pt idx="5">
                  <c:v>0.30519600000000002</c:v>
                </c:pt>
                <c:pt idx="6">
                  <c:v>0.32212799999999997</c:v>
                </c:pt>
                <c:pt idx="7">
                  <c:v>0.29186000000000001</c:v>
                </c:pt>
                <c:pt idx="8">
                  <c:v>0.36544900000000002</c:v>
                </c:pt>
                <c:pt idx="9">
                  <c:v>0.33849000000000001</c:v>
                </c:pt>
                <c:pt idx="10">
                  <c:v>0.33345900000000001</c:v>
                </c:pt>
                <c:pt idx="11">
                  <c:v>0.498892</c:v>
                </c:pt>
                <c:pt idx="12">
                  <c:v>0.61995500000000003</c:v>
                </c:pt>
                <c:pt idx="13">
                  <c:v>0.66122100000000006</c:v>
                </c:pt>
                <c:pt idx="14">
                  <c:v>0.72869399999999995</c:v>
                </c:pt>
                <c:pt idx="15">
                  <c:v>1.054467</c:v>
                </c:pt>
                <c:pt idx="16">
                  <c:v>1.4051500000000001</c:v>
                </c:pt>
                <c:pt idx="17">
                  <c:v>1.684491</c:v>
                </c:pt>
                <c:pt idx="18">
                  <c:v>1.848142</c:v>
                </c:pt>
                <c:pt idx="19">
                  <c:v>2.2343220000000001</c:v>
                </c:pt>
                <c:pt idx="20">
                  <c:v>2.2186949999999999</c:v>
                </c:pt>
                <c:pt idx="21">
                  <c:v>2.2376849999999999</c:v>
                </c:pt>
                <c:pt idx="22">
                  <c:v>2.4010039999999999</c:v>
                </c:pt>
                <c:pt idx="23">
                  <c:v>2.5570539999999999</c:v>
                </c:pt>
                <c:pt idx="24">
                  <c:v>2.6473270000000002</c:v>
                </c:pt>
                <c:pt idx="25">
                  <c:v>2.6869909999999999</c:v>
                </c:pt>
                <c:pt idx="26">
                  <c:v>2.6936279999999999</c:v>
                </c:pt>
                <c:pt idx="27">
                  <c:v>2.6925629999999998</c:v>
                </c:pt>
                <c:pt idx="28">
                  <c:v>2.7018529999999998</c:v>
                </c:pt>
                <c:pt idx="29">
                  <c:v>2.692682</c:v>
                </c:pt>
                <c:pt idx="30">
                  <c:v>2.6951480000000001</c:v>
                </c:pt>
                <c:pt idx="31">
                  <c:v>2.700377</c:v>
                </c:pt>
                <c:pt idx="32">
                  <c:v>2.7138140000000002</c:v>
                </c:pt>
                <c:pt idx="33">
                  <c:v>2.708806</c:v>
                </c:pt>
                <c:pt idx="34">
                  <c:v>2.72512</c:v>
                </c:pt>
                <c:pt idx="35">
                  <c:v>2.7406299999999999</c:v>
                </c:pt>
                <c:pt idx="36">
                  <c:v>2.7695150000000002</c:v>
                </c:pt>
                <c:pt idx="37">
                  <c:v>2.7768640000000002</c:v>
                </c:pt>
                <c:pt idx="38">
                  <c:v>2.7939660000000002</c:v>
                </c:pt>
                <c:pt idx="39">
                  <c:v>2.8141790000000002</c:v>
                </c:pt>
                <c:pt idx="40">
                  <c:v>2.8456990000000002</c:v>
                </c:pt>
                <c:pt idx="41">
                  <c:v>2.857348</c:v>
                </c:pt>
                <c:pt idx="42">
                  <c:v>2.8853909999999998</c:v>
                </c:pt>
                <c:pt idx="43">
                  <c:v>2.9107050000000001</c:v>
                </c:pt>
                <c:pt idx="44">
                  <c:v>2.9494859999999998</c:v>
                </c:pt>
                <c:pt idx="45">
                  <c:v>2.9619339999999998</c:v>
                </c:pt>
                <c:pt idx="46">
                  <c:v>2.9884409999999999</c:v>
                </c:pt>
                <c:pt idx="47">
                  <c:v>3.0154700000000001</c:v>
                </c:pt>
                <c:pt idx="48">
                  <c:v>3.051752</c:v>
                </c:pt>
                <c:pt idx="49">
                  <c:v>3.0609060000000001</c:v>
                </c:pt>
                <c:pt idx="50">
                  <c:v>3.0583309999999999</c:v>
                </c:pt>
              </c:numCache>
            </c:numRef>
          </c:val>
        </c:ser>
        <c:ser>
          <c:idx val="5"/>
          <c:order val="5"/>
          <c:tx>
            <c:strRef>
              <c:f>'KT_trade@'!$C$29</c:f>
              <c:strCache>
                <c:ptCount val="1"/>
                <c:pt idx="0">
                  <c:v>LNG exports</c:v>
                </c:pt>
              </c:strCache>
            </c:strRef>
          </c:tx>
          <c:spPr>
            <a:solidFill>
              <a:schemeClr val="tx2"/>
            </a:solidFill>
            <a:ln>
              <a:noFill/>
            </a:ln>
            <a:effectLst/>
          </c:spPr>
          <c:cat>
            <c:numRef>
              <c:f>'KT_trade@'!$BC$1:$DA$1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'KT_trade@'!$BC$29:$DA$29</c:f>
              <c:numCache>
                <c:formatCode>General</c:formatCode>
                <c:ptCount val="51"/>
                <c:pt idx="0">
                  <c:v>6.5610000000000029E-2</c:v>
                </c:pt>
                <c:pt idx="1">
                  <c:v>6.575299999999995E-2</c:v>
                </c:pt>
                <c:pt idx="2">
                  <c:v>6.3438999999999912E-2</c:v>
                </c:pt>
                <c:pt idx="3">
                  <c:v>6.5698000000000034E-2</c:v>
                </c:pt>
                <c:pt idx="4">
                  <c:v>6.2100000000000044E-2</c:v>
                </c:pt>
                <c:pt idx="5">
                  <c:v>6.5125000000000099E-2</c:v>
                </c:pt>
                <c:pt idx="6">
                  <c:v>6.0765000000000069E-2</c:v>
                </c:pt>
                <c:pt idx="7">
                  <c:v>4.8395999999999995E-2</c:v>
                </c:pt>
                <c:pt idx="8">
                  <c:v>3.9163999999999977E-2</c:v>
                </c:pt>
                <c:pt idx="9">
                  <c:v>3.3271000000000051E-2</c:v>
                </c:pt>
                <c:pt idx="10">
                  <c:v>6.4585000000000115E-2</c:v>
                </c:pt>
                <c:pt idx="11">
                  <c:v>6.9765000000000077E-2</c:v>
                </c:pt>
                <c:pt idx="12">
                  <c:v>2.8141999999999889E-2</c:v>
                </c:pt>
                <c:pt idx="13">
                  <c:v>-1.000000000139778E-6</c:v>
                </c:pt>
                <c:pt idx="14">
                  <c:v>1.5975000000000072E-2</c:v>
                </c:pt>
                <c:pt idx="15">
                  <c:v>2.8143000000000029E-2</c:v>
                </c:pt>
                <c:pt idx="16">
                  <c:v>0.15899300000000016</c:v>
                </c:pt>
                <c:pt idx="17">
                  <c:v>0.56610300000000002</c:v>
                </c:pt>
                <c:pt idx="18">
                  <c:v>1.0781400000000001</c:v>
                </c:pt>
                <c:pt idx="19">
                  <c:v>1.9159200000000001</c:v>
                </c:pt>
                <c:pt idx="20">
                  <c:v>2.7018499999999999</c:v>
                </c:pt>
                <c:pt idx="21">
                  <c:v>2.9277510000000002</c:v>
                </c:pt>
                <c:pt idx="22">
                  <c:v>2.93859</c:v>
                </c:pt>
                <c:pt idx="23">
                  <c:v>3.3248090000000001</c:v>
                </c:pt>
                <c:pt idx="24">
                  <c:v>3.7358880000000001</c:v>
                </c:pt>
                <c:pt idx="25">
                  <c:v>4.1939869999999999</c:v>
                </c:pt>
                <c:pt idx="26">
                  <c:v>4.5273199999999996</c:v>
                </c:pt>
                <c:pt idx="27">
                  <c:v>4.7273199999999997</c:v>
                </c:pt>
                <c:pt idx="28">
                  <c:v>4.9358880000000003</c:v>
                </c:pt>
                <c:pt idx="29">
                  <c:v>5.0606540000000004</c:v>
                </c:pt>
                <c:pt idx="30">
                  <c:v>5.1273200000000001</c:v>
                </c:pt>
                <c:pt idx="31">
                  <c:v>5.1273200000000001</c:v>
                </c:pt>
                <c:pt idx="32">
                  <c:v>5.1358889999999997</c:v>
                </c:pt>
                <c:pt idx="33">
                  <c:v>5.1273200000000001</c:v>
                </c:pt>
                <c:pt idx="34">
                  <c:v>5.1273200000000001</c:v>
                </c:pt>
                <c:pt idx="35">
                  <c:v>5.1273200000000001</c:v>
                </c:pt>
                <c:pt idx="36">
                  <c:v>5.1358889999999997</c:v>
                </c:pt>
                <c:pt idx="37">
                  <c:v>5.1273200000000001</c:v>
                </c:pt>
                <c:pt idx="38">
                  <c:v>5.1273200000000001</c:v>
                </c:pt>
                <c:pt idx="39">
                  <c:v>5.1273200000000001</c:v>
                </c:pt>
                <c:pt idx="40">
                  <c:v>5.1358889999999997</c:v>
                </c:pt>
                <c:pt idx="41">
                  <c:v>5.1273200000000001</c:v>
                </c:pt>
                <c:pt idx="42">
                  <c:v>5.1273200000000001</c:v>
                </c:pt>
                <c:pt idx="43">
                  <c:v>5.1273200000000001</c:v>
                </c:pt>
                <c:pt idx="44">
                  <c:v>5.1358889999999997</c:v>
                </c:pt>
                <c:pt idx="45">
                  <c:v>5.1273200000000001</c:v>
                </c:pt>
                <c:pt idx="46">
                  <c:v>5.1273200000000001</c:v>
                </c:pt>
                <c:pt idx="47">
                  <c:v>5.1273200000000001</c:v>
                </c:pt>
                <c:pt idx="48">
                  <c:v>5.1358889999999997</c:v>
                </c:pt>
                <c:pt idx="49">
                  <c:v>5.1273200000000001</c:v>
                </c:pt>
                <c:pt idx="50">
                  <c:v>5.1273200000000001</c:v>
                </c:pt>
              </c:numCache>
            </c:numRef>
          </c:val>
        </c:ser>
        <c:dLbls>
          <c:showLegendKey val="0"/>
          <c:showVal val="0"/>
          <c:showCatName val="0"/>
          <c:showSerName val="0"/>
          <c:showPercent val="0"/>
          <c:showBubbleSize val="0"/>
        </c:dLbls>
        <c:axId val="488537344"/>
        <c:axId val="488541824"/>
      </c:areaChart>
      <c:areaChart>
        <c:grouping val="stacked"/>
        <c:varyColors val="0"/>
        <c:ser>
          <c:idx val="0"/>
          <c:order val="0"/>
          <c:tx>
            <c:strRef>
              <c:f>'KT_trade@'!$C$32</c:f>
              <c:strCache>
                <c:ptCount val="1"/>
                <c:pt idx="0">
                  <c:v>Pipeline imports from Canada</c:v>
                </c:pt>
              </c:strCache>
            </c:strRef>
          </c:tx>
          <c:spPr>
            <a:solidFill>
              <a:schemeClr val="accent5">
                <a:lumMod val="60000"/>
                <a:lumOff val="40000"/>
              </a:schemeClr>
            </a:solidFill>
            <a:ln>
              <a:noFill/>
            </a:ln>
            <a:effectLst/>
          </c:spPr>
          <c:cat>
            <c:numRef>
              <c:f>'KT_trade@'!$BC$1:$DA$1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'KT_trade@'!$BC$32:$DA$32</c:f>
              <c:numCache>
                <c:formatCode>General</c:formatCode>
                <c:ptCount val="51"/>
                <c:pt idx="0">
                  <c:v>-9.7094958904109578</c:v>
                </c:pt>
                <c:pt idx="1">
                  <c:v>-10.215169863013697</c:v>
                </c:pt>
                <c:pt idx="2">
                  <c:v>-10.369802739726028</c:v>
                </c:pt>
                <c:pt idx="3">
                  <c:v>-9.4170684931506852</c:v>
                </c:pt>
                <c:pt idx="4">
                  <c:v>-9.8809397260273979</c:v>
                </c:pt>
                <c:pt idx="5">
                  <c:v>-10.138230136986301</c:v>
                </c:pt>
                <c:pt idx="6">
                  <c:v>-9.8356027397260277</c:v>
                </c:pt>
                <c:pt idx="7">
                  <c:v>-10.363583561643836</c:v>
                </c:pt>
                <c:pt idx="8">
                  <c:v>-9.8331205479452048</c:v>
                </c:pt>
                <c:pt idx="9">
                  <c:v>-8.9619369863013691</c:v>
                </c:pt>
                <c:pt idx="10">
                  <c:v>-8.9856219178082188</c:v>
                </c:pt>
                <c:pt idx="11">
                  <c:v>-8.5399479452054798</c:v>
                </c:pt>
                <c:pt idx="12">
                  <c:v>-8.1173342465753429</c:v>
                </c:pt>
                <c:pt idx="13">
                  <c:v>-7.6328273972602743</c:v>
                </c:pt>
                <c:pt idx="14">
                  <c:v>-7.2186547945205488</c:v>
                </c:pt>
                <c:pt idx="15">
                  <c:v>-7.1947616438356166</c:v>
                </c:pt>
                <c:pt idx="16">
                  <c:v>-7.99473698630137</c:v>
                </c:pt>
                <c:pt idx="17">
                  <c:v>-8.1221972602739729</c:v>
                </c:pt>
                <c:pt idx="18">
                  <c:v>-7.8081780821917812</c:v>
                </c:pt>
                <c:pt idx="19">
                  <c:v>-7.0664410958904114</c:v>
                </c:pt>
                <c:pt idx="20">
                  <c:v>-6.9934438356164383</c:v>
                </c:pt>
                <c:pt idx="21">
                  <c:v>-7.0614684931506853</c:v>
                </c:pt>
                <c:pt idx="22">
                  <c:v>-7.0980520547945209</c:v>
                </c:pt>
                <c:pt idx="23">
                  <c:v>-7.269268493150685</c:v>
                </c:pt>
                <c:pt idx="24">
                  <c:v>-7.2904849315068478</c:v>
                </c:pt>
                <c:pt idx="25">
                  <c:v>-7.4332328767123288</c:v>
                </c:pt>
                <c:pt idx="26">
                  <c:v>-7.2959095890410959</c:v>
                </c:pt>
                <c:pt idx="27">
                  <c:v>-7.1401945205479445</c:v>
                </c:pt>
                <c:pt idx="28">
                  <c:v>-7.1978767123287684</c:v>
                </c:pt>
                <c:pt idx="29">
                  <c:v>-7.0404547945205485</c:v>
                </c:pt>
                <c:pt idx="30">
                  <c:v>-6.992320547945206</c:v>
                </c:pt>
                <c:pt idx="31">
                  <c:v>-6.9430438356164377</c:v>
                </c:pt>
                <c:pt idx="32">
                  <c:v>-7.101386301369863</c:v>
                </c:pt>
                <c:pt idx="33">
                  <c:v>-7.0047232876712338</c:v>
                </c:pt>
                <c:pt idx="34">
                  <c:v>-6.8502273972602739</c:v>
                </c:pt>
                <c:pt idx="35">
                  <c:v>-6.7983643835616432</c:v>
                </c:pt>
                <c:pt idx="36">
                  <c:v>-6.6607561643835611</c:v>
                </c:pt>
                <c:pt idx="37">
                  <c:v>-6.5092575342465748</c:v>
                </c:pt>
                <c:pt idx="38">
                  <c:v>-6.3872109589041104</c:v>
                </c:pt>
                <c:pt idx="39">
                  <c:v>-6.2976328767123286</c:v>
                </c:pt>
                <c:pt idx="40">
                  <c:v>-6.2634904109589042</c:v>
                </c:pt>
                <c:pt idx="41">
                  <c:v>-6.1053835616438361</c:v>
                </c:pt>
                <c:pt idx="42">
                  <c:v>-6.0116547945205481</c:v>
                </c:pt>
                <c:pt idx="43">
                  <c:v>-5.9365397260273971</c:v>
                </c:pt>
                <c:pt idx="44">
                  <c:v>-5.6860493150684928</c:v>
                </c:pt>
                <c:pt idx="45">
                  <c:v>-5.5613698630136987</c:v>
                </c:pt>
                <c:pt idx="46">
                  <c:v>-5.3431287671232877</c:v>
                </c:pt>
                <c:pt idx="47">
                  <c:v>-5.1536493150684928</c:v>
                </c:pt>
                <c:pt idx="48">
                  <c:v>-4.9936465753424661</c:v>
                </c:pt>
                <c:pt idx="49">
                  <c:v>-4.8488712328767125</c:v>
                </c:pt>
                <c:pt idx="50">
                  <c:v>-4.5621397260273975</c:v>
                </c:pt>
              </c:numCache>
            </c:numRef>
          </c:val>
        </c:ser>
        <c:ser>
          <c:idx val="3"/>
          <c:order val="2"/>
          <c:tx>
            <c:strRef>
              <c:f>'KT_trade@'!$C$31</c:f>
              <c:strCache>
                <c:ptCount val="1"/>
                <c:pt idx="0">
                  <c:v>LNG imports</c:v>
                </c:pt>
              </c:strCache>
            </c:strRef>
          </c:tx>
          <c:spPr>
            <a:solidFill>
              <a:schemeClr val="accent1">
                <a:lumMod val="60000"/>
                <a:lumOff val="40000"/>
              </a:schemeClr>
            </a:solidFill>
            <a:ln>
              <a:noFill/>
            </a:ln>
            <a:effectLst/>
          </c:spPr>
          <c:cat>
            <c:numRef>
              <c:f>'KT_trade@'!$BC$1:$DA$1</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'KT_trade@'!$BC$31:$DA$31</c:f>
              <c:numCache>
                <c:formatCode>General</c:formatCode>
                <c:ptCount val="51"/>
                <c:pt idx="0">
                  <c:v>-0.61927671232876746</c:v>
                </c:pt>
                <c:pt idx="1">
                  <c:v>-0.65239999999999954</c:v>
                </c:pt>
                <c:pt idx="2">
                  <c:v>-0.62665753424657566</c:v>
                </c:pt>
                <c:pt idx="3">
                  <c:v>-1.3877232876712327</c:v>
                </c:pt>
                <c:pt idx="4">
                  <c:v>-1.7863424657534235</c:v>
                </c:pt>
                <c:pt idx="5">
                  <c:v>-1.7294794520547927</c:v>
                </c:pt>
                <c:pt idx="6">
                  <c:v>-1.5987315068493155</c:v>
                </c:pt>
                <c:pt idx="7">
                  <c:v>-2.1118136986301388</c:v>
                </c:pt>
                <c:pt idx="8">
                  <c:v>-0.96355616438356129</c:v>
                </c:pt>
                <c:pt idx="9">
                  <c:v>-1.2382383561643839</c:v>
                </c:pt>
                <c:pt idx="10">
                  <c:v>-1.1808493150684933</c:v>
                </c:pt>
                <c:pt idx="11">
                  <c:v>-0.95599999999999952</c:v>
                </c:pt>
                <c:pt idx="12">
                  <c:v>-0.47848767123287644</c:v>
                </c:pt>
                <c:pt idx="13">
                  <c:v>-0.26384657534246442</c:v>
                </c:pt>
                <c:pt idx="14">
                  <c:v>-0.16203561643835662</c:v>
                </c:pt>
                <c:pt idx="15">
                  <c:v>-0.24951506849315117</c:v>
                </c:pt>
                <c:pt idx="16">
                  <c:v>-0.23956986301369848</c:v>
                </c:pt>
                <c:pt idx="17">
                  <c:v>-0.20943287671233071</c:v>
                </c:pt>
                <c:pt idx="18">
                  <c:v>-0.1902191780821918</c:v>
                </c:pt>
                <c:pt idx="19">
                  <c:v>-0.21682191780821919</c:v>
                </c:pt>
                <c:pt idx="20">
                  <c:v>-0.24107945205479453</c:v>
                </c:pt>
                <c:pt idx="21">
                  <c:v>-0.26130958904109591</c:v>
                </c:pt>
                <c:pt idx="22">
                  <c:v>-0.27592876712328768</c:v>
                </c:pt>
                <c:pt idx="23">
                  <c:v>-0.28364657534246573</c:v>
                </c:pt>
                <c:pt idx="24">
                  <c:v>-0.28364657534246573</c:v>
                </c:pt>
                <c:pt idx="25">
                  <c:v>-0.28364657534246573</c:v>
                </c:pt>
                <c:pt idx="26">
                  <c:v>-0.28364657534246573</c:v>
                </c:pt>
                <c:pt idx="27">
                  <c:v>-0.28364657534246573</c:v>
                </c:pt>
                <c:pt idx="28">
                  <c:v>-0.28364657534246573</c:v>
                </c:pt>
                <c:pt idx="29">
                  <c:v>-0.28364657534246573</c:v>
                </c:pt>
                <c:pt idx="30">
                  <c:v>-0.28364657534246573</c:v>
                </c:pt>
                <c:pt idx="31">
                  <c:v>-0.28364657534246573</c:v>
                </c:pt>
                <c:pt idx="32">
                  <c:v>-0.28364657534246573</c:v>
                </c:pt>
                <c:pt idx="33">
                  <c:v>-0.28364657534246573</c:v>
                </c:pt>
                <c:pt idx="34">
                  <c:v>-0.28364657534246573</c:v>
                </c:pt>
                <c:pt idx="35">
                  <c:v>-0.28364657534246573</c:v>
                </c:pt>
                <c:pt idx="36">
                  <c:v>-0.28364657534246573</c:v>
                </c:pt>
                <c:pt idx="37">
                  <c:v>-0.28364657534246573</c:v>
                </c:pt>
                <c:pt idx="38">
                  <c:v>-0.28364657534246573</c:v>
                </c:pt>
                <c:pt idx="39">
                  <c:v>-0.28364657534246573</c:v>
                </c:pt>
                <c:pt idx="40">
                  <c:v>-0.28364657534246573</c:v>
                </c:pt>
                <c:pt idx="41">
                  <c:v>-0.28364657534246573</c:v>
                </c:pt>
                <c:pt idx="42">
                  <c:v>-0.28364657534246573</c:v>
                </c:pt>
                <c:pt idx="43">
                  <c:v>-0.28364657534246573</c:v>
                </c:pt>
                <c:pt idx="44">
                  <c:v>-0.28364657534246573</c:v>
                </c:pt>
                <c:pt idx="45">
                  <c:v>-0.28364657534246573</c:v>
                </c:pt>
                <c:pt idx="46">
                  <c:v>-0.28364657534246573</c:v>
                </c:pt>
                <c:pt idx="47">
                  <c:v>-0.28364657534246573</c:v>
                </c:pt>
                <c:pt idx="48">
                  <c:v>-0.28364657534246573</c:v>
                </c:pt>
                <c:pt idx="49">
                  <c:v>-0.28364657534246573</c:v>
                </c:pt>
                <c:pt idx="50">
                  <c:v>-0.28364657534246573</c:v>
                </c:pt>
              </c:numCache>
            </c:numRef>
          </c:val>
        </c:ser>
        <c:dLbls>
          <c:showLegendKey val="0"/>
          <c:showVal val="0"/>
          <c:showCatName val="0"/>
          <c:showSerName val="0"/>
          <c:showPercent val="0"/>
          <c:showBubbleSize val="0"/>
        </c:dLbls>
        <c:axId val="488546304"/>
        <c:axId val="488533424"/>
      </c:areaChart>
      <c:lineChart>
        <c:grouping val="standard"/>
        <c:varyColors val="0"/>
        <c:dLbls>
          <c:showLegendKey val="0"/>
          <c:showVal val="0"/>
          <c:showCatName val="0"/>
          <c:showSerName val="0"/>
          <c:showPercent val="0"/>
          <c:showBubbleSize val="0"/>
        </c:dLbls>
        <c:marker val="1"/>
        <c:smooth val="0"/>
        <c:axId val="488537344"/>
        <c:axId val="488541824"/>
        <c:extLst>
          <c:ext xmlns:c15="http://schemas.microsoft.com/office/drawing/2012/chart" uri="{02D57815-91ED-43cb-92C2-25804820EDAC}">
            <c15:filteredLineSeries>
              <c15:ser>
                <c:idx val="6"/>
                <c:order val="6"/>
                <c:tx>
                  <c:strRef>
                    <c:extLst>
                      <c:ext uri="{02D57815-91ED-43cb-92C2-25804820EDAC}">
                        <c15:formulaRef>
                          <c15:sqref>'KT_trade@'!$C$31</c15:sqref>
                        </c15:formulaRef>
                      </c:ext>
                    </c:extLst>
                    <c:strCache>
                      <c:ptCount val="1"/>
                      <c:pt idx="0">
                        <c:v>LNG imports</c:v>
                      </c:pt>
                    </c:strCache>
                  </c:strRef>
                </c:tx>
                <c:spPr>
                  <a:ln w="28575" cap="rnd">
                    <a:solidFill>
                      <a:schemeClr val="accent1">
                        <a:lumMod val="60000"/>
                      </a:schemeClr>
                    </a:solidFill>
                    <a:round/>
                  </a:ln>
                  <a:effectLst/>
                </c:spPr>
                <c:marker>
                  <c:symbol val="none"/>
                </c:marker>
                <c:val>
                  <c:numRef>
                    <c:extLst>
                      <c:ext uri="{02D57815-91ED-43cb-92C2-25804820EDAC}">
                        <c15:formulaRef>
                          <c15:sqref>'KT_trade@'!$BC$31:$CQ$31</c15:sqref>
                        </c15:formulaRef>
                      </c:ext>
                    </c:extLst>
                    <c:numCache>
                      <c:formatCode>General</c:formatCode>
                      <c:ptCount val="41"/>
                      <c:pt idx="0">
                        <c:v>-0.61927671232876746</c:v>
                      </c:pt>
                      <c:pt idx="1">
                        <c:v>-0.65239999999999954</c:v>
                      </c:pt>
                      <c:pt idx="2">
                        <c:v>-0.62665753424657566</c:v>
                      </c:pt>
                      <c:pt idx="3">
                        <c:v>-1.3877232876712327</c:v>
                      </c:pt>
                      <c:pt idx="4">
                        <c:v>-1.7863424657534235</c:v>
                      </c:pt>
                      <c:pt idx="5">
                        <c:v>-1.7294794520547927</c:v>
                      </c:pt>
                      <c:pt idx="6">
                        <c:v>-1.5987315068493155</c:v>
                      </c:pt>
                      <c:pt idx="7">
                        <c:v>-2.1118136986301388</c:v>
                      </c:pt>
                      <c:pt idx="8">
                        <c:v>-0.96355616438356129</c:v>
                      </c:pt>
                      <c:pt idx="9">
                        <c:v>-1.2382383561643839</c:v>
                      </c:pt>
                      <c:pt idx="10">
                        <c:v>-1.1808493150684933</c:v>
                      </c:pt>
                      <c:pt idx="11">
                        <c:v>-0.95599999999999952</c:v>
                      </c:pt>
                      <c:pt idx="12">
                        <c:v>-0.47848767123287644</c:v>
                      </c:pt>
                      <c:pt idx="13">
                        <c:v>-0.26384657534246442</c:v>
                      </c:pt>
                      <c:pt idx="14">
                        <c:v>-0.16203561643835662</c:v>
                      </c:pt>
                      <c:pt idx="15">
                        <c:v>-0.24951506849315117</c:v>
                      </c:pt>
                      <c:pt idx="16">
                        <c:v>-0.23956986301369848</c:v>
                      </c:pt>
                      <c:pt idx="17">
                        <c:v>-0.20943287671233071</c:v>
                      </c:pt>
                      <c:pt idx="18">
                        <c:v>-0.1902191780821918</c:v>
                      </c:pt>
                      <c:pt idx="19">
                        <c:v>-0.21682191780821919</c:v>
                      </c:pt>
                      <c:pt idx="20">
                        <c:v>-0.24107945205479453</c:v>
                      </c:pt>
                      <c:pt idx="21">
                        <c:v>-0.26130958904109591</c:v>
                      </c:pt>
                      <c:pt idx="22">
                        <c:v>-0.27592876712328768</c:v>
                      </c:pt>
                      <c:pt idx="23">
                        <c:v>-0.28364657534246573</c:v>
                      </c:pt>
                      <c:pt idx="24">
                        <c:v>-0.28364657534246573</c:v>
                      </c:pt>
                      <c:pt idx="25">
                        <c:v>-0.28364657534246573</c:v>
                      </c:pt>
                      <c:pt idx="26">
                        <c:v>-0.28364657534246573</c:v>
                      </c:pt>
                      <c:pt idx="27">
                        <c:v>-0.28364657534246573</c:v>
                      </c:pt>
                      <c:pt idx="28">
                        <c:v>-0.28364657534246573</c:v>
                      </c:pt>
                      <c:pt idx="29">
                        <c:v>-0.28364657534246573</c:v>
                      </c:pt>
                      <c:pt idx="30">
                        <c:v>-0.28364657534246573</c:v>
                      </c:pt>
                      <c:pt idx="31">
                        <c:v>-0.28364657534246573</c:v>
                      </c:pt>
                      <c:pt idx="32">
                        <c:v>-0.28364657534246573</c:v>
                      </c:pt>
                      <c:pt idx="33">
                        <c:v>-0.28364657534246573</c:v>
                      </c:pt>
                      <c:pt idx="34">
                        <c:v>-0.28364657534246573</c:v>
                      </c:pt>
                      <c:pt idx="35">
                        <c:v>-0.28364657534246573</c:v>
                      </c:pt>
                      <c:pt idx="36">
                        <c:v>-0.28364657534246573</c:v>
                      </c:pt>
                      <c:pt idx="37">
                        <c:v>-0.28364657534246573</c:v>
                      </c:pt>
                      <c:pt idx="38">
                        <c:v>-0.28364657534246573</c:v>
                      </c:pt>
                      <c:pt idx="39">
                        <c:v>-0.28364657534246573</c:v>
                      </c:pt>
                      <c:pt idx="40">
                        <c:v>-0.28364657534246573</c:v>
                      </c:pt>
                    </c:numCache>
                  </c:numRef>
                </c:val>
                <c:smooth val="0"/>
              </c15:ser>
            </c15:filteredLineSeries>
            <c15:filteredLineSeries>
              <c15:ser>
                <c:idx val="7"/>
                <c:order val="7"/>
                <c:tx>
                  <c:strRef>
                    <c:extLst xmlns:c15="http://schemas.microsoft.com/office/drawing/2012/chart">
                      <c:ext xmlns:c15="http://schemas.microsoft.com/office/drawing/2012/chart" uri="{02D57815-91ED-43cb-92C2-25804820EDAC}">
                        <c15:formulaRef>
                          <c15:sqref>'KT_trade@'!$C$32</c15:sqref>
                        </c15:formulaRef>
                      </c:ext>
                    </c:extLst>
                    <c:strCache>
                      <c:ptCount val="1"/>
                      <c:pt idx="0">
                        <c:v>Pipeline imports from Canada</c:v>
                      </c:pt>
                    </c:strCache>
                  </c:strRef>
                </c:tx>
                <c:spPr>
                  <a:ln w="28575" cap="rnd">
                    <a:solidFill>
                      <a:schemeClr val="accent2">
                        <a:lumMod val="60000"/>
                      </a:schemeClr>
                    </a:solidFill>
                    <a:round/>
                  </a:ln>
                  <a:effectLst/>
                </c:spPr>
                <c:marker>
                  <c:symbol val="none"/>
                </c:marker>
                <c:val>
                  <c:numRef>
                    <c:extLst xmlns:c15="http://schemas.microsoft.com/office/drawing/2012/chart">
                      <c:ext xmlns:c15="http://schemas.microsoft.com/office/drawing/2012/chart" uri="{02D57815-91ED-43cb-92C2-25804820EDAC}">
                        <c15:formulaRef>
                          <c15:sqref>'KT_trade@'!$BC$32:$CQ$32</c15:sqref>
                        </c15:formulaRef>
                      </c:ext>
                    </c:extLst>
                    <c:numCache>
                      <c:formatCode>General</c:formatCode>
                      <c:ptCount val="41"/>
                      <c:pt idx="0">
                        <c:v>-9.7094958904109578</c:v>
                      </c:pt>
                      <c:pt idx="1">
                        <c:v>-10.215169863013697</c:v>
                      </c:pt>
                      <c:pt idx="2">
                        <c:v>-10.369802739726028</c:v>
                      </c:pt>
                      <c:pt idx="3">
                        <c:v>-9.4170684931506852</c:v>
                      </c:pt>
                      <c:pt idx="4">
                        <c:v>-9.8809397260273979</c:v>
                      </c:pt>
                      <c:pt idx="5">
                        <c:v>-10.138230136986301</c:v>
                      </c:pt>
                      <c:pt idx="6">
                        <c:v>-9.8356027397260277</c:v>
                      </c:pt>
                      <c:pt idx="7">
                        <c:v>-10.363583561643836</c:v>
                      </c:pt>
                      <c:pt idx="8">
                        <c:v>-9.8331205479452048</c:v>
                      </c:pt>
                      <c:pt idx="9">
                        <c:v>-8.9619369863013691</c:v>
                      </c:pt>
                      <c:pt idx="10">
                        <c:v>-8.9856219178082188</c:v>
                      </c:pt>
                      <c:pt idx="11">
                        <c:v>-8.5399479452054798</c:v>
                      </c:pt>
                      <c:pt idx="12">
                        <c:v>-8.1173342465753429</c:v>
                      </c:pt>
                      <c:pt idx="13">
                        <c:v>-7.6328273972602743</c:v>
                      </c:pt>
                      <c:pt idx="14">
                        <c:v>-7.2186547945205488</c:v>
                      </c:pt>
                      <c:pt idx="15">
                        <c:v>-7.1947616438356166</c:v>
                      </c:pt>
                      <c:pt idx="16">
                        <c:v>-7.99473698630137</c:v>
                      </c:pt>
                      <c:pt idx="17">
                        <c:v>-8.1221972602739729</c:v>
                      </c:pt>
                      <c:pt idx="18">
                        <c:v>-7.8081780821917812</c:v>
                      </c:pt>
                      <c:pt idx="19">
                        <c:v>-7.0664410958904114</c:v>
                      </c:pt>
                      <c:pt idx="20">
                        <c:v>-6.9934438356164383</c:v>
                      </c:pt>
                      <c:pt idx="21">
                        <c:v>-7.0614684931506853</c:v>
                      </c:pt>
                      <c:pt idx="22">
                        <c:v>-7.0980520547945209</c:v>
                      </c:pt>
                      <c:pt idx="23">
                        <c:v>-7.269268493150685</c:v>
                      </c:pt>
                      <c:pt idx="24">
                        <c:v>-7.2904849315068478</c:v>
                      </c:pt>
                      <c:pt idx="25">
                        <c:v>-7.4332328767123288</c:v>
                      </c:pt>
                      <c:pt idx="26">
                        <c:v>-7.2959095890410959</c:v>
                      </c:pt>
                      <c:pt idx="27">
                        <c:v>-7.1401945205479445</c:v>
                      </c:pt>
                      <c:pt idx="28">
                        <c:v>-7.1978767123287684</c:v>
                      </c:pt>
                      <c:pt idx="29">
                        <c:v>-7.0404547945205485</c:v>
                      </c:pt>
                      <c:pt idx="30">
                        <c:v>-6.992320547945206</c:v>
                      </c:pt>
                      <c:pt idx="31">
                        <c:v>-6.9430438356164377</c:v>
                      </c:pt>
                      <c:pt idx="32">
                        <c:v>-7.101386301369863</c:v>
                      </c:pt>
                      <c:pt idx="33">
                        <c:v>-7.0047232876712338</c:v>
                      </c:pt>
                      <c:pt idx="34">
                        <c:v>-6.8502273972602739</c:v>
                      </c:pt>
                      <c:pt idx="35">
                        <c:v>-6.7983643835616432</c:v>
                      </c:pt>
                      <c:pt idx="36">
                        <c:v>-6.6607561643835611</c:v>
                      </c:pt>
                      <c:pt idx="37">
                        <c:v>-6.5092575342465748</c:v>
                      </c:pt>
                      <c:pt idx="38">
                        <c:v>-6.3872109589041104</c:v>
                      </c:pt>
                      <c:pt idx="39">
                        <c:v>-6.2976328767123286</c:v>
                      </c:pt>
                      <c:pt idx="40">
                        <c:v>-6.2634904109589042</c:v>
                      </c:pt>
                    </c:numCache>
                  </c:numRef>
                </c:val>
                <c:smooth val="0"/>
              </c15:ser>
            </c15:filteredLineSeries>
            <c15:filteredLineSeries>
              <c15:ser>
                <c:idx val="8"/>
                <c:order val="8"/>
                <c:tx>
                  <c:strRef>
                    <c:extLst xmlns:c15="http://schemas.microsoft.com/office/drawing/2012/chart">
                      <c:ext xmlns:c15="http://schemas.microsoft.com/office/drawing/2012/chart" uri="{02D57815-91ED-43cb-92C2-25804820EDAC}">
                        <c15:formulaRef>
                          <c15:sqref>'KT_trade@'!$C$33</c15:sqref>
                        </c15:formulaRef>
                      </c:ext>
                    </c:extLst>
                    <c:strCache>
                      <c:ptCount val="1"/>
                      <c:pt idx="0">
                        <c:v>Pipeline imports from Mexico</c:v>
                      </c:pt>
                    </c:strCache>
                  </c:strRef>
                </c:tx>
                <c:spPr>
                  <a:ln w="28575" cap="rnd">
                    <a:solidFill>
                      <a:schemeClr val="accent3">
                        <a:lumMod val="60000"/>
                      </a:schemeClr>
                    </a:solidFill>
                    <a:round/>
                  </a:ln>
                  <a:effectLst/>
                </c:spPr>
                <c:marker>
                  <c:symbol val="none"/>
                </c:marker>
                <c:val>
                  <c:numRef>
                    <c:extLst xmlns:c15="http://schemas.microsoft.com/office/drawing/2012/chart">
                      <c:ext xmlns:c15="http://schemas.microsoft.com/office/drawing/2012/chart" uri="{02D57815-91ED-43cb-92C2-25804820EDAC}">
                        <c15:formulaRef>
                          <c15:sqref>'KT_trade@'!$BC$33:$CQ$33</c15:sqref>
                        </c15:formulaRef>
                      </c:ext>
                    </c:extLst>
                    <c:numCache>
                      <c:formatCode>General</c:formatCode>
                      <c:ptCount val="41"/>
                      <c:pt idx="0">
                        <c:v>-3.1783561643835619E-2</c:v>
                      </c:pt>
                      <c:pt idx="1">
                        <c:v>-2.8153424657534246E-2</c:v>
                      </c:pt>
                      <c:pt idx="2">
                        <c:v>-4.8082191780821912E-3</c:v>
                      </c:pt>
                      <c:pt idx="3">
                        <c:v>0</c:v>
                      </c:pt>
                      <c:pt idx="4">
                        <c:v>0</c:v>
                      </c:pt>
                      <c:pt idx="5">
                        <c:v>-2.5534246575342468E-2</c:v>
                      </c:pt>
                      <c:pt idx="6">
                        <c:v>-3.4928767123287671E-2</c:v>
                      </c:pt>
                      <c:pt idx="7">
                        <c:v>-0.14811506849315068</c:v>
                      </c:pt>
                      <c:pt idx="8">
                        <c:v>-0.11866849315068494</c:v>
                      </c:pt>
                      <c:pt idx="9">
                        <c:v>-7.7523287671232871E-2</c:v>
                      </c:pt>
                      <c:pt idx="10">
                        <c:v>-8.2178082191780827E-2</c:v>
                      </c:pt>
                      <c:pt idx="11">
                        <c:v>-7.32054794520548E-3</c:v>
                      </c:pt>
                      <c:pt idx="12">
                        <c:v>-8.6027397260273971E-4</c:v>
                      </c:pt>
                      <c:pt idx="13">
                        <c:v>-2.928767123287671E-3</c:v>
                      </c:pt>
                      <c:pt idx="14">
                        <c:v>-3.9068493150684926E-3</c:v>
                      </c:pt>
                      <c:pt idx="15">
                        <c:v>-2.5561643835616439E-3</c:v>
                      </c:pt>
                      <c:pt idx="16">
                        <c:v>-2.5123287671232879E-3</c:v>
                      </c:pt>
                      <c:pt idx="17">
                        <c:v>-3.6876712328767127E-3</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numCache>
                  </c:numRef>
                </c:val>
                <c:smooth val="0"/>
              </c15:ser>
            </c15:filteredLineSeries>
            <c15:filteredLineSeries>
              <c15:ser>
                <c:idx val="9"/>
                <c:order val="9"/>
                <c:tx>
                  <c:strRef>
                    <c:extLst xmlns:c15="http://schemas.microsoft.com/office/drawing/2012/chart">
                      <c:ext xmlns:c15="http://schemas.microsoft.com/office/drawing/2012/chart" uri="{02D57815-91ED-43cb-92C2-25804820EDAC}">
                        <c15:formulaRef>
                          <c15:sqref>'KT_trade@'!$C$35</c15:sqref>
                        </c15:formulaRef>
                      </c:ext>
                    </c:extLst>
                    <c:strCache>
                      <c:ptCount val="1"/>
                      <c:pt idx="0">
                        <c:v>Pipeline exports to Mexico</c:v>
                      </c:pt>
                    </c:strCache>
                  </c:strRef>
                </c:tx>
                <c:spPr>
                  <a:ln w="28575" cap="rnd">
                    <a:solidFill>
                      <a:schemeClr val="accent4">
                        <a:lumMod val="60000"/>
                      </a:schemeClr>
                    </a:solidFill>
                    <a:round/>
                  </a:ln>
                  <a:effectLst/>
                </c:spPr>
                <c:marker>
                  <c:symbol val="none"/>
                </c:marker>
                <c:val>
                  <c:numRef>
                    <c:extLst xmlns:c15="http://schemas.microsoft.com/office/drawing/2012/chart">
                      <c:ext xmlns:c15="http://schemas.microsoft.com/office/drawing/2012/chart" uri="{02D57815-91ED-43cb-92C2-25804820EDAC}">
                        <c15:formulaRef>
                          <c15:sqref>'KT_trade@'!$BC$35:$CQ$35</c15:sqref>
                        </c15:formulaRef>
                      </c:ext>
                    </c:extLst>
                    <c:numCache>
                      <c:formatCode>General</c:formatCode>
                      <c:ptCount val="41"/>
                      <c:pt idx="0">
                        <c:v>0.2890958904109589</c:v>
                      </c:pt>
                      <c:pt idx="1">
                        <c:v>0.38584931506849318</c:v>
                      </c:pt>
                      <c:pt idx="2">
                        <c:v>0.72186575342465753</c:v>
                      </c:pt>
                      <c:pt idx="3">
                        <c:v>0.940372602739726</c:v>
                      </c:pt>
                      <c:pt idx="4">
                        <c:v>1.0889123287671232</c:v>
                      </c:pt>
                      <c:pt idx="5">
                        <c:v>0.83615342465753428</c:v>
                      </c:pt>
                      <c:pt idx="6">
                        <c:v>0.88254246575342465</c:v>
                      </c:pt>
                      <c:pt idx="7">
                        <c:v>0.79961643835616447</c:v>
                      </c:pt>
                      <c:pt idx="8">
                        <c:v>1.0012301369863015</c:v>
                      </c:pt>
                      <c:pt idx="9">
                        <c:v>0.92736986301369861</c:v>
                      </c:pt>
                      <c:pt idx="10">
                        <c:v>0.91358630136986307</c:v>
                      </c:pt>
                      <c:pt idx="11">
                        <c:v>1.366827397260274</c:v>
                      </c:pt>
                      <c:pt idx="12">
                        <c:v>1.6985068493150686</c:v>
                      </c:pt>
                      <c:pt idx="13">
                        <c:v>1.811564383561644</c:v>
                      </c:pt>
                      <c:pt idx="14">
                        <c:v>1.996421917808219</c:v>
                      </c:pt>
                      <c:pt idx="15">
                        <c:v>2.888950684931507</c:v>
                      </c:pt>
                      <c:pt idx="16">
                        <c:v>3.8497260273972604</c:v>
                      </c:pt>
                      <c:pt idx="17">
                        <c:v>4.6150438356164383</c:v>
                      </c:pt>
                      <c:pt idx="18">
                        <c:v>5.0634027397260279</c:v>
                      </c:pt>
                      <c:pt idx="19">
                        <c:v>6.1214301369863016</c:v>
                      </c:pt>
                      <c:pt idx="20">
                        <c:v>6.0786164383561632</c:v>
                      </c:pt>
                      <c:pt idx="21">
                        <c:v>6.1306438356164383</c:v>
                      </c:pt>
                      <c:pt idx="22">
                        <c:v>6.5780931506849312</c:v>
                      </c:pt>
                      <c:pt idx="23">
                        <c:v>7.0056273972602741</c:v>
                      </c:pt>
                      <c:pt idx="24">
                        <c:v>7.2529506849315073</c:v>
                      </c:pt>
                      <c:pt idx="25">
                        <c:v>7.3616191780821918</c:v>
                      </c:pt>
                      <c:pt idx="26">
                        <c:v>7.3798027397260269</c:v>
                      </c:pt>
                      <c:pt idx="27">
                        <c:v>7.3768849315068481</c:v>
                      </c:pt>
                      <c:pt idx="28">
                        <c:v>7.4023369863013704</c:v>
                      </c:pt>
                      <c:pt idx="29">
                        <c:v>7.3772109589041106</c:v>
                      </c:pt>
                      <c:pt idx="30">
                        <c:v>7.3839671232876718</c:v>
                      </c:pt>
                      <c:pt idx="31">
                        <c:v>7.398293150684931</c:v>
                      </c:pt>
                      <c:pt idx="32">
                        <c:v>7.4351068493150692</c:v>
                      </c:pt>
                      <c:pt idx="33">
                        <c:v>7.4213863013698633</c:v>
                      </c:pt>
                      <c:pt idx="34">
                        <c:v>7.4660821917808216</c:v>
                      </c:pt>
                      <c:pt idx="35">
                        <c:v>7.508575342465754</c:v>
                      </c:pt>
                      <c:pt idx="36">
                        <c:v>7.5877123287671244</c:v>
                      </c:pt>
                      <c:pt idx="37">
                        <c:v>7.6078465753424656</c:v>
                      </c:pt>
                      <c:pt idx="38">
                        <c:v>7.6547013698630151</c:v>
                      </c:pt>
                      <c:pt idx="39">
                        <c:v>7.7100794520547948</c:v>
                      </c:pt>
                      <c:pt idx="40">
                        <c:v>7.7964356164383561</c:v>
                      </c:pt>
                    </c:numCache>
                  </c:numRef>
                </c:val>
                <c:smooth val="0"/>
              </c15:ser>
            </c15:filteredLineSeries>
            <c15:filteredLineSeries>
              <c15:ser>
                <c:idx val="10"/>
                <c:order val="10"/>
                <c:tx>
                  <c:strRef>
                    <c:extLst xmlns:c15="http://schemas.microsoft.com/office/drawing/2012/chart">
                      <c:ext xmlns:c15="http://schemas.microsoft.com/office/drawing/2012/chart" uri="{02D57815-91ED-43cb-92C2-25804820EDAC}">
                        <c15:formulaRef>
                          <c15:sqref>'KT_trade@'!$C$34</c15:sqref>
                        </c15:formulaRef>
                      </c:ext>
                    </c:extLst>
                    <c:strCache>
                      <c:ptCount val="1"/>
                      <c:pt idx="0">
                        <c:v>Pipeline exports to Canada</c:v>
                      </c:pt>
                    </c:strCache>
                  </c:strRef>
                </c:tx>
                <c:spPr>
                  <a:ln w="28575" cap="rnd">
                    <a:solidFill>
                      <a:schemeClr val="accent5">
                        <a:lumMod val="60000"/>
                      </a:schemeClr>
                    </a:solidFill>
                    <a:round/>
                  </a:ln>
                  <a:effectLst/>
                </c:spPr>
                <c:marker>
                  <c:symbol val="none"/>
                </c:marker>
                <c:val>
                  <c:numRef>
                    <c:extLst xmlns:c15="http://schemas.microsoft.com/office/drawing/2012/chart">
                      <c:ext xmlns:c15="http://schemas.microsoft.com/office/drawing/2012/chart" uri="{02D57815-91ED-43cb-92C2-25804820EDAC}">
                        <c15:formulaRef>
                          <c15:sqref>'KT_trade@'!$BC$34:$CQ$34</c15:sqref>
                        </c15:formulaRef>
                      </c:ext>
                    </c:extLst>
                    <c:numCache>
                      <c:formatCode>General</c:formatCode>
                      <c:ptCount val="41"/>
                      <c:pt idx="0">
                        <c:v>0.19886575342465754</c:v>
                      </c:pt>
                      <c:pt idx="1">
                        <c:v>0.4566849315068493</c:v>
                      </c:pt>
                      <c:pt idx="2">
                        <c:v>0.51866575342465748</c:v>
                      </c:pt>
                      <c:pt idx="3">
                        <c:v>0.74243287671232872</c:v>
                      </c:pt>
                      <c:pt idx="4">
                        <c:v>1.081054794520548</c:v>
                      </c:pt>
                      <c:pt idx="5">
                        <c:v>0.98158904109589029</c:v>
                      </c:pt>
                      <c:pt idx="6">
                        <c:v>0.93442465753424653</c:v>
                      </c:pt>
                      <c:pt idx="7">
                        <c:v>1.3210904109589041</c:v>
                      </c:pt>
                      <c:pt idx="8">
                        <c:v>1.5305479452054793</c:v>
                      </c:pt>
                      <c:pt idx="9">
                        <c:v>1.9194410958904109</c:v>
                      </c:pt>
                      <c:pt idx="10">
                        <c:v>2.0239589041095889</c:v>
                      </c:pt>
                      <c:pt idx="11">
                        <c:v>2.5671041095890414</c:v>
                      </c:pt>
                      <c:pt idx="12">
                        <c:v>2.65953698630137</c:v>
                      </c:pt>
                      <c:pt idx="13">
                        <c:v>2.4964191780821916</c:v>
                      </c:pt>
                      <c:pt idx="14">
                        <c:v>2.1084191780821917</c:v>
                      </c:pt>
                      <c:pt idx="15">
                        <c:v>1.9202794520547946</c:v>
                      </c:pt>
                      <c:pt idx="16">
                        <c:v>2.1131643835616436</c:v>
                      </c:pt>
                      <c:pt idx="17">
                        <c:v>2.5130493150684932</c:v>
                      </c:pt>
                      <c:pt idx="18">
                        <c:v>2.083158904109589</c:v>
                      </c:pt>
                      <c:pt idx="19">
                        <c:v>2.7079890410958902</c:v>
                      </c:pt>
                      <c:pt idx="20">
                        <c:v>2.6605616438356163</c:v>
                      </c:pt>
                      <c:pt idx="21">
                        <c:v>2.8451534246575343</c:v>
                      </c:pt>
                      <c:pt idx="22">
                        <c:v>3.0792876712328763</c:v>
                      </c:pt>
                      <c:pt idx="23">
                        <c:v>3.1276082191780823</c:v>
                      </c:pt>
                      <c:pt idx="24">
                        <c:v>3.260780821917808</c:v>
                      </c:pt>
                      <c:pt idx="25">
                        <c:v>3.2531424657534247</c:v>
                      </c:pt>
                      <c:pt idx="26">
                        <c:v>3.3422547945205481</c:v>
                      </c:pt>
                      <c:pt idx="27">
                        <c:v>3.4310602739726028</c:v>
                      </c:pt>
                      <c:pt idx="28">
                        <c:v>3.4675835616438357</c:v>
                      </c:pt>
                      <c:pt idx="29">
                        <c:v>3.5931835616438357</c:v>
                      </c:pt>
                      <c:pt idx="30">
                        <c:v>3.6250876712328766</c:v>
                      </c:pt>
                      <c:pt idx="31">
                        <c:v>3.6840246575342461</c:v>
                      </c:pt>
                      <c:pt idx="32">
                        <c:v>3.6954246575342462</c:v>
                      </c:pt>
                      <c:pt idx="33">
                        <c:v>3.7377315068493151</c:v>
                      </c:pt>
                      <c:pt idx="34">
                        <c:v>3.835087671232877</c:v>
                      </c:pt>
                      <c:pt idx="35">
                        <c:v>3.8747808219178084</c:v>
                      </c:pt>
                      <c:pt idx="36">
                        <c:v>4.0220684931506847</c:v>
                      </c:pt>
                      <c:pt idx="37">
                        <c:v>4.1311397260273974</c:v>
                      </c:pt>
                      <c:pt idx="38">
                        <c:v>4.1885369863013704</c:v>
                      </c:pt>
                      <c:pt idx="39">
                        <c:v>4.2536383561643838</c:v>
                      </c:pt>
                      <c:pt idx="40">
                        <c:v>4.3233232876712329</c:v>
                      </c:pt>
                    </c:numCache>
                  </c:numRef>
                </c:val>
                <c:smooth val="0"/>
              </c15:ser>
            </c15:filteredLineSeries>
            <c15:filteredLineSeries>
              <c15:ser>
                <c:idx val="11"/>
                <c:order val="11"/>
                <c:tx>
                  <c:strRef>
                    <c:extLst xmlns:c15="http://schemas.microsoft.com/office/drawing/2012/chart">
                      <c:ext xmlns:c15="http://schemas.microsoft.com/office/drawing/2012/chart" uri="{02D57815-91ED-43cb-92C2-25804820EDAC}">
                        <c15:formulaRef>
                          <c15:sqref>'KT_trade@'!$C$36</c15:sqref>
                        </c15:formulaRef>
                      </c:ext>
                    </c:extLst>
                    <c:strCache>
                      <c:ptCount val="1"/>
                      <c:pt idx="0">
                        <c:v>LNG exports</c:v>
                      </c:pt>
                    </c:strCache>
                  </c:strRef>
                </c:tx>
                <c:spPr>
                  <a:ln w="28575" cap="rnd">
                    <a:solidFill>
                      <a:schemeClr val="accent6">
                        <a:lumMod val="60000"/>
                      </a:schemeClr>
                    </a:solidFill>
                    <a:round/>
                  </a:ln>
                  <a:effectLst/>
                </c:spPr>
                <c:marker>
                  <c:symbol val="none"/>
                </c:marker>
                <c:val>
                  <c:numRef>
                    <c:extLst xmlns:c15="http://schemas.microsoft.com/office/drawing/2012/chart">
                      <c:ext xmlns:c15="http://schemas.microsoft.com/office/drawing/2012/chart" uri="{02D57815-91ED-43cb-92C2-25804820EDAC}">
                        <c15:formulaRef>
                          <c15:sqref>'KT_trade@'!$BC$36:$CQ$36</c15:sqref>
                        </c15:formulaRef>
                      </c:ext>
                    </c:extLst>
                    <c:numCache>
                      <c:formatCode>General</c:formatCode>
                      <c:ptCount val="41"/>
                      <c:pt idx="0">
                        <c:v>0.17975342465753433</c:v>
                      </c:pt>
                      <c:pt idx="1">
                        <c:v>0.18014520547945193</c:v>
                      </c:pt>
                      <c:pt idx="2">
                        <c:v>0.17380547945205457</c:v>
                      </c:pt>
                      <c:pt idx="3">
                        <c:v>0.17999452054794529</c:v>
                      </c:pt>
                      <c:pt idx="4">
                        <c:v>0.17013698630136997</c:v>
                      </c:pt>
                      <c:pt idx="5">
                        <c:v>0.17842465753424686</c:v>
                      </c:pt>
                      <c:pt idx="6">
                        <c:v>0.16647945205479472</c:v>
                      </c:pt>
                      <c:pt idx="7">
                        <c:v>0.1325917808219178</c:v>
                      </c:pt>
                      <c:pt idx="8">
                        <c:v>0.10729863013698623</c:v>
                      </c:pt>
                      <c:pt idx="9">
                        <c:v>9.1153424657534385E-2</c:v>
                      </c:pt>
                      <c:pt idx="10">
                        <c:v>0.17694520547945239</c:v>
                      </c:pt>
                      <c:pt idx="11">
                        <c:v>0.19113698630137005</c:v>
                      </c:pt>
                      <c:pt idx="12">
                        <c:v>7.71013698630134E-2</c:v>
                      </c:pt>
                      <c:pt idx="13">
                        <c:v>-2.7397260277802138E-6</c:v>
                      </c:pt>
                      <c:pt idx="14">
                        <c:v>4.3767123287671433E-2</c:v>
                      </c:pt>
                      <c:pt idx="15">
                        <c:v>7.7104109589041181E-2</c:v>
                      </c:pt>
                      <c:pt idx="16">
                        <c:v>0.43559726027397305</c:v>
                      </c:pt>
                      <c:pt idx="17">
                        <c:v>1.5509671232876714</c:v>
                      </c:pt>
                      <c:pt idx="18">
                        <c:v>2.9538082191780823</c:v>
                      </c:pt>
                      <c:pt idx="19">
                        <c:v>5.2490958904109588</c:v>
                      </c:pt>
                      <c:pt idx="20">
                        <c:v>7.4023287671232874</c:v>
                      </c:pt>
                      <c:pt idx="21">
                        <c:v>8.0212356164383571</c:v>
                      </c:pt>
                      <c:pt idx="22">
                        <c:v>8.0509315068493148</c:v>
                      </c:pt>
                      <c:pt idx="23">
                        <c:v>9.1090657534246589</c:v>
                      </c:pt>
                      <c:pt idx="24">
                        <c:v>10.235309589041096</c:v>
                      </c:pt>
                      <c:pt idx="25">
                        <c:v>11.490375342465754</c:v>
                      </c:pt>
                      <c:pt idx="26">
                        <c:v>12.403616438356163</c:v>
                      </c:pt>
                      <c:pt idx="27">
                        <c:v>12.951561643835616</c:v>
                      </c:pt>
                      <c:pt idx="28">
                        <c:v>13.522980821917807</c:v>
                      </c:pt>
                      <c:pt idx="29">
                        <c:v>13.864805479452055</c:v>
                      </c:pt>
                      <c:pt idx="30">
                        <c:v>14.047452054794519</c:v>
                      </c:pt>
                      <c:pt idx="31">
                        <c:v>14.047452054794519</c:v>
                      </c:pt>
                      <c:pt idx="32">
                        <c:v>14.070928767123288</c:v>
                      </c:pt>
                      <c:pt idx="33">
                        <c:v>14.047452054794519</c:v>
                      </c:pt>
                      <c:pt idx="34">
                        <c:v>14.047452054794519</c:v>
                      </c:pt>
                      <c:pt idx="35">
                        <c:v>14.047452054794519</c:v>
                      </c:pt>
                      <c:pt idx="36">
                        <c:v>14.070928767123288</c:v>
                      </c:pt>
                      <c:pt idx="37">
                        <c:v>14.047452054794519</c:v>
                      </c:pt>
                      <c:pt idx="38">
                        <c:v>14.047452054794519</c:v>
                      </c:pt>
                      <c:pt idx="39">
                        <c:v>14.047452054794519</c:v>
                      </c:pt>
                      <c:pt idx="40">
                        <c:v>14.070928767123288</c:v>
                      </c:pt>
                    </c:numCache>
                  </c:numRef>
                </c:val>
                <c:smooth val="0"/>
              </c15:ser>
            </c15:filteredLineSeries>
          </c:ext>
        </c:extLst>
      </c:lineChart>
      <c:catAx>
        <c:axId val="488537344"/>
        <c:scaling>
          <c:orientation val="minMax"/>
        </c:scaling>
        <c:delete val="0"/>
        <c:axPos val="b"/>
        <c:numFmt formatCode="General" sourceLinked="1"/>
        <c:majorTickMark val="cross"/>
        <c:minorTickMark val="none"/>
        <c:tickLblPos val="low"/>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488541824"/>
        <c:crosses val="autoZero"/>
        <c:auto val="1"/>
        <c:lblAlgn val="ctr"/>
        <c:lblOffset val="100"/>
        <c:tickLblSkip val="10"/>
        <c:tickMarkSkip val="10"/>
        <c:noMultiLvlLbl val="0"/>
      </c:catAx>
      <c:valAx>
        <c:axId val="488541824"/>
        <c:scaling>
          <c:orientation val="minMax"/>
          <c:max val="10"/>
          <c:min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22225">
            <a:solidFill>
              <a:schemeClr val="bg1">
                <a:lumMod val="65000"/>
              </a:schemeClr>
            </a:solidFill>
            <a:prstDash val="lgDash"/>
          </a:ln>
          <a:effectLst/>
        </c:spPr>
        <c:txPr>
          <a:bodyPr rot="-600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488537344"/>
        <c:crossesAt val="19"/>
        <c:crossBetween val="midCat"/>
        <c:majorUnit val="5"/>
      </c:valAx>
      <c:valAx>
        <c:axId val="488533424"/>
        <c:scaling>
          <c:orientation val="minMax"/>
          <c:max val="28"/>
          <c:min val="-14"/>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488546304"/>
        <c:crosses val="max"/>
        <c:crossBetween val="between"/>
        <c:majorUnit val="7"/>
      </c:valAx>
      <c:catAx>
        <c:axId val="488546304"/>
        <c:scaling>
          <c:orientation val="minMax"/>
        </c:scaling>
        <c:delete val="1"/>
        <c:axPos val="b"/>
        <c:numFmt formatCode="General" sourceLinked="1"/>
        <c:majorTickMark val="out"/>
        <c:minorTickMark val="none"/>
        <c:tickLblPos val="nextTo"/>
        <c:crossAx val="488533424"/>
        <c:crosses val="autoZero"/>
        <c:auto val="1"/>
        <c:lblAlgn val="ctr"/>
        <c:lblOffset val="100"/>
        <c:noMultiLvlLbl val="0"/>
      </c:cat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000">
          <a:solidFill>
            <a:sysClr val="windowText" lastClr="000000"/>
          </a:solidFill>
        </a:defRPr>
      </a:pPr>
      <a:endParaRPr lang="en-US"/>
    </a:p>
  </c:txPr>
  <c:externalData r:id="rId4">
    <c:autoUpdate val="0"/>
  </c:externalData>
  <c:userShapes r:id="rId5"/>
</c:chartSpace>
</file>

<file path=ppt/charts/chart8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448673082531347E-2"/>
          <c:y val="0.23057888597258677"/>
          <c:w val="0.77063386614955132"/>
          <c:h val="0.63823886312156186"/>
        </c:manualLayout>
      </c:layout>
      <c:lineChart>
        <c:grouping val="standard"/>
        <c:varyColors val="0"/>
        <c:ser>
          <c:idx val="1"/>
          <c:order val="0"/>
          <c:tx>
            <c:v>HGRcap</c:v>
          </c:tx>
          <c:spPr>
            <a:ln w="22225" cap="rnd">
              <a:solidFill>
                <a:schemeClr val="accent3"/>
              </a:solidFill>
              <a:prstDash val="dash"/>
              <a:round/>
            </a:ln>
            <a:effectLst/>
          </c:spPr>
          <c:marker>
            <c:symbol val="none"/>
          </c:marker>
          <c:cat>
            <c:numRef>
              <c:f>coal_capacity!$D$34:$BB$34</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coal_capacity!$D$36:$BB$36</c:f>
              <c:numCache>
                <c:formatCode>General</c:formatCode>
                <c:ptCount val="51"/>
                <c:pt idx="0">
                  <c:v>314.283997</c:v>
                </c:pt>
                <c:pt idx="1">
                  <c:v>314.78250100000002</c:v>
                </c:pt>
                <c:pt idx="2">
                  <c:v>314.44210800000002</c:v>
                </c:pt>
                <c:pt idx="3">
                  <c:v>310.71072400000003</c:v>
                </c:pt>
                <c:pt idx="4">
                  <c:v>310.28277600000001</c:v>
                </c:pt>
                <c:pt idx="5">
                  <c:v>310.63687099999999</c:v>
                </c:pt>
                <c:pt idx="6">
                  <c:v>310.51559400000002</c:v>
                </c:pt>
                <c:pt idx="7">
                  <c:v>310.14443999999997</c:v>
                </c:pt>
                <c:pt idx="8">
                  <c:v>311.28543100000002</c:v>
                </c:pt>
                <c:pt idx="9">
                  <c:v>298.94967700000001</c:v>
                </c:pt>
                <c:pt idx="10">
                  <c:v>304.52380399999998</c:v>
                </c:pt>
                <c:pt idx="11">
                  <c:v>305.75775099999998</c:v>
                </c:pt>
                <c:pt idx="12">
                  <c:v>299.50289900000001</c:v>
                </c:pt>
                <c:pt idx="13">
                  <c:v>294.10217299999999</c:v>
                </c:pt>
                <c:pt idx="14">
                  <c:v>290.27377300000001</c:v>
                </c:pt>
                <c:pt idx="15">
                  <c:v>273.35235599999999</c:v>
                </c:pt>
                <c:pt idx="16">
                  <c:v>261.95712300000002</c:v>
                </c:pt>
                <c:pt idx="17">
                  <c:v>255.00282300000001</c:v>
                </c:pt>
                <c:pt idx="18">
                  <c:v>242.51577800000001</c:v>
                </c:pt>
                <c:pt idx="19">
                  <c:v>235.77912900000001</c:v>
                </c:pt>
                <c:pt idx="20">
                  <c:v>233.17755099999999</c:v>
                </c:pt>
                <c:pt idx="21">
                  <c:v>224.156204</c:v>
                </c:pt>
                <c:pt idx="22">
                  <c:v>215.524292</c:v>
                </c:pt>
                <c:pt idx="23">
                  <c:v>201.83891299999999</c:v>
                </c:pt>
                <c:pt idx="24">
                  <c:v>191.316238</c:v>
                </c:pt>
                <c:pt idx="25">
                  <c:v>179.49710099999999</c:v>
                </c:pt>
                <c:pt idx="26">
                  <c:v>165.91890000000001</c:v>
                </c:pt>
                <c:pt idx="27">
                  <c:v>156.86705000000001</c:v>
                </c:pt>
                <c:pt idx="28">
                  <c:v>149.082077</c:v>
                </c:pt>
                <c:pt idx="29">
                  <c:v>146.808426</c:v>
                </c:pt>
                <c:pt idx="30">
                  <c:v>144.62013200000001</c:v>
                </c:pt>
                <c:pt idx="31">
                  <c:v>142.34229999999999</c:v>
                </c:pt>
                <c:pt idx="32">
                  <c:v>140.04165599999999</c:v>
                </c:pt>
                <c:pt idx="33">
                  <c:v>136.39532500000001</c:v>
                </c:pt>
                <c:pt idx="34">
                  <c:v>136.37582399999999</c:v>
                </c:pt>
                <c:pt idx="35">
                  <c:v>132.432053</c:v>
                </c:pt>
                <c:pt idx="36">
                  <c:v>131.584473</c:v>
                </c:pt>
                <c:pt idx="37">
                  <c:v>131.167633</c:v>
                </c:pt>
                <c:pt idx="38">
                  <c:v>128.76722699999999</c:v>
                </c:pt>
                <c:pt idx="39">
                  <c:v>127.958313</c:v>
                </c:pt>
                <c:pt idx="40">
                  <c:v>126.963562</c:v>
                </c:pt>
                <c:pt idx="41">
                  <c:v>125.95579499999999</c:v>
                </c:pt>
                <c:pt idx="42">
                  <c:v>125.93270099999999</c:v>
                </c:pt>
                <c:pt idx="43">
                  <c:v>125.909882</c:v>
                </c:pt>
                <c:pt idx="44">
                  <c:v>125.88812299999999</c:v>
                </c:pt>
                <c:pt idx="45">
                  <c:v>125.86545599999999</c:v>
                </c:pt>
                <c:pt idx="46">
                  <c:v>125.50599699999999</c:v>
                </c:pt>
                <c:pt idx="47">
                  <c:v>125.071877</c:v>
                </c:pt>
                <c:pt idx="48">
                  <c:v>125.04708100000001</c:v>
                </c:pt>
                <c:pt idx="49">
                  <c:v>125.022392</c:v>
                </c:pt>
                <c:pt idx="50">
                  <c:v>124.99791</c:v>
                </c:pt>
              </c:numCache>
            </c:numRef>
          </c:val>
          <c:smooth val="0"/>
        </c:ser>
        <c:ser>
          <c:idx val="4"/>
          <c:order val="1"/>
          <c:tx>
            <c:v>LGRcap</c:v>
          </c:tx>
          <c:spPr>
            <a:ln w="22225" cap="rnd">
              <a:solidFill>
                <a:schemeClr val="accent2"/>
              </a:solidFill>
              <a:prstDash val="dash"/>
              <a:round/>
            </a:ln>
            <a:effectLst/>
          </c:spPr>
          <c:marker>
            <c:symbol val="none"/>
          </c:marker>
          <c:cat>
            <c:numRef>
              <c:f>coal_capacity!$D$34:$BB$34</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coal_capacity!$D$37:$BB$37</c:f>
              <c:numCache>
                <c:formatCode>General</c:formatCode>
                <c:ptCount val="51"/>
                <c:pt idx="0">
                  <c:v>314.283997</c:v>
                </c:pt>
                <c:pt idx="1">
                  <c:v>314.78250100000002</c:v>
                </c:pt>
                <c:pt idx="2">
                  <c:v>314.44210800000002</c:v>
                </c:pt>
                <c:pt idx="3">
                  <c:v>310.71072400000003</c:v>
                </c:pt>
                <c:pt idx="4">
                  <c:v>310.28277600000001</c:v>
                </c:pt>
                <c:pt idx="5">
                  <c:v>310.63687099999999</c:v>
                </c:pt>
                <c:pt idx="6">
                  <c:v>310.51559400000002</c:v>
                </c:pt>
                <c:pt idx="7">
                  <c:v>310.14443999999997</c:v>
                </c:pt>
                <c:pt idx="8">
                  <c:v>311.28543100000002</c:v>
                </c:pt>
                <c:pt idx="9">
                  <c:v>298.94967700000001</c:v>
                </c:pt>
                <c:pt idx="10">
                  <c:v>304.52380399999998</c:v>
                </c:pt>
                <c:pt idx="11">
                  <c:v>305.75775099999998</c:v>
                </c:pt>
                <c:pt idx="12">
                  <c:v>299.50289900000001</c:v>
                </c:pt>
                <c:pt idx="13">
                  <c:v>294.10217299999999</c:v>
                </c:pt>
                <c:pt idx="14">
                  <c:v>290.27377300000001</c:v>
                </c:pt>
                <c:pt idx="15">
                  <c:v>273.35235599999999</c:v>
                </c:pt>
                <c:pt idx="16">
                  <c:v>261.95712300000002</c:v>
                </c:pt>
                <c:pt idx="17">
                  <c:v>255.00282300000001</c:v>
                </c:pt>
                <c:pt idx="18">
                  <c:v>242.515793</c:v>
                </c:pt>
                <c:pt idx="19">
                  <c:v>235.70855700000001</c:v>
                </c:pt>
                <c:pt idx="20">
                  <c:v>233.109894</c:v>
                </c:pt>
                <c:pt idx="21">
                  <c:v>225.55687</c:v>
                </c:pt>
                <c:pt idx="22">
                  <c:v>218.86657700000001</c:v>
                </c:pt>
                <c:pt idx="23">
                  <c:v>210.31811500000001</c:v>
                </c:pt>
                <c:pt idx="24">
                  <c:v>206.079239</c:v>
                </c:pt>
                <c:pt idx="25">
                  <c:v>198.838089</c:v>
                </c:pt>
                <c:pt idx="26">
                  <c:v>193.877487</c:v>
                </c:pt>
                <c:pt idx="27">
                  <c:v>190.129593</c:v>
                </c:pt>
                <c:pt idx="28">
                  <c:v>188.25408899999999</c:v>
                </c:pt>
                <c:pt idx="29">
                  <c:v>188.23551900000001</c:v>
                </c:pt>
                <c:pt idx="30">
                  <c:v>187.87776199999999</c:v>
                </c:pt>
                <c:pt idx="31">
                  <c:v>186.09367399999999</c:v>
                </c:pt>
                <c:pt idx="32">
                  <c:v>185.547562</c:v>
                </c:pt>
                <c:pt idx="33">
                  <c:v>185.51750200000001</c:v>
                </c:pt>
                <c:pt idx="34">
                  <c:v>185.50375399999999</c:v>
                </c:pt>
                <c:pt idx="35">
                  <c:v>185.48985300000001</c:v>
                </c:pt>
                <c:pt idx="36">
                  <c:v>185.47560100000001</c:v>
                </c:pt>
                <c:pt idx="37">
                  <c:v>185.46125799999999</c:v>
                </c:pt>
                <c:pt idx="38">
                  <c:v>185.441925</c:v>
                </c:pt>
                <c:pt idx="39">
                  <c:v>185.42160000000001</c:v>
                </c:pt>
                <c:pt idx="40">
                  <c:v>185.14759799999999</c:v>
                </c:pt>
                <c:pt idx="41">
                  <c:v>185.12380999999999</c:v>
                </c:pt>
                <c:pt idx="42">
                  <c:v>185.10122699999999</c:v>
                </c:pt>
                <c:pt idx="43">
                  <c:v>185.078217</c:v>
                </c:pt>
                <c:pt idx="44">
                  <c:v>185.05783099999999</c:v>
                </c:pt>
                <c:pt idx="45">
                  <c:v>185.03755200000001</c:v>
                </c:pt>
                <c:pt idx="46">
                  <c:v>185.01417499999999</c:v>
                </c:pt>
                <c:pt idx="47">
                  <c:v>184.990387</c:v>
                </c:pt>
                <c:pt idx="48">
                  <c:v>184.96618699999999</c:v>
                </c:pt>
                <c:pt idx="49">
                  <c:v>184.93985000000001</c:v>
                </c:pt>
                <c:pt idx="50">
                  <c:v>184.91270399999999</c:v>
                </c:pt>
              </c:numCache>
            </c:numRef>
          </c:val>
          <c:smooth val="0"/>
        </c:ser>
        <c:ser>
          <c:idx val="3"/>
          <c:order val="2"/>
          <c:tx>
            <c:v>Refcap</c:v>
          </c:tx>
          <c:spPr>
            <a:ln w="22225" cap="rnd">
              <a:solidFill>
                <a:sysClr val="windowText" lastClr="000000"/>
              </a:solidFill>
              <a:prstDash val="dash"/>
              <a:round/>
            </a:ln>
            <a:effectLst/>
          </c:spPr>
          <c:marker>
            <c:symbol val="none"/>
          </c:marker>
          <c:cat>
            <c:numRef>
              <c:f>coal_capacity!$D$34:$BB$34</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coal_capacity!$D$35:$BB$35</c:f>
              <c:numCache>
                <c:formatCode>General</c:formatCode>
                <c:ptCount val="51"/>
                <c:pt idx="0">
                  <c:v>314.283997</c:v>
                </c:pt>
                <c:pt idx="1">
                  <c:v>314.78250100000002</c:v>
                </c:pt>
                <c:pt idx="2">
                  <c:v>314.44210800000002</c:v>
                </c:pt>
                <c:pt idx="3">
                  <c:v>310.71072400000003</c:v>
                </c:pt>
                <c:pt idx="4">
                  <c:v>310.28277600000001</c:v>
                </c:pt>
                <c:pt idx="5">
                  <c:v>310.63687099999999</c:v>
                </c:pt>
                <c:pt idx="6">
                  <c:v>310.51559400000002</c:v>
                </c:pt>
                <c:pt idx="7">
                  <c:v>310.14443999999997</c:v>
                </c:pt>
                <c:pt idx="8">
                  <c:v>311.28543100000002</c:v>
                </c:pt>
                <c:pt idx="9">
                  <c:v>298.94967700000001</c:v>
                </c:pt>
                <c:pt idx="10">
                  <c:v>304.52380399999998</c:v>
                </c:pt>
                <c:pt idx="11">
                  <c:v>305.75775099999998</c:v>
                </c:pt>
                <c:pt idx="12">
                  <c:v>299.50289900000001</c:v>
                </c:pt>
                <c:pt idx="13">
                  <c:v>294.10217299999999</c:v>
                </c:pt>
                <c:pt idx="14">
                  <c:v>290.27377300000001</c:v>
                </c:pt>
                <c:pt idx="15">
                  <c:v>273.35235599999999</c:v>
                </c:pt>
                <c:pt idx="16">
                  <c:v>261.95712300000002</c:v>
                </c:pt>
                <c:pt idx="17">
                  <c:v>255.00282300000001</c:v>
                </c:pt>
                <c:pt idx="18">
                  <c:v>242.515793</c:v>
                </c:pt>
                <c:pt idx="19">
                  <c:v>235.752441</c:v>
                </c:pt>
                <c:pt idx="20">
                  <c:v>233.14636200000001</c:v>
                </c:pt>
                <c:pt idx="21">
                  <c:v>224.96376000000001</c:v>
                </c:pt>
                <c:pt idx="22">
                  <c:v>216.66336100000001</c:v>
                </c:pt>
                <c:pt idx="23">
                  <c:v>204.54255699999999</c:v>
                </c:pt>
                <c:pt idx="24">
                  <c:v>192.260864</c:v>
                </c:pt>
                <c:pt idx="25">
                  <c:v>181.66017199999999</c:v>
                </c:pt>
                <c:pt idx="26">
                  <c:v>176.34114099999999</c:v>
                </c:pt>
                <c:pt idx="27">
                  <c:v>172.661179</c:v>
                </c:pt>
                <c:pt idx="28">
                  <c:v>170.56225599999999</c:v>
                </c:pt>
                <c:pt idx="29">
                  <c:v>169.992538</c:v>
                </c:pt>
                <c:pt idx="30">
                  <c:v>167.05819700000001</c:v>
                </c:pt>
                <c:pt idx="31">
                  <c:v>164.39283800000001</c:v>
                </c:pt>
                <c:pt idx="32">
                  <c:v>159.20417800000001</c:v>
                </c:pt>
                <c:pt idx="33">
                  <c:v>159.18461600000001</c:v>
                </c:pt>
                <c:pt idx="34">
                  <c:v>156.26469399999999</c:v>
                </c:pt>
                <c:pt idx="35">
                  <c:v>156.24527</c:v>
                </c:pt>
                <c:pt idx="36">
                  <c:v>156.225266</c:v>
                </c:pt>
                <c:pt idx="37">
                  <c:v>155.04437300000001</c:v>
                </c:pt>
                <c:pt idx="38">
                  <c:v>155.02452099999999</c:v>
                </c:pt>
                <c:pt idx="39">
                  <c:v>155.002747</c:v>
                </c:pt>
                <c:pt idx="40">
                  <c:v>154.97834800000001</c:v>
                </c:pt>
                <c:pt idx="41">
                  <c:v>153.73809800000001</c:v>
                </c:pt>
                <c:pt idx="42">
                  <c:v>153.712906</c:v>
                </c:pt>
                <c:pt idx="43">
                  <c:v>153.125381</c:v>
                </c:pt>
                <c:pt idx="44">
                  <c:v>153.101349</c:v>
                </c:pt>
                <c:pt idx="45">
                  <c:v>153.07965100000001</c:v>
                </c:pt>
                <c:pt idx="46">
                  <c:v>153.05538899999999</c:v>
                </c:pt>
                <c:pt idx="47">
                  <c:v>153.03285199999999</c:v>
                </c:pt>
                <c:pt idx="48">
                  <c:v>153.009354</c:v>
                </c:pt>
                <c:pt idx="49">
                  <c:v>152.986053</c:v>
                </c:pt>
                <c:pt idx="50">
                  <c:v>152.961792</c:v>
                </c:pt>
              </c:numCache>
            </c:numRef>
          </c:val>
          <c:smooth val="0"/>
        </c:ser>
        <c:dLbls>
          <c:showLegendKey val="0"/>
          <c:showVal val="0"/>
          <c:showCatName val="0"/>
          <c:showSerName val="0"/>
          <c:showPercent val="0"/>
          <c:showBubbleSize val="0"/>
        </c:dLbls>
        <c:marker val="1"/>
        <c:smooth val="0"/>
        <c:axId val="289731776"/>
        <c:axId val="289732336"/>
      </c:lineChart>
      <c:lineChart>
        <c:grouping val="standard"/>
        <c:varyColors val="0"/>
        <c:ser>
          <c:idx val="2"/>
          <c:order val="3"/>
          <c:tx>
            <c:v>HGRgen</c:v>
          </c:tx>
          <c:spPr>
            <a:ln w="22225" cap="rnd">
              <a:solidFill>
                <a:schemeClr val="accent3"/>
              </a:solidFill>
              <a:round/>
            </a:ln>
            <a:effectLst/>
          </c:spPr>
          <c:marker>
            <c:symbol val="none"/>
          </c:marker>
          <c:cat>
            <c:numRef>
              <c:f>coal_capacity!$E$1:$BB$1</c:f>
              <c:numCache>
                <c:formatCode>General</c:formatCode>
                <c:ptCount val="50"/>
              </c:numCache>
            </c:numRef>
          </c:cat>
          <c:val>
            <c:numRef>
              <c:f>coal_capacity!$D$41:$BB$41</c:f>
              <c:numCache>
                <c:formatCode>General</c:formatCode>
                <c:ptCount val="51"/>
                <c:pt idx="0">
                  <c:v>1.9650725099999999</c:v>
                </c:pt>
                <c:pt idx="1">
                  <c:v>1.9027968749999999</c:v>
                </c:pt>
                <c:pt idx="2">
                  <c:v>1.9313709719999999</c:v>
                </c:pt>
                <c:pt idx="3">
                  <c:v>1.9738963619999998</c:v>
                </c:pt>
                <c:pt idx="4">
                  <c:v>1.978299805</c:v>
                </c:pt>
                <c:pt idx="5">
                  <c:v>2.0128740230000002</c:v>
                </c:pt>
                <c:pt idx="6">
                  <c:v>1.99051062</c:v>
                </c:pt>
                <c:pt idx="7">
                  <c:v>2.016454956</c:v>
                </c:pt>
                <c:pt idx="8">
                  <c:v>1.9858013920000002</c:v>
                </c:pt>
                <c:pt idx="9">
                  <c:v>1.7559055180000001</c:v>
                </c:pt>
                <c:pt idx="10">
                  <c:v>1.8473846439999999</c:v>
                </c:pt>
                <c:pt idx="11">
                  <c:v>1.733450073</c:v>
                </c:pt>
                <c:pt idx="12">
                  <c:v>1.5141945800000001</c:v>
                </c:pt>
                <c:pt idx="13">
                  <c:v>1.5812501219999999</c:v>
                </c:pt>
                <c:pt idx="14">
                  <c:v>1.5817103269999999</c:v>
                </c:pt>
                <c:pt idx="15">
                  <c:v>1.354254761</c:v>
                </c:pt>
                <c:pt idx="16">
                  <c:v>1.2413084719999998</c:v>
                </c:pt>
                <c:pt idx="17">
                  <c:v>1.209329224</c:v>
                </c:pt>
                <c:pt idx="18">
                  <c:v>1.167449951</c:v>
                </c:pt>
                <c:pt idx="19">
                  <c:v>1.121394775</c:v>
                </c:pt>
                <c:pt idx="20">
                  <c:v>0.97613952600000009</c:v>
                </c:pt>
                <c:pt idx="21">
                  <c:v>0.92614843800000002</c:v>
                </c:pt>
                <c:pt idx="22">
                  <c:v>0.89593280000000008</c:v>
                </c:pt>
                <c:pt idx="23">
                  <c:v>0.90363513200000001</c:v>
                </c:pt>
                <c:pt idx="24">
                  <c:v>0.92296283000000001</c:v>
                </c:pt>
                <c:pt idx="25">
                  <c:v>0.90503900100000001</c:v>
                </c:pt>
                <c:pt idx="26">
                  <c:v>0.87372839400000002</c:v>
                </c:pt>
                <c:pt idx="27">
                  <c:v>0.83955029300000006</c:v>
                </c:pt>
                <c:pt idx="28">
                  <c:v>0.79898559599999996</c:v>
                </c:pt>
                <c:pt idx="29">
                  <c:v>0.79451300000000002</c:v>
                </c:pt>
                <c:pt idx="30">
                  <c:v>0.813205811</c:v>
                </c:pt>
                <c:pt idx="31">
                  <c:v>0.79383697500000006</c:v>
                </c:pt>
                <c:pt idx="32">
                  <c:v>0.7901475830000001</c:v>
                </c:pt>
                <c:pt idx="33">
                  <c:v>0.77460986300000001</c:v>
                </c:pt>
                <c:pt idx="34">
                  <c:v>0.7714446410000001</c:v>
                </c:pt>
                <c:pt idx="35">
                  <c:v>0.74546758999999996</c:v>
                </c:pt>
                <c:pt idx="36">
                  <c:v>0.74403424099999993</c:v>
                </c:pt>
                <c:pt idx="37">
                  <c:v>0.73882592800000002</c:v>
                </c:pt>
                <c:pt idx="38">
                  <c:v>0.71570220900000003</c:v>
                </c:pt>
                <c:pt idx="39">
                  <c:v>0.70623571800000007</c:v>
                </c:pt>
                <c:pt idx="40">
                  <c:v>0.69757800299999995</c:v>
                </c:pt>
                <c:pt idx="41">
                  <c:v>0.69019397000000005</c:v>
                </c:pt>
                <c:pt idx="42">
                  <c:v>0.68784960900000003</c:v>
                </c:pt>
                <c:pt idx="43">
                  <c:v>0.68755639599999996</c:v>
                </c:pt>
                <c:pt idx="44">
                  <c:v>0.68617779499999998</c:v>
                </c:pt>
                <c:pt idx="45">
                  <c:v>0.68925048799999999</c:v>
                </c:pt>
                <c:pt idx="46">
                  <c:v>0.69274194300000003</c:v>
                </c:pt>
                <c:pt idx="47">
                  <c:v>0.69313177499999989</c:v>
                </c:pt>
                <c:pt idx="48">
                  <c:v>0.69279071000000003</c:v>
                </c:pt>
                <c:pt idx="49">
                  <c:v>0.69343566899999998</c:v>
                </c:pt>
                <c:pt idx="50">
                  <c:v>0.69811303699999994</c:v>
                </c:pt>
              </c:numCache>
            </c:numRef>
          </c:val>
          <c:smooth val="0"/>
        </c:ser>
        <c:ser>
          <c:idx val="5"/>
          <c:order val="4"/>
          <c:tx>
            <c:v>LGRgen</c:v>
          </c:tx>
          <c:spPr>
            <a:ln w="22225" cap="rnd">
              <a:solidFill>
                <a:schemeClr val="accent2"/>
              </a:solidFill>
              <a:round/>
            </a:ln>
            <a:effectLst/>
          </c:spPr>
          <c:marker>
            <c:symbol val="none"/>
          </c:marker>
          <c:cat>
            <c:numRef>
              <c:f>coal_capacity!$E$1:$BB$1</c:f>
              <c:numCache>
                <c:formatCode>General</c:formatCode>
                <c:ptCount val="50"/>
              </c:numCache>
            </c:numRef>
          </c:cat>
          <c:val>
            <c:numRef>
              <c:f>coal_capacity!$D$42:$BB$42</c:f>
              <c:numCache>
                <c:formatCode>General</c:formatCode>
                <c:ptCount val="51"/>
                <c:pt idx="0">
                  <c:v>1.9650725099999999</c:v>
                </c:pt>
                <c:pt idx="1">
                  <c:v>1.9027968749999999</c:v>
                </c:pt>
                <c:pt idx="2">
                  <c:v>1.9313709719999999</c:v>
                </c:pt>
                <c:pt idx="3">
                  <c:v>1.9738963619999998</c:v>
                </c:pt>
                <c:pt idx="4">
                  <c:v>1.978299805</c:v>
                </c:pt>
                <c:pt idx="5">
                  <c:v>2.0128740230000002</c:v>
                </c:pt>
                <c:pt idx="6">
                  <c:v>1.99051062</c:v>
                </c:pt>
                <c:pt idx="7">
                  <c:v>2.016454956</c:v>
                </c:pt>
                <c:pt idx="8">
                  <c:v>1.9858013920000002</c:v>
                </c:pt>
                <c:pt idx="9">
                  <c:v>1.7559055180000001</c:v>
                </c:pt>
                <c:pt idx="10">
                  <c:v>1.8473846439999999</c:v>
                </c:pt>
                <c:pt idx="11">
                  <c:v>1.733450073</c:v>
                </c:pt>
                <c:pt idx="12">
                  <c:v>1.5141945800000001</c:v>
                </c:pt>
                <c:pt idx="13">
                  <c:v>1.5812501219999999</c:v>
                </c:pt>
                <c:pt idx="14">
                  <c:v>1.5817103269999999</c:v>
                </c:pt>
                <c:pt idx="15">
                  <c:v>1.354254761</c:v>
                </c:pt>
                <c:pt idx="16">
                  <c:v>1.2413084719999998</c:v>
                </c:pt>
                <c:pt idx="17">
                  <c:v>1.209329224</c:v>
                </c:pt>
                <c:pt idx="18">
                  <c:v>1.168414917</c:v>
                </c:pt>
                <c:pt idx="19">
                  <c:v>1.1016660159999998</c:v>
                </c:pt>
                <c:pt idx="20">
                  <c:v>1.1405153809999999</c:v>
                </c:pt>
                <c:pt idx="21">
                  <c:v>1.1409184569999999</c:v>
                </c:pt>
                <c:pt idx="22">
                  <c:v>1.144075562</c:v>
                </c:pt>
                <c:pt idx="23">
                  <c:v>1.1327070309999998</c:v>
                </c:pt>
                <c:pt idx="24">
                  <c:v>1.1564078369999999</c:v>
                </c:pt>
                <c:pt idx="25">
                  <c:v>1.163935181</c:v>
                </c:pt>
                <c:pt idx="26">
                  <c:v>1.154038696</c:v>
                </c:pt>
                <c:pt idx="27">
                  <c:v>1.1533927000000002</c:v>
                </c:pt>
                <c:pt idx="28">
                  <c:v>1.152412964</c:v>
                </c:pt>
                <c:pt idx="29">
                  <c:v>1.157622559</c:v>
                </c:pt>
                <c:pt idx="30">
                  <c:v>1.158764404</c:v>
                </c:pt>
                <c:pt idx="31">
                  <c:v>1.1503137210000001</c:v>
                </c:pt>
                <c:pt idx="32">
                  <c:v>1.145156128</c:v>
                </c:pt>
                <c:pt idx="33">
                  <c:v>1.1466018069999999</c:v>
                </c:pt>
                <c:pt idx="34">
                  <c:v>1.1453684079999999</c:v>
                </c:pt>
                <c:pt idx="35">
                  <c:v>1.1440590820000001</c:v>
                </c:pt>
                <c:pt idx="36">
                  <c:v>1.1426694339999999</c:v>
                </c:pt>
                <c:pt idx="37">
                  <c:v>1.1446591800000001</c:v>
                </c:pt>
                <c:pt idx="38">
                  <c:v>1.1435063479999998</c:v>
                </c:pt>
                <c:pt idx="39">
                  <c:v>1.1396333010000002</c:v>
                </c:pt>
                <c:pt idx="40">
                  <c:v>1.1362722169999999</c:v>
                </c:pt>
                <c:pt idx="41">
                  <c:v>1.1368590089999999</c:v>
                </c:pt>
                <c:pt idx="42">
                  <c:v>1.132194946</c:v>
                </c:pt>
                <c:pt idx="43">
                  <c:v>1.1356645510000001</c:v>
                </c:pt>
                <c:pt idx="44">
                  <c:v>1.1290493160000001</c:v>
                </c:pt>
                <c:pt idx="45">
                  <c:v>1.1288063959999999</c:v>
                </c:pt>
                <c:pt idx="46">
                  <c:v>1.1367285159999998</c:v>
                </c:pt>
                <c:pt idx="47">
                  <c:v>1.1367877200000001</c:v>
                </c:pt>
                <c:pt idx="48">
                  <c:v>1.139487549</c:v>
                </c:pt>
                <c:pt idx="49">
                  <c:v>1.1424547119999999</c:v>
                </c:pt>
                <c:pt idx="50">
                  <c:v>1.1464595950000001</c:v>
                </c:pt>
              </c:numCache>
            </c:numRef>
          </c:val>
          <c:smooth val="0"/>
        </c:ser>
        <c:ser>
          <c:idx val="0"/>
          <c:order val="5"/>
          <c:tx>
            <c:v>Refgen</c:v>
          </c:tx>
          <c:spPr>
            <a:ln w="22225" cap="rnd">
              <a:solidFill>
                <a:schemeClr val="tx1"/>
              </a:solidFill>
              <a:round/>
            </a:ln>
            <a:effectLst/>
          </c:spPr>
          <c:marker>
            <c:symbol val="none"/>
          </c:marker>
          <c:cat>
            <c:numRef>
              <c:f>coal_capacity!$E$1:$BB$1</c:f>
              <c:numCache>
                <c:formatCode>General</c:formatCode>
                <c:ptCount val="50"/>
              </c:numCache>
            </c:numRef>
          </c:cat>
          <c:val>
            <c:numRef>
              <c:f>coal_capacity!$D$40:$BB$40</c:f>
              <c:numCache>
                <c:formatCode>General</c:formatCode>
                <c:ptCount val="51"/>
                <c:pt idx="0">
                  <c:v>1.9650725099999999</c:v>
                </c:pt>
                <c:pt idx="1">
                  <c:v>1.9027968749999999</c:v>
                </c:pt>
                <c:pt idx="2">
                  <c:v>1.9313709719999999</c:v>
                </c:pt>
                <c:pt idx="3">
                  <c:v>1.9738963619999998</c:v>
                </c:pt>
                <c:pt idx="4">
                  <c:v>1.978299805</c:v>
                </c:pt>
                <c:pt idx="5">
                  <c:v>2.0128740230000002</c:v>
                </c:pt>
                <c:pt idx="6">
                  <c:v>1.99051062</c:v>
                </c:pt>
                <c:pt idx="7">
                  <c:v>2.016454956</c:v>
                </c:pt>
                <c:pt idx="8">
                  <c:v>1.9858013920000002</c:v>
                </c:pt>
                <c:pt idx="9">
                  <c:v>1.7559055180000001</c:v>
                </c:pt>
                <c:pt idx="10">
                  <c:v>1.8473846439999999</c:v>
                </c:pt>
                <c:pt idx="11">
                  <c:v>1.733450073</c:v>
                </c:pt>
                <c:pt idx="12">
                  <c:v>1.5141945800000001</c:v>
                </c:pt>
                <c:pt idx="13">
                  <c:v>1.5812501219999999</c:v>
                </c:pt>
                <c:pt idx="14">
                  <c:v>1.5817103269999999</c:v>
                </c:pt>
                <c:pt idx="15">
                  <c:v>1.354254761</c:v>
                </c:pt>
                <c:pt idx="16">
                  <c:v>1.2413084719999998</c:v>
                </c:pt>
                <c:pt idx="17">
                  <c:v>1.209329224</c:v>
                </c:pt>
                <c:pt idx="18">
                  <c:v>1.1645664059999998</c:v>
                </c:pt>
                <c:pt idx="19">
                  <c:v>1.1089826660000002</c:v>
                </c:pt>
                <c:pt idx="20">
                  <c:v>1.050182983</c:v>
                </c:pt>
                <c:pt idx="21">
                  <c:v>1.014581543</c:v>
                </c:pt>
                <c:pt idx="22">
                  <c:v>1.0069050900000001</c:v>
                </c:pt>
                <c:pt idx="23">
                  <c:v>1.0093966670000001</c:v>
                </c:pt>
                <c:pt idx="24">
                  <c:v>1.018734375</c:v>
                </c:pt>
                <c:pt idx="25">
                  <c:v>1.01477124</c:v>
                </c:pt>
                <c:pt idx="26">
                  <c:v>1.002961365</c:v>
                </c:pt>
                <c:pt idx="27">
                  <c:v>0.99259020999999992</c:v>
                </c:pt>
                <c:pt idx="28">
                  <c:v>0.987267334</c:v>
                </c:pt>
                <c:pt idx="29">
                  <c:v>1.007728577</c:v>
                </c:pt>
                <c:pt idx="30">
                  <c:v>1.0130378419999999</c:v>
                </c:pt>
                <c:pt idx="31">
                  <c:v>0.99693786600000001</c:v>
                </c:pt>
                <c:pt idx="32">
                  <c:v>0.96545227099999997</c:v>
                </c:pt>
                <c:pt idx="33">
                  <c:v>0.965656128</c:v>
                </c:pt>
                <c:pt idx="34">
                  <c:v>0.95306732199999999</c:v>
                </c:pt>
                <c:pt idx="35">
                  <c:v>0.95123138400000007</c:v>
                </c:pt>
                <c:pt idx="36">
                  <c:v>0.95089971900000003</c:v>
                </c:pt>
                <c:pt idx="37">
                  <c:v>0.94357122800000004</c:v>
                </c:pt>
                <c:pt idx="38">
                  <c:v>0.94198028599999994</c:v>
                </c:pt>
                <c:pt idx="39">
                  <c:v>0.94062957800000002</c:v>
                </c:pt>
                <c:pt idx="40">
                  <c:v>0.94150531000000004</c:v>
                </c:pt>
                <c:pt idx="41">
                  <c:v>0.93568902600000003</c:v>
                </c:pt>
                <c:pt idx="42">
                  <c:v>0.934085999</c:v>
                </c:pt>
                <c:pt idx="43">
                  <c:v>0.93034057600000009</c:v>
                </c:pt>
                <c:pt idx="44">
                  <c:v>0.93174401900000003</c:v>
                </c:pt>
                <c:pt idx="45">
                  <c:v>0.93529187000000003</c:v>
                </c:pt>
                <c:pt idx="46">
                  <c:v>0.93355304000000006</c:v>
                </c:pt>
                <c:pt idx="47">
                  <c:v>0.93452062999999996</c:v>
                </c:pt>
                <c:pt idx="48">
                  <c:v>0.93673223900000002</c:v>
                </c:pt>
                <c:pt idx="49">
                  <c:v>0.937227539</c:v>
                </c:pt>
                <c:pt idx="50">
                  <c:v>0.93815722700000004</c:v>
                </c:pt>
              </c:numCache>
            </c:numRef>
          </c:val>
          <c:smooth val="0"/>
        </c:ser>
        <c:dLbls>
          <c:showLegendKey val="0"/>
          <c:showVal val="0"/>
          <c:showCatName val="0"/>
          <c:showSerName val="0"/>
          <c:showPercent val="0"/>
          <c:showBubbleSize val="0"/>
        </c:dLbls>
        <c:marker val="1"/>
        <c:smooth val="0"/>
        <c:axId val="289733456"/>
        <c:axId val="289732896"/>
      </c:lineChart>
      <c:catAx>
        <c:axId val="289731776"/>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289732336"/>
        <c:crosses val="autoZero"/>
        <c:auto val="1"/>
        <c:lblAlgn val="ctr"/>
        <c:lblOffset val="100"/>
        <c:tickLblSkip val="10"/>
        <c:tickMarkSkip val="10"/>
        <c:noMultiLvlLbl val="0"/>
      </c:catAx>
      <c:valAx>
        <c:axId val="289732336"/>
        <c:scaling>
          <c:orientation val="minMax"/>
          <c:max val="350"/>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low"/>
        <c:spPr>
          <a:noFill/>
          <a:ln w="22225">
            <a:solidFill>
              <a:schemeClr val="bg1">
                <a:lumMod val="65000"/>
              </a:schemeClr>
            </a:solidFill>
            <a:prstDash val="lgDash"/>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89731776"/>
        <c:crossesAt val="19"/>
        <c:crossBetween val="midCat"/>
        <c:majorUnit val="50"/>
      </c:valAx>
      <c:valAx>
        <c:axId val="289732896"/>
        <c:scaling>
          <c:orientation val="minMax"/>
          <c:max val="4"/>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89733456"/>
        <c:crosses val="max"/>
        <c:crossBetween val="between"/>
        <c:majorUnit val="1"/>
        <c:minorUnit val="0.5"/>
      </c:valAx>
      <c:catAx>
        <c:axId val="289733456"/>
        <c:scaling>
          <c:orientation val="minMax"/>
        </c:scaling>
        <c:delete val="1"/>
        <c:axPos val="b"/>
        <c:numFmt formatCode="General" sourceLinked="1"/>
        <c:majorTickMark val="out"/>
        <c:minorTickMark val="none"/>
        <c:tickLblPos val="nextTo"/>
        <c:crossAx val="289732896"/>
        <c:crosses val="autoZero"/>
        <c:auto val="1"/>
        <c:lblAlgn val="ctr"/>
        <c:lblOffset val="100"/>
        <c:noMultiLvlLbl val="0"/>
      </c:cat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000">
          <a:solidFill>
            <a:sysClr val="windowText" lastClr="000000"/>
          </a:solidFill>
        </a:defRPr>
      </a:pPr>
      <a:endParaRPr lang="en-US"/>
    </a:p>
  </c:txPr>
  <c:externalData r:id="rId3">
    <c:autoUpdate val="0"/>
  </c:externalData>
  <c:userShapes r:id="rId4"/>
</c:chartSpace>
</file>

<file path=ppt/charts/chart8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448673082531347E-2"/>
          <c:y val="0.23057888597258677"/>
          <c:w val="0.7894763660349301"/>
          <c:h val="0.63823886312156186"/>
        </c:manualLayout>
      </c:layout>
      <c:lineChart>
        <c:grouping val="standard"/>
        <c:varyColors val="0"/>
        <c:ser>
          <c:idx val="1"/>
          <c:order val="0"/>
          <c:tx>
            <c:strRef>
              <c:f>coal_capacity!$C$47</c:f>
              <c:strCache>
                <c:ptCount val="1"/>
                <c:pt idx="0">
                  <c:v>High Oil and Gas Resource and Technology</c:v>
                </c:pt>
              </c:strCache>
            </c:strRef>
          </c:tx>
          <c:spPr>
            <a:ln w="22225" cap="rnd">
              <a:solidFill>
                <a:schemeClr val="accent3"/>
              </a:solidFill>
              <a:prstDash val="solid"/>
              <a:round/>
            </a:ln>
            <a:effectLst/>
          </c:spPr>
          <c:marker>
            <c:symbol val="none"/>
          </c:marker>
          <c:cat>
            <c:numRef>
              <c:f>coal_capacity!$D$45:$BB$45</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coal_capacity!$D$47:$BB$47</c:f>
              <c:numCache>
                <c:formatCode>General</c:formatCode>
                <c:ptCount val="51"/>
                <c:pt idx="0">
                  <c:v>0.71376000060992917</c:v>
                </c:pt>
                <c:pt idx="1">
                  <c:v>0.69004552173942568</c:v>
                </c:pt>
                <c:pt idx="2">
                  <c:v>0.7011660739666723</c:v>
                </c:pt>
                <c:pt idx="3">
                  <c:v>0.72521035653570431</c:v>
                </c:pt>
                <c:pt idx="4">
                  <c:v>0.72783063882688537</c:v>
                </c:pt>
                <c:pt idx="5">
                  <c:v>0.73970658689731705</c:v>
                </c:pt>
                <c:pt idx="6">
                  <c:v>0.73177400464476317</c:v>
                </c:pt>
                <c:pt idx="7">
                  <c:v>0.74219909251898331</c:v>
                </c:pt>
                <c:pt idx="8">
                  <c:v>0.72823728336005722</c:v>
                </c:pt>
                <c:pt idx="9">
                  <c:v>0.67050025743338693</c:v>
                </c:pt>
                <c:pt idx="10">
                  <c:v>0.69251945240664203</c:v>
                </c:pt>
                <c:pt idx="11">
                  <c:v>0.64718695692086492</c:v>
                </c:pt>
                <c:pt idx="12">
                  <c:v>0.57713385457774025</c:v>
                </c:pt>
                <c:pt idx="13">
                  <c:v>0.61375950729381568</c:v>
                </c:pt>
                <c:pt idx="14">
                  <c:v>0.62203532115825066</c:v>
                </c:pt>
                <c:pt idx="15">
                  <c:v>0.56555317325158949</c:v>
                </c:pt>
                <c:pt idx="16">
                  <c:v>0.54093539714626038</c:v>
                </c:pt>
                <c:pt idx="17">
                  <c:v>0.54137158033948041</c:v>
                </c:pt>
                <c:pt idx="18">
                  <c:v>0.54953349200891244</c:v>
                </c:pt>
                <c:pt idx="19">
                  <c:v>0.54293653009868303</c:v>
                </c:pt>
                <c:pt idx="20">
                  <c:v>0.4778824216218226</c:v>
                </c:pt>
                <c:pt idx="21">
                  <c:v>0.47165639695721556</c:v>
                </c:pt>
                <c:pt idx="22">
                  <c:v>0.4745424881848323</c:v>
                </c:pt>
                <c:pt idx="23">
                  <c:v>0.51107437064819095</c:v>
                </c:pt>
                <c:pt idx="24">
                  <c:v>0.55071673347961214</c:v>
                </c:pt>
                <c:pt idx="25">
                  <c:v>0.57558007275033818</c:v>
                </c:pt>
                <c:pt idx="26">
                  <c:v>0.60114118552241691</c:v>
                </c:pt>
                <c:pt idx="27">
                  <c:v>0.6109573332537267</c:v>
                </c:pt>
                <c:pt idx="28">
                  <c:v>0.61179991052756133</c:v>
                </c:pt>
                <c:pt idx="29">
                  <c:v>0.61779717637070997</c:v>
                </c:pt>
                <c:pt idx="30">
                  <c:v>0.64190035163620851</c:v>
                </c:pt>
                <c:pt idx="31">
                  <c:v>0.63663899801095913</c:v>
                </c:pt>
                <c:pt idx="32">
                  <c:v>0.64409046816938331</c:v>
                </c:pt>
                <c:pt idx="33">
                  <c:v>0.64830508998375558</c:v>
                </c:pt>
                <c:pt idx="34">
                  <c:v>0.64574830165762975</c:v>
                </c:pt>
                <c:pt idx="35">
                  <c:v>0.64258642848599423</c:v>
                </c:pt>
                <c:pt idx="36">
                  <c:v>0.64548205196877151</c:v>
                </c:pt>
                <c:pt idx="37">
                  <c:v>0.64300054389736971</c:v>
                </c:pt>
                <c:pt idx="38">
                  <c:v>0.63448726290392909</c:v>
                </c:pt>
                <c:pt idx="39">
                  <c:v>0.6300529747795649</c:v>
                </c:pt>
                <c:pt idx="40">
                  <c:v>0.62720508836454714</c:v>
                </c:pt>
                <c:pt idx="41">
                  <c:v>0.62553109193376266</c:v>
                </c:pt>
                <c:pt idx="42">
                  <c:v>0.6235206919211056</c:v>
                </c:pt>
                <c:pt idx="43">
                  <c:v>0.62336785495010405</c:v>
                </c:pt>
                <c:pt idx="44">
                  <c:v>0.6222254860053934</c:v>
                </c:pt>
                <c:pt idx="45">
                  <c:v>0.62512435943566314</c:v>
                </c:pt>
                <c:pt idx="46">
                  <c:v>0.63009045280483333</c:v>
                </c:pt>
                <c:pt idx="47">
                  <c:v>0.63263328053607981</c:v>
                </c:pt>
                <c:pt idx="48">
                  <c:v>0.63244736987170835</c:v>
                </c:pt>
                <c:pt idx="49">
                  <c:v>0.63316116160379876</c:v>
                </c:pt>
                <c:pt idx="50">
                  <c:v>0.6375568124613199</c:v>
                </c:pt>
              </c:numCache>
            </c:numRef>
          </c:val>
          <c:smooth val="0"/>
        </c:ser>
        <c:ser>
          <c:idx val="4"/>
          <c:order val="1"/>
          <c:tx>
            <c:strRef>
              <c:f>coal_capacity!$C$48</c:f>
              <c:strCache>
                <c:ptCount val="1"/>
                <c:pt idx="0">
                  <c:v>Low Oil and Gas Resource and Technology</c:v>
                </c:pt>
              </c:strCache>
            </c:strRef>
          </c:tx>
          <c:spPr>
            <a:ln w="22225" cap="rnd">
              <a:solidFill>
                <a:schemeClr val="accent2"/>
              </a:solidFill>
              <a:prstDash val="solid"/>
              <a:round/>
            </a:ln>
            <a:effectLst/>
          </c:spPr>
          <c:marker>
            <c:symbol val="none"/>
          </c:marker>
          <c:cat>
            <c:numRef>
              <c:f>coal_capacity!$D$45:$BB$45</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coal_capacity!$D$48:$BB$48</c:f>
              <c:numCache>
                <c:formatCode>General</c:formatCode>
                <c:ptCount val="51"/>
                <c:pt idx="0">
                  <c:v>0.71376000060992917</c:v>
                </c:pt>
                <c:pt idx="1">
                  <c:v>0.69004552173942568</c:v>
                </c:pt>
                <c:pt idx="2">
                  <c:v>0.7011660739666723</c:v>
                </c:pt>
                <c:pt idx="3">
                  <c:v>0.72521035653570431</c:v>
                </c:pt>
                <c:pt idx="4">
                  <c:v>0.72783063882688537</c:v>
                </c:pt>
                <c:pt idx="5">
                  <c:v>0.73970658689731705</c:v>
                </c:pt>
                <c:pt idx="6">
                  <c:v>0.73177400464476317</c:v>
                </c:pt>
                <c:pt idx="7">
                  <c:v>0.74219909251898331</c:v>
                </c:pt>
                <c:pt idx="8">
                  <c:v>0.72823728336005722</c:v>
                </c:pt>
                <c:pt idx="9">
                  <c:v>0.67050025743338693</c:v>
                </c:pt>
                <c:pt idx="10">
                  <c:v>0.69251945240664203</c:v>
                </c:pt>
                <c:pt idx="11">
                  <c:v>0.64718695692086492</c:v>
                </c:pt>
                <c:pt idx="12">
                  <c:v>0.57713385457774025</c:v>
                </c:pt>
                <c:pt idx="13">
                  <c:v>0.61375950729381568</c:v>
                </c:pt>
                <c:pt idx="14">
                  <c:v>0.62203532115825066</c:v>
                </c:pt>
                <c:pt idx="15">
                  <c:v>0.56555317325158949</c:v>
                </c:pt>
                <c:pt idx="16">
                  <c:v>0.54093539714626038</c:v>
                </c:pt>
                <c:pt idx="17">
                  <c:v>0.54137158033948041</c:v>
                </c:pt>
                <c:pt idx="18">
                  <c:v>0.54998767972059959</c:v>
                </c:pt>
                <c:pt idx="19">
                  <c:v>0.53354431562106419</c:v>
                </c:pt>
                <c:pt idx="20">
                  <c:v>0.55851691884368682</c:v>
                </c:pt>
                <c:pt idx="21">
                  <c:v>0.57742348078720707</c:v>
                </c:pt>
                <c:pt idx="22">
                  <c:v>0.59672077342820062</c:v>
                </c:pt>
                <c:pt idx="23">
                  <c:v>0.61480417696596079</c:v>
                </c:pt>
                <c:pt idx="24">
                  <c:v>0.64057897193028035</c:v>
                </c:pt>
                <c:pt idx="25">
                  <c:v>0.66822867574201739</c:v>
                </c:pt>
                <c:pt idx="26">
                  <c:v>0.67949909609128456</c:v>
                </c:pt>
                <c:pt idx="27">
                  <c:v>0.69250573388295922</c:v>
                </c:pt>
                <c:pt idx="28">
                  <c:v>0.69881080417966868</c:v>
                </c:pt>
                <c:pt idx="29">
                  <c:v>0.7020390978908273</c:v>
                </c:pt>
                <c:pt idx="30">
                  <c:v>0.70406971077562353</c:v>
                </c:pt>
                <c:pt idx="31">
                  <c:v>0.70563576337543188</c:v>
                </c:pt>
                <c:pt idx="32">
                  <c:v>0.70453949369665048</c:v>
                </c:pt>
                <c:pt idx="33">
                  <c:v>0.70554322813942871</c:v>
                </c:pt>
                <c:pt idx="34">
                  <c:v>0.70483650840208978</c:v>
                </c:pt>
                <c:pt idx="35">
                  <c:v>0.70408353726219197</c:v>
                </c:pt>
                <c:pt idx="36">
                  <c:v>0.70328234822673863</c:v>
                </c:pt>
                <c:pt idx="37">
                  <c:v>0.7045614678424299</c:v>
                </c:pt>
                <c:pt idx="38">
                  <c:v>0.70392525497079217</c:v>
                </c:pt>
                <c:pt idx="39">
                  <c:v>0.70161796513961439</c:v>
                </c:pt>
                <c:pt idx="40">
                  <c:v>0.70058397569275332</c:v>
                </c:pt>
                <c:pt idx="41">
                  <c:v>0.70103584020300524</c:v>
                </c:pt>
                <c:pt idx="42">
                  <c:v>0.69824495761892758</c:v>
                </c:pt>
                <c:pt idx="43">
                  <c:v>0.70047180123830288</c:v>
                </c:pt>
                <c:pt idx="44">
                  <c:v>0.69646827439136083</c:v>
                </c:pt>
                <c:pt idx="45">
                  <c:v>0.69639473843434097</c:v>
                </c:pt>
                <c:pt idx="46">
                  <c:v>0.70137074212688988</c:v>
                </c:pt>
                <c:pt idx="47">
                  <c:v>0.70149746576416905</c:v>
                </c:pt>
                <c:pt idx="48">
                  <c:v>0.7032554946313897</c:v>
                </c:pt>
                <c:pt idx="49">
                  <c:v>0.70518714363729629</c:v>
                </c:pt>
                <c:pt idx="50">
                  <c:v>0.70776306959887181</c:v>
                </c:pt>
              </c:numCache>
            </c:numRef>
          </c:val>
          <c:smooth val="0"/>
        </c:ser>
        <c:ser>
          <c:idx val="3"/>
          <c:order val="2"/>
          <c:tx>
            <c:strRef>
              <c:f>coal_capacity!$C$46</c:f>
              <c:strCache>
                <c:ptCount val="1"/>
                <c:pt idx="0">
                  <c:v>Reference</c:v>
                </c:pt>
              </c:strCache>
            </c:strRef>
          </c:tx>
          <c:spPr>
            <a:ln w="22225" cap="rnd">
              <a:solidFill>
                <a:schemeClr val="tx1"/>
              </a:solidFill>
              <a:prstDash val="solid"/>
              <a:round/>
            </a:ln>
            <a:effectLst/>
          </c:spPr>
          <c:marker>
            <c:symbol val="none"/>
          </c:marker>
          <c:cat>
            <c:numRef>
              <c:f>coal_capacity!$D$45:$BB$45</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coal_capacity!$D$46:$BB$46</c:f>
              <c:numCache>
                <c:formatCode>General</c:formatCode>
                <c:ptCount val="51"/>
                <c:pt idx="0">
                  <c:v>0.71376000060992917</c:v>
                </c:pt>
                <c:pt idx="1">
                  <c:v>0.69004552173942568</c:v>
                </c:pt>
                <c:pt idx="2">
                  <c:v>0.7011660739666723</c:v>
                </c:pt>
                <c:pt idx="3">
                  <c:v>0.72521035653570431</c:v>
                </c:pt>
                <c:pt idx="4">
                  <c:v>0.72783063882688537</c:v>
                </c:pt>
                <c:pt idx="5">
                  <c:v>0.73970658689731705</c:v>
                </c:pt>
                <c:pt idx="6">
                  <c:v>0.73177400464476317</c:v>
                </c:pt>
                <c:pt idx="7">
                  <c:v>0.74219909251898331</c:v>
                </c:pt>
                <c:pt idx="8">
                  <c:v>0.72823728336005722</c:v>
                </c:pt>
                <c:pt idx="9">
                  <c:v>0.67050025743338693</c:v>
                </c:pt>
                <c:pt idx="10">
                  <c:v>0.69251945240664203</c:v>
                </c:pt>
                <c:pt idx="11">
                  <c:v>0.64718695692086492</c:v>
                </c:pt>
                <c:pt idx="12">
                  <c:v>0.57713385457774025</c:v>
                </c:pt>
                <c:pt idx="13">
                  <c:v>0.61375950729381568</c:v>
                </c:pt>
                <c:pt idx="14">
                  <c:v>0.62203532115825066</c:v>
                </c:pt>
                <c:pt idx="15">
                  <c:v>0.56555317325158949</c:v>
                </c:pt>
                <c:pt idx="16">
                  <c:v>0.54093539714626038</c:v>
                </c:pt>
                <c:pt idx="17">
                  <c:v>0.54137158033948041</c:v>
                </c:pt>
                <c:pt idx="18">
                  <c:v>0.54817613691635003</c:v>
                </c:pt>
                <c:pt idx="19">
                  <c:v>0.53698784289091828</c:v>
                </c:pt>
                <c:pt idx="20">
                  <c:v>0.51420018369812581</c:v>
                </c:pt>
                <c:pt idx="21">
                  <c:v>0.51483763804778537</c:v>
                </c:pt>
                <c:pt idx="22">
                  <c:v>0.53051657139509401</c:v>
                </c:pt>
                <c:pt idx="23">
                  <c:v>0.56334452699166682</c:v>
                </c:pt>
                <c:pt idx="24">
                  <c:v>0.60487545933767117</c:v>
                </c:pt>
                <c:pt idx="25">
                  <c:v>0.63768224194692857</c:v>
                </c:pt>
                <c:pt idx="26">
                  <c:v>0.64927166659792301</c:v>
                </c:pt>
                <c:pt idx="27">
                  <c:v>0.6562528146711909</c:v>
                </c:pt>
                <c:pt idx="28">
                  <c:v>0.6607660633699699</c:v>
                </c:pt>
                <c:pt idx="29">
                  <c:v>0.6767209322444161</c:v>
                </c:pt>
                <c:pt idx="30">
                  <c:v>0.6922353487952847</c:v>
                </c:pt>
                <c:pt idx="31">
                  <c:v>0.69227889639421769</c:v>
                </c:pt>
                <c:pt idx="32">
                  <c:v>0.69226478755593457</c:v>
                </c:pt>
                <c:pt idx="33">
                  <c:v>0.69249605004681591</c:v>
                </c:pt>
                <c:pt idx="34">
                  <c:v>0.69623941731660066</c:v>
                </c:pt>
                <c:pt idx="35">
                  <c:v>0.69498460679319496</c:v>
                </c:pt>
                <c:pt idx="36">
                  <c:v>0.69483124600905921</c:v>
                </c:pt>
                <c:pt idx="37">
                  <c:v>0.69472763453519915</c:v>
                </c:pt>
                <c:pt idx="38">
                  <c:v>0.69364507901767014</c:v>
                </c:pt>
                <c:pt idx="39">
                  <c:v>0.69274775954623935</c:v>
                </c:pt>
                <c:pt idx="40">
                  <c:v>0.69350187623728732</c:v>
                </c:pt>
                <c:pt idx="41">
                  <c:v>0.69477778860920125</c:v>
                </c:pt>
                <c:pt idx="42">
                  <c:v>0.69370116393253911</c:v>
                </c:pt>
                <c:pt idx="43">
                  <c:v>0.69357059820446498</c:v>
                </c:pt>
                <c:pt idx="44">
                  <c:v>0.69472590008716695</c:v>
                </c:pt>
                <c:pt idx="45">
                  <c:v>0.69747009228876733</c:v>
                </c:pt>
                <c:pt idx="46">
                  <c:v>0.6962837599606494</c:v>
                </c:pt>
                <c:pt idx="47">
                  <c:v>0.69710807725528046</c:v>
                </c:pt>
                <c:pt idx="48">
                  <c:v>0.69886514255483878</c:v>
                </c:pt>
                <c:pt idx="49">
                  <c:v>0.69934116864446583</c:v>
                </c:pt>
                <c:pt idx="50">
                  <c:v>0.70014591525214009</c:v>
                </c:pt>
              </c:numCache>
            </c:numRef>
          </c:val>
          <c:smooth val="0"/>
        </c:ser>
        <c:dLbls>
          <c:showLegendKey val="0"/>
          <c:showVal val="0"/>
          <c:showCatName val="0"/>
          <c:showSerName val="0"/>
          <c:showPercent val="0"/>
          <c:showBubbleSize val="0"/>
        </c:dLbls>
        <c:smooth val="0"/>
        <c:axId val="289736816"/>
        <c:axId val="307748000"/>
      </c:lineChart>
      <c:catAx>
        <c:axId val="289736816"/>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307748000"/>
        <c:crosses val="autoZero"/>
        <c:auto val="1"/>
        <c:lblAlgn val="ctr"/>
        <c:lblOffset val="100"/>
        <c:tickLblSkip val="10"/>
        <c:tickMarkSkip val="10"/>
        <c:noMultiLvlLbl val="0"/>
      </c:catAx>
      <c:valAx>
        <c:axId val="307748000"/>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low"/>
        <c:spPr>
          <a:noFill/>
          <a:ln w="22225">
            <a:solidFill>
              <a:schemeClr val="bg1">
                <a:lumMod val="65000"/>
              </a:schemeClr>
            </a:solidFill>
            <a:prstDash val="lgDash"/>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89736816"/>
        <c:crossesAt val="19"/>
        <c:crossBetween val="midCat"/>
        <c:majorUnit val="0.2"/>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000">
          <a:solidFill>
            <a:sysClr val="windowText" lastClr="000000"/>
          </a:solidFill>
        </a:defRPr>
      </a:pPr>
      <a:endParaRPr lang="en-US"/>
    </a:p>
  </c:txPr>
  <c:externalData r:id="rId3">
    <c:autoUpdate val="0"/>
  </c:externalData>
  <c:userShapes r:id="rId4"/>
</c:chartSpace>
</file>

<file path=ppt/charts/chart8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448673082531347E-2"/>
          <c:y val="0.23057888597258677"/>
          <c:w val="0.83090776869451832"/>
          <c:h val="0.53645612233253448"/>
        </c:manualLayout>
      </c:layout>
      <c:lineChart>
        <c:grouping val="standard"/>
        <c:varyColors val="0"/>
        <c:ser>
          <c:idx val="3"/>
          <c:order val="0"/>
          <c:tx>
            <c:strRef>
              <c:f>coal_prod_ref!$B$38</c:f>
              <c:strCache>
                <c:ptCount val="1"/>
                <c:pt idx="0">
                  <c:v>Total</c:v>
                </c:pt>
              </c:strCache>
            </c:strRef>
          </c:tx>
          <c:spPr>
            <a:ln w="22225" cap="rnd">
              <a:solidFill>
                <a:schemeClr val="tx2"/>
              </a:solidFill>
              <a:round/>
            </a:ln>
            <a:effectLst/>
          </c:spPr>
          <c:marker>
            <c:symbol val="none"/>
          </c:marker>
          <c:cat>
            <c:numRef>
              <c:f>coal_prod_ref!$R$37:$BA$37</c:f>
              <c:numCache>
                <c:formatCode>General</c:formatCode>
                <c:ptCount val="36"/>
                <c:pt idx="0">
                  <c:v>2015</c:v>
                </c:pt>
                <c:pt idx="1">
                  <c:v>2016</c:v>
                </c:pt>
                <c:pt idx="2">
                  <c:v>2017</c:v>
                </c:pt>
                <c:pt idx="3">
                  <c:v>2018</c:v>
                </c:pt>
                <c:pt idx="4">
                  <c:v>2019</c:v>
                </c:pt>
                <c:pt idx="5">
                  <c:v>2020</c:v>
                </c:pt>
                <c:pt idx="6">
                  <c:v>2021</c:v>
                </c:pt>
                <c:pt idx="7">
                  <c:v>2022</c:v>
                </c:pt>
                <c:pt idx="8">
                  <c:v>2023</c:v>
                </c:pt>
                <c:pt idx="9">
                  <c:v>2024</c:v>
                </c:pt>
                <c:pt idx="10">
                  <c:v>2025</c:v>
                </c:pt>
                <c:pt idx="11">
                  <c:v>2026</c:v>
                </c:pt>
                <c:pt idx="12">
                  <c:v>2027</c:v>
                </c:pt>
                <c:pt idx="13">
                  <c:v>2028</c:v>
                </c:pt>
                <c:pt idx="14">
                  <c:v>2029</c:v>
                </c:pt>
                <c:pt idx="15">
                  <c:v>2030</c:v>
                </c:pt>
                <c:pt idx="16">
                  <c:v>2031</c:v>
                </c:pt>
                <c:pt idx="17">
                  <c:v>2032</c:v>
                </c:pt>
                <c:pt idx="18">
                  <c:v>2033</c:v>
                </c:pt>
                <c:pt idx="19">
                  <c:v>2034</c:v>
                </c:pt>
                <c:pt idx="20">
                  <c:v>2035</c:v>
                </c:pt>
                <c:pt idx="21">
                  <c:v>2036</c:v>
                </c:pt>
                <c:pt idx="22">
                  <c:v>2037</c:v>
                </c:pt>
                <c:pt idx="23">
                  <c:v>2038</c:v>
                </c:pt>
                <c:pt idx="24">
                  <c:v>2039</c:v>
                </c:pt>
                <c:pt idx="25">
                  <c:v>2040</c:v>
                </c:pt>
                <c:pt idx="26">
                  <c:v>2041</c:v>
                </c:pt>
                <c:pt idx="27">
                  <c:v>2042</c:v>
                </c:pt>
                <c:pt idx="28">
                  <c:v>2043</c:v>
                </c:pt>
                <c:pt idx="29">
                  <c:v>2044</c:v>
                </c:pt>
                <c:pt idx="30">
                  <c:v>2045</c:v>
                </c:pt>
                <c:pt idx="31">
                  <c:v>2046</c:v>
                </c:pt>
                <c:pt idx="32">
                  <c:v>2047</c:v>
                </c:pt>
                <c:pt idx="33">
                  <c:v>2048</c:v>
                </c:pt>
                <c:pt idx="34">
                  <c:v>2049</c:v>
                </c:pt>
                <c:pt idx="35">
                  <c:v>2050</c:v>
                </c:pt>
              </c:numCache>
            </c:numRef>
          </c:cat>
          <c:val>
            <c:numRef>
              <c:f>coal_prod_ref!$R$38:$BA$38</c:f>
              <c:numCache>
                <c:formatCode>General</c:formatCode>
                <c:ptCount val="36"/>
                <c:pt idx="0">
                  <c:v>896.940563</c:v>
                </c:pt>
                <c:pt idx="1">
                  <c:v>728.36449800000003</c:v>
                </c:pt>
                <c:pt idx="2">
                  <c:v>768.70295699999997</c:v>
                </c:pt>
                <c:pt idx="3">
                  <c:v>762.139633</c:v>
                </c:pt>
                <c:pt idx="4">
                  <c:v>736.182816</c:v>
                </c:pt>
                <c:pt idx="5">
                  <c:v>653.89695800000004</c:v>
                </c:pt>
                <c:pt idx="6">
                  <c:v>610.57087799999999</c:v>
                </c:pt>
                <c:pt idx="7">
                  <c:v>592.46827699999994</c:v>
                </c:pt>
                <c:pt idx="8">
                  <c:v>592.21824600000002</c:v>
                </c:pt>
                <c:pt idx="9">
                  <c:v>601.87956200000008</c:v>
                </c:pt>
                <c:pt idx="10">
                  <c:v>592.01014699999996</c:v>
                </c:pt>
                <c:pt idx="11">
                  <c:v>576.24519299999997</c:v>
                </c:pt>
                <c:pt idx="12">
                  <c:v>557.35168399999998</c:v>
                </c:pt>
                <c:pt idx="13">
                  <c:v>531.02152999999998</c:v>
                </c:pt>
                <c:pt idx="14">
                  <c:v>533.14338700000008</c:v>
                </c:pt>
                <c:pt idx="15">
                  <c:v>542.73625200000004</c:v>
                </c:pt>
                <c:pt idx="16">
                  <c:v>528.92707800000005</c:v>
                </c:pt>
                <c:pt idx="17">
                  <c:v>527.69046900000001</c:v>
                </c:pt>
                <c:pt idx="18">
                  <c:v>518.8399280000001</c:v>
                </c:pt>
                <c:pt idx="19">
                  <c:v>509.96693500000003</c:v>
                </c:pt>
                <c:pt idx="20">
                  <c:v>495.89495799999997</c:v>
                </c:pt>
                <c:pt idx="21">
                  <c:v>496.138015</c:v>
                </c:pt>
                <c:pt idx="22">
                  <c:v>494.00944500000003</c:v>
                </c:pt>
                <c:pt idx="23">
                  <c:v>483.48144500000001</c:v>
                </c:pt>
                <c:pt idx="24">
                  <c:v>480.16384800000003</c:v>
                </c:pt>
                <c:pt idx="25">
                  <c:v>475.52436799999998</c:v>
                </c:pt>
                <c:pt idx="26">
                  <c:v>473.59629900000004</c:v>
                </c:pt>
                <c:pt idx="27">
                  <c:v>470.88602500000002</c:v>
                </c:pt>
                <c:pt idx="28">
                  <c:v>469.46122700000001</c:v>
                </c:pt>
                <c:pt idx="29">
                  <c:v>465.02178200000003</c:v>
                </c:pt>
                <c:pt idx="30">
                  <c:v>468.195312</c:v>
                </c:pt>
                <c:pt idx="31">
                  <c:v>470.37213199999997</c:v>
                </c:pt>
                <c:pt idx="32">
                  <c:v>467.21906999999999</c:v>
                </c:pt>
                <c:pt idx="33">
                  <c:v>462.51825799999995</c:v>
                </c:pt>
                <c:pt idx="34">
                  <c:v>463.08564000000001</c:v>
                </c:pt>
                <c:pt idx="35">
                  <c:v>465.34896900000001</c:v>
                </c:pt>
              </c:numCache>
            </c:numRef>
          </c:val>
          <c:smooth val="0"/>
        </c:ser>
        <c:ser>
          <c:idx val="1"/>
          <c:order val="1"/>
          <c:tx>
            <c:strRef>
              <c:f>coal_prod_ref!$B$39</c:f>
              <c:strCache>
                <c:ptCount val="1"/>
                <c:pt idx="0">
                  <c:v>Appalachia</c:v>
                </c:pt>
              </c:strCache>
            </c:strRef>
          </c:tx>
          <c:spPr>
            <a:ln w="22225" cap="rnd">
              <a:solidFill>
                <a:schemeClr val="accent3"/>
              </a:solidFill>
              <a:round/>
            </a:ln>
            <a:effectLst/>
          </c:spPr>
          <c:marker>
            <c:symbol val="none"/>
          </c:marker>
          <c:cat>
            <c:numRef>
              <c:f>coal_prod_ref!$R$37:$BA$37</c:f>
              <c:numCache>
                <c:formatCode>General</c:formatCode>
                <c:ptCount val="36"/>
                <c:pt idx="0">
                  <c:v>2015</c:v>
                </c:pt>
                <c:pt idx="1">
                  <c:v>2016</c:v>
                </c:pt>
                <c:pt idx="2">
                  <c:v>2017</c:v>
                </c:pt>
                <c:pt idx="3">
                  <c:v>2018</c:v>
                </c:pt>
                <c:pt idx="4">
                  <c:v>2019</c:v>
                </c:pt>
                <c:pt idx="5">
                  <c:v>2020</c:v>
                </c:pt>
                <c:pt idx="6">
                  <c:v>2021</c:v>
                </c:pt>
                <c:pt idx="7">
                  <c:v>2022</c:v>
                </c:pt>
                <c:pt idx="8">
                  <c:v>2023</c:v>
                </c:pt>
                <c:pt idx="9">
                  <c:v>2024</c:v>
                </c:pt>
                <c:pt idx="10">
                  <c:v>2025</c:v>
                </c:pt>
                <c:pt idx="11">
                  <c:v>2026</c:v>
                </c:pt>
                <c:pt idx="12">
                  <c:v>2027</c:v>
                </c:pt>
                <c:pt idx="13">
                  <c:v>2028</c:v>
                </c:pt>
                <c:pt idx="14">
                  <c:v>2029</c:v>
                </c:pt>
                <c:pt idx="15">
                  <c:v>2030</c:v>
                </c:pt>
                <c:pt idx="16">
                  <c:v>2031</c:v>
                </c:pt>
                <c:pt idx="17">
                  <c:v>2032</c:v>
                </c:pt>
                <c:pt idx="18">
                  <c:v>2033</c:v>
                </c:pt>
                <c:pt idx="19">
                  <c:v>2034</c:v>
                </c:pt>
                <c:pt idx="20">
                  <c:v>2035</c:v>
                </c:pt>
                <c:pt idx="21">
                  <c:v>2036</c:v>
                </c:pt>
                <c:pt idx="22">
                  <c:v>2037</c:v>
                </c:pt>
                <c:pt idx="23">
                  <c:v>2038</c:v>
                </c:pt>
                <c:pt idx="24">
                  <c:v>2039</c:v>
                </c:pt>
                <c:pt idx="25">
                  <c:v>2040</c:v>
                </c:pt>
                <c:pt idx="26">
                  <c:v>2041</c:v>
                </c:pt>
                <c:pt idx="27">
                  <c:v>2042</c:v>
                </c:pt>
                <c:pt idx="28">
                  <c:v>2043</c:v>
                </c:pt>
                <c:pt idx="29">
                  <c:v>2044</c:v>
                </c:pt>
                <c:pt idx="30">
                  <c:v>2045</c:v>
                </c:pt>
                <c:pt idx="31">
                  <c:v>2046</c:v>
                </c:pt>
                <c:pt idx="32">
                  <c:v>2047</c:v>
                </c:pt>
                <c:pt idx="33">
                  <c:v>2048</c:v>
                </c:pt>
                <c:pt idx="34">
                  <c:v>2049</c:v>
                </c:pt>
                <c:pt idx="35">
                  <c:v>2050</c:v>
                </c:pt>
              </c:numCache>
            </c:numRef>
          </c:cat>
          <c:val>
            <c:numRef>
              <c:f>coal_prod_ref!$R$39:$BA$39</c:f>
              <c:numCache>
                <c:formatCode>General</c:formatCode>
                <c:ptCount val="36"/>
                <c:pt idx="0">
                  <c:v>220.730121</c:v>
                </c:pt>
                <c:pt idx="1">
                  <c:v>179.62550400000001</c:v>
                </c:pt>
                <c:pt idx="2">
                  <c:v>206.16558800000001</c:v>
                </c:pt>
                <c:pt idx="3">
                  <c:v>200.88391100000001</c:v>
                </c:pt>
                <c:pt idx="4">
                  <c:v>188.609848</c:v>
                </c:pt>
                <c:pt idx="5">
                  <c:v>166.075684</c:v>
                </c:pt>
                <c:pt idx="6">
                  <c:v>147.81024199999999</c:v>
                </c:pt>
                <c:pt idx="7">
                  <c:v>146.15928600000001</c:v>
                </c:pt>
                <c:pt idx="8">
                  <c:v>149.72576900000001</c:v>
                </c:pt>
                <c:pt idx="9">
                  <c:v>149.747589</c:v>
                </c:pt>
                <c:pt idx="10">
                  <c:v>146.49487300000001</c:v>
                </c:pt>
                <c:pt idx="11">
                  <c:v>145.46855199999999</c:v>
                </c:pt>
                <c:pt idx="12">
                  <c:v>140.42564400000001</c:v>
                </c:pt>
                <c:pt idx="13">
                  <c:v>131.32424900000001</c:v>
                </c:pt>
                <c:pt idx="14">
                  <c:v>130.40803500000001</c:v>
                </c:pt>
                <c:pt idx="15">
                  <c:v>128.00869800000001</c:v>
                </c:pt>
                <c:pt idx="16">
                  <c:v>120.327011</c:v>
                </c:pt>
                <c:pt idx="17">
                  <c:v>122.837456</c:v>
                </c:pt>
                <c:pt idx="18">
                  <c:v>125.02928900000001</c:v>
                </c:pt>
                <c:pt idx="19">
                  <c:v>122.386246</c:v>
                </c:pt>
                <c:pt idx="20">
                  <c:v>119.504341</c:v>
                </c:pt>
                <c:pt idx="21">
                  <c:v>121.578796</c:v>
                </c:pt>
                <c:pt idx="22">
                  <c:v>120.212738</c:v>
                </c:pt>
                <c:pt idx="23">
                  <c:v>118.72867599999999</c:v>
                </c:pt>
                <c:pt idx="24">
                  <c:v>118.073318</c:v>
                </c:pt>
                <c:pt idx="25">
                  <c:v>115.333038</c:v>
                </c:pt>
                <c:pt idx="26">
                  <c:v>115.166855</c:v>
                </c:pt>
                <c:pt idx="27">
                  <c:v>114.52827499999999</c:v>
                </c:pt>
                <c:pt idx="28">
                  <c:v>111.98548099999999</c:v>
                </c:pt>
                <c:pt idx="29">
                  <c:v>108.432648</c:v>
                </c:pt>
                <c:pt idx="30">
                  <c:v>109.727737</c:v>
                </c:pt>
                <c:pt idx="31">
                  <c:v>110.012604</c:v>
                </c:pt>
                <c:pt idx="32">
                  <c:v>106.316856</c:v>
                </c:pt>
                <c:pt idx="33">
                  <c:v>101.742661</c:v>
                </c:pt>
                <c:pt idx="34">
                  <c:v>102.044815</c:v>
                </c:pt>
                <c:pt idx="35">
                  <c:v>103.401962</c:v>
                </c:pt>
              </c:numCache>
            </c:numRef>
          </c:val>
          <c:smooth val="0"/>
        </c:ser>
        <c:ser>
          <c:idx val="2"/>
          <c:order val="2"/>
          <c:tx>
            <c:strRef>
              <c:f>coal_prod_ref!$B$40</c:f>
              <c:strCache>
                <c:ptCount val="1"/>
                <c:pt idx="0">
                  <c:v>Interior</c:v>
                </c:pt>
              </c:strCache>
            </c:strRef>
          </c:tx>
          <c:spPr>
            <a:ln w="22225" cap="rnd">
              <a:solidFill>
                <a:schemeClr val="accent1"/>
              </a:solidFill>
              <a:round/>
            </a:ln>
            <a:effectLst/>
          </c:spPr>
          <c:marker>
            <c:symbol val="none"/>
          </c:marker>
          <c:cat>
            <c:numRef>
              <c:f>coal_prod_ref!$R$37:$BA$37</c:f>
              <c:numCache>
                <c:formatCode>General</c:formatCode>
                <c:ptCount val="36"/>
                <c:pt idx="0">
                  <c:v>2015</c:v>
                </c:pt>
                <c:pt idx="1">
                  <c:v>2016</c:v>
                </c:pt>
                <c:pt idx="2">
                  <c:v>2017</c:v>
                </c:pt>
                <c:pt idx="3">
                  <c:v>2018</c:v>
                </c:pt>
                <c:pt idx="4">
                  <c:v>2019</c:v>
                </c:pt>
                <c:pt idx="5">
                  <c:v>2020</c:v>
                </c:pt>
                <c:pt idx="6">
                  <c:v>2021</c:v>
                </c:pt>
                <c:pt idx="7">
                  <c:v>2022</c:v>
                </c:pt>
                <c:pt idx="8">
                  <c:v>2023</c:v>
                </c:pt>
                <c:pt idx="9">
                  <c:v>2024</c:v>
                </c:pt>
                <c:pt idx="10">
                  <c:v>2025</c:v>
                </c:pt>
                <c:pt idx="11">
                  <c:v>2026</c:v>
                </c:pt>
                <c:pt idx="12">
                  <c:v>2027</c:v>
                </c:pt>
                <c:pt idx="13">
                  <c:v>2028</c:v>
                </c:pt>
                <c:pt idx="14">
                  <c:v>2029</c:v>
                </c:pt>
                <c:pt idx="15">
                  <c:v>2030</c:v>
                </c:pt>
                <c:pt idx="16">
                  <c:v>2031</c:v>
                </c:pt>
                <c:pt idx="17">
                  <c:v>2032</c:v>
                </c:pt>
                <c:pt idx="18">
                  <c:v>2033</c:v>
                </c:pt>
                <c:pt idx="19">
                  <c:v>2034</c:v>
                </c:pt>
                <c:pt idx="20">
                  <c:v>2035</c:v>
                </c:pt>
                <c:pt idx="21">
                  <c:v>2036</c:v>
                </c:pt>
                <c:pt idx="22">
                  <c:v>2037</c:v>
                </c:pt>
                <c:pt idx="23">
                  <c:v>2038</c:v>
                </c:pt>
                <c:pt idx="24">
                  <c:v>2039</c:v>
                </c:pt>
                <c:pt idx="25">
                  <c:v>2040</c:v>
                </c:pt>
                <c:pt idx="26">
                  <c:v>2041</c:v>
                </c:pt>
                <c:pt idx="27">
                  <c:v>2042</c:v>
                </c:pt>
                <c:pt idx="28">
                  <c:v>2043</c:v>
                </c:pt>
                <c:pt idx="29">
                  <c:v>2044</c:v>
                </c:pt>
                <c:pt idx="30">
                  <c:v>2045</c:v>
                </c:pt>
                <c:pt idx="31">
                  <c:v>2046</c:v>
                </c:pt>
                <c:pt idx="32">
                  <c:v>2047</c:v>
                </c:pt>
                <c:pt idx="33">
                  <c:v>2048</c:v>
                </c:pt>
                <c:pt idx="34">
                  <c:v>2049</c:v>
                </c:pt>
                <c:pt idx="35">
                  <c:v>2050</c:v>
                </c:pt>
              </c:numCache>
            </c:numRef>
          </c:cat>
          <c:val>
            <c:numRef>
              <c:f>coal_prod_ref!$R$40:$BA$40</c:f>
              <c:numCache>
                <c:formatCode>General</c:formatCode>
                <c:ptCount val="36"/>
                <c:pt idx="0">
                  <c:v>167.42962800000001</c:v>
                </c:pt>
                <c:pt idx="1">
                  <c:v>143.91715400000001</c:v>
                </c:pt>
                <c:pt idx="2">
                  <c:v>142.58223000000001</c:v>
                </c:pt>
                <c:pt idx="3">
                  <c:v>145.541763</c:v>
                </c:pt>
                <c:pt idx="4">
                  <c:v>142.44515999999999</c:v>
                </c:pt>
                <c:pt idx="5">
                  <c:v>153.488663</c:v>
                </c:pt>
                <c:pt idx="6">
                  <c:v>146.277512</c:v>
                </c:pt>
                <c:pt idx="7">
                  <c:v>145.139252</c:v>
                </c:pt>
                <c:pt idx="8">
                  <c:v>145.44581600000001</c:v>
                </c:pt>
                <c:pt idx="9">
                  <c:v>147.97789</c:v>
                </c:pt>
                <c:pt idx="10">
                  <c:v>140.716476</c:v>
                </c:pt>
                <c:pt idx="11">
                  <c:v>137.93038899999999</c:v>
                </c:pt>
                <c:pt idx="12">
                  <c:v>134.01417499999999</c:v>
                </c:pt>
                <c:pt idx="13">
                  <c:v>127.645126</c:v>
                </c:pt>
                <c:pt idx="14">
                  <c:v>128.87411499999999</c:v>
                </c:pt>
                <c:pt idx="15">
                  <c:v>129.87660199999999</c:v>
                </c:pt>
                <c:pt idx="16">
                  <c:v>130.87146000000001</c:v>
                </c:pt>
                <c:pt idx="17">
                  <c:v>129.445786</c:v>
                </c:pt>
                <c:pt idx="18">
                  <c:v>127.027283</c:v>
                </c:pt>
                <c:pt idx="19">
                  <c:v>125.00705000000001</c:v>
                </c:pt>
                <c:pt idx="20">
                  <c:v>120.776741</c:v>
                </c:pt>
                <c:pt idx="21">
                  <c:v>119.09719800000001</c:v>
                </c:pt>
                <c:pt idx="22">
                  <c:v>118.735916</c:v>
                </c:pt>
                <c:pt idx="23">
                  <c:v>115.687309</c:v>
                </c:pt>
                <c:pt idx="24">
                  <c:v>114.397186</c:v>
                </c:pt>
                <c:pt idx="25">
                  <c:v>113.128754</c:v>
                </c:pt>
                <c:pt idx="26">
                  <c:v>112.85824599999999</c:v>
                </c:pt>
                <c:pt idx="27">
                  <c:v>112.072777</c:v>
                </c:pt>
                <c:pt idx="28">
                  <c:v>113.00369999999999</c:v>
                </c:pt>
                <c:pt idx="29">
                  <c:v>113.631874</c:v>
                </c:pt>
                <c:pt idx="30">
                  <c:v>114.32112100000001</c:v>
                </c:pt>
                <c:pt idx="31">
                  <c:v>115.625702</c:v>
                </c:pt>
                <c:pt idx="32">
                  <c:v>115.780083</c:v>
                </c:pt>
                <c:pt idx="33">
                  <c:v>116.40810399999999</c:v>
                </c:pt>
                <c:pt idx="34">
                  <c:v>115.921684</c:v>
                </c:pt>
                <c:pt idx="35">
                  <c:v>115.59320099999999</c:v>
                </c:pt>
              </c:numCache>
            </c:numRef>
          </c:val>
          <c:smooth val="0"/>
        </c:ser>
        <c:ser>
          <c:idx val="4"/>
          <c:order val="3"/>
          <c:tx>
            <c:strRef>
              <c:f>coal_prod_ref!$B$41</c:f>
              <c:strCache>
                <c:ptCount val="1"/>
                <c:pt idx="0">
                  <c:v>West</c:v>
                </c:pt>
              </c:strCache>
            </c:strRef>
          </c:tx>
          <c:spPr>
            <a:ln w="22225" cap="rnd">
              <a:solidFill>
                <a:schemeClr val="accent2"/>
              </a:solidFill>
              <a:round/>
            </a:ln>
            <a:effectLst/>
          </c:spPr>
          <c:marker>
            <c:symbol val="none"/>
          </c:marker>
          <c:cat>
            <c:numRef>
              <c:f>coal_prod_ref!$R$37:$BA$37</c:f>
              <c:numCache>
                <c:formatCode>General</c:formatCode>
                <c:ptCount val="36"/>
                <c:pt idx="0">
                  <c:v>2015</c:v>
                </c:pt>
                <c:pt idx="1">
                  <c:v>2016</c:v>
                </c:pt>
                <c:pt idx="2">
                  <c:v>2017</c:v>
                </c:pt>
                <c:pt idx="3">
                  <c:v>2018</c:v>
                </c:pt>
                <c:pt idx="4">
                  <c:v>2019</c:v>
                </c:pt>
                <c:pt idx="5">
                  <c:v>2020</c:v>
                </c:pt>
                <c:pt idx="6">
                  <c:v>2021</c:v>
                </c:pt>
                <c:pt idx="7">
                  <c:v>2022</c:v>
                </c:pt>
                <c:pt idx="8">
                  <c:v>2023</c:v>
                </c:pt>
                <c:pt idx="9">
                  <c:v>2024</c:v>
                </c:pt>
                <c:pt idx="10">
                  <c:v>2025</c:v>
                </c:pt>
                <c:pt idx="11">
                  <c:v>2026</c:v>
                </c:pt>
                <c:pt idx="12">
                  <c:v>2027</c:v>
                </c:pt>
                <c:pt idx="13">
                  <c:v>2028</c:v>
                </c:pt>
                <c:pt idx="14">
                  <c:v>2029</c:v>
                </c:pt>
                <c:pt idx="15">
                  <c:v>2030</c:v>
                </c:pt>
                <c:pt idx="16">
                  <c:v>2031</c:v>
                </c:pt>
                <c:pt idx="17">
                  <c:v>2032</c:v>
                </c:pt>
                <c:pt idx="18">
                  <c:v>2033</c:v>
                </c:pt>
                <c:pt idx="19">
                  <c:v>2034</c:v>
                </c:pt>
                <c:pt idx="20">
                  <c:v>2035</c:v>
                </c:pt>
                <c:pt idx="21">
                  <c:v>2036</c:v>
                </c:pt>
                <c:pt idx="22">
                  <c:v>2037</c:v>
                </c:pt>
                <c:pt idx="23">
                  <c:v>2038</c:v>
                </c:pt>
                <c:pt idx="24">
                  <c:v>2039</c:v>
                </c:pt>
                <c:pt idx="25">
                  <c:v>2040</c:v>
                </c:pt>
                <c:pt idx="26">
                  <c:v>2041</c:v>
                </c:pt>
                <c:pt idx="27">
                  <c:v>2042</c:v>
                </c:pt>
                <c:pt idx="28">
                  <c:v>2043</c:v>
                </c:pt>
                <c:pt idx="29">
                  <c:v>2044</c:v>
                </c:pt>
                <c:pt idx="30">
                  <c:v>2045</c:v>
                </c:pt>
                <c:pt idx="31">
                  <c:v>2046</c:v>
                </c:pt>
                <c:pt idx="32">
                  <c:v>2047</c:v>
                </c:pt>
                <c:pt idx="33">
                  <c:v>2048</c:v>
                </c:pt>
                <c:pt idx="34">
                  <c:v>2049</c:v>
                </c:pt>
                <c:pt idx="35">
                  <c:v>2050</c:v>
                </c:pt>
              </c:numCache>
            </c:numRef>
          </c:cat>
          <c:val>
            <c:numRef>
              <c:f>coal_prod_ref!$R$41:$BA$41</c:f>
              <c:numCache>
                <c:formatCode>General</c:formatCode>
                <c:ptCount val="36"/>
                <c:pt idx="0">
                  <c:v>507.39706799999999</c:v>
                </c:pt>
                <c:pt idx="1">
                  <c:v>403.97096599999998</c:v>
                </c:pt>
                <c:pt idx="2">
                  <c:v>419.95513899999997</c:v>
                </c:pt>
                <c:pt idx="3">
                  <c:v>415.71395899999999</c:v>
                </c:pt>
                <c:pt idx="4">
                  <c:v>405.12780800000002</c:v>
                </c:pt>
                <c:pt idx="5">
                  <c:v>334.33261099999999</c:v>
                </c:pt>
                <c:pt idx="6">
                  <c:v>316.48312399999998</c:v>
                </c:pt>
                <c:pt idx="7">
                  <c:v>301.16973899999999</c:v>
                </c:pt>
                <c:pt idx="8">
                  <c:v>297.04666099999997</c:v>
                </c:pt>
                <c:pt idx="9">
                  <c:v>304.15408300000001</c:v>
                </c:pt>
                <c:pt idx="10">
                  <c:v>304.79879799999998</c:v>
                </c:pt>
                <c:pt idx="11">
                  <c:v>292.84625199999999</c:v>
                </c:pt>
                <c:pt idx="12">
                  <c:v>282.91186499999998</c:v>
                </c:pt>
                <c:pt idx="13">
                  <c:v>272.05215500000003</c:v>
                </c:pt>
                <c:pt idx="14">
                  <c:v>273.86123700000002</c:v>
                </c:pt>
                <c:pt idx="15">
                  <c:v>284.85095200000001</c:v>
                </c:pt>
                <c:pt idx="16">
                  <c:v>277.72860700000001</c:v>
                </c:pt>
                <c:pt idx="17">
                  <c:v>275.40722699999998</c:v>
                </c:pt>
                <c:pt idx="18">
                  <c:v>266.78335600000003</c:v>
                </c:pt>
                <c:pt idx="19">
                  <c:v>262.57363900000001</c:v>
                </c:pt>
                <c:pt idx="20">
                  <c:v>255.613876</c:v>
                </c:pt>
                <c:pt idx="21">
                  <c:v>255.46202099999999</c:v>
                </c:pt>
                <c:pt idx="22">
                  <c:v>255.06079099999999</c:v>
                </c:pt>
                <c:pt idx="23">
                  <c:v>249.06546</c:v>
                </c:pt>
                <c:pt idx="24">
                  <c:v>247.693344</c:v>
                </c:pt>
                <c:pt idx="25">
                  <c:v>247.06257600000001</c:v>
                </c:pt>
                <c:pt idx="26">
                  <c:v>245.57119800000001</c:v>
                </c:pt>
                <c:pt idx="27">
                  <c:v>244.28497300000001</c:v>
                </c:pt>
                <c:pt idx="28">
                  <c:v>244.47204600000001</c:v>
                </c:pt>
                <c:pt idx="29">
                  <c:v>242.95725999999999</c:v>
                </c:pt>
                <c:pt idx="30">
                  <c:v>244.14645400000001</c:v>
                </c:pt>
                <c:pt idx="31">
                  <c:v>244.73382599999999</c:v>
                </c:pt>
                <c:pt idx="32">
                  <c:v>245.122131</c:v>
                </c:pt>
                <c:pt idx="33">
                  <c:v>244.367493</c:v>
                </c:pt>
                <c:pt idx="34">
                  <c:v>245.11914100000001</c:v>
                </c:pt>
                <c:pt idx="35">
                  <c:v>246.35380599999999</c:v>
                </c:pt>
              </c:numCache>
            </c:numRef>
          </c:val>
          <c:smooth val="0"/>
        </c:ser>
        <c:dLbls>
          <c:showLegendKey val="0"/>
          <c:showVal val="0"/>
          <c:showCatName val="0"/>
          <c:showSerName val="0"/>
          <c:showPercent val="0"/>
          <c:showBubbleSize val="0"/>
        </c:dLbls>
        <c:smooth val="0"/>
        <c:axId val="307751920"/>
        <c:axId val="307752480"/>
      </c:lineChart>
      <c:catAx>
        <c:axId val="307751920"/>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307752480"/>
        <c:crosses val="autoZero"/>
        <c:auto val="1"/>
        <c:lblAlgn val="ctr"/>
        <c:lblOffset val="100"/>
        <c:tickLblSkip val="35"/>
        <c:tickMarkSkip val="10"/>
        <c:noMultiLvlLbl val="0"/>
      </c:catAx>
      <c:valAx>
        <c:axId val="307752480"/>
        <c:scaling>
          <c:orientation val="minMax"/>
          <c:max val="140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low"/>
        <c:spPr>
          <a:noFill/>
          <a:ln w="22225">
            <a:solidFill>
              <a:schemeClr val="bg1">
                <a:lumMod val="65000"/>
              </a:schemeClr>
            </a:solidFill>
            <a:prstDash val="lgDash"/>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307751920"/>
        <c:crossesAt val="4"/>
        <c:crossBetween val="midCat"/>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000">
          <a:solidFill>
            <a:sysClr val="windowText" lastClr="000000"/>
          </a:solidFill>
        </a:defRPr>
      </a:pPr>
      <a:endParaRPr lang="en-US"/>
    </a:p>
  </c:txPr>
  <c:externalData r:id="rId3">
    <c:autoUpdate val="0"/>
  </c:externalData>
  <c:userShapes r:id="rId4"/>
</c:chartSpace>
</file>

<file path=ppt/charts/chart8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448673082531347E-2"/>
          <c:y val="0.23057888597258677"/>
          <c:w val="0.83090776869451832"/>
          <c:h val="0.53645612233253448"/>
        </c:manualLayout>
      </c:layout>
      <c:lineChart>
        <c:grouping val="standard"/>
        <c:varyColors val="0"/>
        <c:ser>
          <c:idx val="3"/>
          <c:order val="0"/>
          <c:tx>
            <c:strRef>
              <c:f>coal_prod_ref!$B$32</c:f>
              <c:strCache>
                <c:ptCount val="1"/>
                <c:pt idx="0">
                  <c:v>Total</c:v>
                </c:pt>
              </c:strCache>
            </c:strRef>
          </c:tx>
          <c:spPr>
            <a:ln w="22225" cap="rnd">
              <a:solidFill>
                <a:schemeClr val="tx2"/>
              </a:solidFill>
              <a:round/>
            </a:ln>
            <a:effectLst/>
          </c:spPr>
          <c:marker>
            <c:symbol val="none"/>
          </c:marker>
          <c:cat>
            <c:numRef>
              <c:f>coal_prod_ref!$R$31:$BA$31</c:f>
              <c:numCache>
                <c:formatCode>General</c:formatCode>
                <c:ptCount val="36"/>
                <c:pt idx="0">
                  <c:v>2015</c:v>
                </c:pt>
                <c:pt idx="1">
                  <c:v>2016</c:v>
                </c:pt>
                <c:pt idx="2">
                  <c:v>2017</c:v>
                </c:pt>
                <c:pt idx="3">
                  <c:v>2018</c:v>
                </c:pt>
                <c:pt idx="4">
                  <c:v>2019</c:v>
                </c:pt>
                <c:pt idx="5">
                  <c:v>2020</c:v>
                </c:pt>
                <c:pt idx="6">
                  <c:v>2021</c:v>
                </c:pt>
                <c:pt idx="7">
                  <c:v>2022</c:v>
                </c:pt>
                <c:pt idx="8">
                  <c:v>2023</c:v>
                </c:pt>
                <c:pt idx="9">
                  <c:v>2024</c:v>
                </c:pt>
                <c:pt idx="10">
                  <c:v>2025</c:v>
                </c:pt>
                <c:pt idx="11">
                  <c:v>2026</c:v>
                </c:pt>
                <c:pt idx="12">
                  <c:v>2027</c:v>
                </c:pt>
                <c:pt idx="13">
                  <c:v>2028</c:v>
                </c:pt>
                <c:pt idx="14">
                  <c:v>2029</c:v>
                </c:pt>
                <c:pt idx="15">
                  <c:v>2030</c:v>
                </c:pt>
                <c:pt idx="16">
                  <c:v>2031</c:v>
                </c:pt>
                <c:pt idx="17">
                  <c:v>2032</c:v>
                </c:pt>
                <c:pt idx="18">
                  <c:v>2033</c:v>
                </c:pt>
                <c:pt idx="19">
                  <c:v>2034</c:v>
                </c:pt>
                <c:pt idx="20">
                  <c:v>2035</c:v>
                </c:pt>
                <c:pt idx="21">
                  <c:v>2036</c:v>
                </c:pt>
                <c:pt idx="22">
                  <c:v>2037</c:v>
                </c:pt>
                <c:pt idx="23">
                  <c:v>2038</c:v>
                </c:pt>
                <c:pt idx="24">
                  <c:v>2039</c:v>
                </c:pt>
                <c:pt idx="25">
                  <c:v>2040</c:v>
                </c:pt>
                <c:pt idx="26">
                  <c:v>2041</c:v>
                </c:pt>
                <c:pt idx="27">
                  <c:v>2042</c:v>
                </c:pt>
                <c:pt idx="28">
                  <c:v>2043</c:v>
                </c:pt>
                <c:pt idx="29">
                  <c:v>2044</c:v>
                </c:pt>
                <c:pt idx="30">
                  <c:v>2045</c:v>
                </c:pt>
                <c:pt idx="31">
                  <c:v>2046</c:v>
                </c:pt>
                <c:pt idx="32">
                  <c:v>2047</c:v>
                </c:pt>
                <c:pt idx="33">
                  <c:v>2048</c:v>
                </c:pt>
                <c:pt idx="34">
                  <c:v>2049</c:v>
                </c:pt>
                <c:pt idx="35">
                  <c:v>2050</c:v>
                </c:pt>
              </c:numCache>
            </c:numRef>
          </c:cat>
          <c:val>
            <c:numRef>
              <c:f>coal_prod_ref!$R$32:$BA$32</c:f>
              <c:numCache>
                <c:formatCode>General</c:formatCode>
                <c:ptCount val="36"/>
                <c:pt idx="0">
                  <c:v>896.940563</c:v>
                </c:pt>
                <c:pt idx="1">
                  <c:v>728.36449800000003</c:v>
                </c:pt>
                <c:pt idx="2">
                  <c:v>768.70295699999997</c:v>
                </c:pt>
                <c:pt idx="3">
                  <c:v>764.01892099999998</c:v>
                </c:pt>
                <c:pt idx="4">
                  <c:v>738.78005999999993</c:v>
                </c:pt>
                <c:pt idx="5">
                  <c:v>739.04855300000008</c:v>
                </c:pt>
                <c:pt idx="6">
                  <c:v>724.21484299999997</c:v>
                </c:pt>
                <c:pt idx="7">
                  <c:v>727.68617200000006</c:v>
                </c:pt>
                <c:pt idx="8">
                  <c:v>715.54950000000008</c:v>
                </c:pt>
                <c:pt idx="9">
                  <c:v>729.70930399999997</c:v>
                </c:pt>
                <c:pt idx="10">
                  <c:v>731.48767099999998</c:v>
                </c:pt>
                <c:pt idx="11">
                  <c:v>727.27130099999999</c:v>
                </c:pt>
                <c:pt idx="12">
                  <c:v>725.01905899999997</c:v>
                </c:pt>
                <c:pt idx="13">
                  <c:v>716.72566200000006</c:v>
                </c:pt>
                <c:pt idx="14">
                  <c:v>723.20559600000001</c:v>
                </c:pt>
                <c:pt idx="15">
                  <c:v>719.76348800000005</c:v>
                </c:pt>
                <c:pt idx="16">
                  <c:v>717.00285299999996</c:v>
                </c:pt>
                <c:pt idx="17">
                  <c:v>712.90570100000002</c:v>
                </c:pt>
                <c:pt idx="18">
                  <c:v>711.90727200000003</c:v>
                </c:pt>
                <c:pt idx="19">
                  <c:v>708.65896599999996</c:v>
                </c:pt>
                <c:pt idx="20">
                  <c:v>709.40261800000007</c:v>
                </c:pt>
                <c:pt idx="21">
                  <c:v>708.43517999999995</c:v>
                </c:pt>
                <c:pt idx="22">
                  <c:v>709.50051800000006</c:v>
                </c:pt>
                <c:pt idx="23">
                  <c:v>704.22778300000004</c:v>
                </c:pt>
                <c:pt idx="24">
                  <c:v>700.73309399999994</c:v>
                </c:pt>
                <c:pt idx="25">
                  <c:v>701.8947290000001</c:v>
                </c:pt>
                <c:pt idx="26">
                  <c:v>701.638825</c:v>
                </c:pt>
                <c:pt idx="27">
                  <c:v>697.76840199999992</c:v>
                </c:pt>
                <c:pt idx="28">
                  <c:v>701.29989699999999</c:v>
                </c:pt>
                <c:pt idx="29">
                  <c:v>699.15803600000004</c:v>
                </c:pt>
                <c:pt idx="30">
                  <c:v>696.566193</c:v>
                </c:pt>
                <c:pt idx="31">
                  <c:v>700.63735999999994</c:v>
                </c:pt>
                <c:pt idx="32">
                  <c:v>700.92181400000004</c:v>
                </c:pt>
                <c:pt idx="33">
                  <c:v>702.31739800000003</c:v>
                </c:pt>
                <c:pt idx="34">
                  <c:v>703.79785199999992</c:v>
                </c:pt>
                <c:pt idx="35">
                  <c:v>705.92938200000003</c:v>
                </c:pt>
              </c:numCache>
            </c:numRef>
          </c:val>
          <c:smooth val="0"/>
        </c:ser>
        <c:ser>
          <c:idx val="1"/>
          <c:order val="1"/>
          <c:tx>
            <c:strRef>
              <c:f>coal_prod_ref!$B$33</c:f>
              <c:strCache>
                <c:ptCount val="1"/>
                <c:pt idx="0">
                  <c:v>Appalachia</c:v>
                </c:pt>
              </c:strCache>
            </c:strRef>
          </c:tx>
          <c:spPr>
            <a:ln w="22225" cap="rnd">
              <a:solidFill>
                <a:schemeClr val="accent3"/>
              </a:solidFill>
              <a:round/>
            </a:ln>
            <a:effectLst/>
          </c:spPr>
          <c:marker>
            <c:symbol val="none"/>
          </c:marker>
          <c:cat>
            <c:numRef>
              <c:f>coal_prod_ref!$R$31:$BA$31</c:f>
              <c:numCache>
                <c:formatCode>General</c:formatCode>
                <c:ptCount val="36"/>
                <c:pt idx="0">
                  <c:v>2015</c:v>
                </c:pt>
                <c:pt idx="1">
                  <c:v>2016</c:v>
                </c:pt>
                <c:pt idx="2">
                  <c:v>2017</c:v>
                </c:pt>
                <c:pt idx="3">
                  <c:v>2018</c:v>
                </c:pt>
                <c:pt idx="4">
                  <c:v>2019</c:v>
                </c:pt>
                <c:pt idx="5">
                  <c:v>2020</c:v>
                </c:pt>
                <c:pt idx="6">
                  <c:v>2021</c:v>
                </c:pt>
                <c:pt idx="7">
                  <c:v>2022</c:v>
                </c:pt>
                <c:pt idx="8">
                  <c:v>2023</c:v>
                </c:pt>
                <c:pt idx="9">
                  <c:v>2024</c:v>
                </c:pt>
                <c:pt idx="10">
                  <c:v>2025</c:v>
                </c:pt>
                <c:pt idx="11">
                  <c:v>2026</c:v>
                </c:pt>
                <c:pt idx="12">
                  <c:v>2027</c:v>
                </c:pt>
                <c:pt idx="13">
                  <c:v>2028</c:v>
                </c:pt>
                <c:pt idx="14">
                  <c:v>2029</c:v>
                </c:pt>
                <c:pt idx="15">
                  <c:v>2030</c:v>
                </c:pt>
                <c:pt idx="16">
                  <c:v>2031</c:v>
                </c:pt>
                <c:pt idx="17">
                  <c:v>2032</c:v>
                </c:pt>
                <c:pt idx="18">
                  <c:v>2033</c:v>
                </c:pt>
                <c:pt idx="19">
                  <c:v>2034</c:v>
                </c:pt>
                <c:pt idx="20">
                  <c:v>2035</c:v>
                </c:pt>
                <c:pt idx="21">
                  <c:v>2036</c:v>
                </c:pt>
                <c:pt idx="22">
                  <c:v>2037</c:v>
                </c:pt>
                <c:pt idx="23">
                  <c:v>2038</c:v>
                </c:pt>
                <c:pt idx="24">
                  <c:v>2039</c:v>
                </c:pt>
                <c:pt idx="25">
                  <c:v>2040</c:v>
                </c:pt>
                <c:pt idx="26">
                  <c:v>2041</c:v>
                </c:pt>
                <c:pt idx="27">
                  <c:v>2042</c:v>
                </c:pt>
                <c:pt idx="28">
                  <c:v>2043</c:v>
                </c:pt>
                <c:pt idx="29">
                  <c:v>2044</c:v>
                </c:pt>
                <c:pt idx="30">
                  <c:v>2045</c:v>
                </c:pt>
                <c:pt idx="31">
                  <c:v>2046</c:v>
                </c:pt>
                <c:pt idx="32">
                  <c:v>2047</c:v>
                </c:pt>
                <c:pt idx="33">
                  <c:v>2048</c:v>
                </c:pt>
                <c:pt idx="34">
                  <c:v>2049</c:v>
                </c:pt>
                <c:pt idx="35">
                  <c:v>2050</c:v>
                </c:pt>
              </c:numCache>
            </c:numRef>
          </c:cat>
          <c:val>
            <c:numRef>
              <c:f>coal_prod_ref!$R$33:$BA$33</c:f>
              <c:numCache>
                <c:formatCode>General</c:formatCode>
                <c:ptCount val="36"/>
                <c:pt idx="0">
                  <c:v>220.730121</c:v>
                </c:pt>
                <c:pt idx="1">
                  <c:v>179.62550400000001</c:v>
                </c:pt>
                <c:pt idx="2">
                  <c:v>206.16558800000001</c:v>
                </c:pt>
                <c:pt idx="3">
                  <c:v>200.88389599999999</c:v>
                </c:pt>
                <c:pt idx="4">
                  <c:v>188.60986299999999</c:v>
                </c:pt>
                <c:pt idx="5">
                  <c:v>185.17300399999999</c:v>
                </c:pt>
                <c:pt idx="6">
                  <c:v>171.976776</c:v>
                </c:pt>
                <c:pt idx="7">
                  <c:v>169.65521200000001</c:v>
                </c:pt>
                <c:pt idx="8">
                  <c:v>168.16171299999999</c:v>
                </c:pt>
                <c:pt idx="9">
                  <c:v>171.09741199999999</c:v>
                </c:pt>
                <c:pt idx="10">
                  <c:v>170.58607499999999</c:v>
                </c:pt>
                <c:pt idx="11">
                  <c:v>169.80624399999999</c:v>
                </c:pt>
                <c:pt idx="12">
                  <c:v>166.65606700000001</c:v>
                </c:pt>
                <c:pt idx="13">
                  <c:v>161.24496500000001</c:v>
                </c:pt>
                <c:pt idx="14">
                  <c:v>160.74383499999999</c:v>
                </c:pt>
                <c:pt idx="15">
                  <c:v>154.127792</c:v>
                </c:pt>
                <c:pt idx="16">
                  <c:v>155.598206</c:v>
                </c:pt>
                <c:pt idx="17">
                  <c:v>153.26239000000001</c:v>
                </c:pt>
                <c:pt idx="18">
                  <c:v>151.45851099999999</c:v>
                </c:pt>
                <c:pt idx="19">
                  <c:v>151.160934</c:v>
                </c:pt>
                <c:pt idx="20">
                  <c:v>152.17790199999999</c:v>
                </c:pt>
                <c:pt idx="21">
                  <c:v>152.332458</c:v>
                </c:pt>
                <c:pt idx="22">
                  <c:v>151.813705</c:v>
                </c:pt>
                <c:pt idx="23">
                  <c:v>144.30001799999999</c:v>
                </c:pt>
                <c:pt idx="24">
                  <c:v>141.874573</c:v>
                </c:pt>
                <c:pt idx="25">
                  <c:v>142.39494300000001</c:v>
                </c:pt>
                <c:pt idx="26">
                  <c:v>139.53053299999999</c:v>
                </c:pt>
                <c:pt idx="27">
                  <c:v>136.662689</c:v>
                </c:pt>
                <c:pt idx="28">
                  <c:v>137.654572</c:v>
                </c:pt>
                <c:pt idx="29">
                  <c:v>139.47822600000001</c:v>
                </c:pt>
                <c:pt idx="30">
                  <c:v>132.93742399999999</c:v>
                </c:pt>
                <c:pt idx="31">
                  <c:v>131.33583100000001</c:v>
                </c:pt>
                <c:pt idx="32">
                  <c:v>129.84916699999999</c:v>
                </c:pt>
                <c:pt idx="33">
                  <c:v>129.29380800000001</c:v>
                </c:pt>
                <c:pt idx="34">
                  <c:v>127.65110799999999</c:v>
                </c:pt>
                <c:pt idx="35">
                  <c:v>128.19021599999999</c:v>
                </c:pt>
              </c:numCache>
            </c:numRef>
          </c:val>
          <c:smooth val="0"/>
        </c:ser>
        <c:ser>
          <c:idx val="2"/>
          <c:order val="2"/>
          <c:tx>
            <c:strRef>
              <c:f>coal_prod_ref!$B$34</c:f>
              <c:strCache>
                <c:ptCount val="1"/>
                <c:pt idx="0">
                  <c:v>Interior</c:v>
                </c:pt>
              </c:strCache>
            </c:strRef>
          </c:tx>
          <c:spPr>
            <a:ln w="22225" cap="rnd">
              <a:solidFill>
                <a:schemeClr val="accent1"/>
              </a:solidFill>
              <a:round/>
            </a:ln>
            <a:effectLst/>
          </c:spPr>
          <c:marker>
            <c:symbol val="none"/>
          </c:marker>
          <c:cat>
            <c:numRef>
              <c:f>coal_prod_ref!$R$31:$BA$31</c:f>
              <c:numCache>
                <c:formatCode>General</c:formatCode>
                <c:ptCount val="36"/>
                <c:pt idx="0">
                  <c:v>2015</c:v>
                </c:pt>
                <c:pt idx="1">
                  <c:v>2016</c:v>
                </c:pt>
                <c:pt idx="2">
                  <c:v>2017</c:v>
                </c:pt>
                <c:pt idx="3">
                  <c:v>2018</c:v>
                </c:pt>
                <c:pt idx="4">
                  <c:v>2019</c:v>
                </c:pt>
                <c:pt idx="5">
                  <c:v>2020</c:v>
                </c:pt>
                <c:pt idx="6">
                  <c:v>2021</c:v>
                </c:pt>
                <c:pt idx="7">
                  <c:v>2022</c:v>
                </c:pt>
                <c:pt idx="8">
                  <c:v>2023</c:v>
                </c:pt>
                <c:pt idx="9">
                  <c:v>2024</c:v>
                </c:pt>
                <c:pt idx="10">
                  <c:v>2025</c:v>
                </c:pt>
                <c:pt idx="11">
                  <c:v>2026</c:v>
                </c:pt>
                <c:pt idx="12">
                  <c:v>2027</c:v>
                </c:pt>
                <c:pt idx="13">
                  <c:v>2028</c:v>
                </c:pt>
                <c:pt idx="14">
                  <c:v>2029</c:v>
                </c:pt>
                <c:pt idx="15">
                  <c:v>2030</c:v>
                </c:pt>
                <c:pt idx="16">
                  <c:v>2031</c:v>
                </c:pt>
                <c:pt idx="17">
                  <c:v>2032</c:v>
                </c:pt>
                <c:pt idx="18">
                  <c:v>2033</c:v>
                </c:pt>
                <c:pt idx="19">
                  <c:v>2034</c:v>
                </c:pt>
                <c:pt idx="20">
                  <c:v>2035</c:v>
                </c:pt>
                <c:pt idx="21">
                  <c:v>2036</c:v>
                </c:pt>
                <c:pt idx="22">
                  <c:v>2037</c:v>
                </c:pt>
                <c:pt idx="23">
                  <c:v>2038</c:v>
                </c:pt>
                <c:pt idx="24">
                  <c:v>2039</c:v>
                </c:pt>
                <c:pt idx="25">
                  <c:v>2040</c:v>
                </c:pt>
                <c:pt idx="26">
                  <c:v>2041</c:v>
                </c:pt>
                <c:pt idx="27">
                  <c:v>2042</c:v>
                </c:pt>
                <c:pt idx="28">
                  <c:v>2043</c:v>
                </c:pt>
                <c:pt idx="29">
                  <c:v>2044</c:v>
                </c:pt>
                <c:pt idx="30">
                  <c:v>2045</c:v>
                </c:pt>
                <c:pt idx="31">
                  <c:v>2046</c:v>
                </c:pt>
                <c:pt idx="32">
                  <c:v>2047</c:v>
                </c:pt>
                <c:pt idx="33">
                  <c:v>2048</c:v>
                </c:pt>
                <c:pt idx="34">
                  <c:v>2049</c:v>
                </c:pt>
                <c:pt idx="35">
                  <c:v>2050</c:v>
                </c:pt>
              </c:numCache>
            </c:numRef>
          </c:cat>
          <c:val>
            <c:numRef>
              <c:f>coal_prod_ref!$R$34:$BA$34</c:f>
              <c:numCache>
                <c:formatCode>General</c:formatCode>
                <c:ptCount val="36"/>
                <c:pt idx="0">
                  <c:v>167.42962800000001</c:v>
                </c:pt>
                <c:pt idx="1">
                  <c:v>143.91715400000001</c:v>
                </c:pt>
                <c:pt idx="2">
                  <c:v>142.58223000000001</c:v>
                </c:pt>
                <c:pt idx="3">
                  <c:v>145.541763</c:v>
                </c:pt>
                <c:pt idx="4">
                  <c:v>141.779877</c:v>
                </c:pt>
                <c:pt idx="5">
                  <c:v>164.195099</c:v>
                </c:pt>
                <c:pt idx="6">
                  <c:v>168.269958</c:v>
                </c:pt>
                <c:pt idx="7">
                  <c:v>169.266739</c:v>
                </c:pt>
                <c:pt idx="8">
                  <c:v>173.79879800000001</c:v>
                </c:pt>
                <c:pt idx="9">
                  <c:v>178.99336199999999</c:v>
                </c:pt>
                <c:pt idx="10">
                  <c:v>185.59837300000001</c:v>
                </c:pt>
                <c:pt idx="11">
                  <c:v>189.04583700000001</c:v>
                </c:pt>
                <c:pt idx="12">
                  <c:v>193.43275499999999</c:v>
                </c:pt>
                <c:pt idx="13">
                  <c:v>195.67991599999999</c:v>
                </c:pt>
                <c:pt idx="14">
                  <c:v>198.27359000000001</c:v>
                </c:pt>
                <c:pt idx="15">
                  <c:v>199.56636</c:v>
                </c:pt>
                <c:pt idx="16">
                  <c:v>200.14094499999999</c:v>
                </c:pt>
                <c:pt idx="17">
                  <c:v>200.33270300000001</c:v>
                </c:pt>
                <c:pt idx="18">
                  <c:v>200.31665000000001</c:v>
                </c:pt>
                <c:pt idx="19">
                  <c:v>199.40327500000001</c:v>
                </c:pt>
                <c:pt idx="20">
                  <c:v>200.10618600000001</c:v>
                </c:pt>
                <c:pt idx="21">
                  <c:v>199.77477999999999</c:v>
                </c:pt>
                <c:pt idx="22">
                  <c:v>200.25862100000001</c:v>
                </c:pt>
                <c:pt idx="23">
                  <c:v>202.11425800000001</c:v>
                </c:pt>
                <c:pt idx="24">
                  <c:v>202.642426</c:v>
                </c:pt>
                <c:pt idx="25">
                  <c:v>203.65078700000001</c:v>
                </c:pt>
                <c:pt idx="26">
                  <c:v>204.57942199999999</c:v>
                </c:pt>
                <c:pt idx="27">
                  <c:v>206.06161499999999</c:v>
                </c:pt>
                <c:pt idx="28">
                  <c:v>207.32427999999999</c:v>
                </c:pt>
                <c:pt idx="29">
                  <c:v>207.91076699999999</c:v>
                </c:pt>
                <c:pt idx="30">
                  <c:v>212.54032900000001</c:v>
                </c:pt>
                <c:pt idx="31">
                  <c:v>213.40400700000001</c:v>
                </c:pt>
                <c:pt idx="32">
                  <c:v>214.47053500000001</c:v>
                </c:pt>
                <c:pt idx="33">
                  <c:v>215.15564000000001</c:v>
                </c:pt>
                <c:pt idx="34">
                  <c:v>217.398392</c:v>
                </c:pt>
                <c:pt idx="35">
                  <c:v>217.47567699999999</c:v>
                </c:pt>
              </c:numCache>
            </c:numRef>
          </c:val>
          <c:smooth val="0"/>
        </c:ser>
        <c:ser>
          <c:idx val="4"/>
          <c:order val="3"/>
          <c:tx>
            <c:strRef>
              <c:f>coal_prod_ref!$B$35</c:f>
              <c:strCache>
                <c:ptCount val="1"/>
                <c:pt idx="0">
                  <c:v>West</c:v>
                </c:pt>
              </c:strCache>
            </c:strRef>
          </c:tx>
          <c:spPr>
            <a:ln w="22225" cap="rnd">
              <a:solidFill>
                <a:schemeClr val="accent2"/>
              </a:solidFill>
              <a:round/>
            </a:ln>
            <a:effectLst/>
          </c:spPr>
          <c:marker>
            <c:symbol val="none"/>
          </c:marker>
          <c:cat>
            <c:numRef>
              <c:f>coal_prod_ref!$R$31:$BA$31</c:f>
              <c:numCache>
                <c:formatCode>General</c:formatCode>
                <c:ptCount val="36"/>
                <c:pt idx="0">
                  <c:v>2015</c:v>
                </c:pt>
                <c:pt idx="1">
                  <c:v>2016</c:v>
                </c:pt>
                <c:pt idx="2">
                  <c:v>2017</c:v>
                </c:pt>
                <c:pt idx="3">
                  <c:v>2018</c:v>
                </c:pt>
                <c:pt idx="4">
                  <c:v>2019</c:v>
                </c:pt>
                <c:pt idx="5">
                  <c:v>2020</c:v>
                </c:pt>
                <c:pt idx="6">
                  <c:v>2021</c:v>
                </c:pt>
                <c:pt idx="7">
                  <c:v>2022</c:v>
                </c:pt>
                <c:pt idx="8">
                  <c:v>2023</c:v>
                </c:pt>
                <c:pt idx="9">
                  <c:v>2024</c:v>
                </c:pt>
                <c:pt idx="10">
                  <c:v>2025</c:v>
                </c:pt>
                <c:pt idx="11">
                  <c:v>2026</c:v>
                </c:pt>
                <c:pt idx="12">
                  <c:v>2027</c:v>
                </c:pt>
                <c:pt idx="13">
                  <c:v>2028</c:v>
                </c:pt>
                <c:pt idx="14">
                  <c:v>2029</c:v>
                </c:pt>
                <c:pt idx="15">
                  <c:v>2030</c:v>
                </c:pt>
                <c:pt idx="16">
                  <c:v>2031</c:v>
                </c:pt>
                <c:pt idx="17">
                  <c:v>2032</c:v>
                </c:pt>
                <c:pt idx="18">
                  <c:v>2033</c:v>
                </c:pt>
                <c:pt idx="19">
                  <c:v>2034</c:v>
                </c:pt>
                <c:pt idx="20">
                  <c:v>2035</c:v>
                </c:pt>
                <c:pt idx="21">
                  <c:v>2036</c:v>
                </c:pt>
                <c:pt idx="22">
                  <c:v>2037</c:v>
                </c:pt>
                <c:pt idx="23">
                  <c:v>2038</c:v>
                </c:pt>
                <c:pt idx="24">
                  <c:v>2039</c:v>
                </c:pt>
                <c:pt idx="25">
                  <c:v>2040</c:v>
                </c:pt>
                <c:pt idx="26">
                  <c:v>2041</c:v>
                </c:pt>
                <c:pt idx="27">
                  <c:v>2042</c:v>
                </c:pt>
                <c:pt idx="28">
                  <c:v>2043</c:v>
                </c:pt>
                <c:pt idx="29">
                  <c:v>2044</c:v>
                </c:pt>
                <c:pt idx="30">
                  <c:v>2045</c:v>
                </c:pt>
                <c:pt idx="31">
                  <c:v>2046</c:v>
                </c:pt>
                <c:pt idx="32">
                  <c:v>2047</c:v>
                </c:pt>
                <c:pt idx="33">
                  <c:v>2048</c:v>
                </c:pt>
                <c:pt idx="34">
                  <c:v>2049</c:v>
                </c:pt>
                <c:pt idx="35">
                  <c:v>2050</c:v>
                </c:pt>
              </c:numCache>
            </c:numRef>
          </c:cat>
          <c:val>
            <c:numRef>
              <c:f>coal_prod_ref!$R$35:$BA$35</c:f>
              <c:numCache>
                <c:formatCode>General</c:formatCode>
                <c:ptCount val="36"/>
                <c:pt idx="0">
                  <c:v>507.39706799999999</c:v>
                </c:pt>
                <c:pt idx="1">
                  <c:v>403.97096599999998</c:v>
                </c:pt>
                <c:pt idx="2">
                  <c:v>419.95513899999997</c:v>
                </c:pt>
                <c:pt idx="3">
                  <c:v>417.59326199999998</c:v>
                </c:pt>
                <c:pt idx="4">
                  <c:v>408.39031999999997</c:v>
                </c:pt>
                <c:pt idx="5">
                  <c:v>389.68045000000001</c:v>
                </c:pt>
                <c:pt idx="6">
                  <c:v>383.96810900000003</c:v>
                </c:pt>
                <c:pt idx="7">
                  <c:v>388.76422100000002</c:v>
                </c:pt>
                <c:pt idx="8">
                  <c:v>373.58898900000003</c:v>
                </c:pt>
                <c:pt idx="9">
                  <c:v>379.61853000000002</c:v>
                </c:pt>
                <c:pt idx="10">
                  <c:v>375.303223</c:v>
                </c:pt>
                <c:pt idx="11">
                  <c:v>368.41922</c:v>
                </c:pt>
                <c:pt idx="12">
                  <c:v>364.93023699999998</c:v>
                </c:pt>
                <c:pt idx="13">
                  <c:v>359.80078099999997</c:v>
                </c:pt>
                <c:pt idx="14">
                  <c:v>364.18817100000001</c:v>
                </c:pt>
                <c:pt idx="15">
                  <c:v>366.06933600000002</c:v>
                </c:pt>
                <c:pt idx="16">
                  <c:v>361.26370200000002</c:v>
                </c:pt>
                <c:pt idx="17">
                  <c:v>359.310608</c:v>
                </c:pt>
                <c:pt idx="18">
                  <c:v>360.13211100000001</c:v>
                </c:pt>
                <c:pt idx="19">
                  <c:v>358.09475700000002</c:v>
                </c:pt>
                <c:pt idx="20">
                  <c:v>357.11853000000002</c:v>
                </c:pt>
                <c:pt idx="21">
                  <c:v>356.32794200000001</c:v>
                </c:pt>
                <c:pt idx="22">
                  <c:v>357.42819200000002</c:v>
                </c:pt>
                <c:pt idx="23">
                  <c:v>357.81350700000002</c:v>
                </c:pt>
                <c:pt idx="24">
                  <c:v>356.216095</c:v>
                </c:pt>
                <c:pt idx="25">
                  <c:v>355.84899899999999</c:v>
                </c:pt>
                <c:pt idx="26">
                  <c:v>357.52886999999998</c:v>
                </c:pt>
                <c:pt idx="27">
                  <c:v>355.04409800000002</c:v>
                </c:pt>
                <c:pt idx="28">
                  <c:v>356.32104500000003</c:v>
                </c:pt>
                <c:pt idx="29">
                  <c:v>351.76904300000001</c:v>
                </c:pt>
                <c:pt idx="30">
                  <c:v>351.08843999999999</c:v>
                </c:pt>
                <c:pt idx="31">
                  <c:v>355.89752199999998</c:v>
                </c:pt>
                <c:pt idx="32">
                  <c:v>356.60211199999998</c:v>
                </c:pt>
                <c:pt idx="33">
                  <c:v>357.86795000000001</c:v>
                </c:pt>
                <c:pt idx="34">
                  <c:v>358.74835200000001</c:v>
                </c:pt>
                <c:pt idx="35">
                  <c:v>360.26348899999999</c:v>
                </c:pt>
              </c:numCache>
            </c:numRef>
          </c:val>
          <c:smooth val="0"/>
        </c:ser>
        <c:dLbls>
          <c:showLegendKey val="0"/>
          <c:showVal val="0"/>
          <c:showCatName val="0"/>
          <c:showSerName val="0"/>
          <c:showPercent val="0"/>
          <c:showBubbleSize val="0"/>
        </c:dLbls>
        <c:smooth val="0"/>
        <c:axId val="307756400"/>
        <c:axId val="307756960"/>
      </c:lineChart>
      <c:catAx>
        <c:axId val="307756400"/>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307756960"/>
        <c:crosses val="autoZero"/>
        <c:auto val="1"/>
        <c:lblAlgn val="ctr"/>
        <c:lblOffset val="100"/>
        <c:tickLblSkip val="35"/>
        <c:tickMarkSkip val="10"/>
        <c:noMultiLvlLbl val="0"/>
      </c:catAx>
      <c:valAx>
        <c:axId val="307756960"/>
        <c:scaling>
          <c:orientation val="minMax"/>
          <c:max val="140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low"/>
        <c:spPr>
          <a:noFill/>
          <a:ln w="22225">
            <a:solidFill>
              <a:schemeClr val="bg1">
                <a:lumMod val="65000"/>
              </a:schemeClr>
            </a:solidFill>
            <a:prstDash val="lgDash"/>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307756400"/>
        <c:crossesAt val="4"/>
        <c:crossBetween val="midCat"/>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000">
          <a:solidFill>
            <a:sysClr val="windowText" lastClr="000000"/>
          </a:solidFill>
        </a:defRPr>
      </a:pPr>
      <a:endParaRPr lang="en-US"/>
    </a:p>
  </c:txPr>
  <c:externalData r:id="rId3">
    <c:autoUpdate val="0"/>
  </c:externalData>
  <c:userShapes r:id="rId4"/>
</c:chartSpace>
</file>

<file path=ppt/charts/chart8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448673082531347E-2"/>
          <c:y val="0.23057888597258677"/>
          <c:w val="0.65459681392531344"/>
          <c:h val="0.6089198904484765"/>
        </c:manualLayout>
      </c:layout>
      <c:lineChart>
        <c:grouping val="standard"/>
        <c:varyColors val="0"/>
        <c:ser>
          <c:idx val="3"/>
          <c:order val="0"/>
          <c:tx>
            <c:strRef>
              <c:f>coal_prod_ref!$B$26</c:f>
              <c:strCache>
                <c:ptCount val="1"/>
                <c:pt idx="0">
                  <c:v>Total</c:v>
                </c:pt>
              </c:strCache>
            </c:strRef>
          </c:tx>
          <c:spPr>
            <a:ln w="22225" cap="rnd">
              <a:solidFill>
                <a:schemeClr val="tx2"/>
              </a:solidFill>
              <a:round/>
            </a:ln>
            <a:effectLst/>
          </c:spPr>
          <c:marker>
            <c:symbol val="none"/>
          </c:marker>
          <c:cat>
            <c:numRef>
              <c:f>coal_prod_ref!$C$25:$BA$25</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coal_prod_ref!$C$26:$BA$26</c:f>
              <c:numCache>
                <c:formatCode>0.00</c:formatCode>
                <c:ptCount val="51"/>
                <c:pt idx="0">
                  <c:v>1073.6115600000001</c:v>
                </c:pt>
                <c:pt idx="1">
                  <c:v>1127.6888060000001</c:v>
                </c:pt>
                <c:pt idx="2">
                  <c:v>1094.283044</c:v>
                </c:pt>
                <c:pt idx="3">
                  <c:v>1071.752573</c:v>
                </c:pt>
                <c:pt idx="4">
                  <c:v>1112.09887</c:v>
                </c:pt>
                <c:pt idx="5">
                  <c:v>1131.4980989999999</c:v>
                </c:pt>
                <c:pt idx="6">
                  <c:v>1162.7496590000001</c:v>
                </c:pt>
                <c:pt idx="7">
                  <c:v>1146.6353449999999</c:v>
                </c:pt>
                <c:pt idx="8">
                  <c:v>1171.808669</c:v>
                </c:pt>
                <c:pt idx="9">
                  <c:v>1074.9233919999999</c:v>
                </c:pt>
                <c:pt idx="10">
                  <c:v>1084.368148</c:v>
                </c:pt>
                <c:pt idx="11">
                  <c:v>1095.6275360000002</c:v>
                </c:pt>
                <c:pt idx="12">
                  <c:v>1016.4584179999999</c:v>
                </c:pt>
                <c:pt idx="13">
                  <c:v>984.84177899999997</c:v>
                </c:pt>
                <c:pt idx="14">
                  <c:v>1000.048758</c:v>
                </c:pt>
                <c:pt idx="15">
                  <c:v>896.940563</c:v>
                </c:pt>
                <c:pt idx="16">
                  <c:v>728.36449800000003</c:v>
                </c:pt>
                <c:pt idx="17">
                  <c:v>774.11825299999998</c:v>
                </c:pt>
                <c:pt idx="18">
                  <c:v>762.23847999999998</c:v>
                </c:pt>
                <c:pt idx="19">
                  <c:v>735.51753299999996</c:v>
                </c:pt>
                <c:pt idx="20">
                  <c:v>693.63059999999996</c:v>
                </c:pt>
                <c:pt idx="21">
                  <c:v>662.171738</c:v>
                </c:pt>
                <c:pt idx="22">
                  <c:v>653.97811899999999</c:v>
                </c:pt>
                <c:pt idx="23">
                  <c:v>649.12097100000005</c:v>
                </c:pt>
                <c:pt idx="24">
                  <c:v>657.35174499999994</c:v>
                </c:pt>
                <c:pt idx="25">
                  <c:v>654.04902700000002</c:v>
                </c:pt>
                <c:pt idx="26">
                  <c:v>649.43128999999999</c:v>
                </c:pt>
                <c:pt idx="27">
                  <c:v>642.44734199999994</c:v>
                </c:pt>
                <c:pt idx="28">
                  <c:v>632.65330500000005</c:v>
                </c:pt>
                <c:pt idx="29">
                  <c:v>647.31692500000008</c:v>
                </c:pt>
                <c:pt idx="30">
                  <c:v>647.07298200000002</c:v>
                </c:pt>
                <c:pt idx="31">
                  <c:v>637.49275299999999</c:v>
                </c:pt>
                <c:pt idx="32">
                  <c:v>622.05783100000008</c:v>
                </c:pt>
                <c:pt idx="33">
                  <c:v>621.64074800000003</c:v>
                </c:pt>
                <c:pt idx="34">
                  <c:v>608.02117900000007</c:v>
                </c:pt>
                <c:pt idx="35">
                  <c:v>607.62156700000003</c:v>
                </c:pt>
                <c:pt idx="36">
                  <c:v>609.43072499999994</c:v>
                </c:pt>
                <c:pt idx="37">
                  <c:v>605.82176200000004</c:v>
                </c:pt>
                <c:pt idx="38">
                  <c:v>605.87100200000009</c:v>
                </c:pt>
                <c:pt idx="39">
                  <c:v>605.68083200000001</c:v>
                </c:pt>
                <c:pt idx="40">
                  <c:v>604.80488600000001</c:v>
                </c:pt>
                <c:pt idx="41">
                  <c:v>602.72529600000007</c:v>
                </c:pt>
                <c:pt idx="42">
                  <c:v>600.12696800000003</c:v>
                </c:pt>
                <c:pt idx="43">
                  <c:v>596.20922799999994</c:v>
                </c:pt>
                <c:pt idx="44">
                  <c:v>596.27098000000001</c:v>
                </c:pt>
                <c:pt idx="45">
                  <c:v>599.38507800000002</c:v>
                </c:pt>
                <c:pt idx="46">
                  <c:v>593.582809</c:v>
                </c:pt>
                <c:pt idx="47">
                  <c:v>590.36541699999998</c:v>
                </c:pt>
                <c:pt idx="48">
                  <c:v>590.745812</c:v>
                </c:pt>
                <c:pt idx="49">
                  <c:v>591.27654200000006</c:v>
                </c:pt>
                <c:pt idx="50">
                  <c:v>591.63244600000007</c:v>
                </c:pt>
              </c:numCache>
            </c:numRef>
          </c:val>
          <c:smooth val="0"/>
        </c:ser>
        <c:ser>
          <c:idx val="1"/>
          <c:order val="1"/>
          <c:tx>
            <c:strRef>
              <c:f>coal_prod_ref!$B$27</c:f>
              <c:strCache>
                <c:ptCount val="1"/>
                <c:pt idx="0">
                  <c:v>Appalachia</c:v>
                </c:pt>
              </c:strCache>
            </c:strRef>
          </c:tx>
          <c:spPr>
            <a:ln w="22225" cap="rnd">
              <a:solidFill>
                <a:schemeClr val="accent3"/>
              </a:solidFill>
              <a:round/>
            </a:ln>
            <a:effectLst/>
          </c:spPr>
          <c:marker>
            <c:symbol val="none"/>
          </c:marker>
          <c:cat>
            <c:numRef>
              <c:f>coal_prod_ref!$C$25:$BA$25</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coal_prod_ref!$C$27:$BA$27</c:f>
              <c:numCache>
                <c:formatCode>0.00</c:formatCode>
                <c:ptCount val="51"/>
                <c:pt idx="0">
                  <c:v>419.44000199999999</c:v>
                </c:pt>
                <c:pt idx="1">
                  <c:v>431.16531500000002</c:v>
                </c:pt>
                <c:pt idx="2">
                  <c:v>396.22648800000002</c:v>
                </c:pt>
                <c:pt idx="3">
                  <c:v>376.07137799999998</c:v>
                </c:pt>
                <c:pt idx="4">
                  <c:v>389.88422200000002</c:v>
                </c:pt>
                <c:pt idx="5">
                  <c:v>396.666493</c:v>
                </c:pt>
                <c:pt idx="6">
                  <c:v>391.15938</c:v>
                </c:pt>
                <c:pt idx="7">
                  <c:v>377.80041499999999</c:v>
                </c:pt>
                <c:pt idx="8">
                  <c:v>390.217645</c:v>
                </c:pt>
                <c:pt idx="9">
                  <c:v>341.44336900000002</c:v>
                </c:pt>
                <c:pt idx="10">
                  <c:v>335.24771900000002</c:v>
                </c:pt>
                <c:pt idx="11">
                  <c:v>336.01718499999998</c:v>
                </c:pt>
                <c:pt idx="12">
                  <c:v>291.92934200000002</c:v>
                </c:pt>
                <c:pt idx="13">
                  <c:v>269.67150500000002</c:v>
                </c:pt>
                <c:pt idx="14">
                  <c:v>266.97878200000002</c:v>
                </c:pt>
                <c:pt idx="15">
                  <c:v>220.730121</c:v>
                </c:pt>
                <c:pt idx="16">
                  <c:v>179.62550400000001</c:v>
                </c:pt>
                <c:pt idx="17">
                  <c:v>197.84586899999999</c:v>
                </c:pt>
                <c:pt idx="18">
                  <c:v>200.24762000000001</c:v>
                </c:pt>
                <c:pt idx="19">
                  <c:v>188.609848</c:v>
                </c:pt>
                <c:pt idx="20">
                  <c:v>172.23260500000001</c:v>
                </c:pt>
                <c:pt idx="21">
                  <c:v>151.84198000000001</c:v>
                </c:pt>
                <c:pt idx="22">
                  <c:v>157.18194600000001</c:v>
                </c:pt>
                <c:pt idx="23">
                  <c:v>158.504761</c:v>
                </c:pt>
                <c:pt idx="24">
                  <c:v>157.77413899999999</c:v>
                </c:pt>
                <c:pt idx="25">
                  <c:v>157.94073499999999</c:v>
                </c:pt>
                <c:pt idx="26">
                  <c:v>157.84637499999999</c:v>
                </c:pt>
                <c:pt idx="27">
                  <c:v>155.80226099999999</c:v>
                </c:pt>
                <c:pt idx="28">
                  <c:v>149.70199600000001</c:v>
                </c:pt>
                <c:pt idx="29">
                  <c:v>152.94375600000001</c:v>
                </c:pt>
                <c:pt idx="30">
                  <c:v>145.88528400000001</c:v>
                </c:pt>
                <c:pt idx="31">
                  <c:v>144.53765899999999</c:v>
                </c:pt>
                <c:pt idx="32">
                  <c:v>141.618866</c:v>
                </c:pt>
                <c:pt idx="33">
                  <c:v>139.95718400000001</c:v>
                </c:pt>
                <c:pt idx="34">
                  <c:v>133.36537200000001</c:v>
                </c:pt>
                <c:pt idx="35">
                  <c:v>133.48161300000001</c:v>
                </c:pt>
                <c:pt idx="36">
                  <c:v>134.15159600000001</c:v>
                </c:pt>
                <c:pt idx="37">
                  <c:v>134.40329</c:v>
                </c:pt>
                <c:pt idx="38">
                  <c:v>134.659988</c:v>
                </c:pt>
                <c:pt idx="39">
                  <c:v>132.75642400000001</c:v>
                </c:pt>
                <c:pt idx="40">
                  <c:v>129.91949500000001</c:v>
                </c:pt>
                <c:pt idx="41">
                  <c:v>129.529831</c:v>
                </c:pt>
                <c:pt idx="42">
                  <c:v>127.75256299999999</c:v>
                </c:pt>
                <c:pt idx="43">
                  <c:v>126.95431499999999</c:v>
                </c:pt>
                <c:pt idx="44">
                  <c:v>126.346481</c:v>
                </c:pt>
                <c:pt idx="45">
                  <c:v>127.361778</c:v>
                </c:pt>
                <c:pt idx="46">
                  <c:v>122.537521</c:v>
                </c:pt>
                <c:pt idx="47">
                  <c:v>118.76850899999999</c:v>
                </c:pt>
                <c:pt idx="48">
                  <c:v>118.11286200000001</c:v>
                </c:pt>
                <c:pt idx="49">
                  <c:v>116.220482</c:v>
                </c:pt>
                <c:pt idx="50">
                  <c:v>115.581863</c:v>
                </c:pt>
              </c:numCache>
            </c:numRef>
          </c:val>
          <c:smooth val="0"/>
        </c:ser>
        <c:ser>
          <c:idx val="2"/>
          <c:order val="2"/>
          <c:tx>
            <c:strRef>
              <c:f>coal_prod_ref!$B$28</c:f>
              <c:strCache>
                <c:ptCount val="1"/>
                <c:pt idx="0">
                  <c:v>Interior</c:v>
                </c:pt>
              </c:strCache>
            </c:strRef>
          </c:tx>
          <c:spPr>
            <a:ln w="22225" cap="rnd">
              <a:solidFill>
                <a:schemeClr val="accent1"/>
              </a:solidFill>
              <a:round/>
            </a:ln>
            <a:effectLst/>
          </c:spPr>
          <c:marker>
            <c:symbol val="none"/>
          </c:marker>
          <c:cat>
            <c:numRef>
              <c:f>coal_prod_ref!$C$25:$BA$25</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coal_prod_ref!$C$28:$BA$28</c:f>
              <c:numCache>
                <c:formatCode>0.00</c:formatCode>
                <c:ptCount val="51"/>
                <c:pt idx="0">
                  <c:v>143.529999</c:v>
                </c:pt>
                <c:pt idx="1">
                  <c:v>146.89044699999999</c:v>
                </c:pt>
                <c:pt idx="2">
                  <c:v>146.622468</c:v>
                </c:pt>
                <c:pt idx="3">
                  <c:v>145.99155999999999</c:v>
                </c:pt>
                <c:pt idx="4">
                  <c:v>146.03849099999999</c:v>
                </c:pt>
                <c:pt idx="5">
                  <c:v>149.16515200000001</c:v>
                </c:pt>
                <c:pt idx="6">
                  <c:v>151.38901000000001</c:v>
                </c:pt>
                <c:pt idx="7">
                  <c:v>146.66760600000001</c:v>
                </c:pt>
                <c:pt idx="8">
                  <c:v>146.58605399999999</c:v>
                </c:pt>
                <c:pt idx="9">
                  <c:v>145.81143</c:v>
                </c:pt>
                <c:pt idx="10">
                  <c:v>155.65278000000001</c:v>
                </c:pt>
                <c:pt idx="11">
                  <c:v>170.32688999999999</c:v>
                </c:pt>
                <c:pt idx="12">
                  <c:v>179.96142900000001</c:v>
                </c:pt>
                <c:pt idx="13">
                  <c:v>182.99367699999999</c:v>
                </c:pt>
                <c:pt idx="14">
                  <c:v>188.60444000000001</c:v>
                </c:pt>
                <c:pt idx="15">
                  <c:v>167.42962800000001</c:v>
                </c:pt>
                <c:pt idx="16">
                  <c:v>143.91715400000001</c:v>
                </c:pt>
                <c:pt idx="17">
                  <c:v>145.19447700000001</c:v>
                </c:pt>
                <c:pt idx="18">
                  <c:v>145.541763</c:v>
                </c:pt>
                <c:pt idx="19">
                  <c:v>141.779877</c:v>
                </c:pt>
                <c:pt idx="20">
                  <c:v>153.36515800000001</c:v>
                </c:pt>
                <c:pt idx="21">
                  <c:v>155.09953300000001</c:v>
                </c:pt>
                <c:pt idx="22">
                  <c:v>156.40600599999999</c:v>
                </c:pt>
                <c:pt idx="23">
                  <c:v>160.352386</c:v>
                </c:pt>
                <c:pt idx="24">
                  <c:v>165.94601399999999</c:v>
                </c:pt>
                <c:pt idx="25">
                  <c:v>164.58088699999999</c:v>
                </c:pt>
                <c:pt idx="26">
                  <c:v>159.741806</c:v>
                </c:pt>
                <c:pt idx="27">
                  <c:v>159.17941300000001</c:v>
                </c:pt>
                <c:pt idx="28">
                  <c:v>158.93626399999999</c:v>
                </c:pt>
                <c:pt idx="29">
                  <c:v>158.75402800000001</c:v>
                </c:pt>
                <c:pt idx="30">
                  <c:v>155.211929</c:v>
                </c:pt>
                <c:pt idx="31">
                  <c:v>153.62638899999999</c:v>
                </c:pt>
                <c:pt idx="32">
                  <c:v>148.43246500000001</c:v>
                </c:pt>
                <c:pt idx="33">
                  <c:v>148.934235</c:v>
                </c:pt>
                <c:pt idx="34">
                  <c:v>146.772659</c:v>
                </c:pt>
                <c:pt idx="35">
                  <c:v>146.778412</c:v>
                </c:pt>
                <c:pt idx="36">
                  <c:v>147.10493500000001</c:v>
                </c:pt>
                <c:pt idx="37">
                  <c:v>147.46812399999999</c:v>
                </c:pt>
                <c:pt idx="38">
                  <c:v>148.52235400000001</c:v>
                </c:pt>
                <c:pt idx="39">
                  <c:v>150.398651</c:v>
                </c:pt>
                <c:pt idx="40">
                  <c:v>151.86174</c:v>
                </c:pt>
                <c:pt idx="41">
                  <c:v>150.59106399999999</c:v>
                </c:pt>
                <c:pt idx="42">
                  <c:v>151.16734299999999</c:v>
                </c:pt>
                <c:pt idx="43">
                  <c:v>150.44430500000001</c:v>
                </c:pt>
                <c:pt idx="44">
                  <c:v>152.065338</c:v>
                </c:pt>
                <c:pt idx="45">
                  <c:v>154.92158499999999</c:v>
                </c:pt>
                <c:pt idx="46">
                  <c:v>157.64709500000001</c:v>
                </c:pt>
                <c:pt idx="47">
                  <c:v>160.108688</c:v>
                </c:pt>
                <c:pt idx="48">
                  <c:v>162.93119799999999</c:v>
                </c:pt>
                <c:pt idx="49">
                  <c:v>165.03109699999999</c:v>
                </c:pt>
                <c:pt idx="50">
                  <c:v>165.584091</c:v>
                </c:pt>
              </c:numCache>
            </c:numRef>
          </c:val>
          <c:smooth val="0"/>
        </c:ser>
        <c:ser>
          <c:idx val="4"/>
          <c:order val="3"/>
          <c:tx>
            <c:strRef>
              <c:f>coal_prod_ref!$B$29</c:f>
              <c:strCache>
                <c:ptCount val="1"/>
                <c:pt idx="0">
                  <c:v>West</c:v>
                </c:pt>
              </c:strCache>
            </c:strRef>
          </c:tx>
          <c:spPr>
            <a:ln w="22225" cap="rnd">
              <a:solidFill>
                <a:schemeClr val="accent2"/>
              </a:solidFill>
              <a:round/>
            </a:ln>
            <a:effectLst/>
          </c:spPr>
          <c:marker>
            <c:symbol val="none"/>
          </c:marker>
          <c:cat>
            <c:numRef>
              <c:f>coal_prod_ref!$C$25:$BA$25</c:f>
              <c:numCache>
                <c:formatCode>General</c:formatCode>
                <c:ptCount val="5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numCache>
            </c:numRef>
          </c:cat>
          <c:val>
            <c:numRef>
              <c:f>coal_prod_ref!$C$29:$BA$29</c:f>
              <c:numCache>
                <c:formatCode>0.00</c:formatCode>
                <c:ptCount val="51"/>
                <c:pt idx="0">
                  <c:v>510.44000199999999</c:v>
                </c:pt>
                <c:pt idx="1">
                  <c:v>547.87915799999996</c:v>
                </c:pt>
                <c:pt idx="2">
                  <c:v>550.44611099999997</c:v>
                </c:pt>
                <c:pt idx="3">
                  <c:v>548.70110599999998</c:v>
                </c:pt>
                <c:pt idx="4">
                  <c:v>575.18643999999995</c:v>
                </c:pt>
                <c:pt idx="5">
                  <c:v>584.97008000000005</c:v>
                </c:pt>
                <c:pt idx="6">
                  <c:v>619.44894399999998</c:v>
                </c:pt>
                <c:pt idx="7">
                  <c:v>621.01181499999996</c:v>
                </c:pt>
                <c:pt idx="8">
                  <c:v>633.59743200000003</c:v>
                </c:pt>
                <c:pt idx="9">
                  <c:v>584.981043</c:v>
                </c:pt>
                <c:pt idx="10">
                  <c:v>591.61091699999997</c:v>
                </c:pt>
                <c:pt idx="11">
                  <c:v>587.63302199999998</c:v>
                </c:pt>
                <c:pt idx="12">
                  <c:v>543.24390900000003</c:v>
                </c:pt>
                <c:pt idx="13">
                  <c:v>530.210328</c:v>
                </c:pt>
                <c:pt idx="14">
                  <c:v>542.84192700000006</c:v>
                </c:pt>
                <c:pt idx="15">
                  <c:v>507.39706799999999</c:v>
                </c:pt>
                <c:pt idx="16">
                  <c:v>403.97096599999998</c:v>
                </c:pt>
                <c:pt idx="17">
                  <c:v>430.870183</c:v>
                </c:pt>
                <c:pt idx="18">
                  <c:v>416.44909699999999</c:v>
                </c:pt>
                <c:pt idx="19">
                  <c:v>405.12780800000002</c:v>
                </c:pt>
                <c:pt idx="20">
                  <c:v>368.03283699999997</c:v>
                </c:pt>
                <c:pt idx="21">
                  <c:v>355.23022500000002</c:v>
                </c:pt>
                <c:pt idx="22">
                  <c:v>340.39016700000002</c:v>
                </c:pt>
                <c:pt idx="23">
                  <c:v>330.263824</c:v>
                </c:pt>
                <c:pt idx="24">
                  <c:v>333.63159200000001</c:v>
                </c:pt>
                <c:pt idx="25">
                  <c:v>331.52740499999999</c:v>
                </c:pt>
                <c:pt idx="26">
                  <c:v>331.84310900000003</c:v>
                </c:pt>
                <c:pt idx="27">
                  <c:v>327.46566799999999</c:v>
                </c:pt>
                <c:pt idx="28">
                  <c:v>324.01504499999999</c:v>
                </c:pt>
                <c:pt idx="29">
                  <c:v>335.61914100000001</c:v>
                </c:pt>
                <c:pt idx="30">
                  <c:v>345.97576900000001</c:v>
                </c:pt>
                <c:pt idx="31">
                  <c:v>339.32870500000001</c:v>
                </c:pt>
                <c:pt idx="32">
                  <c:v>332.00650000000002</c:v>
                </c:pt>
                <c:pt idx="33">
                  <c:v>332.74932899999999</c:v>
                </c:pt>
                <c:pt idx="34">
                  <c:v>327.88314800000001</c:v>
                </c:pt>
                <c:pt idx="35">
                  <c:v>327.36154199999999</c:v>
                </c:pt>
                <c:pt idx="36">
                  <c:v>328.174194</c:v>
                </c:pt>
                <c:pt idx="37">
                  <c:v>323.95034800000002</c:v>
                </c:pt>
                <c:pt idx="38">
                  <c:v>322.68866000000003</c:v>
                </c:pt>
                <c:pt idx="39">
                  <c:v>322.525757</c:v>
                </c:pt>
                <c:pt idx="40">
                  <c:v>323.02365099999997</c:v>
                </c:pt>
                <c:pt idx="41">
                  <c:v>322.604401</c:v>
                </c:pt>
                <c:pt idx="42">
                  <c:v>321.20706200000001</c:v>
                </c:pt>
                <c:pt idx="43">
                  <c:v>318.810608</c:v>
                </c:pt>
                <c:pt idx="44">
                  <c:v>317.85916099999997</c:v>
                </c:pt>
                <c:pt idx="45">
                  <c:v>317.10171500000001</c:v>
                </c:pt>
                <c:pt idx="46">
                  <c:v>313.39819299999999</c:v>
                </c:pt>
                <c:pt idx="47">
                  <c:v>311.48822000000001</c:v>
                </c:pt>
                <c:pt idx="48">
                  <c:v>309.701752</c:v>
                </c:pt>
                <c:pt idx="49">
                  <c:v>310.02496300000001</c:v>
                </c:pt>
                <c:pt idx="50">
                  <c:v>310.46649200000002</c:v>
                </c:pt>
              </c:numCache>
            </c:numRef>
          </c:val>
          <c:smooth val="0"/>
        </c:ser>
        <c:dLbls>
          <c:showLegendKey val="0"/>
          <c:showVal val="0"/>
          <c:showCatName val="0"/>
          <c:showSerName val="0"/>
          <c:showPercent val="0"/>
          <c:showBubbleSize val="0"/>
        </c:dLbls>
        <c:smooth val="0"/>
        <c:axId val="307760880"/>
        <c:axId val="307761440"/>
      </c:lineChart>
      <c:catAx>
        <c:axId val="307760880"/>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307761440"/>
        <c:crosses val="autoZero"/>
        <c:auto val="1"/>
        <c:lblAlgn val="ctr"/>
        <c:lblOffset val="100"/>
        <c:tickLblSkip val="10"/>
        <c:tickMarkSkip val="10"/>
        <c:noMultiLvlLbl val="0"/>
      </c:catAx>
      <c:valAx>
        <c:axId val="30776144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low"/>
        <c:spPr>
          <a:noFill/>
          <a:ln w="22225">
            <a:solidFill>
              <a:schemeClr val="bg1">
                <a:lumMod val="65000"/>
              </a:schemeClr>
            </a:solidFill>
            <a:prstDash val="lgDash"/>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307760880"/>
        <c:crossesAt val="19"/>
        <c:crossBetween val="midCat"/>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000">
          <a:solidFill>
            <a:sysClr val="windowText" lastClr="000000"/>
          </a:solidFill>
        </a:defRPr>
      </a:pPr>
      <a:endParaRPr lang="en-US"/>
    </a:p>
  </c:txPr>
  <c:externalData r:id="rId3">
    <c:autoUpdate val="0"/>
  </c:externalData>
  <c:userShapes r:id="rId4"/>
</c:chartSpace>
</file>

<file path=ppt/charts/chart8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105579779826412E-2"/>
          <c:y val="0.23194444444444445"/>
          <c:w val="0.61458124092869881"/>
          <c:h val="0.62850794692330125"/>
        </c:manualLayout>
      </c:layout>
      <c:lineChart>
        <c:grouping val="standard"/>
        <c:varyColors val="0"/>
        <c:ser>
          <c:idx val="0"/>
          <c:order val="0"/>
          <c:tx>
            <c:strRef>
              <c:f>fossil_CF!$C$25</c:f>
              <c:strCache>
                <c:ptCount val="1"/>
                <c:pt idx="0">
                  <c:v>AdvCC</c:v>
                </c:pt>
              </c:strCache>
            </c:strRef>
          </c:tx>
          <c:spPr>
            <a:ln w="22225" cap="rnd">
              <a:solidFill>
                <a:schemeClr val="accent1"/>
              </a:solidFill>
              <a:round/>
            </a:ln>
            <a:effectLst/>
          </c:spPr>
          <c:marker>
            <c:symbol val="none"/>
          </c:marker>
          <c:cat>
            <c:numRef>
              <c:f>fossil_CF!$D$24:$AR$24</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fossil_CF!$D$25:$AR$25</c:f>
              <c:numCache>
                <c:formatCode>General</c:formatCode>
                <c:ptCount val="41"/>
                <c:pt idx="11" formatCode="0.00%">
                  <c:v>0.59521230683776627</c:v>
                </c:pt>
                <c:pt idx="12" formatCode="0.00%">
                  <c:v>0.70727833620751934</c:v>
                </c:pt>
                <c:pt idx="13" formatCode="0.00%">
                  <c:v>0.75154403438041317</c:v>
                </c:pt>
                <c:pt idx="14" formatCode="0.00%">
                  <c:v>0.75181425835954108</c:v>
                </c:pt>
                <c:pt idx="15" formatCode="0.00%">
                  <c:v>0.75904986670104635</c:v>
                </c:pt>
                <c:pt idx="16" formatCode="0.00%">
                  <c:v>0.7888813121636995</c:v>
                </c:pt>
                <c:pt idx="17" formatCode="0.00%">
                  <c:v>0.79220298062053962</c:v>
                </c:pt>
                <c:pt idx="18" formatCode="0.00%">
                  <c:v>0.80571480577356869</c:v>
                </c:pt>
                <c:pt idx="19" formatCode="0.00%">
                  <c:v>0.81110916751647233</c:v>
                </c:pt>
                <c:pt idx="20" formatCode="0.00%">
                  <c:v>0.79344495999563669</c:v>
                </c:pt>
                <c:pt idx="21" formatCode="0.00%">
                  <c:v>0.79835247689441036</c:v>
                </c:pt>
                <c:pt idx="22" formatCode="0.00%">
                  <c:v>0.79473740441958307</c:v>
                </c:pt>
                <c:pt idx="23" formatCode="0.00%">
                  <c:v>0.79326199438707323</c:v>
                </c:pt>
                <c:pt idx="24" formatCode="0.00%">
                  <c:v>0.7826808122508726</c:v>
                </c:pt>
                <c:pt idx="25" formatCode="0.00%">
                  <c:v>0.78920902943754689</c:v>
                </c:pt>
                <c:pt idx="26" formatCode="0.00%">
                  <c:v>0.78592445349755247</c:v>
                </c:pt>
                <c:pt idx="27" formatCode="0.00%">
                  <c:v>0.77151652779774604</c:v>
                </c:pt>
                <c:pt idx="28" formatCode="0.00%">
                  <c:v>0.77378465032001498</c:v>
                </c:pt>
                <c:pt idx="29" formatCode="0.00%">
                  <c:v>0.76609206881121272</c:v>
                </c:pt>
                <c:pt idx="30" formatCode="0.00%">
                  <c:v>0.75689213603422179</c:v>
                </c:pt>
                <c:pt idx="31" formatCode="0.00%">
                  <c:v>0.75110387607571383</c:v>
                </c:pt>
                <c:pt idx="32" formatCode="0.00%">
                  <c:v>0.75005808456214529</c:v>
                </c:pt>
                <c:pt idx="33" formatCode="0.00%">
                  <c:v>0.74084975693757116</c:v>
                </c:pt>
                <c:pt idx="34" formatCode="0.00%">
                  <c:v>0.73407409142023139</c:v>
                </c:pt>
                <c:pt idx="35" formatCode="0.00%">
                  <c:v>0.72519201928940691</c:v>
                </c:pt>
                <c:pt idx="36" formatCode="0.00%">
                  <c:v>0.71233201660772094</c:v>
                </c:pt>
                <c:pt idx="37" formatCode="0.00%">
                  <c:v>0.70988845491818586</c:v>
                </c:pt>
                <c:pt idx="38" formatCode="0.00%">
                  <c:v>0.70299565535123809</c:v>
                </c:pt>
                <c:pt idx="39" formatCode="0.00%">
                  <c:v>0.69275445262465407</c:v>
                </c:pt>
                <c:pt idx="40" formatCode="0.00%">
                  <c:v>0.6884488682526374</c:v>
                </c:pt>
              </c:numCache>
            </c:numRef>
          </c:val>
          <c:smooth val="0"/>
        </c:ser>
        <c:ser>
          <c:idx val="1"/>
          <c:order val="1"/>
          <c:tx>
            <c:strRef>
              <c:f>fossil_CF!$C$26</c:f>
              <c:strCache>
                <c:ptCount val="1"/>
                <c:pt idx="0">
                  <c:v>Conv CC</c:v>
                </c:pt>
              </c:strCache>
            </c:strRef>
          </c:tx>
          <c:spPr>
            <a:ln w="22225" cap="rnd">
              <a:solidFill>
                <a:schemeClr val="accent2"/>
              </a:solidFill>
              <a:round/>
            </a:ln>
            <a:effectLst/>
          </c:spPr>
          <c:marker>
            <c:symbol val="none"/>
          </c:marker>
          <c:cat>
            <c:numRef>
              <c:f>fossil_CF!$D$24:$AR$24</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fossil_CF!$D$26:$AR$26</c:f>
              <c:numCache>
                <c:formatCode>0.00%</c:formatCode>
                <c:ptCount val="41"/>
                <c:pt idx="0">
                  <c:v>0.43418262417968201</c:v>
                </c:pt>
                <c:pt idx="1">
                  <c:v>0.43212416890598776</c:v>
                </c:pt>
                <c:pt idx="2">
                  <c:v>0.5179300800978156</c:v>
                </c:pt>
                <c:pt idx="3">
                  <c:v>0.47693549674699937</c:v>
                </c:pt>
                <c:pt idx="4">
                  <c:v>0.46779145830228358</c:v>
                </c:pt>
                <c:pt idx="5">
                  <c:v>0.54695365417379027</c:v>
                </c:pt>
                <c:pt idx="6">
                  <c:v>0.54571273347723248</c:v>
                </c:pt>
                <c:pt idx="7">
                  <c:v>0.49618752615641515</c:v>
                </c:pt>
                <c:pt idx="8">
                  <c:v>0.55397523669441107</c:v>
                </c:pt>
                <c:pt idx="9">
                  <c:v>0.55168675422588997</c:v>
                </c:pt>
                <c:pt idx="10">
                  <c:v>0.55809500377369758</c:v>
                </c:pt>
                <c:pt idx="11">
                  <c:v>0.5393916843156118</c:v>
                </c:pt>
                <c:pt idx="12">
                  <c:v>0.532987410817785</c:v>
                </c:pt>
                <c:pt idx="13">
                  <c:v>0.51304051705196441</c:v>
                </c:pt>
                <c:pt idx="14">
                  <c:v>0.48034252129308191</c:v>
                </c:pt>
                <c:pt idx="15">
                  <c:v>0.45750471030782458</c:v>
                </c:pt>
                <c:pt idx="16">
                  <c:v>0.44286778095987078</c:v>
                </c:pt>
                <c:pt idx="17">
                  <c:v>0.42633969542530226</c:v>
                </c:pt>
                <c:pt idx="18">
                  <c:v>0.41668312975904354</c:v>
                </c:pt>
                <c:pt idx="19">
                  <c:v>0.3954820945534312</c:v>
                </c:pt>
                <c:pt idx="20">
                  <c:v>0.37254634188145536</c:v>
                </c:pt>
                <c:pt idx="21">
                  <c:v>0.36575201330455959</c:v>
                </c:pt>
                <c:pt idx="22">
                  <c:v>0.35966795246398231</c:v>
                </c:pt>
                <c:pt idx="23">
                  <c:v>0.34349840431457757</c:v>
                </c:pt>
                <c:pt idx="24">
                  <c:v>0.32526348603604266</c:v>
                </c:pt>
                <c:pt idx="25">
                  <c:v>0.31459336308222569</c:v>
                </c:pt>
                <c:pt idx="26">
                  <c:v>0.29999382379590706</c:v>
                </c:pt>
                <c:pt idx="27">
                  <c:v>0.28501778608995998</c:v>
                </c:pt>
                <c:pt idx="28">
                  <c:v>0.27471597602473274</c:v>
                </c:pt>
                <c:pt idx="29">
                  <c:v>0.26212320217958529</c:v>
                </c:pt>
                <c:pt idx="30">
                  <c:v>0.25704472699028014</c:v>
                </c:pt>
                <c:pt idx="31">
                  <c:v>0.24198895727027867</c:v>
                </c:pt>
                <c:pt idx="32">
                  <c:v>0.23514175818814062</c:v>
                </c:pt>
                <c:pt idx="33">
                  <c:v>0.22316159384180442</c:v>
                </c:pt>
                <c:pt idx="34">
                  <c:v>0.21607087984767545</c:v>
                </c:pt>
                <c:pt idx="35">
                  <c:v>0.20757521325731099</c:v>
                </c:pt>
                <c:pt idx="36">
                  <c:v>0.20065251780161161</c:v>
                </c:pt>
                <c:pt idx="37">
                  <c:v>0.19181807197562178</c:v>
                </c:pt>
                <c:pt idx="38">
                  <c:v>0.18786807671696693</c:v>
                </c:pt>
                <c:pt idx="39">
                  <c:v>0.18666907622347353</c:v>
                </c:pt>
                <c:pt idx="40">
                  <c:v>0.17826923747098183</c:v>
                </c:pt>
              </c:numCache>
            </c:numRef>
          </c:val>
          <c:smooth val="0"/>
        </c:ser>
        <c:ser>
          <c:idx val="2"/>
          <c:order val="2"/>
          <c:tx>
            <c:strRef>
              <c:f>fossil_CF!$C$27</c:f>
              <c:strCache>
                <c:ptCount val="1"/>
                <c:pt idx="0">
                  <c:v>CT</c:v>
                </c:pt>
              </c:strCache>
            </c:strRef>
          </c:tx>
          <c:spPr>
            <a:ln w="22225" cap="rnd">
              <a:solidFill>
                <a:schemeClr val="accent3"/>
              </a:solidFill>
              <a:round/>
            </a:ln>
            <a:effectLst/>
          </c:spPr>
          <c:marker>
            <c:symbol val="none"/>
          </c:marker>
          <c:cat>
            <c:numRef>
              <c:f>fossil_CF!$D$24:$AR$24</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fossil_CF!$D$27:$AR$27</c:f>
              <c:numCache>
                <c:formatCode>0.00%</c:formatCode>
                <c:ptCount val="41"/>
                <c:pt idx="0">
                  <c:v>5.3531417669333031E-2</c:v>
                </c:pt>
                <c:pt idx="1">
                  <c:v>5.0246057751902301E-2</c:v>
                </c:pt>
                <c:pt idx="2">
                  <c:v>5.8926746061313907E-2</c:v>
                </c:pt>
                <c:pt idx="3">
                  <c:v>4.6791414969613844E-2</c:v>
                </c:pt>
                <c:pt idx="4">
                  <c:v>4.8995374604414027E-2</c:v>
                </c:pt>
                <c:pt idx="5">
                  <c:v>6.3541320969290702E-2</c:v>
                </c:pt>
                <c:pt idx="6">
                  <c:v>7.3398841387409486E-2</c:v>
                </c:pt>
                <c:pt idx="7">
                  <c:v>6.5470268473265369E-2</c:v>
                </c:pt>
                <c:pt idx="8">
                  <c:v>3.6435918014249967E-2</c:v>
                </c:pt>
                <c:pt idx="9">
                  <c:v>3.4744082447930751E-2</c:v>
                </c:pt>
                <c:pt idx="10">
                  <c:v>3.5712745671571233E-2</c:v>
                </c:pt>
                <c:pt idx="11">
                  <c:v>3.6112401603950552E-2</c:v>
                </c:pt>
                <c:pt idx="12">
                  <c:v>3.5573427164030093E-2</c:v>
                </c:pt>
                <c:pt idx="13">
                  <c:v>3.5230753532305391E-2</c:v>
                </c:pt>
                <c:pt idx="14">
                  <c:v>3.5136483734253897E-2</c:v>
                </c:pt>
                <c:pt idx="15">
                  <c:v>3.4631347115389476E-2</c:v>
                </c:pt>
                <c:pt idx="16">
                  <c:v>3.3306633141528541E-2</c:v>
                </c:pt>
                <c:pt idx="17">
                  <c:v>3.1087850776344721E-2</c:v>
                </c:pt>
                <c:pt idx="18">
                  <c:v>2.8914189006549896E-2</c:v>
                </c:pt>
                <c:pt idx="19">
                  <c:v>2.8304742820576791E-2</c:v>
                </c:pt>
                <c:pt idx="20">
                  <c:v>2.6592589493718625E-2</c:v>
                </c:pt>
                <c:pt idx="21">
                  <c:v>2.4482779725483381E-2</c:v>
                </c:pt>
                <c:pt idx="22">
                  <c:v>2.4317126825332235E-2</c:v>
                </c:pt>
                <c:pt idx="23">
                  <c:v>2.386506286750787E-2</c:v>
                </c:pt>
                <c:pt idx="24">
                  <c:v>2.30498582654938E-2</c:v>
                </c:pt>
                <c:pt idx="25">
                  <c:v>2.2928928991965469E-2</c:v>
                </c:pt>
                <c:pt idx="26">
                  <c:v>2.3874102034592757E-2</c:v>
                </c:pt>
                <c:pt idx="27">
                  <c:v>2.293890198023471E-2</c:v>
                </c:pt>
                <c:pt idx="28">
                  <c:v>2.2047792974154656E-2</c:v>
                </c:pt>
                <c:pt idx="29">
                  <c:v>2.1347980942464092E-2</c:v>
                </c:pt>
                <c:pt idx="30">
                  <c:v>2.1262768803139688E-2</c:v>
                </c:pt>
                <c:pt idx="31">
                  <c:v>2.091356225746133E-2</c:v>
                </c:pt>
                <c:pt idx="32">
                  <c:v>2.0589953890750474E-2</c:v>
                </c:pt>
                <c:pt idx="33">
                  <c:v>2.0344301766900288E-2</c:v>
                </c:pt>
                <c:pt idx="34">
                  <c:v>2.0206676351868083E-2</c:v>
                </c:pt>
                <c:pt idx="35">
                  <c:v>1.9910049737051471E-2</c:v>
                </c:pt>
                <c:pt idx="36">
                  <c:v>1.9297877485401863E-2</c:v>
                </c:pt>
                <c:pt idx="37">
                  <c:v>1.9269986290467118E-2</c:v>
                </c:pt>
                <c:pt idx="38">
                  <c:v>1.9001987884867233E-2</c:v>
                </c:pt>
                <c:pt idx="39">
                  <c:v>1.8571841268410237E-2</c:v>
                </c:pt>
                <c:pt idx="40">
                  <c:v>1.8999886041879435E-2</c:v>
                </c:pt>
              </c:numCache>
            </c:numRef>
          </c:val>
          <c:smooth val="0"/>
        </c:ser>
        <c:ser>
          <c:idx val="3"/>
          <c:order val="3"/>
          <c:tx>
            <c:strRef>
              <c:f>fossil_CF!$C$28</c:f>
              <c:strCache>
                <c:ptCount val="1"/>
                <c:pt idx="0">
                  <c:v>O&amp;G Steam</c:v>
                </c:pt>
              </c:strCache>
            </c:strRef>
          </c:tx>
          <c:spPr>
            <a:ln w="22225" cap="rnd">
              <a:solidFill>
                <a:schemeClr val="accent4"/>
              </a:solidFill>
              <a:round/>
            </a:ln>
            <a:effectLst/>
          </c:spPr>
          <c:marker>
            <c:symbol val="none"/>
          </c:marker>
          <c:cat>
            <c:numRef>
              <c:f>fossil_CF!$D$24:$AR$24</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fossil_CF!$D$28:$AR$28</c:f>
              <c:numCache>
                <c:formatCode>0.00%</c:formatCode>
                <c:ptCount val="41"/>
                <c:pt idx="0">
                  <c:v>0.11228153811665327</c:v>
                </c:pt>
                <c:pt idx="1">
                  <c:v>0.11140078555745882</c:v>
                </c:pt>
                <c:pt idx="2">
                  <c:v>0.11503501977073352</c:v>
                </c:pt>
                <c:pt idx="3">
                  <c:v>0.10025762487666603</c:v>
                </c:pt>
                <c:pt idx="4">
                  <c:v>9.4000010854352653E-2</c:v>
                </c:pt>
                <c:pt idx="5">
                  <c:v>0.11012998759281874</c:v>
                </c:pt>
                <c:pt idx="6">
                  <c:v>0.11895681419416369</c:v>
                </c:pt>
                <c:pt idx="7">
                  <c:v>9.9169121311402347E-2</c:v>
                </c:pt>
                <c:pt idx="8">
                  <c:v>7.2078492214174172E-2</c:v>
                </c:pt>
                <c:pt idx="9">
                  <c:v>6.323273461019957E-2</c:v>
                </c:pt>
                <c:pt idx="10">
                  <c:v>6.7246082073944169E-2</c:v>
                </c:pt>
                <c:pt idx="11">
                  <c:v>5.1350148194938543E-2</c:v>
                </c:pt>
                <c:pt idx="12">
                  <c:v>5.1779709957979619E-2</c:v>
                </c:pt>
                <c:pt idx="13">
                  <c:v>4.4536734361044432E-2</c:v>
                </c:pt>
                <c:pt idx="14">
                  <c:v>3.413581779115369E-2</c:v>
                </c:pt>
                <c:pt idx="15">
                  <c:v>3.3449091253982807E-2</c:v>
                </c:pt>
                <c:pt idx="16">
                  <c:v>3.2895595988207356E-2</c:v>
                </c:pt>
                <c:pt idx="17">
                  <c:v>3.1914720701033253E-2</c:v>
                </c:pt>
                <c:pt idx="18">
                  <c:v>3.2502336096759399E-2</c:v>
                </c:pt>
                <c:pt idx="19">
                  <c:v>3.1693027502029909E-2</c:v>
                </c:pt>
                <c:pt idx="20">
                  <c:v>2.9156939037328387E-2</c:v>
                </c:pt>
                <c:pt idx="21">
                  <c:v>2.8282212875650505E-2</c:v>
                </c:pt>
                <c:pt idx="22">
                  <c:v>2.7016175017359933E-2</c:v>
                </c:pt>
                <c:pt idx="23">
                  <c:v>2.54260803302849E-2</c:v>
                </c:pt>
                <c:pt idx="24">
                  <c:v>2.355855531600309E-2</c:v>
                </c:pt>
                <c:pt idx="25">
                  <c:v>2.3417333433229486E-2</c:v>
                </c:pt>
                <c:pt idx="26">
                  <c:v>2.3269548886448294E-2</c:v>
                </c:pt>
                <c:pt idx="27">
                  <c:v>2.1500315454072695E-2</c:v>
                </c:pt>
                <c:pt idx="28">
                  <c:v>2.1082939326514616E-2</c:v>
                </c:pt>
                <c:pt idx="29">
                  <c:v>1.8833280277869228E-2</c:v>
                </c:pt>
                <c:pt idx="30">
                  <c:v>1.8504429759974305E-2</c:v>
                </c:pt>
                <c:pt idx="31">
                  <c:v>1.759694797407681E-2</c:v>
                </c:pt>
                <c:pt idx="32">
                  <c:v>1.7544528673590205E-2</c:v>
                </c:pt>
                <c:pt idx="33">
                  <c:v>1.6345262349016718E-2</c:v>
                </c:pt>
                <c:pt idx="34">
                  <c:v>1.5937126998279726E-2</c:v>
                </c:pt>
                <c:pt idx="35">
                  <c:v>1.4472395794717464E-2</c:v>
                </c:pt>
                <c:pt idx="36">
                  <c:v>1.4192402268093188E-2</c:v>
                </c:pt>
                <c:pt idx="37">
                  <c:v>1.5117272376207793E-2</c:v>
                </c:pt>
                <c:pt idx="38">
                  <c:v>1.5002677266456002E-2</c:v>
                </c:pt>
                <c:pt idx="39">
                  <c:v>1.2728321854599626E-2</c:v>
                </c:pt>
                <c:pt idx="40">
                  <c:v>1.2024797189247323E-2</c:v>
                </c:pt>
              </c:numCache>
            </c:numRef>
          </c:val>
          <c:smooth val="0"/>
        </c:ser>
        <c:ser>
          <c:idx val="4"/>
          <c:order val="4"/>
          <c:tx>
            <c:strRef>
              <c:f>fossil_CF!$C$29</c:f>
              <c:strCache>
                <c:ptCount val="1"/>
                <c:pt idx="0">
                  <c:v>Coal</c:v>
                </c:pt>
              </c:strCache>
            </c:strRef>
          </c:tx>
          <c:spPr>
            <a:ln w="22225" cap="rnd">
              <a:solidFill>
                <a:schemeClr val="tx1">
                  <a:lumMod val="50000"/>
                  <a:lumOff val="50000"/>
                </a:schemeClr>
              </a:solidFill>
              <a:round/>
            </a:ln>
            <a:effectLst/>
          </c:spPr>
          <c:marker>
            <c:symbol val="none"/>
          </c:marker>
          <c:cat>
            <c:numRef>
              <c:f>fossil_CF!$D$24:$AR$24</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fossil_CF!$D$29:$AR$29</c:f>
              <c:numCache>
                <c:formatCode>0.00%</c:formatCode>
                <c:ptCount val="41"/>
                <c:pt idx="0">
                  <c:v>0.6948300090086601</c:v>
                </c:pt>
                <c:pt idx="1">
                  <c:v>0.649711930709162</c:v>
                </c:pt>
                <c:pt idx="2">
                  <c:v>0.5807318733753879</c:v>
                </c:pt>
                <c:pt idx="3">
                  <c:v>0.61696940505897901</c:v>
                </c:pt>
                <c:pt idx="4">
                  <c:v>0.62544998820946152</c:v>
                </c:pt>
                <c:pt idx="5">
                  <c:v>0.57027487147008049</c:v>
                </c:pt>
                <c:pt idx="6">
                  <c:v>0.54658935503046679</c:v>
                </c:pt>
                <c:pt idx="7">
                  <c:v>0.54639933636280025</c:v>
                </c:pt>
                <c:pt idx="8">
                  <c:v>0.55174032480643054</c:v>
                </c:pt>
                <c:pt idx="9">
                  <c:v>0.54039183307591554</c:v>
                </c:pt>
                <c:pt idx="10">
                  <c:v>0.51710813740946793</c:v>
                </c:pt>
                <c:pt idx="11">
                  <c:v>0.51776375652735207</c:v>
                </c:pt>
                <c:pt idx="12">
                  <c:v>0.53373774955087061</c:v>
                </c:pt>
                <c:pt idx="13">
                  <c:v>0.56719445927396717</c:v>
                </c:pt>
                <c:pt idx="14">
                  <c:v>0.60956918373285318</c:v>
                </c:pt>
                <c:pt idx="15">
                  <c:v>0.64311483662647295</c:v>
                </c:pt>
                <c:pt idx="16">
                  <c:v>0.65499380990144684</c:v>
                </c:pt>
                <c:pt idx="17">
                  <c:v>0.66214775120870184</c:v>
                </c:pt>
                <c:pt idx="18">
                  <c:v>0.6667684113793938</c:v>
                </c:pt>
                <c:pt idx="19">
                  <c:v>0.68301238937644182</c:v>
                </c:pt>
                <c:pt idx="20">
                  <c:v>0.69876897586289266</c:v>
                </c:pt>
                <c:pt idx="21">
                  <c:v>0.69892921657064033</c:v>
                </c:pt>
                <c:pt idx="22">
                  <c:v>0.69900793694379781</c:v>
                </c:pt>
                <c:pt idx="23">
                  <c:v>0.69921458596311681</c:v>
                </c:pt>
                <c:pt idx="24">
                  <c:v>0.70307890544100105</c:v>
                </c:pt>
                <c:pt idx="25">
                  <c:v>0.70176937425492181</c:v>
                </c:pt>
                <c:pt idx="26">
                  <c:v>0.70169739499657346</c:v>
                </c:pt>
                <c:pt idx="27">
                  <c:v>0.70161663590878098</c:v>
                </c:pt>
                <c:pt idx="28">
                  <c:v>0.70048836566685113</c:v>
                </c:pt>
                <c:pt idx="29">
                  <c:v>0.6995393843871609</c:v>
                </c:pt>
                <c:pt idx="30">
                  <c:v>0.70026927501266567</c:v>
                </c:pt>
                <c:pt idx="31">
                  <c:v>0.70141846468890601</c:v>
                </c:pt>
                <c:pt idx="32">
                  <c:v>0.70028149487655356</c:v>
                </c:pt>
                <c:pt idx="33">
                  <c:v>0.70012590585763113</c:v>
                </c:pt>
                <c:pt idx="34">
                  <c:v>0.70126417065669999</c:v>
                </c:pt>
                <c:pt idx="35">
                  <c:v>0.7040256636468788</c:v>
                </c:pt>
                <c:pt idx="36">
                  <c:v>0.70292462258721222</c:v>
                </c:pt>
                <c:pt idx="37">
                  <c:v>0.7037330500219583</c:v>
                </c:pt>
                <c:pt idx="38">
                  <c:v>0.70548448162930777</c:v>
                </c:pt>
                <c:pt idx="39">
                  <c:v>0.70593813455612919</c:v>
                </c:pt>
                <c:pt idx="40">
                  <c:v>0.70673150678723884</c:v>
                </c:pt>
              </c:numCache>
            </c:numRef>
          </c:val>
          <c:smooth val="0"/>
        </c:ser>
        <c:dLbls>
          <c:showLegendKey val="0"/>
          <c:showVal val="0"/>
          <c:showCatName val="0"/>
          <c:showSerName val="0"/>
          <c:showPercent val="0"/>
          <c:showBubbleSize val="0"/>
        </c:dLbls>
        <c:smooth val="0"/>
        <c:axId val="307765920"/>
        <c:axId val="307766480"/>
      </c:lineChart>
      <c:catAx>
        <c:axId val="307765920"/>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307766480"/>
        <c:crossesAt val="0"/>
        <c:auto val="1"/>
        <c:lblAlgn val="ctr"/>
        <c:lblOffset val="100"/>
        <c:tickLblSkip val="10"/>
        <c:tickMarkSkip val="10"/>
        <c:noMultiLvlLbl val="0"/>
      </c:catAx>
      <c:valAx>
        <c:axId val="307766480"/>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low"/>
        <c:spPr>
          <a:noFill/>
          <a:ln w="22225">
            <a:solidFill>
              <a:schemeClr val="bg1">
                <a:lumMod val="65000"/>
              </a:schemeClr>
            </a:solidFill>
            <a:prstDash val="lgDash"/>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307765920"/>
        <c:crossesAt val="9"/>
        <c:crossBetween val="midCat"/>
        <c:majorUnit val="0.2"/>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8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6433446198935445E-2"/>
          <c:y val="0.23478877711272966"/>
          <c:w val="0.75948450942264756"/>
          <c:h val="0.66987796627204776"/>
        </c:manualLayout>
      </c:layout>
      <c:lineChart>
        <c:grouping val="standard"/>
        <c:varyColors val="0"/>
        <c:ser>
          <c:idx val="0"/>
          <c:order val="5"/>
          <c:tx>
            <c:strRef>
              <c:f>emissions_rev!$B$33</c:f>
              <c:strCache>
                <c:ptCount val="1"/>
                <c:pt idx="0">
                  <c:v>Sulfur dioxide</c:v>
                </c:pt>
              </c:strCache>
            </c:strRef>
          </c:tx>
          <c:spPr>
            <a:ln w="22225" cap="rnd">
              <a:solidFill>
                <a:schemeClr val="accent1"/>
              </a:solidFill>
              <a:round/>
            </a:ln>
            <a:effectLst/>
          </c:spPr>
          <c:marker>
            <c:symbol val="none"/>
          </c:marker>
          <c:cat>
            <c:numRef>
              <c:f>emissions_rev!$D$31:$BL$31</c:f>
              <c:numCache>
                <c:formatCode>General</c:formatCode>
                <c:ptCount val="6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pt idx="32">
                  <c:v>2022</c:v>
                </c:pt>
                <c:pt idx="33">
                  <c:v>2023</c:v>
                </c:pt>
                <c:pt idx="34">
                  <c:v>2024</c:v>
                </c:pt>
                <c:pt idx="35">
                  <c:v>2025</c:v>
                </c:pt>
                <c:pt idx="36">
                  <c:v>2026</c:v>
                </c:pt>
                <c:pt idx="37">
                  <c:v>2027</c:v>
                </c:pt>
                <c:pt idx="38">
                  <c:v>2028</c:v>
                </c:pt>
                <c:pt idx="39">
                  <c:v>2029</c:v>
                </c:pt>
                <c:pt idx="40">
                  <c:v>2030</c:v>
                </c:pt>
                <c:pt idx="41">
                  <c:v>2031</c:v>
                </c:pt>
                <c:pt idx="42">
                  <c:v>2032</c:v>
                </c:pt>
                <c:pt idx="43">
                  <c:v>2033</c:v>
                </c:pt>
                <c:pt idx="44">
                  <c:v>2034</c:v>
                </c:pt>
                <c:pt idx="45">
                  <c:v>2035</c:v>
                </c:pt>
                <c:pt idx="46">
                  <c:v>2036</c:v>
                </c:pt>
                <c:pt idx="47">
                  <c:v>2037</c:v>
                </c:pt>
                <c:pt idx="48">
                  <c:v>2038</c:v>
                </c:pt>
                <c:pt idx="49">
                  <c:v>2039</c:v>
                </c:pt>
                <c:pt idx="50">
                  <c:v>2040</c:v>
                </c:pt>
                <c:pt idx="51">
                  <c:v>2041</c:v>
                </c:pt>
                <c:pt idx="52">
                  <c:v>2042</c:v>
                </c:pt>
                <c:pt idx="53">
                  <c:v>2043</c:v>
                </c:pt>
                <c:pt idx="54">
                  <c:v>2044</c:v>
                </c:pt>
                <c:pt idx="55">
                  <c:v>2045</c:v>
                </c:pt>
                <c:pt idx="56">
                  <c:v>2046</c:v>
                </c:pt>
                <c:pt idx="57">
                  <c:v>2047</c:v>
                </c:pt>
                <c:pt idx="58">
                  <c:v>2048</c:v>
                </c:pt>
                <c:pt idx="59">
                  <c:v>2049</c:v>
                </c:pt>
                <c:pt idx="60">
                  <c:v>2050</c:v>
                </c:pt>
              </c:numCache>
            </c:numRef>
          </c:cat>
          <c:val>
            <c:numRef>
              <c:f>emissions_rev!$D$33:$BL$33</c:f>
              <c:numCache>
                <c:formatCode>General</c:formatCode>
                <c:ptCount val="61"/>
                <c:pt idx="5" formatCode="0.000">
                  <c:v>11.8299363</c:v>
                </c:pt>
                <c:pt idx="6" formatCode="0.000">
                  <c:v>12.5134474</c:v>
                </c:pt>
                <c:pt idx="7" formatCode="0.000">
                  <c:v>12.942514085999999</c:v>
                </c:pt>
                <c:pt idx="8" formatCode="0.000">
                  <c:v>13.092853084000001</c:v>
                </c:pt>
                <c:pt idx="9" formatCode="0.000">
                  <c:v>12.452659031</c:v>
                </c:pt>
                <c:pt idx="10" formatCode="0.000">
                  <c:v>11.202078577</c:v>
                </c:pt>
                <c:pt idx="11" formatCode="0.000">
                  <c:v>10.638086414999998</c:v>
                </c:pt>
                <c:pt idx="12" formatCode="0.000">
                  <c:v>10.196210234999999</c:v>
                </c:pt>
                <c:pt idx="13" formatCode="0.000">
                  <c:v>10.594972243000001</c:v>
                </c:pt>
                <c:pt idx="14" formatCode="0.000">
                  <c:v>10.259211976</c:v>
                </c:pt>
                <c:pt idx="15" formatCode="0.000">
                  <c:v>10.222639062999999</c:v>
                </c:pt>
                <c:pt idx="16" formatCode="0.000">
                  <c:v>9.3925020020000005</c:v>
                </c:pt>
                <c:pt idx="17" formatCode="0.000">
                  <c:v>8.9335171150000008</c:v>
                </c:pt>
                <c:pt idx="18" formatCode="0.000">
                  <c:v>7.6164487830000001</c:v>
                </c:pt>
                <c:pt idx="19" formatCode="0.000">
                  <c:v>5.7241874749999999</c:v>
                </c:pt>
                <c:pt idx="20" formatCode="0.000">
                  <c:v>5.1207566069999997</c:v>
                </c:pt>
                <c:pt idx="21" formatCode="0.000">
                  <c:v>4.5033043669999993</c:v>
                </c:pt>
                <c:pt idx="22" formatCode="0.000">
                  <c:v>3.2840722230000003</c:v>
                </c:pt>
                <c:pt idx="23" formatCode="0.000">
                  <c:v>3.2124067590000003</c:v>
                </c:pt>
                <c:pt idx="24" formatCode="0.000">
                  <c:v>3.130115548</c:v>
                </c:pt>
                <c:pt idx="25" formatCode="0.000">
                  <c:v>2.194452509</c:v>
                </c:pt>
                <c:pt idx="26" formatCode="0.000">
                  <c:v>1.4698643819999999</c:v>
                </c:pt>
                <c:pt idx="27" formatCode="0.000">
                  <c:v>1.31908011</c:v>
                </c:pt>
                <c:pt idx="28">
                  <c:v>0.97398099999999999</c:v>
                </c:pt>
                <c:pt idx="29">
                  <c:v>0.89141400000000004</c:v>
                </c:pt>
                <c:pt idx="30">
                  <c:v>0.90409700000000004</c:v>
                </c:pt>
                <c:pt idx="31">
                  <c:v>0.83218800000000004</c:v>
                </c:pt>
                <c:pt idx="32">
                  <c:v>0.87107699999999999</c:v>
                </c:pt>
                <c:pt idx="33">
                  <c:v>0.89036499999999996</c:v>
                </c:pt>
                <c:pt idx="34">
                  <c:v>0.93258300000000005</c:v>
                </c:pt>
                <c:pt idx="35">
                  <c:v>0.94350699999999998</c:v>
                </c:pt>
                <c:pt idx="36">
                  <c:v>0.92839700000000003</c:v>
                </c:pt>
                <c:pt idx="37">
                  <c:v>0.91890899999999998</c:v>
                </c:pt>
                <c:pt idx="38">
                  <c:v>0.905949</c:v>
                </c:pt>
                <c:pt idx="39">
                  <c:v>0.91796699999999998</c:v>
                </c:pt>
                <c:pt idx="40">
                  <c:v>0.922238</c:v>
                </c:pt>
                <c:pt idx="41">
                  <c:v>0.92503599999999997</c:v>
                </c:pt>
                <c:pt idx="42">
                  <c:v>0.90435100000000002</c:v>
                </c:pt>
                <c:pt idx="43">
                  <c:v>0.90060600000000002</c:v>
                </c:pt>
                <c:pt idx="44">
                  <c:v>0.89728300000000005</c:v>
                </c:pt>
                <c:pt idx="45">
                  <c:v>0.90429099999999996</c:v>
                </c:pt>
                <c:pt idx="46">
                  <c:v>0.90671400000000002</c:v>
                </c:pt>
                <c:pt idx="47">
                  <c:v>0.91034000000000004</c:v>
                </c:pt>
                <c:pt idx="48">
                  <c:v>0.93123800000000001</c:v>
                </c:pt>
                <c:pt idx="49">
                  <c:v>0.93091100000000004</c:v>
                </c:pt>
                <c:pt idx="50">
                  <c:v>0.90966800000000003</c:v>
                </c:pt>
                <c:pt idx="51">
                  <c:v>0.89416600000000002</c:v>
                </c:pt>
                <c:pt idx="52">
                  <c:v>0.90295499999999995</c:v>
                </c:pt>
                <c:pt idx="53">
                  <c:v>0.92401900000000003</c:v>
                </c:pt>
                <c:pt idx="54">
                  <c:v>0.93003899999999995</c:v>
                </c:pt>
                <c:pt idx="55">
                  <c:v>0.91444099999999995</c:v>
                </c:pt>
                <c:pt idx="56">
                  <c:v>0.92523500000000003</c:v>
                </c:pt>
                <c:pt idx="57">
                  <c:v>0.95959899999999998</c:v>
                </c:pt>
                <c:pt idx="58">
                  <c:v>0.96294999999999997</c:v>
                </c:pt>
                <c:pt idx="59">
                  <c:v>0.96952099999999997</c:v>
                </c:pt>
                <c:pt idx="60">
                  <c:v>0.99688399999999999</c:v>
                </c:pt>
              </c:numCache>
            </c:numRef>
          </c:val>
          <c:smooth val="0"/>
        </c:ser>
        <c:ser>
          <c:idx val="1"/>
          <c:order val="6"/>
          <c:tx>
            <c:strRef>
              <c:f>emissions_rev!$B$34</c:f>
              <c:strCache>
                <c:ptCount val="1"/>
                <c:pt idx="0">
                  <c:v>Nitrogen oxide</c:v>
                </c:pt>
              </c:strCache>
            </c:strRef>
          </c:tx>
          <c:spPr>
            <a:ln w="22225" cap="rnd">
              <a:solidFill>
                <a:schemeClr val="accent2"/>
              </a:solidFill>
              <a:round/>
            </a:ln>
            <a:effectLst/>
          </c:spPr>
          <c:marker>
            <c:symbol val="none"/>
          </c:marker>
          <c:cat>
            <c:numRef>
              <c:f>emissions_rev!$D$31:$BL$31</c:f>
              <c:numCache>
                <c:formatCode>General</c:formatCode>
                <c:ptCount val="6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pt idx="32">
                  <c:v>2022</c:v>
                </c:pt>
                <c:pt idx="33">
                  <c:v>2023</c:v>
                </c:pt>
                <c:pt idx="34">
                  <c:v>2024</c:v>
                </c:pt>
                <c:pt idx="35">
                  <c:v>2025</c:v>
                </c:pt>
                <c:pt idx="36">
                  <c:v>2026</c:v>
                </c:pt>
                <c:pt idx="37">
                  <c:v>2027</c:v>
                </c:pt>
                <c:pt idx="38">
                  <c:v>2028</c:v>
                </c:pt>
                <c:pt idx="39">
                  <c:v>2029</c:v>
                </c:pt>
                <c:pt idx="40">
                  <c:v>2030</c:v>
                </c:pt>
                <c:pt idx="41">
                  <c:v>2031</c:v>
                </c:pt>
                <c:pt idx="42">
                  <c:v>2032</c:v>
                </c:pt>
                <c:pt idx="43">
                  <c:v>2033</c:v>
                </c:pt>
                <c:pt idx="44">
                  <c:v>2034</c:v>
                </c:pt>
                <c:pt idx="45">
                  <c:v>2035</c:v>
                </c:pt>
                <c:pt idx="46">
                  <c:v>2036</c:v>
                </c:pt>
                <c:pt idx="47">
                  <c:v>2037</c:v>
                </c:pt>
                <c:pt idx="48">
                  <c:v>2038</c:v>
                </c:pt>
                <c:pt idx="49">
                  <c:v>2039</c:v>
                </c:pt>
                <c:pt idx="50">
                  <c:v>2040</c:v>
                </c:pt>
                <c:pt idx="51">
                  <c:v>2041</c:v>
                </c:pt>
                <c:pt idx="52">
                  <c:v>2042</c:v>
                </c:pt>
                <c:pt idx="53">
                  <c:v>2043</c:v>
                </c:pt>
                <c:pt idx="54">
                  <c:v>2044</c:v>
                </c:pt>
                <c:pt idx="55">
                  <c:v>2045</c:v>
                </c:pt>
                <c:pt idx="56">
                  <c:v>2046</c:v>
                </c:pt>
                <c:pt idx="57">
                  <c:v>2047</c:v>
                </c:pt>
                <c:pt idx="58">
                  <c:v>2048</c:v>
                </c:pt>
                <c:pt idx="59">
                  <c:v>2049</c:v>
                </c:pt>
                <c:pt idx="60">
                  <c:v>2050</c:v>
                </c:pt>
              </c:numCache>
            </c:numRef>
          </c:cat>
          <c:val>
            <c:numRef>
              <c:f>emissions_rev!$D$34:$BL$34</c:f>
              <c:numCache>
                <c:formatCode>General</c:formatCode>
                <c:ptCount val="61"/>
                <c:pt idx="5" formatCode="0.000">
                  <c:v>5.8390187999999998</c:v>
                </c:pt>
                <c:pt idx="6" formatCode="0.000">
                  <c:v>6.0112964</c:v>
                </c:pt>
                <c:pt idx="7" formatCode="0.000">
                  <c:v>6.0265236339999992</c:v>
                </c:pt>
                <c:pt idx="8" formatCode="0.000">
                  <c:v>5.9667811359999998</c:v>
                </c:pt>
                <c:pt idx="9" formatCode="0.000">
                  <c:v>5.4974537659999996</c:v>
                </c:pt>
                <c:pt idx="10" formatCode="0.000">
                  <c:v>5.1046985760000005</c:v>
                </c:pt>
                <c:pt idx="11" formatCode="0.000">
                  <c:v>4.7073052669999997</c:v>
                </c:pt>
                <c:pt idx="12" formatCode="0.000">
                  <c:v>4.4746467120000002</c:v>
                </c:pt>
                <c:pt idx="13" formatCode="0.000">
                  <c:v>4.1696713550000002</c:v>
                </c:pt>
                <c:pt idx="14" formatCode="0.000">
                  <c:v>3.76358332</c:v>
                </c:pt>
                <c:pt idx="15" formatCode="0.000">
                  <c:v>3.633353536</c:v>
                </c:pt>
                <c:pt idx="16" formatCode="0.000">
                  <c:v>3.4092792889999997</c:v>
                </c:pt>
                <c:pt idx="17" formatCode="0.000">
                  <c:v>3.2837224559999996</c:v>
                </c:pt>
                <c:pt idx="18" formatCode="0.000">
                  <c:v>2.9966383240000001</c:v>
                </c:pt>
                <c:pt idx="19" formatCode="0.000">
                  <c:v>1.9848147779999998</c:v>
                </c:pt>
                <c:pt idx="20" formatCode="0.000">
                  <c:v>2.0630918110000001</c:v>
                </c:pt>
                <c:pt idx="21" formatCode="0.000">
                  <c:v>1.9374674860000001</c:v>
                </c:pt>
                <c:pt idx="22" formatCode="0.000">
                  <c:v>1.678250639</c:v>
                </c:pt>
                <c:pt idx="23" formatCode="0.000">
                  <c:v>1.694796295</c:v>
                </c:pt>
                <c:pt idx="24" formatCode="0.000">
                  <c:v>1.6370768729999998</c:v>
                </c:pt>
                <c:pt idx="25" formatCode="0.000">
                  <c:v>1.352278986</c:v>
                </c:pt>
                <c:pt idx="26" formatCode="0.000">
                  <c:v>1.175649921</c:v>
                </c:pt>
                <c:pt idx="27" formatCode="0.000">
                  <c:v>1.0413098940000001</c:v>
                </c:pt>
                <c:pt idx="28">
                  <c:v>1.0679620000000001</c:v>
                </c:pt>
                <c:pt idx="29">
                  <c:v>0.99413899999999999</c:v>
                </c:pt>
                <c:pt idx="30">
                  <c:v>0.97205699999999995</c:v>
                </c:pt>
                <c:pt idx="31">
                  <c:v>0.87650700000000004</c:v>
                </c:pt>
                <c:pt idx="32">
                  <c:v>0.85459399999999996</c:v>
                </c:pt>
                <c:pt idx="33">
                  <c:v>0.85696700000000003</c:v>
                </c:pt>
                <c:pt idx="34">
                  <c:v>0.85313799999999995</c:v>
                </c:pt>
                <c:pt idx="35">
                  <c:v>0.83587800000000001</c:v>
                </c:pt>
                <c:pt idx="36">
                  <c:v>0.83218999999999999</c:v>
                </c:pt>
                <c:pt idx="37">
                  <c:v>0.82559199999999999</c:v>
                </c:pt>
                <c:pt idx="38">
                  <c:v>0.82022499999999998</c:v>
                </c:pt>
                <c:pt idx="39">
                  <c:v>0.82365500000000003</c:v>
                </c:pt>
                <c:pt idx="40">
                  <c:v>0.826353</c:v>
                </c:pt>
                <c:pt idx="41">
                  <c:v>0.79573000000000005</c:v>
                </c:pt>
                <c:pt idx="42">
                  <c:v>0.775366</c:v>
                </c:pt>
                <c:pt idx="43">
                  <c:v>0.77587499999999998</c:v>
                </c:pt>
                <c:pt idx="44">
                  <c:v>0.76880400000000004</c:v>
                </c:pt>
                <c:pt idx="45">
                  <c:v>0.76648000000000005</c:v>
                </c:pt>
                <c:pt idx="46">
                  <c:v>0.76933700000000005</c:v>
                </c:pt>
                <c:pt idx="47">
                  <c:v>0.764679</c:v>
                </c:pt>
                <c:pt idx="48">
                  <c:v>0.76293100000000003</c:v>
                </c:pt>
                <c:pt idx="49">
                  <c:v>0.75972600000000001</c:v>
                </c:pt>
                <c:pt idx="50">
                  <c:v>0.76090800000000003</c:v>
                </c:pt>
                <c:pt idx="51">
                  <c:v>0.75147200000000003</c:v>
                </c:pt>
                <c:pt idx="52">
                  <c:v>0.75081900000000001</c:v>
                </c:pt>
                <c:pt idx="53">
                  <c:v>0.74607999999999997</c:v>
                </c:pt>
                <c:pt idx="54">
                  <c:v>0.75085999999999997</c:v>
                </c:pt>
                <c:pt idx="55">
                  <c:v>0.75137399999999999</c:v>
                </c:pt>
                <c:pt idx="56">
                  <c:v>0.75213600000000003</c:v>
                </c:pt>
                <c:pt idx="57">
                  <c:v>0.75338899999999998</c:v>
                </c:pt>
                <c:pt idx="58">
                  <c:v>0.75684499999999999</c:v>
                </c:pt>
                <c:pt idx="59">
                  <c:v>0.75438499999999997</c:v>
                </c:pt>
                <c:pt idx="60">
                  <c:v>0.75376699999999996</c:v>
                </c:pt>
              </c:numCache>
            </c:numRef>
          </c:val>
          <c:smooth val="0"/>
        </c:ser>
        <c:dLbls>
          <c:showLegendKey val="0"/>
          <c:showVal val="0"/>
          <c:showCatName val="0"/>
          <c:showSerName val="0"/>
          <c:showPercent val="0"/>
          <c:showBubbleSize val="0"/>
        </c:dLbls>
        <c:marker val="1"/>
        <c:smooth val="0"/>
        <c:axId val="517219376"/>
        <c:axId val="517219936"/>
        <c:extLst/>
      </c:lineChart>
      <c:lineChart>
        <c:grouping val="standard"/>
        <c:varyColors val="0"/>
        <c:ser>
          <c:idx val="3"/>
          <c:order val="4"/>
          <c:tx>
            <c:strRef>
              <c:f>emissions_rev!$B$32</c:f>
              <c:strCache>
                <c:ptCount val="1"/>
                <c:pt idx="0">
                  <c:v>Carbon dioxide</c:v>
                </c:pt>
              </c:strCache>
            </c:strRef>
          </c:tx>
          <c:spPr>
            <a:ln w="22225" cap="rnd">
              <a:solidFill>
                <a:schemeClr val="tx1"/>
              </a:solidFill>
              <a:round/>
            </a:ln>
            <a:effectLst/>
          </c:spPr>
          <c:marker>
            <c:symbol val="none"/>
          </c:marker>
          <c:cat>
            <c:numRef>
              <c:f>emissions_rev!$D$31:$BL$31</c:f>
              <c:numCache>
                <c:formatCode>General</c:formatCode>
                <c:ptCount val="6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pt idx="32">
                  <c:v>2022</c:v>
                </c:pt>
                <c:pt idx="33">
                  <c:v>2023</c:v>
                </c:pt>
                <c:pt idx="34">
                  <c:v>2024</c:v>
                </c:pt>
                <c:pt idx="35">
                  <c:v>2025</c:v>
                </c:pt>
                <c:pt idx="36">
                  <c:v>2026</c:v>
                </c:pt>
                <c:pt idx="37">
                  <c:v>2027</c:v>
                </c:pt>
                <c:pt idx="38">
                  <c:v>2028</c:v>
                </c:pt>
                <c:pt idx="39">
                  <c:v>2029</c:v>
                </c:pt>
                <c:pt idx="40">
                  <c:v>2030</c:v>
                </c:pt>
                <c:pt idx="41">
                  <c:v>2031</c:v>
                </c:pt>
                <c:pt idx="42">
                  <c:v>2032</c:v>
                </c:pt>
                <c:pt idx="43">
                  <c:v>2033</c:v>
                </c:pt>
                <c:pt idx="44">
                  <c:v>2034</c:v>
                </c:pt>
                <c:pt idx="45">
                  <c:v>2035</c:v>
                </c:pt>
                <c:pt idx="46">
                  <c:v>2036</c:v>
                </c:pt>
                <c:pt idx="47">
                  <c:v>2037</c:v>
                </c:pt>
                <c:pt idx="48">
                  <c:v>2038</c:v>
                </c:pt>
                <c:pt idx="49">
                  <c:v>2039</c:v>
                </c:pt>
                <c:pt idx="50">
                  <c:v>2040</c:v>
                </c:pt>
                <c:pt idx="51">
                  <c:v>2041</c:v>
                </c:pt>
                <c:pt idx="52">
                  <c:v>2042</c:v>
                </c:pt>
                <c:pt idx="53">
                  <c:v>2043</c:v>
                </c:pt>
                <c:pt idx="54">
                  <c:v>2044</c:v>
                </c:pt>
                <c:pt idx="55">
                  <c:v>2045</c:v>
                </c:pt>
                <c:pt idx="56">
                  <c:v>2046</c:v>
                </c:pt>
                <c:pt idx="57">
                  <c:v>2047</c:v>
                </c:pt>
                <c:pt idx="58">
                  <c:v>2048</c:v>
                </c:pt>
                <c:pt idx="59">
                  <c:v>2049</c:v>
                </c:pt>
                <c:pt idx="60">
                  <c:v>2050</c:v>
                </c:pt>
              </c:numCache>
            </c:numRef>
          </c:cat>
          <c:val>
            <c:numRef>
              <c:f>emissions_rev!$D$32:$BL$32</c:f>
              <c:numCache>
                <c:formatCode>0.0000</c:formatCode>
                <c:ptCount val="61"/>
                <c:pt idx="0">
                  <c:v>1.8310489999999999</c:v>
                </c:pt>
                <c:pt idx="1">
                  <c:v>1.829607</c:v>
                </c:pt>
                <c:pt idx="2">
                  <c:v>1.84345</c:v>
                </c:pt>
                <c:pt idx="3">
                  <c:v>1.9191120000000002</c:v>
                </c:pt>
                <c:pt idx="4">
                  <c:v>1.9438789999999999</c:v>
                </c:pt>
                <c:pt idx="5">
                  <c:v>1.9600499999999998</c:v>
                </c:pt>
                <c:pt idx="6">
                  <c:v>2.033261</c:v>
                </c:pt>
                <c:pt idx="7">
                  <c:v>2.1014009999999996</c:v>
                </c:pt>
                <c:pt idx="8">
                  <c:v>2.1917900000000001</c:v>
                </c:pt>
                <c:pt idx="9">
                  <c:v>2.2044259999999998</c:v>
                </c:pt>
                <c:pt idx="10">
                  <c:v>2.3102</c:v>
                </c:pt>
                <c:pt idx="11">
                  <c:v>2.2726840000000004</c:v>
                </c:pt>
                <c:pt idx="12">
                  <c:v>2.2880729999999998</c:v>
                </c:pt>
                <c:pt idx="13">
                  <c:v>2.3192339999999998</c:v>
                </c:pt>
                <c:pt idx="14">
                  <c:v>2.3503859999999999</c:v>
                </c:pt>
                <c:pt idx="15">
                  <c:v>2.4156050000000002</c:v>
                </c:pt>
                <c:pt idx="16">
                  <c:v>2.3583569999999998</c:v>
                </c:pt>
                <c:pt idx="17">
                  <c:v>2.4249679999999998</c:v>
                </c:pt>
                <c:pt idx="18">
                  <c:v>2.3729</c:v>
                </c:pt>
                <c:pt idx="19">
                  <c:v>2.1579009999999998</c:v>
                </c:pt>
                <c:pt idx="20">
                  <c:v>2.2703270000000004</c:v>
                </c:pt>
                <c:pt idx="21">
                  <c:v>2.1697310000000001</c:v>
                </c:pt>
                <c:pt idx="22">
                  <c:v>2.034367</c:v>
                </c:pt>
                <c:pt idx="23">
                  <c:v>2.0498949999999998</c:v>
                </c:pt>
                <c:pt idx="24">
                  <c:v>2.0499019999999999</c:v>
                </c:pt>
                <c:pt idx="25">
                  <c:v>1.9125840000000001</c:v>
                </c:pt>
                <c:pt idx="26">
                  <c:v>1.8212750000000002</c:v>
                </c:pt>
                <c:pt idx="27">
                  <c:v>1.743608</c:v>
                </c:pt>
                <c:pt idx="28">
                  <c:v>1.7411298830000002</c:v>
                </c:pt>
                <c:pt idx="29">
                  <c:v>1.6895344239999999</c:v>
                </c:pt>
                <c:pt idx="30">
                  <c:v>1.6527956539999999</c:v>
                </c:pt>
                <c:pt idx="31">
                  <c:v>1.6080251459999999</c:v>
                </c:pt>
                <c:pt idx="32">
                  <c:v>1.603540527</c:v>
                </c:pt>
                <c:pt idx="33">
                  <c:v>1.600594482</c:v>
                </c:pt>
                <c:pt idx="34">
                  <c:v>1.6024072269999998</c:v>
                </c:pt>
                <c:pt idx="35">
                  <c:v>1.6069781490000001</c:v>
                </c:pt>
                <c:pt idx="36">
                  <c:v>1.602117432</c:v>
                </c:pt>
                <c:pt idx="37">
                  <c:v>1.594398926</c:v>
                </c:pt>
                <c:pt idx="38">
                  <c:v>1.592413818</c:v>
                </c:pt>
                <c:pt idx="39">
                  <c:v>1.602333008</c:v>
                </c:pt>
                <c:pt idx="40">
                  <c:v>1.601451782</c:v>
                </c:pt>
                <c:pt idx="41">
                  <c:v>1.592001099</c:v>
                </c:pt>
                <c:pt idx="42">
                  <c:v>1.5787590330000001</c:v>
                </c:pt>
                <c:pt idx="43">
                  <c:v>1.579492554</c:v>
                </c:pt>
                <c:pt idx="44">
                  <c:v>1.5699140620000001</c:v>
                </c:pt>
                <c:pt idx="45">
                  <c:v>1.5696541749999999</c:v>
                </c:pt>
                <c:pt idx="46">
                  <c:v>1.5695878909999998</c:v>
                </c:pt>
                <c:pt idx="47">
                  <c:v>1.563809448</c:v>
                </c:pt>
                <c:pt idx="48">
                  <c:v>1.561636719</c:v>
                </c:pt>
                <c:pt idx="49">
                  <c:v>1.558734131</c:v>
                </c:pt>
                <c:pt idx="50">
                  <c:v>1.564804565</c:v>
                </c:pt>
                <c:pt idx="51">
                  <c:v>1.5596922609999999</c:v>
                </c:pt>
                <c:pt idx="52">
                  <c:v>1.5635914310000001</c:v>
                </c:pt>
                <c:pt idx="53">
                  <c:v>1.560485229</c:v>
                </c:pt>
                <c:pt idx="54">
                  <c:v>1.567170288</c:v>
                </c:pt>
                <c:pt idx="55">
                  <c:v>1.575442505</c:v>
                </c:pt>
                <c:pt idx="56">
                  <c:v>1.574406006</c:v>
                </c:pt>
                <c:pt idx="57">
                  <c:v>1.5742224120000001</c:v>
                </c:pt>
                <c:pt idx="58">
                  <c:v>1.581651001</c:v>
                </c:pt>
                <c:pt idx="59">
                  <c:v>1.5826850589999999</c:v>
                </c:pt>
                <c:pt idx="60">
                  <c:v>1.58702002</c:v>
                </c:pt>
              </c:numCache>
            </c:numRef>
          </c:val>
          <c:smooth val="0"/>
        </c:ser>
        <c:dLbls>
          <c:showLegendKey val="0"/>
          <c:showVal val="0"/>
          <c:showCatName val="0"/>
          <c:showSerName val="0"/>
          <c:showPercent val="0"/>
          <c:showBubbleSize val="0"/>
        </c:dLbls>
        <c:marker val="1"/>
        <c:smooth val="0"/>
        <c:axId val="517232816"/>
        <c:axId val="517233936"/>
        <c:extLst/>
      </c:lineChart>
      <c:scatterChart>
        <c:scatterStyle val="smoothMarker"/>
        <c:varyColors val="0"/>
        <c:ser>
          <c:idx val="2"/>
          <c:order val="0"/>
          <c:tx>
            <c:v>SO2 Phase I</c:v>
          </c:tx>
          <c:spPr>
            <a:ln w="22225" cap="rnd">
              <a:solidFill>
                <a:schemeClr val="tx1"/>
              </a:solidFill>
              <a:prstDash val="sysDash"/>
              <a:round/>
            </a:ln>
            <a:effectLst/>
          </c:spPr>
          <c:marker>
            <c:symbol val="none"/>
          </c:marker>
          <c:xVal>
            <c:numRef>
              <c:f>emissions_rev!$C$40:$C$41</c:f>
              <c:numCache>
                <c:formatCode>General</c:formatCode>
                <c:ptCount val="2"/>
                <c:pt idx="0">
                  <c:v>5.5</c:v>
                </c:pt>
                <c:pt idx="1">
                  <c:v>5.5</c:v>
                </c:pt>
              </c:numCache>
            </c:numRef>
          </c:xVal>
          <c:yVal>
            <c:numRef>
              <c:f>emissions_rev!$B$40:$B$41</c:f>
              <c:numCache>
                <c:formatCode>General</c:formatCode>
                <c:ptCount val="2"/>
                <c:pt idx="0">
                  <c:v>0</c:v>
                </c:pt>
                <c:pt idx="1">
                  <c:v>20</c:v>
                </c:pt>
              </c:numCache>
            </c:numRef>
          </c:yVal>
          <c:smooth val="1"/>
        </c:ser>
        <c:ser>
          <c:idx val="4"/>
          <c:order val="1"/>
          <c:tx>
            <c:v>SO2 Phase II</c:v>
          </c:tx>
          <c:spPr>
            <a:ln w="22225" cap="rnd">
              <a:solidFill>
                <a:schemeClr val="tx1"/>
              </a:solidFill>
              <a:prstDash val="sysDash"/>
              <a:round/>
            </a:ln>
            <a:effectLst/>
          </c:spPr>
          <c:marker>
            <c:symbol val="none"/>
          </c:marker>
          <c:dLbls>
            <c:dLbl>
              <c:idx val="0"/>
              <c:delete val="1"/>
              <c:extLst xmlns:c15="http://schemas.microsoft.com/office/drawing/2012/char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emissions_rev!$C$42:$C$43</c:f>
              <c:numCache>
                <c:formatCode>General</c:formatCode>
                <c:ptCount val="2"/>
                <c:pt idx="0">
                  <c:v>10.5</c:v>
                </c:pt>
                <c:pt idx="1">
                  <c:v>10.5</c:v>
                </c:pt>
              </c:numCache>
            </c:numRef>
          </c:xVal>
          <c:yVal>
            <c:numRef>
              <c:f>emissions_rev!$B$42:$B$43</c:f>
              <c:numCache>
                <c:formatCode>General</c:formatCode>
                <c:ptCount val="2"/>
                <c:pt idx="0">
                  <c:v>0</c:v>
                </c:pt>
                <c:pt idx="1">
                  <c:v>20</c:v>
                </c:pt>
              </c:numCache>
            </c:numRef>
          </c:yVal>
          <c:smooth val="1"/>
        </c:ser>
        <c:ser>
          <c:idx val="5"/>
          <c:order val="2"/>
          <c:tx>
            <c:v>Nox SIP Call</c:v>
          </c:tx>
          <c:spPr>
            <a:ln w="22225" cap="rnd">
              <a:solidFill>
                <a:schemeClr val="tx1"/>
              </a:solidFill>
              <a:prstDash val="sysDash"/>
              <a:round/>
            </a:ln>
            <a:effectLst/>
          </c:spPr>
          <c:marker>
            <c:symbol val="none"/>
          </c:marker>
          <c:dLbls>
            <c:dLbl>
              <c:idx val="0"/>
              <c:delete val="1"/>
              <c:extLst xmlns:c15="http://schemas.microsoft.com/office/drawing/2012/char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emissions_rev!$C$44:$C$45</c:f>
              <c:numCache>
                <c:formatCode>General</c:formatCode>
                <c:ptCount val="2"/>
                <c:pt idx="0">
                  <c:v>13.5</c:v>
                </c:pt>
                <c:pt idx="1">
                  <c:v>13.5</c:v>
                </c:pt>
              </c:numCache>
            </c:numRef>
          </c:xVal>
          <c:yVal>
            <c:numRef>
              <c:f>emissions_rev!$B$44:$B$45</c:f>
              <c:numCache>
                <c:formatCode>General</c:formatCode>
                <c:ptCount val="2"/>
                <c:pt idx="0">
                  <c:v>0</c:v>
                </c:pt>
                <c:pt idx="1">
                  <c:v>20</c:v>
                </c:pt>
              </c:numCache>
            </c:numRef>
          </c:yVal>
          <c:smooth val="1"/>
        </c:ser>
        <c:ser>
          <c:idx val="6"/>
          <c:order val="3"/>
          <c:tx>
            <c:v>MATS</c:v>
          </c:tx>
          <c:spPr>
            <a:ln w="22225" cap="rnd">
              <a:solidFill>
                <a:schemeClr val="tx1"/>
              </a:solidFill>
              <a:prstDash val="sysDash"/>
              <a:round/>
            </a:ln>
            <a:effectLst/>
          </c:spPr>
          <c:marker>
            <c:symbol val="none"/>
          </c:marker>
          <c:dLbls>
            <c:dLbl>
              <c:idx val="0"/>
              <c:delete val="1"/>
              <c:extLst xmlns:c15="http://schemas.microsoft.com/office/drawing/2012/char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emissions_rev!$C$46:$C$47</c:f>
              <c:numCache>
                <c:formatCode>General</c:formatCode>
                <c:ptCount val="2"/>
                <c:pt idx="0">
                  <c:v>25.5</c:v>
                </c:pt>
                <c:pt idx="1">
                  <c:v>25.5</c:v>
                </c:pt>
              </c:numCache>
            </c:numRef>
          </c:xVal>
          <c:yVal>
            <c:numRef>
              <c:f>emissions_rev!$B$46:$B$47</c:f>
              <c:numCache>
                <c:formatCode>General</c:formatCode>
                <c:ptCount val="2"/>
                <c:pt idx="0">
                  <c:v>0</c:v>
                </c:pt>
                <c:pt idx="1">
                  <c:v>20</c:v>
                </c:pt>
              </c:numCache>
            </c:numRef>
          </c:yVal>
          <c:smooth val="1"/>
        </c:ser>
        <c:dLbls>
          <c:showLegendKey val="0"/>
          <c:showVal val="0"/>
          <c:showCatName val="0"/>
          <c:showSerName val="0"/>
          <c:showPercent val="0"/>
          <c:showBubbleSize val="0"/>
        </c:dLbls>
        <c:axId val="517219376"/>
        <c:axId val="517219936"/>
      </c:scatterChart>
      <c:scatterChart>
        <c:scatterStyle val="lineMarker"/>
        <c:varyColors val="0"/>
        <c:ser>
          <c:idx val="7"/>
          <c:order val="7"/>
          <c:tx>
            <c:strRef>
              <c:f>emissions_rev!$B$35</c:f>
              <c:strCache>
                <c:ptCount val="1"/>
                <c:pt idx="0">
                  <c:v>SO2 start</c:v>
                </c:pt>
              </c:strCache>
            </c:strRef>
          </c:tx>
          <c:spPr>
            <a:ln w="25400" cap="rnd">
              <a:noFill/>
              <a:round/>
            </a:ln>
            <a:effectLst/>
          </c:spPr>
          <c:marker>
            <c:symbol val="circle"/>
            <c:size val="5"/>
            <c:spPr>
              <a:solidFill>
                <a:schemeClr val="accent1"/>
              </a:solidFill>
              <a:ln w="9525">
                <a:solidFill>
                  <a:schemeClr val="accent1"/>
                </a:solidFill>
              </a:ln>
              <a:effectLst/>
            </c:spPr>
          </c:marker>
          <c:xVal>
            <c:numLit>
              <c:formatCode>General</c:formatCode>
              <c:ptCount val="1"/>
              <c:pt idx="0">
                <c:v>1</c:v>
              </c:pt>
            </c:numLit>
          </c:xVal>
          <c:yVal>
            <c:numRef>
              <c:f>emissions_rev!$D$35</c:f>
              <c:numCache>
                <c:formatCode>0.000</c:formatCode>
                <c:ptCount val="1"/>
                <c:pt idx="0">
                  <c:v>15.733105999999999</c:v>
                </c:pt>
              </c:numCache>
            </c:numRef>
          </c:yVal>
          <c:smooth val="0"/>
        </c:ser>
        <c:ser>
          <c:idx val="8"/>
          <c:order val="8"/>
          <c:tx>
            <c:strRef>
              <c:f>emissions_rev!$B$36</c:f>
              <c:strCache>
                <c:ptCount val="1"/>
                <c:pt idx="0">
                  <c:v>NOx start</c:v>
                </c:pt>
              </c:strCache>
            </c:strRef>
          </c:tx>
          <c:spPr>
            <a:ln w="25400" cap="rnd">
              <a:noFill/>
              <a:round/>
            </a:ln>
            <a:effectLst/>
          </c:spPr>
          <c:marker>
            <c:symbol val="circle"/>
            <c:size val="5"/>
            <c:spPr>
              <a:solidFill>
                <a:schemeClr val="accent2"/>
              </a:solidFill>
              <a:ln w="9525">
                <a:solidFill>
                  <a:schemeClr val="accent2"/>
                </a:solidFill>
              </a:ln>
              <a:effectLst/>
            </c:spPr>
          </c:marker>
          <c:xVal>
            <c:numLit>
              <c:formatCode>General</c:formatCode>
              <c:ptCount val="1"/>
              <c:pt idx="0">
                <c:v>1</c:v>
              </c:pt>
            </c:numLit>
          </c:xVal>
          <c:yVal>
            <c:numRef>
              <c:f>emissions_rev!$D$36</c:f>
              <c:numCache>
                <c:formatCode>0.000</c:formatCode>
                <c:ptCount val="1"/>
                <c:pt idx="0">
                  <c:v>6.42</c:v>
                </c:pt>
              </c:numCache>
            </c:numRef>
          </c:yVal>
          <c:smooth val="0"/>
        </c:ser>
        <c:dLbls>
          <c:showLegendKey val="0"/>
          <c:showVal val="0"/>
          <c:showCatName val="0"/>
          <c:showSerName val="0"/>
          <c:showPercent val="0"/>
          <c:showBubbleSize val="0"/>
        </c:dLbls>
        <c:axId val="517219376"/>
        <c:axId val="517219936"/>
      </c:scatterChart>
      <c:catAx>
        <c:axId val="517219376"/>
        <c:scaling>
          <c:orientation val="minMax"/>
        </c:scaling>
        <c:delete val="0"/>
        <c:axPos val="b"/>
        <c:numFmt formatCode="General" sourceLinked="1"/>
        <c:majorTickMark val="out"/>
        <c:minorTickMark val="none"/>
        <c:tickLblPos val="low"/>
        <c:spPr>
          <a:noFill/>
          <a:ln w="317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517219936"/>
        <c:crosses val="autoZero"/>
        <c:auto val="1"/>
        <c:lblAlgn val="ctr"/>
        <c:lblOffset val="100"/>
        <c:tickLblSkip val="10"/>
        <c:tickMarkSkip val="10"/>
        <c:noMultiLvlLbl val="0"/>
      </c:catAx>
      <c:valAx>
        <c:axId val="517219936"/>
        <c:scaling>
          <c:orientation val="minMax"/>
          <c:max val="18"/>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low"/>
        <c:spPr>
          <a:noFill/>
          <a:ln w="22225">
            <a:solidFill>
              <a:schemeClr val="bg1">
                <a:lumMod val="65000"/>
              </a:schemeClr>
            </a:solidFill>
            <a:prstDash val="lgDash"/>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517219376"/>
        <c:crossesAt val="28"/>
        <c:crossBetween val="between"/>
      </c:valAx>
      <c:valAx>
        <c:axId val="517233936"/>
        <c:scaling>
          <c:orientation val="minMax"/>
          <c:max val="4"/>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517232816"/>
        <c:crosses val="max"/>
        <c:crossBetween val="between"/>
        <c:majorUnit val="1"/>
      </c:valAx>
      <c:catAx>
        <c:axId val="517232816"/>
        <c:scaling>
          <c:orientation val="minMax"/>
        </c:scaling>
        <c:delete val="1"/>
        <c:axPos val="b"/>
        <c:numFmt formatCode="General" sourceLinked="1"/>
        <c:majorTickMark val="out"/>
        <c:minorTickMark val="none"/>
        <c:tickLblPos val="nextTo"/>
        <c:crossAx val="517233936"/>
        <c:crosses val="autoZero"/>
        <c:auto val="1"/>
        <c:lblAlgn val="ctr"/>
        <c:lblOffset val="100"/>
        <c:noMultiLvlLbl val="0"/>
      </c:catAx>
      <c:spPr>
        <a:noFill/>
        <a:ln>
          <a:noFill/>
        </a:ln>
        <a:effectLst/>
      </c:spPr>
    </c:plotArea>
    <c:plotVisOnly val="1"/>
    <c:dispBlanksAs val="span"/>
    <c:showDLblsOverMax val="0"/>
  </c:chart>
  <c:spPr>
    <a:solidFill>
      <a:schemeClr val="bg1"/>
    </a:solidFill>
    <a:ln w="9525" cap="flat" cmpd="sng" algn="ctr">
      <a:noFill/>
      <a:round/>
    </a:ln>
    <a:effectLst/>
  </c:spPr>
  <c:txPr>
    <a:bodyPr/>
    <a:lstStyle/>
    <a:p>
      <a:pPr>
        <a:defRPr sz="1000">
          <a:solidFill>
            <a:sysClr val="windowText" lastClr="000000"/>
          </a:solidFill>
        </a:defRPr>
      </a:pPr>
      <a:endParaRPr lang="en-US"/>
    </a:p>
  </c:txPr>
  <c:externalData r:id="rId4">
    <c:autoUpdate val="0"/>
  </c:externalData>
  <c:userShapes r:id="rId5"/>
</c:chartSpace>
</file>

<file path=ppt/charts/chart8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9133858267716532E-2"/>
          <c:y val="0.20805835978230419"/>
          <c:w val="0.62400243440589864"/>
          <c:h val="0.70531311469642433"/>
        </c:manualLayout>
      </c:layout>
      <c:areaChart>
        <c:grouping val="stacked"/>
        <c:varyColors val="0"/>
        <c:ser>
          <c:idx val="6"/>
          <c:order val="0"/>
          <c:tx>
            <c:strRef>
              <c:f>cons_aeo19!$B$28</c:f>
              <c:strCache>
                <c:ptCount val="1"/>
                <c:pt idx="0">
                  <c:v>other</c:v>
                </c:pt>
              </c:strCache>
            </c:strRef>
          </c:tx>
          <c:spPr>
            <a:solidFill>
              <a:schemeClr val="bg1">
                <a:lumMod val="65000"/>
              </a:schemeClr>
            </a:solidFill>
            <a:ln>
              <a:noFill/>
            </a:ln>
            <a:effectLst/>
          </c:spPr>
          <c:cat>
            <c:numRef>
              <c:f>[1]FuelEconomy!$D$1:$AR$1</c:f>
              <c:numCache>
                <c:formatCode>General</c:formatCode>
                <c:ptCount val="41"/>
                <c:pt idx="0">
                  <c:v>40179</c:v>
                </c:pt>
                <c:pt idx="1">
                  <c:v>40544</c:v>
                </c:pt>
                <c:pt idx="2">
                  <c:v>40909</c:v>
                </c:pt>
                <c:pt idx="3">
                  <c:v>41275</c:v>
                </c:pt>
                <c:pt idx="4">
                  <c:v>41640</c:v>
                </c:pt>
                <c:pt idx="5">
                  <c:v>42005</c:v>
                </c:pt>
                <c:pt idx="6">
                  <c:v>42370</c:v>
                </c:pt>
                <c:pt idx="7">
                  <c:v>42736</c:v>
                </c:pt>
                <c:pt idx="8">
                  <c:v>43101</c:v>
                </c:pt>
                <c:pt idx="9">
                  <c:v>43466</c:v>
                </c:pt>
                <c:pt idx="10">
                  <c:v>43831</c:v>
                </c:pt>
                <c:pt idx="11">
                  <c:v>44197</c:v>
                </c:pt>
                <c:pt idx="12">
                  <c:v>44562</c:v>
                </c:pt>
                <c:pt idx="13">
                  <c:v>44927</c:v>
                </c:pt>
                <c:pt idx="14">
                  <c:v>45292</c:v>
                </c:pt>
                <c:pt idx="15">
                  <c:v>45658</c:v>
                </c:pt>
                <c:pt idx="16">
                  <c:v>46023</c:v>
                </c:pt>
                <c:pt idx="17">
                  <c:v>46388</c:v>
                </c:pt>
                <c:pt idx="18">
                  <c:v>46753</c:v>
                </c:pt>
                <c:pt idx="19">
                  <c:v>47119</c:v>
                </c:pt>
                <c:pt idx="20">
                  <c:v>47484</c:v>
                </c:pt>
                <c:pt idx="21">
                  <c:v>47849</c:v>
                </c:pt>
                <c:pt idx="22">
                  <c:v>48214</c:v>
                </c:pt>
                <c:pt idx="23">
                  <c:v>48580</c:v>
                </c:pt>
                <c:pt idx="24">
                  <c:v>48945</c:v>
                </c:pt>
                <c:pt idx="25">
                  <c:v>49310</c:v>
                </c:pt>
                <c:pt idx="26">
                  <c:v>49675</c:v>
                </c:pt>
                <c:pt idx="27">
                  <c:v>50041</c:v>
                </c:pt>
                <c:pt idx="28">
                  <c:v>50406</c:v>
                </c:pt>
                <c:pt idx="29">
                  <c:v>50771</c:v>
                </c:pt>
                <c:pt idx="30">
                  <c:v>51136</c:v>
                </c:pt>
                <c:pt idx="31">
                  <c:v>51502</c:v>
                </c:pt>
                <c:pt idx="32">
                  <c:v>51867</c:v>
                </c:pt>
                <c:pt idx="33">
                  <c:v>52232</c:v>
                </c:pt>
                <c:pt idx="34">
                  <c:v>52597</c:v>
                </c:pt>
                <c:pt idx="35">
                  <c:v>52963</c:v>
                </c:pt>
                <c:pt idx="36">
                  <c:v>53328</c:v>
                </c:pt>
                <c:pt idx="37">
                  <c:v>53693</c:v>
                </c:pt>
                <c:pt idx="38">
                  <c:v>54058</c:v>
                </c:pt>
                <c:pt idx="39">
                  <c:v>54424</c:v>
                </c:pt>
                <c:pt idx="40">
                  <c:v>54789</c:v>
                </c:pt>
              </c:numCache>
            </c:numRef>
          </c:cat>
          <c:val>
            <c:numRef>
              <c:f>cons_aeo19!$C$28:$AQ$28</c:f>
              <c:numCache>
                <c:formatCode>General</c:formatCode>
                <c:ptCount val="41"/>
                <c:pt idx="0">
                  <c:v>1.7294580000000002</c:v>
                </c:pt>
                <c:pt idx="1">
                  <c:v>1.7197519999999999</c:v>
                </c:pt>
                <c:pt idx="2">
                  <c:v>1.6466229999999999</c:v>
                </c:pt>
                <c:pt idx="3">
                  <c:v>1.526829</c:v>
                </c:pt>
                <c:pt idx="4">
                  <c:v>1.601404</c:v>
                </c:pt>
                <c:pt idx="5">
                  <c:v>1.6162380000000001</c:v>
                </c:pt>
                <c:pt idx="6">
                  <c:v>1.5953409999999999</c:v>
                </c:pt>
                <c:pt idx="7">
                  <c:v>1.586946</c:v>
                </c:pt>
                <c:pt idx="8">
                  <c:v>1.6339630000000001</c:v>
                </c:pt>
                <c:pt idx="9">
                  <c:v>1.6503890000000001</c:v>
                </c:pt>
                <c:pt idx="10">
                  <c:v>1.6354510000000002</c:v>
                </c:pt>
                <c:pt idx="11">
                  <c:v>1.6144479999999999</c:v>
                </c:pt>
                <c:pt idx="12">
                  <c:v>1.5964580000000002</c:v>
                </c:pt>
                <c:pt idx="13">
                  <c:v>1.5721880000000001</c:v>
                </c:pt>
                <c:pt idx="14">
                  <c:v>1.5624549999999999</c:v>
                </c:pt>
                <c:pt idx="15">
                  <c:v>1.5733419999999998</c:v>
                </c:pt>
                <c:pt idx="16">
                  <c:v>1.576759</c:v>
                </c:pt>
                <c:pt idx="17">
                  <c:v>1.584819</c:v>
                </c:pt>
                <c:pt idx="18">
                  <c:v>1.597942</c:v>
                </c:pt>
                <c:pt idx="19">
                  <c:v>1.606582</c:v>
                </c:pt>
                <c:pt idx="20">
                  <c:v>1.6096950000000001</c:v>
                </c:pt>
                <c:pt idx="21">
                  <c:v>1.6131829999999998</c:v>
                </c:pt>
                <c:pt idx="22">
                  <c:v>1.6213389999999999</c:v>
                </c:pt>
                <c:pt idx="23">
                  <c:v>1.6228919999999998</c:v>
                </c:pt>
                <c:pt idx="24">
                  <c:v>1.627113</c:v>
                </c:pt>
                <c:pt idx="25">
                  <c:v>1.6293679999999999</c:v>
                </c:pt>
                <c:pt idx="26">
                  <c:v>1.632609</c:v>
                </c:pt>
                <c:pt idx="27">
                  <c:v>1.6336499999999998</c:v>
                </c:pt>
                <c:pt idx="28">
                  <c:v>1.6373120000000001</c:v>
                </c:pt>
                <c:pt idx="29">
                  <c:v>1.6411319999999998</c:v>
                </c:pt>
                <c:pt idx="30">
                  <c:v>1.646455</c:v>
                </c:pt>
                <c:pt idx="31">
                  <c:v>1.6514930000000001</c:v>
                </c:pt>
                <c:pt idx="32">
                  <c:v>1.657918</c:v>
                </c:pt>
                <c:pt idx="33">
                  <c:v>1.6622689999999998</c:v>
                </c:pt>
                <c:pt idx="34">
                  <c:v>1.6687509999999999</c:v>
                </c:pt>
                <c:pt idx="35">
                  <c:v>1.6743969999999999</c:v>
                </c:pt>
                <c:pt idx="36">
                  <c:v>1.678663</c:v>
                </c:pt>
                <c:pt idx="37">
                  <c:v>1.6840139999999999</c:v>
                </c:pt>
                <c:pt idx="38">
                  <c:v>1.6903280000000001</c:v>
                </c:pt>
                <c:pt idx="39">
                  <c:v>1.6968240000000001</c:v>
                </c:pt>
                <c:pt idx="40">
                  <c:v>1.703173</c:v>
                </c:pt>
              </c:numCache>
            </c:numRef>
          </c:val>
        </c:ser>
        <c:ser>
          <c:idx val="5"/>
          <c:order val="1"/>
          <c:tx>
            <c:strRef>
              <c:f>cons_aeo19!$B$27</c:f>
              <c:strCache>
                <c:ptCount val="1"/>
                <c:pt idx="0">
                  <c:v>marine</c:v>
                </c:pt>
              </c:strCache>
            </c:strRef>
          </c:tx>
          <c:spPr>
            <a:solidFill>
              <a:schemeClr val="accent5">
                <a:lumMod val="50000"/>
              </a:schemeClr>
            </a:solidFill>
            <a:ln>
              <a:noFill/>
            </a:ln>
            <a:effectLst/>
          </c:spPr>
          <c:cat>
            <c:numRef>
              <c:f>[1]FuelEconomy!$D$1:$AR$1</c:f>
              <c:numCache>
                <c:formatCode>General</c:formatCode>
                <c:ptCount val="41"/>
                <c:pt idx="0">
                  <c:v>40179</c:v>
                </c:pt>
                <c:pt idx="1">
                  <c:v>40544</c:v>
                </c:pt>
                <c:pt idx="2">
                  <c:v>40909</c:v>
                </c:pt>
                <c:pt idx="3">
                  <c:v>41275</c:v>
                </c:pt>
                <c:pt idx="4">
                  <c:v>41640</c:v>
                </c:pt>
                <c:pt idx="5">
                  <c:v>42005</c:v>
                </c:pt>
                <c:pt idx="6">
                  <c:v>42370</c:v>
                </c:pt>
                <c:pt idx="7">
                  <c:v>42736</c:v>
                </c:pt>
                <c:pt idx="8">
                  <c:v>43101</c:v>
                </c:pt>
                <c:pt idx="9">
                  <c:v>43466</c:v>
                </c:pt>
                <c:pt idx="10">
                  <c:v>43831</c:v>
                </c:pt>
                <c:pt idx="11">
                  <c:v>44197</c:v>
                </c:pt>
                <c:pt idx="12">
                  <c:v>44562</c:v>
                </c:pt>
                <c:pt idx="13">
                  <c:v>44927</c:v>
                </c:pt>
                <c:pt idx="14">
                  <c:v>45292</c:v>
                </c:pt>
                <c:pt idx="15">
                  <c:v>45658</c:v>
                </c:pt>
                <c:pt idx="16">
                  <c:v>46023</c:v>
                </c:pt>
                <c:pt idx="17">
                  <c:v>46388</c:v>
                </c:pt>
                <c:pt idx="18">
                  <c:v>46753</c:v>
                </c:pt>
                <c:pt idx="19">
                  <c:v>47119</c:v>
                </c:pt>
                <c:pt idx="20">
                  <c:v>47484</c:v>
                </c:pt>
                <c:pt idx="21">
                  <c:v>47849</c:v>
                </c:pt>
                <c:pt idx="22">
                  <c:v>48214</c:v>
                </c:pt>
                <c:pt idx="23">
                  <c:v>48580</c:v>
                </c:pt>
                <c:pt idx="24">
                  <c:v>48945</c:v>
                </c:pt>
                <c:pt idx="25">
                  <c:v>49310</c:v>
                </c:pt>
                <c:pt idx="26">
                  <c:v>49675</c:v>
                </c:pt>
                <c:pt idx="27">
                  <c:v>50041</c:v>
                </c:pt>
                <c:pt idx="28">
                  <c:v>50406</c:v>
                </c:pt>
                <c:pt idx="29">
                  <c:v>50771</c:v>
                </c:pt>
                <c:pt idx="30">
                  <c:v>51136</c:v>
                </c:pt>
                <c:pt idx="31">
                  <c:v>51502</c:v>
                </c:pt>
                <c:pt idx="32">
                  <c:v>51867</c:v>
                </c:pt>
                <c:pt idx="33">
                  <c:v>52232</c:v>
                </c:pt>
                <c:pt idx="34">
                  <c:v>52597</c:v>
                </c:pt>
                <c:pt idx="35">
                  <c:v>52963</c:v>
                </c:pt>
                <c:pt idx="36">
                  <c:v>53328</c:v>
                </c:pt>
                <c:pt idx="37">
                  <c:v>53693</c:v>
                </c:pt>
                <c:pt idx="38">
                  <c:v>54058</c:v>
                </c:pt>
                <c:pt idx="39">
                  <c:v>54424</c:v>
                </c:pt>
                <c:pt idx="40">
                  <c:v>54789</c:v>
                </c:pt>
              </c:numCache>
            </c:numRef>
          </c:cat>
          <c:val>
            <c:numRef>
              <c:f>cons_aeo19!$C$27:$AQ$27</c:f>
              <c:numCache>
                <c:formatCode>General</c:formatCode>
                <c:ptCount val="41"/>
                <c:pt idx="0">
                  <c:v>1.3128799999999998</c:v>
                </c:pt>
                <c:pt idx="1">
                  <c:v>1.2004649999999999</c:v>
                </c:pt>
                <c:pt idx="2">
                  <c:v>1.0585880000000001</c:v>
                </c:pt>
                <c:pt idx="3">
                  <c:v>1.018343</c:v>
                </c:pt>
                <c:pt idx="4">
                  <c:v>0.93260399999999999</c:v>
                </c:pt>
                <c:pt idx="5">
                  <c:v>0.994336</c:v>
                </c:pt>
                <c:pt idx="6">
                  <c:v>1.173584</c:v>
                </c:pt>
                <c:pt idx="7">
                  <c:v>1.297517</c:v>
                </c:pt>
                <c:pt idx="8">
                  <c:v>1.253622</c:v>
                </c:pt>
                <c:pt idx="9">
                  <c:v>1.3747499999999999</c:v>
                </c:pt>
                <c:pt idx="10">
                  <c:v>1.1937870000000002</c:v>
                </c:pt>
                <c:pt idx="11">
                  <c:v>1.1944680000000001</c:v>
                </c:pt>
                <c:pt idx="12">
                  <c:v>1.2492239999999999</c:v>
                </c:pt>
                <c:pt idx="13">
                  <c:v>1.2583759999999999</c:v>
                </c:pt>
                <c:pt idx="14">
                  <c:v>1.2619100000000001</c:v>
                </c:pt>
                <c:pt idx="15">
                  <c:v>1.2650379999999999</c:v>
                </c:pt>
                <c:pt idx="16">
                  <c:v>1.259031</c:v>
                </c:pt>
                <c:pt idx="17">
                  <c:v>1.2535399999999999</c:v>
                </c:pt>
                <c:pt idx="18">
                  <c:v>1.2497020000000001</c:v>
                </c:pt>
                <c:pt idx="19">
                  <c:v>1.249101</c:v>
                </c:pt>
                <c:pt idx="20">
                  <c:v>1.239241</c:v>
                </c:pt>
                <c:pt idx="21">
                  <c:v>1.2371989999999999</c:v>
                </c:pt>
                <c:pt idx="22">
                  <c:v>1.2355369999999999</c:v>
                </c:pt>
                <c:pt idx="23">
                  <c:v>1.2340979999999999</c:v>
                </c:pt>
                <c:pt idx="24">
                  <c:v>1.231832</c:v>
                </c:pt>
                <c:pt idx="25">
                  <c:v>1.2164569999999999</c:v>
                </c:pt>
                <c:pt idx="26">
                  <c:v>1.214388</c:v>
                </c:pt>
                <c:pt idx="27">
                  <c:v>1.2100309999999999</c:v>
                </c:pt>
                <c:pt idx="28">
                  <c:v>1.207972</c:v>
                </c:pt>
                <c:pt idx="29">
                  <c:v>1.205932</c:v>
                </c:pt>
                <c:pt idx="30">
                  <c:v>1.204027</c:v>
                </c:pt>
                <c:pt idx="31">
                  <c:v>1.2023200000000001</c:v>
                </c:pt>
                <c:pt idx="32">
                  <c:v>1.1995960000000001</c:v>
                </c:pt>
                <c:pt idx="33">
                  <c:v>1.2052070000000001</c:v>
                </c:pt>
                <c:pt idx="34">
                  <c:v>1.1977599999999999</c:v>
                </c:pt>
                <c:pt idx="35">
                  <c:v>1.197092</c:v>
                </c:pt>
                <c:pt idx="36">
                  <c:v>1.1929290000000001</c:v>
                </c:pt>
                <c:pt idx="37">
                  <c:v>1.1919089999999999</c:v>
                </c:pt>
                <c:pt idx="38">
                  <c:v>1.1912309999999999</c:v>
                </c:pt>
                <c:pt idx="39">
                  <c:v>1.1911019999999999</c:v>
                </c:pt>
                <c:pt idx="40">
                  <c:v>1.1899949999999999</c:v>
                </c:pt>
              </c:numCache>
            </c:numRef>
          </c:val>
        </c:ser>
        <c:ser>
          <c:idx val="3"/>
          <c:order val="2"/>
          <c:tx>
            <c:strRef>
              <c:f>cons_aeo19!$B$25</c:f>
              <c:strCache>
                <c:ptCount val="1"/>
                <c:pt idx="0">
                  <c:v>rail</c:v>
                </c:pt>
              </c:strCache>
            </c:strRef>
          </c:tx>
          <c:spPr>
            <a:solidFill>
              <a:schemeClr val="accent5">
                <a:lumMod val="60000"/>
                <a:lumOff val="40000"/>
              </a:schemeClr>
            </a:solidFill>
            <a:ln>
              <a:noFill/>
            </a:ln>
            <a:effectLst/>
          </c:spPr>
          <c:cat>
            <c:numRef>
              <c:f>[1]FuelEconomy!$D$1:$AR$1</c:f>
              <c:numCache>
                <c:formatCode>General</c:formatCode>
                <c:ptCount val="41"/>
                <c:pt idx="0">
                  <c:v>40179</c:v>
                </c:pt>
                <c:pt idx="1">
                  <c:v>40544</c:v>
                </c:pt>
                <c:pt idx="2">
                  <c:v>40909</c:v>
                </c:pt>
                <c:pt idx="3">
                  <c:v>41275</c:v>
                </c:pt>
                <c:pt idx="4">
                  <c:v>41640</c:v>
                </c:pt>
                <c:pt idx="5">
                  <c:v>42005</c:v>
                </c:pt>
                <c:pt idx="6">
                  <c:v>42370</c:v>
                </c:pt>
                <c:pt idx="7">
                  <c:v>42736</c:v>
                </c:pt>
                <c:pt idx="8">
                  <c:v>43101</c:v>
                </c:pt>
                <c:pt idx="9">
                  <c:v>43466</c:v>
                </c:pt>
                <c:pt idx="10">
                  <c:v>43831</c:v>
                </c:pt>
                <c:pt idx="11">
                  <c:v>44197</c:v>
                </c:pt>
                <c:pt idx="12">
                  <c:v>44562</c:v>
                </c:pt>
                <c:pt idx="13">
                  <c:v>44927</c:v>
                </c:pt>
                <c:pt idx="14">
                  <c:v>45292</c:v>
                </c:pt>
                <c:pt idx="15">
                  <c:v>45658</c:v>
                </c:pt>
                <c:pt idx="16">
                  <c:v>46023</c:v>
                </c:pt>
                <c:pt idx="17">
                  <c:v>46388</c:v>
                </c:pt>
                <c:pt idx="18">
                  <c:v>46753</c:v>
                </c:pt>
                <c:pt idx="19">
                  <c:v>47119</c:v>
                </c:pt>
                <c:pt idx="20">
                  <c:v>47484</c:v>
                </c:pt>
                <c:pt idx="21">
                  <c:v>47849</c:v>
                </c:pt>
                <c:pt idx="22">
                  <c:v>48214</c:v>
                </c:pt>
                <c:pt idx="23">
                  <c:v>48580</c:v>
                </c:pt>
                <c:pt idx="24">
                  <c:v>48945</c:v>
                </c:pt>
                <c:pt idx="25">
                  <c:v>49310</c:v>
                </c:pt>
                <c:pt idx="26">
                  <c:v>49675</c:v>
                </c:pt>
                <c:pt idx="27">
                  <c:v>50041</c:v>
                </c:pt>
                <c:pt idx="28">
                  <c:v>50406</c:v>
                </c:pt>
                <c:pt idx="29">
                  <c:v>50771</c:v>
                </c:pt>
                <c:pt idx="30">
                  <c:v>51136</c:v>
                </c:pt>
                <c:pt idx="31">
                  <c:v>51502</c:v>
                </c:pt>
                <c:pt idx="32">
                  <c:v>51867</c:v>
                </c:pt>
                <c:pt idx="33">
                  <c:v>52232</c:v>
                </c:pt>
                <c:pt idx="34">
                  <c:v>52597</c:v>
                </c:pt>
                <c:pt idx="35">
                  <c:v>52963</c:v>
                </c:pt>
                <c:pt idx="36">
                  <c:v>53328</c:v>
                </c:pt>
                <c:pt idx="37">
                  <c:v>53693</c:v>
                </c:pt>
                <c:pt idx="38">
                  <c:v>54058</c:v>
                </c:pt>
                <c:pt idx="39">
                  <c:v>54424</c:v>
                </c:pt>
                <c:pt idx="40">
                  <c:v>54789</c:v>
                </c:pt>
              </c:numCache>
            </c:numRef>
          </c:cat>
          <c:val>
            <c:numRef>
              <c:f>cons_aeo19!$C$25:$AQ$25</c:f>
              <c:numCache>
                <c:formatCode>General</c:formatCode>
                <c:ptCount val="41"/>
                <c:pt idx="0">
                  <c:v>0.470001</c:v>
                </c:pt>
                <c:pt idx="1">
                  <c:v>0.53705199999999997</c:v>
                </c:pt>
                <c:pt idx="2">
                  <c:v>0.49113800000000002</c:v>
                </c:pt>
                <c:pt idx="3">
                  <c:v>0.50403299999999995</c:v>
                </c:pt>
                <c:pt idx="4">
                  <c:v>0.53443700000000005</c:v>
                </c:pt>
                <c:pt idx="5">
                  <c:v>0.51789499999999999</c:v>
                </c:pt>
                <c:pt idx="6">
                  <c:v>0.46323199999999998</c:v>
                </c:pt>
                <c:pt idx="7">
                  <c:v>0.56885600000000003</c:v>
                </c:pt>
                <c:pt idx="8">
                  <c:v>0.56609199999999993</c:v>
                </c:pt>
                <c:pt idx="9">
                  <c:v>0.57022499999999998</c:v>
                </c:pt>
                <c:pt idx="10">
                  <c:v>0.55728600000000006</c:v>
                </c:pt>
                <c:pt idx="11">
                  <c:v>0.55253400000000008</c:v>
                </c:pt>
                <c:pt idx="12">
                  <c:v>0.54757999999999996</c:v>
                </c:pt>
                <c:pt idx="13">
                  <c:v>0.54473799999999994</c:v>
                </c:pt>
                <c:pt idx="14">
                  <c:v>0.54736099999999999</c:v>
                </c:pt>
                <c:pt idx="15">
                  <c:v>0.54876800000000003</c:v>
                </c:pt>
                <c:pt idx="16">
                  <c:v>0.55054400000000003</c:v>
                </c:pt>
                <c:pt idx="17">
                  <c:v>0.54974299999999998</c:v>
                </c:pt>
                <c:pt idx="18">
                  <c:v>0.55052899999999994</c:v>
                </c:pt>
                <c:pt idx="19">
                  <c:v>0.55770699999999995</c:v>
                </c:pt>
                <c:pt idx="20">
                  <c:v>0.56269200000000008</c:v>
                </c:pt>
                <c:pt idx="21">
                  <c:v>0.56123600000000007</c:v>
                </c:pt>
                <c:pt idx="22">
                  <c:v>0.55942700000000001</c:v>
                </c:pt>
                <c:pt idx="23">
                  <c:v>0.56016100000000002</c:v>
                </c:pt>
                <c:pt idx="24">
                  <c:v>0.557778</c:v>
                </c:pt>
                <c:pt idx="25">
                  <c:v>0.55869899999999995</c:v>
                </c:pt>
                <c:pt idx="26">
                  <c:v>0.56022700000000003</c:v>
                </c:pt>
                <c:pt idx="27">
                  <c:v>0.56063499999999999</c:v>
                </c:pt>
                <c:pt idx="28">
                  <c:v>0.56199299999999996</c:v>
                </c:pt>
                <c:pt idx="29">
                  <c:v>0.56325000000000003</c:v>
                </c:pt>
                <c:pt idx="30">
                  <c:v>0.56410000000000005</c:v>
                </c:pt>
                <c:pt idx="31">
                  <c:v>0.56474199999999997</c:v>
                </c:pt>
                <c:pt idx="32">
                  <c:v>0.56474399999999991</c:v>
                </c:pt>
                <c:pt idx="33">
                  <c:v>0.56443900000000002</c:v>
                </c:pt>
                <c:pt idx="34">
                  <c:v>0.56542900000000007</c:v>
                </c:pt>
                <c:pt idx="35">
                  <c:v>0.56681899999999996</c:v>
                </c:pt>
                <c:pt idx="36">
                  <c:v>0.56700899999999999</c:v>
                </c:pt>
                <c:pt idx="37">
                  <c:v>0.56789000000000001</c:v>
                </c:pt>
                <c:pt idx="38">
                  <c:v>0.56930499999999995</c:v>
                </c:pt>
                <c:pt idx="39">
                  <c:v>0.57057399999999991</c:v>
                </c:pt>
                <c:pt idx="40">
                  <c:v>0.57225099999999995</c:v>
                </c:pt>
              </c:numCache>
            </c:numRef>
          </c:val>
        </c:ser>
        <c:ser>
          <c:idx val="1"/>
          <c:order val="3"/>
          <c:tx>
            <c:strRef>
              <c:f>cons_aeo19!$B$23</c:f>
              <c:strCache>
                <c:ptCount val="1"/>
                <c:pt idx="0">
                  <c:v>commercial light trucks</c:v>
                </c:pt>
              </c:strCache>
            </c:strRef>
          </c:tx>
          <c:spPr>
            <a:solidFill>
              <a:schemeClr val="accent6"/>
            </a:solidFill>
            <a:ln>
              <a:noFill/>
            </a:ln>
            <a:effectLst/>
          </c:spPr>
          <c:cat>
            <c:numRef>
              <c:f>[1]FuelEconomy!$D$1:$AR$1</c:f>
              <c:numCache>
                <c:formatCode>General</c:formatCode>
                <c:ptCount val="41"/>
                <c:pt idx="0">
                  <c:v>40179</c:v>
                </c:pt>
                <c:pt idx="1">
                  <c:v>40544</c:v>
                </c:pt>
                <c:pt idx="2">
                  <c:v>40909</c:v>
                </c:pt>
                <c:pt idx="3">
                  <c:v>41275</c:v>
                </c:pt>
                <c:pt idx="4">
                  <c:v>41640</c:v>
                </c:pt>
                <c:pt idx="5">
                  <c:v>42005</c:v>
                </c:pt>
                <c:pt idx="6">
                  <c:v>42370</c:v>
                </c:pt>
                <c:pt idx="7">
                  <c:v>42736</c:v>
                </c:pt>
                <c:pt idx="8">
                  <c:v>43101</c:v>
                </c:pt>
                <c:pt idx="9">
                  <c:v>43466</c:v>
                </c:pt>
                <c:pt idx="10">
                  <c:v>43831</c:v>
                </c:pt>
                <c:pt idx="11">
                  <c:v>44197</c:v>
                </c:pt>
                <c:pt idx="12">
                  <c:v>44562</c:v>
                </c:pt>
                <c:pt idx="13">
                  <c:v>44927</c:v>
                </c:pt>
                <c:pt idx="14">
                  <c:v>45292</c:v>
                </c:pt>
                <c:pt idx="15">
                  <c:v>45658</c:v>
                </c:pt>
                <c:pt idx="16">
                  <c:v>46023</c:v>
                </c:pt>
                <c:pt idx="17">
                  <c:v>46388</c:v>
                </c:pt>
                <c:pt idx="18">
                  <c:v>46753</c:v>
                </c:pt>
                <c:pt idx="19">
                  <c:v>47119</c:v>
                </c:pt>
                <c:pt idx="20">
                  <c:v>47484</c:v>
                </c:pt>
                <c:pt idx="21">
                  <c:v>47849</c:v>
                </c:pt>
                <c:pt idx="22">
                  <c:v>48214</c:v>
                </c:pt>
                <c:pt idx="23">
                  <c:v>48580</c:v>
                </c:pt>
                <c:pt idx="24">
                  <c:v>48945</c:v>
                </c:pt>
                <c:pt idx="25">
                  <c:v>49310</c:v>
                </c:pt>
                <c:pt idx="26">
                  <c:v>49675</c:v>
                </c:pt>
                <c:pt idx="27">
                  <c:v>50041</c:v>
                </c:pt>
                <c:pt idx="28">
                  <c:v>50406</c:v>
                </c:pt>
                <c:pt idx="29">
                  <c:v>50771</c:v>
                </c:pt>
                <c:pt idx="30">
                  <c:v>51136</c:v>
                </c:pt>
                <c:pt idx="31">
                  <c:v>51502</c:v>
                </c:pt>
                <c:pt idx="32">
                  <c:v>51867</c:v>
                </c:pt>
                <c:pt idx="33">
                  <c:v>52232</c:v>
                </c:pt>
                <c:pt idx="34">
                  <c:v>52597</c:v>
                </c:pt>
                <c:pt idx="35">
                  <c:v>52963</c:v>
                </c:pt>
                <c:pt idx="36">
                  <c:v>53328</c:v>
                </c:pt>
                <c:pt idx="37">
                  <c:v>53693</c:v>
                </c:pt>
                <c:pt idx="38">
                  <c:v>54058</c:v>
                </c:pt>
                <c:pt idx="39">
                  <c:v>54424</c:v>
                </c:pt>
                <c:pt idx="40">
                  <c:v>54789</c:v>
                </c:pt>
              </c:numCache>
            </c:numRef>
          </c:cat>
          <c:val>
            <c:numRef>
              <c:f>cons_aeo19!$C$23:$AQ$23</c:f>
              <c:numCache>
                <c:formatCode>General</c:formatCode>
                <c:ptCount val="41"/>
                <c:pt idx="0">
                  <c:v>0.720885</c:v>
                </c:pt>
                <c:pt idx="1">
                  <c:v>0.74787999999999999</c:v>
                </c:pt>
                <c:pt idx="2">
                  <c:v>0.75114400000000003</c:v>
                </c:pt>
                <c:pt idx="3">
                  <c:v>0.78007099999999996</c:v>
                </c:pt>
                <c:pt idx="4">
                  <c:v>0.80399900000000002</c:v>
                </c:pt>
                <c:pt idx="5">
                  <c:v>0.83092999999999995</c:v>
                </c:pt>
                <c:pt idx="6">
                  <c:v>0.85473399999999999</c:v>
                </c:pt>
                <c:pt idx="7">
                  <c:v>0.88700599999999996</c:v>
                </c:pt>
                <c:pt idx="8">
                  <c:v>0.90117199999999997</c:v>
                </c:pt>
                <c:pt idx="9">
                  <c:v>0.913443</c:v>
                </c:pt>
                <c:pt idx="10">
                  <c:v>0.91737800000000003</c:v>
                </c:pt>
                <c:pt idx="11">
                  <c:v>0.917018</c:v>
                </c:pt>
                <c:pt idx="12">
                  <c:v>0.91544400000000004</c:v>
                </c:pt>
                <c:pt idx="13">
                  <c:v>0.91353499999999999</c:v>
                </c:pt>
                <c:pt idx="14">
                  <c:v>0.910829</c:v>
                </c:pt>
                <c:pt idx="15">
                  <c:v>0.91168499999999997</c:v>
                </c:pt>
                <c:pt idx="16">
                  <c:v>0.91246899999999997</c:v>
                </c:pt>
                <c:pt idx="17">
                  <c:v>0.91220400000000001</c:v>
                </c:pt>
                <c:pt idx="18">
                  <c:v>0.91393500000000005</c:v>
                </c:pt>
                <c:pt idx="19">
                  <c:v>0.91403599999999996</c:v>
                </c:pt>
                <c:pt idx="20">
                  <c:v>0.91412499999999997</c:v>
                </c:pt>
                <c:pt idx="21">
                  <c:v>0.91635800000000001</c:v>
                </c:pt>
                <c:pt idx="22">
                  <c:v>0.91940100000000002</c:v>
                </c:pt>
                <c:pt idx="23">
                  <c:v>0.92392200000000002</c:v>
                </c:pt>
                <c:pt idx="24">
                  <c:v>0.93013000000000001</c:v>
                </c:pt>
                <c:pt idx="25">
                  <c:v>0.93766099999999997</c:v>
                </c:pt>
                <c:pt idx="26">
                  <c:v>0.94613000000000003</c:v>
                </c:pt>
                <c:pt idx="27">
                  <c:v>0.95593600000000001</c:v>
                </c:pt>
                <c:pt idx="28">
                  <c:v>0.96648199999999995</c:v>
                </c:pt>
                <c:pt idx="29">
                  <c:v>0.97614699999999999</c:v>
                </c:pt>
                <c:pt idx="30">
                  <c:v>0.98616800000000004</c:v>
                </c:pt>
                <c:pt idx="31">
                  <c:v>0.99651000000000001</c:v>
                </c:pt>
                <c:pt idx="32">
                  <c:v>1.0069969999999999</c:v>
                </c:pt>
                <c:pt idx="33">
                  <c:v>1.0186710000000001</c:v>
                </c:pt>
                <c:pt idx="34">
                  <c:v>1.0312380000000001</c:v>
                </c:pt>
                <c:pt idx="35">
                  <c:v>1.0452349999999999</c:v>
                </c:pt>
                <c:pt idx="36">
                  <c:v>1.0600430000000001</c:v>
                </c:pt>
                <c:pt idx="37">
                  <c:v>1.0748599999999999</c:v>
                </c:pt>
                <c:pt idx="38">
                  <c:v>1.0886640000000001</c:v>
                </c:pt>
                <c:pt idx="39">
                  <c:v>1.102422</c:v>
                </c:pt>
                <c:pt idx="40">
                  <c:v>1.1162099999999999</c:v>
                </c:pt>
              </c:numCache>
            </c:numRef>
          </c:val>
        </c:ser>
        <c:ser>
          <c:idx val="0"/>
          <c:order val="4"/>
          <c:tx>
            <c:strRef>
              <c:f>cons_aeo19!$B$22</c:f>
              <c:strCache>
                <c:ptCount val="1"/>
                <c:pt idx="0">
                  <c:v>air</c:v>
                </c:pt>
              </c:strCache>
            </c:strRef>
          </c:tx>
          <c:spPr>
            <a:solidFill>
              <a:schemeClr val="accent3"/>
            </a:solidFill>
            <a:ln>
              <a:noFill/>
            </a:ln>
            <a:effectLst/>
          </c:spPr>
          <c:cat>
            <c:numRef>
              <c:f>[1]FuelEconomy!$D$1:$AR$1</c:f>
              <c:numCache>
                <c:formatCode>General</c:formatCode>
                <c:ptCount val="41"/>
                <c:pt idx="0">
                  <c:v>40179</c:v>
                </c:pt>
                <c:pt idx="1">
                  <c:v>40544</c:v>
                </c:pt>
                <c:pt idx="2">
                  <c:v>40909</c:v>
                </c:pt>
                <c:pt idx="3">
                  <c:v>41275</c:v>
                </c:pt>
                <c:pt idx="4">
                  <c:v>41640</c:v>
                </c:pt>
                <c:pt idx="5">
                  <c:v>42005</c:v>
                </c:pt>
                <c:pt idx="6">
                  <c:v>42370</c:v>
                </c:pt>
                <c:pt idx="7">
                  <c:v>42736</c:v>
                </c:pt>
                <c:pt idx="8">
                  <c:v>43101</c:v>
                </c:pt>
                <c:pt idx="9">
                  <c:v>43466</c:v>
                </c:pt>
                <c:pt idx="10">
                  <c:v>43831</c:v>
                </c:pt>
                <c:pt idx="11">
                  <c:v>44197</c:v>
                </c:pt>
                <c:pt idx="12">
                  <c:v>44562</c:v>
                </c:pt>
                <c:pt idx="13">
                  <c:v>44927</c:v>
                </c:pt>
                <c:pt idx="14">
                  <c:v>45292</c:v>
                </c:pt>
                <c:pt idx="15">
                  <c:v>45658</c:v>
                </c:pt>
                <c:pt idx="16">
                  <c:v>46023</c:v>
                </c:pt>
                <c:pt idx="17">
                  <c:v>46388</c:v>
                </c:pt>
                <c:pt idx="18">
                  <c:v>46753</c:v>
                </c:pt>
                <c:pt idx="19">
                  <c:v>47119</c:v>
                </c:pt>
                <c:pt idx="20">
                  <c:v>47484</c:v>
                </c:pt>
                <c:pt idx="21">
                  <c:v>47849</c:v>
                </c:pt>
                <c:pt idx="22">
                  <c:v>48214</c:v>
                </c:pt>
                <c:pt idx="23">
                  <c:v>48580</c:v>
                </c:pt>
                <c:pt idx="24">
                  <c:v>48945</c:v>
                </c:pt>
                <c:pt idx="25">
                  <c:v>49310</c:v>
                </c:pt>
                <c:pt idx="26">
                  <c:v>49675</c:v>
                </c:pt>
                <c:pt idx="27">
                  <c:v>50041</c:v>
                </c:pt>
                <c:pt idx="28">
                  <c:v>50406</c:v>
                </c:pt>
                <c:pt idx="29">
                  <c:v>50771</c:v>
                </c:pt>
                <c:pt idx="30">
                  <c:v>51136</c:v>
                </c:pt>
                <c:pt idx="31">
                  <c:v>51502</c:v>
                </c:pt>
                <c:pt idx="32">
                  <c:v>51867</c:v>
                </c:pt>
                <c:pt idx="33">
                  <c:v>52232</c:v>
                </c:pt>
                <c:pt idx="34">
                  <c:v>52597</c:v>
                </c:pt>
                <c:pt idx="35">
                  <c:v>52963</c:v>
                </c:pt>
                <c:pt idx="36">
                  <c:v>53328</c:v>
                </c:pt>
                <c:pt idx="37">
                  <c:v>53693</c:v>
                </c:pt>
                <c:pt idx="38">
                  <c:v>54058</c:v>
                </c:pt>
                <c:pt idx="39">
                  <c:v>54424</c:v>
                </c:pt>
                <c:pt idx="40">
                  <c:v>54789</c:v>
                </c:pt>
              </c:numCache>
            </c:numRef>
          </c:cat>
          <c:val>
            <c:numRef>
              <c:f>cons_aeo19!$C$22:$AQ$22</c:f>
              <c:numCache>
                <c:formatCode>General</c:formatCode>
                <c:ptCount val="41"/>
                <c:pt idx="0">
                  <c:v>2.360347</c:v>
                </c:pt>
                <c:pt idx="1">
                  <c:v>2.4023569999999999</c:v>
                </c:pt>
                <c:pt idx="2">
                  <c:v>2.3323140000000002</c:v>
                </c:pt>
                <c:pt idx="3">
                  <c:v>2.3014579999999998</c:v>
                </c:pt>
                <c:pt idx="4">
                  <c:v>2.2869830000000002</c:v>
                </c:pt>
                <c:pt idx="5">
                  <c:v>2.363229</c:v>
                </c:pt>
                <c:pt idx="6">
                  <c:v>2.4056989999999998</c:v>
                </c:pt>
                <c:pt idx="7">
                  <c:v>2.5238839999999998</c:v>
                </c:pt>
                <c:pt idx="8">
                  <c:v>2.543482</c:v>
                </c:pt>
                <c:pt idx="9">
                  <c:v>2.5814349999999999</c:v>
                </c:pt>
                <c:pt idx="10">
                  <c:v>2.6145100000000001</c:v>
                </c:pt>
                <c:pt idx="11">
                  <c:v>2.6396380000000002</c:v>
                </c:pt>
                <c:pt idx="12">
                  <c:v>2.6628729999999998</c:v>
                </c:pt>
                <c:pt idx="13">
                  <c:v>2.6888260000000002</c:v>
                </c:pt>
                <c:pt idx="14">
                  <c:v>2.7163870000000001</c:v>
                </c:pt>
                <c:pt idx="15">
                  <c:v>2.7477559999999999</c:v>
                </c:pt>
                <c:pt idx="16">
                  <c:v>2.778921</c:v>
                </c:pt>
                <c:pt idx="17">
                  <c:v>2.8073380000000001</c:v>
                </c:pt>
                <c:pt idx="18">
                  <c:v>2.8450899999999999</c:v>
                </c:pt>
                <c:pt idx="19">
                  <c:v>2.875095</c:v>
                </c:pt>
                <c:pt idx="20">
                  <c:v>2.9057219999999999</c:v>
                </c:pt>
                <c:pt idx="21">
                  <c:v>2.9377040000000001</c:v>
                </c:pt>
                <c:pt idx="22">
                  <c:v>2.9689709999999998</c:v>
                </c:pt>
                <c:pt idx="23">
                  <c:v>3.000346</c:v>
                </c:pt>
                <c:pt idx="24">
                  <c:v>3.0331640000000002</c:v>
                </c:pt>
                <c:pt idx="25">
                  <c:v>3.0650689999999998</c:v>
                </c:pt>
                <c:pt idx="26">
                  <c:v>3.0961479999999999</c:v>
                </c:pt>
                <c:pt idx="27">
                  <c:v>3.1276630000000001</c:v>
                </c:pt>
                <c:pt idx="28">
                  <c:v>3.1599080000000002</c:v>
                </c:pt>
                <c:pt idx="29">
                  <c:v>3.191287</c:v>
                </c:pt>
                <c:pt idx="30">
                  <c:v>3.2230400000000001</c:v>
                </c:pt>
                <c:pt idx="31">
                  <c:v>3.2547139999999999</c:v>
                </c:pt>
                <c:pt idx="32">
                  <c:v>3.286702</c:v>
                </c:pt>
                <c:pt idx="33">
                  <c:v>3.3214679999999999</c:v>
                </c:pt>
                <c:pt idx="34">
                  <c:v>3.3566419999999999</c:v>
                </c:pt>
                <c:pt idx="35">
                  <c:v>3.3941919999999999</c:v>
                </c:pt>
                <c:pt idx="36">
                  <c:v>3.4316550000000001</c:v>
                </c:pt>
                <c:pt idx="37">
                  <c:v>3.47079</c:v>
                </c:pt>
                <c:pt idx="38">
                  <c:v>3.5097299999999998</c:v>
                </c:pt>
                <c:pt idx="39">
                  <c:v>3.5484209999999998</c:v>
                </c:pt>
                <c:pt idx="40">
                  <c:v>3.5862970000000001</c:v>
                </c:pt>
              </c:numCache>
            </c:numRef>
          </c:val>
        </c:ser>
        <c:ser>
          <c:idx val="2"/>
          <c:order val="5"/>
          <c:tx>
            <c:strRef>
              <c:f>cons_aeo19!$B$24</c:f>
              <c:strCache>
                <c:ptCount val="1"/>
                <c:pt idx="0">
                  <c:v>freight trucks</c:v>
                </c:pt>
              </c:strCache>
            </c:strRef>
          </c:tx>
          <c:spPr>
            <a:solidFill>
              <a:schemeClr val="accent1"/>
            </a:solidFill>
            <a:ln>
              <a:noFill/>
            </a:ln>
            <a:effectLst/>
          </c:spPr>
          <c:cat>
            <c:numRef>
              <c:f>[1]FuelEconomy!$D$1:$AR$1</c:f>
              <c:numCache>
                <c:formatCode>General</c:formatCode>
                <c:ptCount val="41"/>
                <c:pt idx="0">
                  <c:v>40179</c:v>
                </c:pt>
                <c:pt idx="1">
                  <c:v>40544</c:v>
                </c:pt>
                <c:pt idx="2">
                  <c:v>40909</c:v>
                </c:pt>
                <c:pt idx="3">
                  <c:v>41275</c:v>
                </c:pt>
                <c:pt idx="4">
                  <c:v>41640</c:v>
                </c:pt>
                <c:pt idx="5">
                  <c:v>42005</c:v>
                </c:pt>
                <c:pt idx="6">
                  <c:v>42370</c:v>
                </c:pt>
                <c:pt idx="7">
                  <c:v>42736</c:v>
                </c:pt>
                <c:pt idx="8">
                  <c:v>43101</c:v>
                </c:pt>
                <c:pt idx="9">
                  <c:v>43466</c:v>
                </c:pt>
                <c:pt idx="10">
                  <c:v>43831</c:v>
                </c:pt>
                <c:pt idx="11">
                  <c:v>44197</c:v>
                </c:pt>
                <c:pt idx="12">
                  <c:v>44562</c:v>
                </c:pt>
                <c:pt idx="13">
                  <c:v>44927</c:v>
                </c:pt>
                <c:pt idx="14">
                  <c:v>45292</c:v>
                </c:pt>
                <c:pt idx="15">
                  <c:v>45658</c:v>
                </c:pt>
                <c:pt idx="16">
                  <c:v>46023</c:v>
                </c:pt>
                <c:pt idx="17">
                  <c:v>46388</c:v>
                </c:pt>
                <c:pt idx="18">
                  <c:v>46753</c:v>
                </c:pt>
                <c:pt idx="19">
                  <c:v>47119</c:v>
                </c:pt>
                <c:pt idx="20">
                  <c:v>47484</c:v>
                </c:pt>
                <c:pt idx="21">
                  <c:v>47849</c:v>
                </c:pt>
                <c:pt idx="22">
                  <c:v>48214</c:v>
                </c:pt>
                <c:pt idx="23">
                  <c:v>48580</c:v>
                </c:pt>
                <c:pt idx="24">
                  <c:v>48945</c:v>
                </c:pt>
                <c:pt idx="25">
                  <c:v>49310</c:v>
                </c:pt>
                <c:pt idx="26">
                  <c:v>49675</c:v>
                </c:pt>
                <c:pt idx="27">
                  <c:v>50041</c:v>
                </c:pt>
                <c:pt idx="28">
                  <c:v>50406</c:v>
                </c:pt>
                <c:pt idx="29">
                  <c:v>50771</c:v>
                </c:pt>
                <c:pt idx="30">
                  <c:v>51136</c:v>
                </c:pt>
                <c:pt idx="31">
                  <c:v>51502</c:v>
                </c:pt>
                <c:pt idx="32">
                  <c:v>51867</c:v>
                </c:pt>
                <c:pt idx="33">
                  <c:v>52232</c:v>
                </c:pt>
                <c:pt idx="34">
                  <c:v>52597</c:v>
                </c:pt>
                <c:pt idx="35">
                  <c:v>52963</c:v>
                </c:pt>
                <c:pt idx="36">
                  <c:v>53328</c:v>
                </c:pt>
                <c:pt idx="37">
                  <c:v>53693</c:v>
                </c:pt>
                <c:pt idx="38">
                  <c:v>54058</c:v>
                </c:pt>
                <c:pt idx="39">
                  <c:v>54424</c:v>
                </c:pt>
                <c:pt idx="40">
                  <c:v>54789</c:v>
                </c:pt>
              </c:numCache>
            </c:numRef>
          </c:cat>
          <c:val>
            <c:numRef>
              <c:f>cons_aeo19!$C$24:$AQ$24</c:f>
              <c:numCache>
                <c:formatCode>General</c:formatCode>
                <c:ptCount val="41"/>
                <c:pt idx="0">
                  <c:v>5.0985860000000001</c:v>
                </c:pt>
                <c:pt idx="1">
                  <c:v>5.1438829999999998</c:v>
                </c:pt>
                <c:pt idx="2">
                  <c:v>4.9633649999999996</c:v>
                </c:pt>
                <c:pt idx="3">
                  <c:v>5.1122750000000003</c:v>
                </c:pt>
                <c:pt idx="4">
                  <c:v>5.3012410000000001</c:v>
                </c:pt>
                <c:pt idx="5">
                  <c:v>5.339912</c:v>
                </c:pt>
                <c:pt idx="6">
                  <c:v>5.351648</c:v>
                </c:pt>
                <c:pt idx="7">
                  <c:v>5.6493820000000001</c:v>
                </c:pt>
                <c:pt idx="8">
                  <c:v>5.7229039999999998</c:v>
                </c:pt>
                <c:pt idx="9">
                  <c:v>5.8148960000000001</c:v>
                </c:pt>
                <c:pt idx="10">
                  <c:v>5.8254960000000002</c:v>
                </c:pt>
                <c:pt idx="11">
                  <c:v>5.8086359999999999</c:v>
                </c:pt>
                <c:pt idx="12">
                  <c:v>5.8068460000000002</c:v>
                </c:pt>
                <c:pt idx="13">
                  <c:v>5.8042410000000002</c:v>
                </c:pt>
                <c:pt idx="14">
                  <c:v>5.7925750000000003</c:v>
                </c:pt>
                <c:pt idx="15">
                  <c:v>5.7771150000000002</c:v>
                </c:pt>
                <c:pt idx="16">
                  <c:v>5.7594000000000003</c:v>
                </c:pt>
                <c:pt idx="17">
                  <c:v>5.7201490000000002</c:v>
                </c:pt>
                <c:pt idx="18">
                  <c:v>5.6867089999999996</c:v>
                </c:pt>
                <c:pt idx="19">
                  <c:v>5.6421060000000001</c:v>
                </c:pt>
                <c:pt idx="20">
                  <c:v>5.5973870000000003</c:v>
                </c:pt>
                <c:pt idx="21">
                  <c:v>5.5648569999999999</c:v>
                </c:pt>
                <c:pt idx="22">
                  <c:v>5.5321559999999996</c:v>
                </c:pt>
                <c:pt idx="23">
                  <c:v>5.5048719999999998</c:v>
                </c:pt>
                <c:pt idx="24">
                  <c:v>5.4928910000000002</c:v>
                </c:pt>
                <c:pt idx="25">
                  <c:v>5.4992190000000001</c:v>
                </c:pt>
                <c:pt idx="26">
                  <c:v>5.5100530000000001</c:v>
                </c:pt>
                <c:pt idx="27">
                  <c:v>5.5318149999999999</c:v>
                </c:pt>
                <c:pt idx="28">
                  <c:v>5.5579729999999996</c:v>
                </c:pt>
                <c:pt idx="29">
                  <c:v>5.5832059999999997</c:v>
                </c:pt>
                <c:pt idx="30">
                  <c:v>5.6026420000000003</c:v>
                </c:pt>
                <c:pt idx="31">
                  <c:v>5.6342129999999999</c:v>
                </c:pt>
                <c:pt idx="32">
                  <c:v>5.6679500000000003</c:v>
                </c:pt>
                <c:pt idx="33">
                  <c:v>5.7086139999999999</c:v>
                </c:pt>
                <c:pt idx="34">
                  <c:v>5.7585369999999996</c:v>
                </c:pt>
                <c:pt idx="35">
                  <c:v>5.8127319999999996</c:v>
                </c:pt>
                <c:pt idx="36">
                  <c:v>5.8716419999999996</c:v>
                </c:pt>
                <c:pt idx="37">
                  <c:v>5.939038</c:v>
                </c:pt>
                <c:pt idx="38">
                  <c:v>6.007619</c:v>
                </c:pt>
                <c:pt idx="39">
                  <c:v>6.0638019999999999</c:v>
                </c:pt>
                <c:pt idx="40">
                  <c:v>6.1261970000000003</c:v>
                </c:pt>
              </c:numCache>
            </c:numRef>
          </c:val>
        </c:ser>
        <c:ser>
          <c:idx val="4"/>
          <c:order val="6"/>
          <c:tx>
            <c:strRef>
              <c:f>cons_aeo19!$B$26</c:f>
              <c:strCache>
                <c:ptCount val="1"/>
                <c:pt idx="0">
                  <c:v>light-duty vehicles</c:v>
                </c:pt>
              </c:strCache>
            </c:strRef>
          </c:tx>
          <c:spPr>
            <a:solidFill>
              <a:schemeClr val="tx2"/>
            </a:solidFill>
            <a:ln>
              <a:noFill/>
            </a:ln>
            <a:effectLst/>
          </c:spPr>
          <c:cat>
            <c:numRef>
              <c:f>[1]FuelEconomy!$D$1:$AR$1</c:f>
              <c:numCache>
                <c:formatCode>General</c:formatCode>
                <c:ptCount val="41"/>
                <c:pt idx="0">
                  <c:v>40179</c:v>
                </c:pt>
                <c:pt idx="1">
                  <c:v>40544</c:v>
                </c:pt>
                <c:pt idx="2">
                  <c:v>40909</c:v>
                </c:pt>
                <c:pt idx="3">
                  <c:v>41275</c:v>
                </c:pt>
                <c:pt idx="4">
                  <c:v>41640</c:v>
                </c:pt>
                <c:pt idx="5">
                  <c:v>42005</c:v>
                </c:pt>
                <c:pt idx="6">
                  <c:v>42370</c:v>
                </c:pt>
                <c:pt idx="7">
                  <c:v>42736</c:v>
                </c:pt>
                <c:pt idx="8">
                  <c:v>43101</c:v>
                </c:pt>
                <c:pt idx="9">
                  <c:v>43466</c:v>
                </c:pt>
                <c:pt idx="10">
                  <c:v>43831</c:v>
                </c:pt>
                <c:pt idx="11">
                  <c:v>44197</c:v>
                </c:pt>
                <c:pt idx="12">
                  <c:v>44562</c:v>
                </c:pt>
                <c:pt idx="13">
                  <c:v>44927</c:v>
                </c:pt>
                <c:pt idx="14">
                  <c:v>45292</c:v>
                </c:pt>
                <c:pt idx="15">
                  <c:v>45658</c:v>
                </c:pt>
                <c:pt idx="16">
                  <c:v>46023</c:v>
                </c:pt>
                <c:pt idx="17">
                  <c:v>46388</c:v>
                </c:pt>
                <c:pt idx="18">
                  <c:v>46753</c:v>
                </c:pt>
                <c:pt idx="19">
                  <c:v>47119</c:v>
                </c:pt>
                <c:pt idx="20">
                  <c:v>47484</c:v>
                </c:pt>
                <c:pt idx="21">
                  <c:v>47849</c:v>
                </c:pt>
                <c:pt idx="22">
                  <c:v>48214</c:v>
                </c:pt>
                <c:pt idx="23">
                  <c:v>48580</c:v>
                </c:pt>
                <c:pt idx="24">
                  <c:v>48945</c:v>
                </c:pt>
                <c:pt idx="25">
                  <c:v>49310</c:v>
                </c:pt>
                <c:pt idx="26">
                  <c:v>49675</c:v>
                </c:pt>
                <c:pt idx="27">
                  <c:v>50041</c:v>
                </c:pt>
                <c:pt idx="28">
                  <c:v>50406</c:v>
                </c:pt>
                <c:pt idx="29">
                  <c:v>50771</c:v>
                </c:pt>
                <c:pt idx="30">
                  <c:v>51136</c:v>
                </c:pt>
                <c:pt idx="31">
                  <c:v>51502</c:v>
                </c:pt>
                <c:pt idx="32">
                  <c:v>51867</c:v>
                </c:pt>
                <c:pt idx="33">
                  <c:v>52232</c:v>
                </c:pt>
                <c:pt idx="34">
                  <c:v>52597</c:v>
                </c:pt>
                <c:pt idx="35">
                  <c:v>52963</c:v>
                </c:pt>
                <c:pt idx="36">
                  <c:v>53328</c:v>
                </c:pt>
                <c:pt idx="37">
                  <c:v>53693</c:v>
                </c:pt>
                <c:pt idx="38">
                  <c:v>54058</c:v>
                </c:pt>
                <c:pt idx="39">
                  <c:v>54424</c:v>
                </c:pt>
                <c:pt idx="40">
                  <c:v>54789</c:v>
                </c:pt>
              </c:numCache>
            </c:numRef>
          </c:cat>
          <c:val>
            <c:numRef>
              <c:f>cons_aeo19!$C$26:$AQ$26</c:f>
              <c:numCache>
                <c:formatCode>General</c:formatCode>
                <c:ptCount val="41"/>
                <c:pt idx="0">
                  <c:v>15.164244999999999</c:v>
                </c:pt>
                <c:pt idx="1">
                  <c:v>14.718947</c:v>
                </c:pt>
                <c:pt idx="2">
                  <c:v>14.648825</c:v>
                </c:pt>
                <c:pt idx="3">
                  <c:v>14.833000999999999</c:v>
                </c:pt>
                <c:pt idx="4">
                  <c:v>14.983167999999999</c:v>
                </c:pt>
                <c:pt idx="5">
                  <c:v>15.093774</c:v>
                </c:pt>
                <c:pt idx="6">
                  <c:v>15.353045</c:v>
                </c:pt>
                <c:pt idx="7">
                  <c:v>15.428981</c:v>
                </c:pt>
                <c:pt idx="8">
                  <c:v>15.405498</c:v>
                </c:pt>
                <c:pt idx="9">
                  <c:v>15.323708999999999</c:v>
                </c:pt>
                <c:pt idx="10">
                  <c:v>15.159972</c:v>
                </c:pt>
                <c:pt idx="11">
                  <c:v>14.917847</c:v>
                </c:pt>
                <c:pt idx="12">
                  <c:v>14.628935999999999</c:v>
                </c:pt>
                <c:pt idx="13">
                  <c:v>14.292074</c:v>
                </c:pt>
                <c:pt idx="14">
                  <c:v>13.935912</c:v>
                </c:pt>
                <c:pt idx="15">
                  <c:v>13.565999</c:v>
                </c:pt>
                <c:pt idx="16">
                  <c:v>13.277203999999999</c:v>
                </c:pt>
                <c:pt idx="17">
                  <c:v>13.019745</c:v>
                </c:pt>
                <c:pt idx="18">
                  <c:v>12.784966000000001</c:v>
                </c:pt>
                <c:pt idx="19">
                  <c:v>12.550357999999999</c:v>
                </c:pt>
                <c:pt idx="20">
                  <c:v>12.335547999999999</c:v>
                </c:pt>
                <c:pt idx="21">
                  <c:v>12.134971999999999</c:v>
                </c:pt>
                <c:pt idx="22">
                  <c:v>11.949123999999999</c:v>
                </c:pt>
                <c:pt idx="23">
                  <c:v>11.778060999999999</c:v>
                </c:pt>
                <c:pt idx="24">
                  <c:v>11.621789</c:v>
                </c:pt>
                <c:pt idx="25">
                  <c:v>11.477596</c:v>
                </c:pt>
                <c:pt idx="26">
                  <c:v>11.370868</c:v>
                </c:pt>
                <c:pt idx="27">
                  <c:v>11.287215</c:v>
                </c:pt>
                <c:pt idx="28">
                  <c:v>11.223202000000001</c:v>
                </c:pt>
                <c:pt idx="29">
                  <c:v>11.175604999999999</c:v>
                </c:pt>
                <c:pt idx="30">
                  <c:v>11.142943000000001</c:v>
                </c:pt>
                <c:pt idx="31">
                  <c:v>11.122249999999999</c:v>
                </c:pt>
                <c:pt idx="32">
                  <c:v>11.112762999999999</c:v>
                </c:pt>
                <c:pt idx="33">
                  <c:v>11.114813</c:v>
                </c:pt>
                <c:pt idx="34">
                  <c:v>11.125956</c:v>
                </c:pt>
                <c:pt idx="35">
                  <c:v>11.141641999999999</c:v>
                </c:pt>
                <c:pt idx="36">
                  <c:v>11.164968</c:v>
                </c:pt>
                <c:pt idx="37">
                  <c:v>11.191122</c:v>
                </c:pt>
                <c:pt idx="38">
                  <c:v>11.216116</c:v>
                </c:pt>
                <c:pt idx="39">
                  <c:v>11.244189</c:v>
                </c:pt>
                <c:pt idx="40">
                  <c:v>11.271485</c:v>
                </c:pt>
              </c:numCache>
            </c:numRef>
          </c:val>
        </c:ser>
        <c:dLbls>
          <c:showLegendKey val="0"/>
          <c:showVal val="0"/>
          <c:showCatName val="0"/>
          <c:showSerName val="0"/>
          <c:showPercent val="0"/>
          <c:showBubbleSize val="0"/>
        </c:dLbls>
        <c:axId val="307772640"/>
        <c:axId val="307773200"/>
      </c:areaChart>
      <c:dateAx>
        <c:axId val="307772640"/>
        <c:scaling>
          <c:orientation val="minMax"/>
          <c:min val="40189"/>
        </c:scaling>
        <c:delete val="0"/>
        <c:axPos val="b"/>
        <c:numFmt formatCode="yyyy" sourceLinked="0"/>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307773200"/>
        <c:crosses val="autoZero"/>
        <c:auto val="0"/>
        <c:lblOffset val="100"/>
        <c:baseTimeUnit val="years"/>
        <c:majorUnit val="10"/>
      </c:dateAx>
      <c:valAx>
        <c:axId val="3077732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22225">
            <a:solidFill>
              <a:schemeClr val="bg1">
                <a:lumMod val="65000"/>
              </a:schemeClr>
            </a:solidFill>
            <a:prstDash val="lgDash"/>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307772640"/>
        <c:crossesAt val="43101"/>
        <c:crossBetween val="midCat"/>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000">
          <a:solidFill>
            <a:sysClr val="windowText" lastClr="000000"/>
          </a:solidFill>
        </a:defRPr>
      </a:pPr>
      <a:endParaRPr lang="en-US"/>
    </a:p>
  </c:txPr>
  <c:externalData r:id="rId3">
    <c:autoUpdate val="0"/>
  </c:externalData>
  <c:userShapes r:id="rId4"/>
</c:chartSpace>
</file>

<file path=ppt/charts/chart8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2257217847769035E-2"/>
          <c:y val="0.19421879752520466"/>
          <c:w val="0.62771236761350935"/>
          <c:h val="0.72399142469959066"/>
        </c:manualLayout>
      </c:layout>
      <c:areaChart>
        <c:grouping val="stacked"/>
        <c:varyColors val="0"/>
        <c:ser>
          <c:idx val="4"/>
          <c:order val="0"/>
          <c:tx>
            <c:strRef>
              <c:f>cons_aeo19!$B$35</c:f>
              <c:strCache>
                <c:ptCount val="1"/>
                <c:pt idx="0">
                  <c:v>other</c:v>
                </c:pt>
              </c:strCache>
            </c:strRef>
          </c:tx>
          <c:spPr>
            <a:solidFill>
              <a:schemeClr val="tx1">
                <a:lumMod val="50000"/>
                <a:lumOff val="50000"/>
              </a:schemeClr>
            </a:solidFill>
            <a:ln>
              <a:noFill/>
            </a:ln>
            <a:effectLst/>
          </c:spPr>
          <c:cat>
            <c:numRef>
              <c:f>cons_aeo19!$C$1:$AQ$1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cons_aeo19!$C$35:$AQ$35</c:f>
              <c:numCache>
                <c:formatCode>General</c:formatCode>
                <c:ptCount val="41"/>
                <c:pt idx="0">
                  <c:v>1.8242309999999975</c:v>
                </c:pt>
                <c:pt idx="1">
                  <c:v>1.7762609999999981</c:v>
                </c:pt>
                <c:pt idx="2">
                  <c:v>1.6886439999999965</c:v>
                </c:pt>
                <c:pt idx="3">
                  <c:v>1.7425300000000021</c:v>
                </c:pt>
                <c:pt idx="4">
                  <c:v>1.4764359999999996</c:v>
                </c:pt>
                <c:pt idx="5">
                  <c:v>1.5027240000000006</c:v>
                </c:pt>
                <c:pt idx="6">
                  <c:v>1.7407509999999995</c:v>
                </c:pt>
                <c:pt idx="7">
                  <c:v>1.7498170000000002</c:v>
                </c:pt>
                <c:pt idx="8">
                  <c:v>1.5947390000000006</c:v>
                </c:pt>
                <c:pt idx="9">
                  <c:v>1.6226559999999992</c:v>
                </c:pt>
                <c:pt idx="10">
                  <c:v>1.307500000000001</c:v>
                </c:pt>
                <c:pt idx="11">
                  <c:v>1.3998790000000021</c:v>
                </c:pt>
                <c:pt idx="12">
                  <c:v>1.5238119999999995</c:v>
                </c:pt>
                <c:pt idx="13">
                  <c:v>1.5495430000000034</c:v>
                </c:pt>
                <c:pt idx="14">
                  <c:v>1.5711859999999973</c:v>
                </c:pt>
                <c:pt idx="15">
                  <c:v>1.6013100000000016</c:v>
                </c:pt>
                <c:pt idx="16">
                  <c:v>1.6051849999999988</c:v>
                </c:pt>
                <c:pt idx="17">
                  <c:v>1.6190879999999979</c:v>
                </c:pt>
                <c:pt idx="18">
                  <c:v>1.6359640000000013</c:v>
                </c:pt>
                <c:pt idx="19">
                  <c:v>1.6590880000000006</c:v>
                </c:pt>
                <c:pt idx="20">
                  <c:v>1.6587769999999971</c:v>
                </c:pt>
                <c:pt idx="21">
                  <c:v>1.6738140000000037</c:v>
                </c:pt>
                <c:pt idx="22">
                  <c:v>1.6936950000000017</c:v>
                </c:pt>
                <c:pt idx="23">
                  <c:v>1.7070809999999987</c:v>
                </c:pt>
                <c:pt idx="24">
                  <c:v>1.7218410000000013</c:v>
                </c:pt>
                <c:pt idx="25">
                  <c:v>1.7090589999999963</c:v>
                </c:pt>
                <c:pt idx="26">
                  <c:v>1.7265849999999965</c:v>
                </c:pt>
                <c:pt idx="27">
                  <c:v>1.7349099999999993</c:v>
                </c:pt>
                <c:pt idx="28">
                  <c:v>1.7531909999999975</c:v>
                </c:pt>
                <c:pt idx="29">
                  <c:v>1.7727329999999988</c:v>
                </c:pt>
                <c:pt idx="30">
                  <c:v>1.7936969999999981</c:v>
                </c:pt>
                <c:pt idx="31">
                  <c:v>1.8147710000000004</c:v>
                </c:pt>
                <c:pt idx="32">
                  <c:v>1.8373570000000043</c:v>
                </c:pt>
                <c:pt idx="33">
                  <c:v>1.8718229999999991</c:v>
                </c:pt>
                <c:pt idx="34">
                  <c:v>1.8825699999999976</c:v>
                </c:pt>
                <c:pt idx="35">
                  <c:v>1.9083719999999964</c:v>
                </c:pt>
                <c:pt idx="36">
                  <c:v>1.9252050000000018</c:v>
                </c:pt>
                <c:pt idx="37">
                  <c:v>1.9504340000000013</c:v>
                </c:pt>
                <c:pt idx="38">
                  <c:v>1.9773099999999992</c:v>
                </c:pt>
                <c:pt idx="39">
                  <c:v>2.0064749999999982</c:v>
                </c:pt>
                <c:pt idx="40">
                  <c:v>2.0348299999999995</c:v>
                </c:pt>
              </c:numCache>
            </c:numRef>
          </c:val>
          <c:extLst/>
        </c:ser>
        <c:ser>
          <c:idx val="2"/>
          <c:order val="1"/>
          <c:tx>
            <c:strRef>
              <c:f>cons_aeo19!$B$34</c:f>
              <c:strCache>
                <c:ptCount val="1"/>
                <c:pt idx="0">
                  <c:v>electricity</c:v>
                </c:pt>
              </c:strCache>
            </c:strRef>
          </c:tx>
          <c:spPr>
            <a:solidFill>
              <a:schemeClr val="accent5"/>
            </a:solidFill>
            <a:ln>
              <a:noFill/>
            </a:ln>
            <a:effectLst/>
          </c:spPr>
          <c:cat>
            <c:numRef>
              <c:f>cons_aeo19!$C$1:$AQ$1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cons_aeo19!$C$34:$AQ$34</c:f>
              <c:numCache>
                <c:formatCode>General</c:formatCode>
                <c:ptCount val="41"/>
                <c:pt idx="0">
                  <c:v>2.6315000000000002E-2</c:v>
                </c:pt>
                <c:pt idx="1">
                  <c:v>2.6176999999999999E-2</c:v>
                </c:pt>
                <c:pt idx="2">
                  <c:v>2.4975999999999998E-2</c:v>
                </c:pt>
                <c:pt idx="3">
                  <c:v>2.6016999999999998E-2</c:v>
                </c:pt>
                <c:pt idx="4">
                  <c:v>2.6468999999999999E-2</c:v>
                </c:pt>
                <c:pt idx="5">
                  <c:v>2.6055999999999999E-2</c:v>
                </c:pt>
                <c:pt idx="6">
                  <c:v>2.5579000000000001E-2</c:v>
                </c:pt>
                <c:pt idx="7">
                  <c:v>2.5672999999999998E-2</c:v>
                </c:pt>
                <c:pt idx="8">
                  <c:v>4.2944000000000003E-2</c:v>
                </c:pt>
                <c:pt idx="9">
                  <c:v>5.5538999999999998E-2</c:v>
                </c:pt>
                <c:pt idx="10">
                  <c:v>7.0419999999999996E-2</c:v>
                </c:pt>
                <c:pt idx="11">
                  <c:v>8.7692000000000006E-2</c:v>
                </c:pt>
                <c:pt idx="12">
                  <c:v>0.105629</c:v>
                </c:pt>
                <c:pt idx="13">
                  <c:v>0.12335699999999999</c:v>
                </c:pt>
                <c:pt idx="14">
                  <c:v>0.14133000000000001</c:v>
                </c:pt>
                <c:pt idx="15">
                  <c:v>0.15972600000000001</c:v>
                </c:pt>
                <c:pt idx="16">
                  <c:v>0.17754200000000001</c:v>
                </c:pt>
                <c:pt idx="17">
                  <c:v>0.19472100000000001</c:v>
                </c:pt>
                <c:pt idx="18">
                  <c:v>0.21162500000000001</c:v>
                </c:pt>
                <c:pt idx="19">
                  <c:v>0.22858899999999999</c:v>
                </c:pt>
                <c:pt idx="20">
                  <c:v>0.24585199999999999</c:v>
                </c:pt>
                <c:pt idx="21">
                  <c:v>0.26363300000000001</c:v>
                </c:pt>
                <c:pt idx="22">
                  <c:v>0.28195199999999998</c:v>
                </c:pt>
                <c:pt idx="23">
                  <c:v>0.30144100000000001</c:v>
                </c:pt>
                <c:pt idx="24">
                  <c:v>0.31971500000000003</c:v>
                </c:pt>
                <c:pt idx="25">
                  <c:v>0.33695000000000003</c:v>
                </c:pt>
                <c:pt idx="26">
                  <c:v>0.35496</c:v>
                </c:pt>
                <c:pt idx="27">
                  <c:v>0.373164</c:v>
                </c:pt>
                <c:pt idx="28">
                  <c:v>0.39155499999999999</c:v>
                </c:pt>
                <c:pt idx="29">
                  <c:v>0.41022799999999998</c:v>
                </c:pt>
                <c:pt idx="30">
                  <c:v>0.42916399999999999</c:v>
                </c:pt>
                <c:pt idx="31">
                  <c:v>0.44788699999999998</c:v>
                </c:pt>
                <c:pt idx="32">
                  <c:v>0.46653699999999998</c:v>
                </c:pt>
                <c:pt idx="33">
                  <c:v>0.48514299999999999</c:v>
                </c:pt>
                <c:pt idx="34">
                  <c:v>0.50373299999999999</c:v>
                </c:pt>
                <c:pt idx="35">
                  <c:v>0.52218600000000004</c:v>
                </c:pt>
                <c:pt idx="36">
                  <c:v>0.54080099999999998</c:v>
                </c:pt>
                <c:pt idx="37">
                  <c:v>0.55931500000000001</c:v>
                </c:pt>
                <c:pt idx="38">
                  <c:v>0.57776099999999997</c:v>
                </c:pt>
                <c:pt idx="39">
                  <c:v>0.59621299999999999</c:v>
                </c:pt>
                <c:pt idx="40">
                  <c:v>0.61451699999999998</c:v>
                </c:pt>
              </c:numCache>
            </c:numRef>
          </c:val>
          <c:extLst/>
        </c:ser>
        <c:ser>
          <c:idx val="1"/>
          <c:order val="2"/>
          <c:tx>
            <c:strRef>
              <c:f>cons_aeo19!$B$33</c:f>
              <c:strCache>
                <c:ptCount val="1"/>
                <c:pt idx="0">
                  <c:v>jet fuel</c:v>
                </c:pt>
              </c:strCache>
            </c:strRef>
          </c:tx>
          <c:spPr>
            <a:solidFill>
              <a:schemeClr val="accent4"/>
            </a:solidFill>
            <a:ln>
              <a:noFill/>
            </a:ln>
            <a:effectLst/>
          </c:spPr>
          <c:cat>
            <c:numRef>
              <c:f>cons_aeo19!$C$1:$AQ$1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cons_aeo19!$C$33:$AQ$33</c:f>
              <c:numCache>
                <c:formatCode>General</c:formatCode>
                <c:ptCount val="41"/>
                <c:pt idx="0">
                  <c:v>2.962869</c:v>
                </c:pt>
                <c:pt idx="1">
                  <c:v>2.9498180000000001</c:v>
                </c:pt>
                <c:pt idx="2">
                  <c:v>2.9014340000000001</c:v>
                </c:pt>
                <c:pt idx="3">
                  <c:v>2.9685590000000004</c:v>
                </c:pt>
                <c:pt idx="4">
                  <c:v>3.0420889999999998</c:v>
                </c:pt>
                <c:pt idx="5">
                  <c:v>3.2041650000000002</c:v>
                </c:pt>
                <c:pt idx="6">
                  <c:v>3.3498769999999998</c:v>
                </c:pt>
                <c:pt idx="7">
                  <c:v>3.4813459999999998</c:v>
                </c:pt>
                <c:pt idx="8">
                  <c:v>2.9506649999999999</c:v>
                </c:pt>
                <c:pt idx="9">
                  <c:v>3.0062190000000002</c:v>
                </c:pt>
                <c:pt idx="10">
                  <c:v>3.0442200000000001</c:v>
                </c:pt>
                <c:pt idx="11">
                  <c:v>3.0667089999999999</c:v>
                </c:pt>
                <c:pt idx="12">
                  <c:v>3.0854110000000001</c:v>
                </c:pt>
                <c:pt idx="13">
                  <c:v>3.098868</c:v>
                </c:pt>
                <c:pt idx="14">
                  <c:v>3.1183510000000001</c:v>
                </c:pt>
                <c:pt idx="15">
                  <c:v>3.1487530000000001</c:v>
                </c:pt>
                <c:pt idx="16">
                  <c:v>3.1791559999999999</c:v>
                </c:pt>
                <c:pt idx="17">
                  <c:v>3.2077209999999998</c:v>
                </c:pt>
                <c:pt idx="18">
                  <c:v>3.248129</c:v>
                </c:pt>
                <c:pt idx="19">
                  <c:v>3.278683</c:v>
                </c:pt>
                <c:pt idx="20">
                  <c:v>3.30958</c:v>
                </c:pt>
                <c:pt idx="21">
                  <c:v>3.3417379999999999</c:v>
                </c:pt>
                <c:pt idx="22">
                  <c:v>3.3731499999999999</c:v>
                </c:pt>
                <c:pt idx="23">
                  <c:v>3.404677</c:v>
                </c:pt>
                <c:pt idx="24">
                  <c:v>3.4376470000000001</c:v>
                </c:pt>
                <c:pt idx="25">
                  <c:v>3.4696449999999999</c:v>
                </c:pt>
                <c:pt idx="26">
                  <c:v>3.5007540000000001</c:v>
                </c:pt>
                <c:pt idx="27">
                  <c:v>3.53233</c:v>
                </c:pt>
                <c:pt idx="28">
                  <c:v>3.5645820000000001</c:v>
                </c:pt>
                <c:pt idx="29">
                  <c:v>3.5959400000000001</c:v>
                </c:pt>
                <c:pt idx="30">
                  <c:v>3.627704</c:v>
                </c:pt>
                <c:pt idx="31">
                  <c:v>3.659335</c:v>
                </c:pt>
                <c:pt idx="32">
                  <c:v>3.6913140000000002</c:v>
                </c:pt>
                <c:pt idx="33">
                  <c:v>3.7260610000000001</c:v>
                </c:pt>
                <c:pt idx="34">
                  <c:v>3.7611560000000002</c:v>
                </c:pt>
                <c:pt idx="35">
                  <c:v>3.798603</c:v>
                </c:pt>
                <c:pt idx="36">
                  <c:v>3.836033</c:v>
                </c:pt>
                <c:pt idx="37">
                  <c:v>3.8752059999999999</c:v>
                </c:pt>
                <c:pt idx="38">
                  <c:v>3.9141979999999998</c:v>
                </c:pt>
                <c:pt idx="39">
                  <c:v>3.9525649999999999</c:v>
                </c:pt>
                <c:pt idx="40">
                  <c:v>3.990186</c:v>
                </c:pt>
              </c:numCache>
            </c:numRef>
          </c:val>
          <c:extLst/>
        </c:ser>
        <c:ser>
          <c:idx val="0"/>
          <c:order val="3"/>
          <c:tx>
            <c:strRef>
              <c:f>cons_aeo19!$B$32</c:f>
              <c:strCache>
                <c:ptCount val="1"/>
                <c:pt idx="0">
                  <c:v>distilate fuel oil</c:v>
                </c:pt>
              </c:strCache>
            </c:strRef>
          </c:tx>
          <c:spPr>
            <a:solidFill>
              <a:schemeClr val="accent2"/>
            </a:solidFill>
            <a:ln>
              <a:noFill/>
            </a:ln>
            <a:effectLst/>
          </c:spPr>
          <c:cat>
            <c:numRef>
              <c:f>cons_aeo19!$C$1:$AQ$1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cons_aeo19!$C$32:$AQ$32</c:f>
              <c:numCache>
                <c:formatCode>General</c:formatCode>
                <c:ptCount val="41"/>
                <c:pt idx="0">
                  <c:v>5.8281970000000003</c:v>
                </c:pt>
                <c:pt idx="1">
                  <c:v>6.0034520000000002</c:v>
                </c:pt>
                <c:pt idx="2">
                  <c:v>5.7414040000000002</c:v>
                </c:pt>
                <c:pt idx="3">
                  <c:v>5.9021289999999995</c:v>
                </c:pt>
                <c:pt idx="4">
                  <c:v>6.1617039999999994</c:v>
                </c:pt>
                <c:pt idx="5">
                  <c:v>6.2589990000000002</c:v>
                </c:pt>
                <c:pt idx="6">
                  <c:v>6.2105990000000002</c:v>
                </c:pt>
                <c:pt idx="7">
                  <c:v>6.285393</c:v>
                </c:pt>
                <c:pt idx="8">
                  <c:v>6.7712479999999999</c:v>
                </c:pt>
                <c:pt idx="9">
                  <c:v>6.9654800000000003</c:v>
                </c:pt>
                <c:pt idx="10">
                  <c:v>7.0982089999999998</c:v>
                </c:pt>
                <c:pt idx="11">
                  <c:v>6.9670040000000002</c:v>
                </c:pt>
                <c:pt idx="12">
                  <c:v>6.8818159999999997</c:v>
                </c:pt>
                <c:pt idx="13">
                  <c:v>6.8540419999999997</c:v>
                </c:pt>
                <c:pt idx="14">
                  <c:v>6.8299209999999997</c:v>
                </c:pt>
                <c:pt idx="15">
                  <c:v>6.80783</c:v>
                </c:pt>
                <c:pt idx="16">
                  <c:v>6.7904450000000001</c:v>
                </c:pt>
                <c:pt idx="17">
                  <c:v>6.7453979999999998</c:v>
                </c:pt>
                <c:pt idx="18">
                  <c:v>6.7070910000000001</c:v>
                </c:pt>
                <c:pt idx="19">
                  <c:v>6.6558710000000003</c:v>
                </c:pt>
                <c:pt idx="20">
                  <c:v>6.6137300000000003</c:v>
                </c:pt>
                <c:pt idx="21">
                  <c:v>6.5662909999999997</c:v>
                </c:pt>
                <c:pt idx="22">
                  <c:v>6.5178640000000003</c:v>
                </c:pt>
                <c:pt idx="23">
                  <c:v>6.4759260000000003</c:v>
                </c:pt>
                <c:pt idx="24">
                  <c:v>6.4454570000000002</c:v>
                </c:pt>
                <c:pt idx="25">
                  <c:v>6.4485380000000001</c:v>
                </c:pt>
                <c:pt idx="26">
                  <c:v>6.4383850000000002</c:v>
                </c:pt>
                <c:pt idx="27">
                  <c:v>6.4417799999999996</c:v>
                </c:pt>
                <c:pt idx="28">
                  <c:v>6.4420409999999997</c:v>
                </c:pt>
                <c:pt idx="29">
                  <c:v>6.4404450000000004</c:v>
                </c:pt>
                <c:pt idx="30">
                  <c:v>6.4306049999999999</c:v>
                </c:pt>
                <c:pt idx="31">
                  <c:v>6.431349</c:v>
                </c:pt>
                <c:pt idx="32">
                  <c:v>6.4311930000000004</c:v>
                </c:pt>
                <c:pt idx="33">
                  <c:v>6.4301300000000001</c:v>
                </c:pt>
                <c:pt idx="34">
                  <c:v>6.4540949999999997</c:v>
                </c:pt>
                <c:pt idx="35">
                  <c:v>6.4721500000000001</c:v>
                </c:pt>
                <c:pt idx="36">
                  <c:v>6.4940559999999996</c:v>
                </c:pt>
                <c:pt idx="37">
                  <c:v>6.5173030000000001</c:v>
                </c:pt>
                <c:pt idx="38">
                  <c:v>6.5423270000000002</c:v>
                </c:pt>
                <c:pt idx="39">
                  <c:v>6.5598159999999996</c:v>
                </c:pt>
                <c:pt idx="40">
                  <c:v>6.581601</c:v>
                </c:pt>
              </c:numCache>
            </c:numRef>
          </c:val>
          <c:extLst/>
        </c:ser>
        <c:ser>
          <c:idx val="3"/>
          <c:order val="4"/>
          <c:tx>
            <c:strRef>
              <c:f>cons_aeo19!$B$31</c:f>
              <c:strCache>
                <c:ptCount val="1"/>
                <c:pt idx="0">
                  <c:v>motor gasoline</c:v>
                </c:pt>
              </c:strCache>
            </c:strRef>
          </c:tx>
          <c:spPr>
            <a:solidFill>
              <a:schemeClr val="accent6"/>
            </a:solidFill>
            <a:ln>
              <a:noFill/>
            </a:ln>
            <a:effectLst/>
          </c:spPr>
          <c:cat>
            <c:numRef>
              <c:f>cons_aeo19!$C$1:$AQ$1</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cons_aeo19!$C$31:$AQ$31</c:f>
              <c:numCache>
                <c:formatCode>General</c:formatCode>
                <c:ptCount val="41"/>
                <c:pt idx="0">
                  <c:v>16.355593000000002</c:v>
                </c:pt>
                <c:pt idx="1">
                  <c:v>15.892396000000002</c:v>
                </c:pt>
                <c:pt idx="2">
                  <c:v>15.797644</c:v>
                </c:pt>
                <c:pt idx="3">
                  <c:v>16.036000000000001</c:v>
                </c:pt>
                <c:pt idx="4">
                  <c:v>16.212019999999999</c:v>
                </c:pt>
                <c:pt idx="5">
                  <c:v>16.317328</c:v>
                </c:pt>
                <c:pt idx="6">
                  <c:v>16.614265</c:v>
                </c:pt>
                <c:pt idx="7">
                  <c:v>16.582408000000001</c:v>
                </c:pt>
                <c:pt idx="8">
                  <c:v>16.655833999999999</c:v>
                </c:pt>
                <c:pt idx="9">
                  <c:v>16.565182</c:v>
                </c:pt>
                <c:pt idx="10">
                  <c:v>16.359940000000002</c:v>
                </c:pt>
                <c:pt idx="11">
                  <c:v>16.070405999999998</c:v>
                </c:pt>
                <c:pt idx="12">
                  <c:v>15.755872999999999</c:v>
                </c:pt>
                <c:pt idx="13">
                  <c:v>15.397416</c:v>
                </c:pt>
                <c:pt idx="14">
                  <c:v>15.017545</c:v>
                </c:pt>
                <c:pt idx="15">
                  <c:v>14.621202</c:v>
                </c:pt>
                <c:pt idx="16">
                  <c:v>14.314080000000001</c:v>
                </c:pt>
                <c:pt idx="17">
                  <c:v>14.029972000000001</c:v>
                </c:pt>
                <c:pt idx="18">
                  <c:v>13.772886</c:v>
                </c:pt>
                <c:pt idx="19">
                  <c:v>13.517746000000001</c:v>
                </c:pt>
                <c:pt idx="20">
                  <c:v>13.276382</c:v>
                </c:pt>
                <c:pt idx="21">
                  <c:v>13.059941999999999</c:v>
                </c:pt>
                <c:pt idx="22">
                  <c:v>12.859299</c:v>
                </c:pt>
                <c:pt idx="23">
                  <c:v>12.673295</c:v>
                </c:pt>
                <c:pt idx="24">
                  <c:v>12.503727</c:v>
                </c:pt>
                <c:pt idx="25">
                  <c:v>12.352275000000001</c:v>
                </c:pt>
                <c:pt idx="26">
                  <c:v>12.235912000000001</c:v>
                </c:pt>
                <c:pt idx="27">
                  <c:v>12.145251999999999</c:v>
                </c:pt>
                <c:pt idx="28">
                  <c:v>12.079708</c:v>
                </c:pt>
                <c:pt idx="29">
                  <c:v>12.030454000000001</c:v>
                </c:pt>
                <c:pt idx="30">
                  <c:v>11.99938</c:v>
                </c:pt>
                <c:pt idx="31">
                  <c:v>11.984097999999999</c:v>
                </c:pt>
                <c:pt idx="32">
                  <c:v>11.981491</c:v>
                </c:pt>
                <c:pt idx="33">
                  <c:v>11.996828000000001</c:v>
                </c:pt>
                <c:pt idx="34">
                  <c:v>12.018247000000001</c:v>
                </c:pt>
                <c:pt idx="35">
                  <c:v>12.045498</c:v>
                </c:pt>
                <c:pt idx="36">
                  <c:v>12.097531999999999</c:v>
                </c:pt>
                <c:pt idx="37">
                  <c:v>12.161543</c:v>
                </c:pt>
                <c:pt idx="38">
                  <c:v>12.215209</c:v>
                </c:pt>
                <c:pt idx="39">
                  <c:v>12.251462</c:v>
                </c:pt>
                <c:pt idx="40">
                  <c:v>12.288786</c:v>
                </c:pt>
              </c:numCache>
            </c:numRef>
          </c:val>
          <c:extLst/>
        </c:ser>
        <c:dLbls>
          <c:showLegendKey val="0"/>
          <c:showVal val="0"/>
          <c:showCatName val="0"/>
          <c:showSerName val="0"/>
          <c:showPercent val="0"/>
          <c:showBubbleSize val="0"/>
        </c:dLbls>
        <c:axId val="307777680"/>
        <c:axId val="307778240"/>
      </c:areaChart>
      <c:catAx>
        <c:axId val="307777680"/>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307778240"/>
        <c:crossesAt val="0"/>
        <c:auto val="1"/>
        <c:lblAlgn val="ctr"/>
        <c:lblOffset val="100"/>
        <c:tickLblSkip val="10"/>
        <c:tickMarkSkip val="10"/>
        <c:noMultiLvlLbl val="0"/>
      </c:catAx>
      <c:valAx>
        <c:axId val="3077782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22225">
            <a:solidFill>
              <a:schemeClr val="bg1">
                <a:lumMod val="65000"/>
              </a:schemeClr>
            </a:solidFill>
            <a:prstDash val="lgDash"/>
          </a:ln>
          <a:effectLst/>
        </c:spPr>
        <c:txPr>
          <a:bodyPr rot="0" spcFirstLastPara="1" vertOverflow="ellipsis" wrap="square" anchor="ctr" anchorCtr="1"/>
          <a:lstStyle/>
          <a:p>
            <a:pPr>
              <a:defRPr sz="1400" b="0" i="0" u="none" strike="noStrike" kern="1200" baseline="0">
                <a:solidFill>
                  <a:sysClr val="windowText" lastClr="000000"/>
                </a:solidFill>
                <a:latin typeface="+mn-lt"/>
                <a:ea typeface="+mn-ea"/>
                <a:cs typeface="+mn-cs"/>
              </a:defRPr>
            </a:pPr>
            <a:endParaRPr lang="en-US"/>
          </a:p>
        </c:txPr>
        <c:crossAx val="307777680"/>
        <c:crossesAt val="9"/>
        <c:crossBetween val="midCat"/>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000">
          <a:solidFill>
            <a:sysClr val="windowText" lastClr="000000"/>
          </a:solidFill>
        </a:defRPr>
      </a:pPr>
      <a:endParaRPr lang="en-US"/>
    </a:p>
  </c:txPr>
  <c:externalData r:id="rId3">
    <c:autoUpdate val="0"/>
  </c:externalData>
  <c:userShapes r:id="rId4"/>
</c:chartSpace>
</file>

<file path=ppt/charts/chart8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5281824146981626"/>
          <c:y val="0.17523966619743586"/>
          <c:w val="0.76408573928258972"/>
          <c:h val="0.75035036443690739"/>
        </c:manualLayout>
      </c:layout>
      <c:lineChart>
        <c:grouping val="standard"/>
        <c:varyColors val="0"/>
        <c:ser>
          <c:idx val="0"/>
          <c:order val="0"/>
          <c:tx>
            <c:strRef>
              <c:f>Travel_aeo19!$B$24</c:f>
              <c:strCache>
                <c:ptCount val="1"/>
                <c:pt idx="0">
                  <c:v>Light-duty vehicle</c:v>
                </c:pt>
              </c:strCache>
            </c:strRef>
          </c:tx>
          <c:spPr>
            <a:ln>
              <a:solidFill>
                <a:srgbClr val="0096D7"/>
              </a:solidFill>
            </a:ln>
          </c:spPr>
          <c:marker>
            <c:symbol val="none"/>
          </c:marker>
          <c:cat>
            <c:numRef>
              <c:f>Travel_aeo19!$C$3:$AQ$3</c:f>
              <c:numCache>
                <c:formatCode>m/d/yyyy</c:formatCode>
                <c:ptCount val="41"/>
                <c:pt idx="0">
                  <c:v>40179</c:v>
                </c:pt>
                <c:pt idx="1">
                  <c:v>40544</c:v>
                </c:pt>
                <c:pt idx="2">
                  <c:v>40909</c:v>
                </c:pt>
                <c:pt idx="3">
                  <c:v>41275</c:v>
                </c:pt>
                <c:pt idx="4">
                  <c:v>41640</c:v>
                </c:pt>
                <c:pt idx="5">
                  <c:v>42005</c:v>
                </c:pt>
                <c:pt idx="6">
                  <c:v>42370</c:v>
                </c:pt>
                <c:pt idx="7">
                  <c:v>42736</c:v>
                </c:pt>
                <c:pt idx="8">
                  <c:v>43101</c:v>
                </c:pt>
                <c:pt idx="9">
                  <c:v>43466</c:v>
                </c:pt>
                <c:pt idx="10">
                  <c:v>43831</c:v>
                </c:pt>
                <c:pt idx="11">
                  <c:v>44197</c:v>
                </c:pt>
                <c:pt idx="12">
                  <c:v>44562</c:v>
                </c:pt>
                <c:pt idx="13">
                  <c:v>44927</c:v>
                </c:pt>
                <c:pt idx="14">
                  <c:v>45292</c:v>
                </c:pt>
                <c:pt idx="15">
                  <c:v>45658</c:v>
                </c:pt>
                <c:pt idx="16">
                  <c:v>46023</c:v>
                </c:pt>
                <c:pt idx="17">
                  <c:v>46388</c:v>
                </c:pt>
                <c:pt idx="18">
                  <c:v>46753</c:v>
                </c:pt>
                <c:pt idx="19">
                  <c:v>47119</c:v>
                </c:pt>
                <c:pt idx="20">
                  <c:v>47484</c:v>
                </c:pt>
                <c:pt idx="21">
                  <c:v>47849</c:v>
                </c:pt>
                <c:pt idx="22">
                  <c:v>48214</c:v>
                </c:pt>
                <c:pt idx="23">
                  <c:v>48580</c:v>
                </c:pt>
                <c:pt idx="24">
                  <c:v>48945</c:v>
                </c:pt>
                <c:pt idx="25">
                  <c:v>49310</c:v>
                </c:pt>
                <c:pt idx="26">
                  <c:v>49675</c:v>
                </c:pt>
                <c:pt idx="27">
                  <c:v>50041</c:v>
                </c:pt>
                <c:pt idx="28">
                  <c:v>50406</c:v>
                </c:pt>
                <c:pt idx="29">
                  <c:v>50771</c:v>
                </c:pt>
                <c:pt idx="30">
                  <c:v>51136</c:v>
                </c:pt>
                <c:pt idx="31">
                  <c:v>51502</c:v>
                </c:pt>
                <c:pt idx="32">
                  <c:v>51867</c:v>
                </c:pt>
                <c:pt idx="33">
                  <c:v>52232</c:v>
                </c:pt>
                <c:pt idx="34">
                  <c:v>52597</c:v>
                </c:pt>
                <c:pt idx="35">
                  <c:v>52963</c:v>
                </c:pt>
                <c:pt idx="36">
                  <c:v>53328</c:v>
                </c:pt>
                <c:pt idx="37">
                  <c:v>53693</c:v>
                </c:pt>
                <c:pt idx="38">
                  <c:v>54058</c:v>
                </c:pt>
                <c:pt idx="39">
                  <c:v>54424</c:v>
                </c:pt>
                <c:pt idx="40">
                  <c:v>54789</c:v>
                </c:pt>
              </c:numCache>
            </c:numRef>
          </c:cat>
          <c:val>
            <c:numRef>
              <c:f>Travel_aeo19!$C$24:$AQ$24</c:f>
              <c:numCache>
                <c:formatCode>General</c:formatCode>
                <c:ptCount val="41"/>
                <c:pt idx="0">
                  <c:v>2474.2497560000002</c:v>
                </c:pt>
                <c:pt idx="1">
                  <c:v>2449.2927249999998</c:v>
                </c:pt>
                <c:pt idx="2">
                  <c:v>2496.2495119999999</c:v>
                </c:pt>
                <c:pt idx="3">
                  <c:v>2567.6608890000002</c:v>
                </c:pt>
                <c:pt idx="4">
                  <c:v>2623.4995119999999</c:v>
                </c:pt>
                <c:pt idx="5">
                  <c:v>2688.07251</c:v>
                </c:pt>
                <c:pt idx="6">
                  <c:v>2775.0805660000001</c:v>
                </c:pt>
                <c:pt idx="7">
                  <c:v>2835.9963379999999</c:v>
                </c:pt>
                <c:pt idx="8">
                  <c:v>2883.007568</c:v>
                </c:pt>
                <c:pt idx="9">
                  <c:v>2922.0107419999999</c:v>
                </c:pt>
                <c:pt idx="10">
                  <c:v>2951.3701169999999</c:v>
                </c:pt>
                <c:pt idx="11">
                  <c:v>2973.1135250000002</c:v>
                </c:pt>
                <c:pt idx="12">
                  <c:v>2990.5668949999999</c:v>
                </c:pt>
                <c:pt idx="13">
                  <c:v>3001.8532709999999</c:v>
                </c:pt>
                <c:pt idx="14">
                  <c:v>3009.8222660000001</c:v>
                </c:pt>
                <c:pt idx="15">
                  <c:v>3017.5295409999999</c:v>
                </c:pt>
                <c:pt idx="16">
                  <c:v>3036.9685060000002</c:v>
                </c:pt>
                <c:pt idx="17">
                  <c:v>3057.3227539999998</c:v>
                </c:pt>
                <c:pt idx="18">
                  <c:v>3077.2490229999999</c:v>
                </c:pt>
                <c:pt idx="19">
                  <c:v>3092.1701659999999</c:v>
                </c:pt>
                <c:pt idx="20">
                  <c:v>3107.1677249999998</c:v>
                </c:pt>
                <c:pt idx="21">
                  <c:v>3121.2543949999999</c:v>
                </c:pt>
                <c:pt idx="22">
                  <c:v>3134.6589359999998</c:v>
                </c:pt>
                <c:pt idx="23">
                  <c:v>3147.7897950000001</c:v>
                </c:pt>
                <c:pt idx="24">
                  <c:v>3160.52124</c:v>
                </c:pt>
                <c:pt idx="25">
                  <c:v>3171.6843260000001</c:v>
                </c:pt>
                <c:pt idx="26">
                  <c:v>3188.4838869999999</c:v>
                </c:pt>
                <c:pt idx="27">
                  <c:v>3207.2163089999999</c:v>
                </c:pt>
                <c:pt idx="28">
                  <c:v>3227.265625</c:v>
                </c:pt>
                <c:pt idx="29">
                  <c:v>3247.8088379999999</c:v>
                </c:pt>
                <c:pt idx="30">
                  <c:v>3268.648193</c:v>
                </c:pt>
                <c:pt idx="31">
                  <c:v>3289.6279300000001</c:v>
                </c:pt>
                <c:pt idx="32">
                  <c:v>3310.8071289999998</c:v>
                </c:pt>
                <c:pt idx="33">
                  <c:v>3332.4702149999998</c:v>
                </c:pt>
                <c:pt idx="34">
                  <c:v>3354.2253420000002</c:v>
                </c:pt>
                <c:pt idx="35">
                  <c:v>3375.4978030000002</c:v>
                </c:pt>
                <c:pt idx="36">
                  <c:v>3397.093018</c:v>
                </c:pt>
                <c:pt idx="37">
                  <c:v>3417.80249</c:v>
                </c:pt>
                <c:pt idx="38">
                  <c:v>3436.772461</c:v>
                </c:pt>
                <c:pt idx="39">
                  <c:v>3455.405029</c:v>
                </c:pt>
                <c:pt idx="40">
                  <c:v>3472.6508789999998</c:v>
                </c:pt>
              </c:numCache>
            </c:numRef>
          </c:val>
          <c:smooth val="0"/>
        </c:ser>
        <c:ser>
          <c:idx val="2"/>
          <c:order val="2"/>
          <c:tx>
            <c:strRef>
              <c:f>Travel_aeo19!$B$26</c:f>
              <c:strCache>
                <c:ptCount val="1"/>
                <c:pt idx="0">
                  <c:v>Heavy-duty truck</c:v>
                </c:pt>
              </c:strCache>
            </c:strRef>
          </c:tx>
          <c:marker>
            <c:symbol val="none"/>
          </c:marker>
          <c:val>
            <c:numRef>
              <c:f>Travel_aeo19!$C$26:$AQ$26</c:f>
              <c:numCache>
                <c:formatCode>General</c:formatCode>
                <c:ptCount val="41"/>
                <c:pt idx="0">
                  <c:v>264.02001999999999</c:v>
                </c:pt>
                <c:pt idx="1">
                  <c:v>266.37396200000001</c:v>
                </c:pt>
                <c:pt idx="2">
                  <c:v>251.11776699999999</c:v>
                </c:pt>
                <c:pt idx="3">
                  <c:v>257.62255900000002</c:v>
                </c:pt>
                <c:pt idx="4">
                  <c:v>266.16619900000001</c:v>
                </c:pt>
                <c:pt idx="5">
                  <c:v>269.62576300000001</c:v>
                </c:pt>
                <c:pt idx="6">
                  <c:v>272.15621900000002</c:v>
                </c:pt>
                <c:pt idx="7">
                  <c:v>289.55078099999997</c:v>
                </c:pt>
                <c:pt idx="8">
                  <c:v>297.04278599999998</c:v>
                </c:pt>
                <c:pt idx="9">
                  <c:v>305.55014</c:v>
                </c:pt>
                <c:pt idx="10">
                  <c:v>309.82757600000002</c:v>
                </c:pt>
                <c:pt idx="11">
                  <c:v>312.85162400000002</c:v>
                </c:pt>
                <c:pt idx="12">
                  <c:v>316.75717200000003</c:v>
                </c:pt>
                <c:pt idx="13">
                  <c:v>320.85107399999998</c:v>
                </c:pt>
                <c:pt idx="14">
                  <c:v>324.86123700000002</c:v>
                </c:pt>
                <c:pt idx="15">
                  <c:v>329.145081</c:v>
                </c:pt>
                <c:pt idx="16">
                  <c:v>333.675476</c:v>
                </c:pt>
                <c:pt idx="17">
                  <c:v>337.54113799999999</c:v>
                </c:pt>
                <c:pt idx="18">
                  <c:v>341.87463400000001</c:v>
                </c:pt>
                <c:pt idx="19">
                  <c:v>345.66848800000002</c:v>
                </c:pt>
                <c:pt idx="20">
                  <c:v>349.52676400000001</c:v>
                </c:pt>
                <c:pt idx="21">
                  <c:v>353.97122200000001</c:v>
                </c:pt>
                <c:pt idx="22">
                  <c:v>358.05898999999999</c:v>
                </c:pt>
                <c:pt idx="23">
                  <c:v>362.210846</c:v>
                </c:pt>
                <c:pt idx="24">
                  <c:v>366.77151500000002</c:v>
                </c:pt>
                <c:pt idx="25">
                  <c:v>371.79031400000002</c:v>
                </c:pt>
                <c:pt idx="26">
                  <c:v>376.70877100000001</c:v>
                </c:pt>
                <c:pt idx="27">
                  <c:v>381.89111300000002</c:v>
                </c:pt>
                <c:pt idx="28">
                  <c:v>387.090912</c:v>
                </c:pt>
                <c:pt idx="29">
                  <c:v>391.77780200000001</c:v>
                </c:pt>
                <c:pt idx="30">
                  <c:v>396.250854</c:v>
                </c:pt>
                <c:pt idx="31">
                  <c:v>400.733521</c:v>
                </c:pt>
                <c:pt idx="32">
                  <c:v>405.11422700000003</c:v>
                </c:pt>
                <c:pt idx="33">
                  <c:v>409.46502700000002</c:v>
                </c:pt>
                <c:pt idx="34">
                  <c:v>414.237549</c:v>
                </c:pt>
                <c:pt idx="35">
                  <c:v>419.317657</c:v>
                </c:pt>
                <c:pt idx="36">
                  <c:v>424.31127900000001</c:v>
                </c:pt>
                <c:pt idx="37">
                  <c:v>429.53677399999998</c:v>
                </c:pt>
                <c:pt idx="38">
                  <c:v>434.97500600000001</c:v>
                </c:pt>
                <c:pt idx="39">
                  <c:v>440.037781</c:v>
                </c:pt>
                <c:pt idx="40">
                  <c:v>445.35058600000002</c:v>
                </c:pt>
              </c:numCache>
            </c:numRef>
          </c:val>
          <c:smooth val="0"/>
        </c:ser>
        <c:dLbls>
          <c:showLegendKey val="0"/>
          <c:showVal val="0"/>
          <c:showCatName val="0"/>
          <c:showSerName val="0"/>
          <c:showPercent val="0"/>
          <c:showBubbleSize val="0"/>
        </c:dLbls>
        <c:smooth val="0"/>
        <c:axId val="289725056"/>
        <c:axId val="289724496"/>
        <c:extLst>
          <c:ext xmlns:c15="http://schemas.microsoft.com/office/drawing/2012/chart" uri="{02D57815-91ED-43cb-92C2-25804820EDAC}">
            <c15:filteredLineSeries>
              <c15:ser>
                <c:idx val="1"/>
                <c:order val="1"/>
                <c:tx>
                  <c:strRef>
                    <c:extLst>
                      <c:ext uri="{02D57815-91ED-43cb-92C2-25804820EDAC}">
                        <c15:formulaRef>
                          <c15:sqref>Travel_aeo19!$B$25</c15:sqref>
                        </c15:formulaRef>
                      </c:ext>
                    </c:extLst>
                    <c:strCache>
                      <c:ptCount val="1"/>
                      <c:pt idx="0">
                        <c:v>Commercial light-truck</c:v>
                      </c:pt>
                    </c:strCache>
                  </c:strRef>
                </c:tx>
                <c:marker>
                  <c:symbol val="none"/>
                </c:marker>
                <c:val>
                  <c:numRef>
                    <c:extLst>
                      <c:ext uri="{02D57815-91ED-43cb-92C2-25804820EDAC}">
                        <c15:formulaRef>
                          <c15:sqref>Travel_aeo19!$C$25:$AQ$25</c15:sqref>
                        </c15:formulaRef>
                      </c:ext>
                    </c:extLst>
                    <c:numCache>
                      <c:formatCode>General</c:formatCode>
                      <c:ptCount val="41"/>
                      <c:pt idx="0">
                        <c:v>82.511024000000006</c:v>
                      </c:pt>
                      <c:pt idx="1">
                        <c:v>85.945640999999995</c:v>
                      </c:pt>
                      <c:pt idx="2">
                        <c:v>84.518562000000003</c:v>
                      </c:pt>
                      <c:pt idx="3">
                        <c:v>87.384788999999998</c:v>
                      </c:pt>
                      <c:pt idx="4">
                        <c:v>89.937781999999999</c:v>
                      </c:pt>
                      <c:pt idx="5">
                        <c:v>91.968429999999998</c:v>
                      </c:pt>
                      <c:pt idx="6">
                        <c:v>93.718086</c:v>
                      </c:pt>
                      <c:pt idx="7">
                        <c:v>97.025138999999996</c:v>
                      </c:pt>
                      <c:pt idx="8">
                        <c:v>99.479979999999998</c:v>
                      </c:pt>
                      <c:pt idx="9">
                        <c:v>101.749466</c:v>
                      </c:pt>
                      <c:pt idx="10">
                        <c:v>103.405197</c:v>
                      </c:pt>
                      <c:pt idx="11">
                        <c:v>104.64125799999999</c:v>
                      </c:pt>
                      <c:pt idx="12">
                        <c:v>105.862144</c:v>
                      </c:pt>
                      <c:pt idx="13">
                        <c:v>107.08696</c:v>
                      </c:pt>
                      <c:pt idx="14">
                        <c:v>108.282524</c:v>
                      </c:pt>
                      <c:pt idx="15">
                        <c:v>109.68753100000001</c:v>
                      </c:pt>
                      <c:pt idx="16">
                        <c:v>111.261169</c:v>
                      </c:pt>
                      <c:pt idx="17">
                        <c:v>112.82363100000001</c:v>
                      </c:pt>
                      <c:pt idx="18">
                        <c:v>114.57212800000001</c:v>
                      </c:pt>
                      <c:pt idx="19">
                        <c:v>116.06745100000001</c:v>
                      </c:pt>
                      <c:pt idx="20">
                        <c:v>117.528442</c:v>
                      </c:pt>
                      <c:pt idx="21">
                        <c:v>119.13098100000001</c:v>
                      </c:pt>
                      <c:pt idx="22">
                        <c:v>120.715622</c:v>
                      </c:pt>
                      <c:pt idx="23">
                        <c:v>122.317482</c:v>
                      </c:pt>
                      <c:pt idx="24">
                        <c:v>123.99625399999999</c:v>
                      </c:pt>
                      <c:pt idx="25">
                        <c:v>125.764931</c:v>
                      </c:pt>
                      <c:pt idx="26">
                        <c:v>127.58139799999999</c:v>
                      </c:pt>
                      <c:pt idx="27">
                        <c:v>129.47593699999999</c:v>
                      </c:pt>
                      <c:pt idx="28">
                        <c:v>131.410416</c:v>
                      </c:pt>
                      <c:pt idx="29">
                        <c:v>133.237122</c:v>
                      </c:pt>
                      <c:pt idx="30">
                        <c:v>135.04830899999999</c:v>
                      </c:pt>
                      <c:pt idx="31">
                        <c:v>136.89466899999999</c:v>
                      </c:pt>
                      <c:pt idx="32">
                        <c:v>138.72410600000001</c:v>
                      </c:pt>
                      <c:pt idx="33">
                        <c:v>140.66197199999999</c:v>
                      </c:pt>
                      <c:pt idx="34">
                        <c:v>142.69688400000001</c:v>
                      </c:pt>
                      <c:pt idx="35">
                        <c:v>144.866806</c:v>
                      </c:pt>
                      <c:pt idx="36">
                        <c:v>147.03715500000001</c:v>
                      </c:pt>
                      <c:pt idx="37">
                        <c:v>149.268631</c:v>
                      </c:pt>
                      <c:pt idx="38">
                        <c:v>151.51473999999999</c:v>
                      </c:pt>
                      <c:pt idx="39">
                        <c:v>153.70024100000001</c:v>
                      </c:pt>
                      <c:pt idx="40">
                        <c:v>155.92755099999999</c:v>
                      </c:pt>
                    </c:numCache>
                  </c:numRef>
                </c:val>
                <c:smooth val="0"/>
              </c15:ser>
            </c15:filteredLineSeries>
          </c:ext>
        </c:extLst>
      </c:lineChart>
      <c:dateAx>
        <c:axId val="289725056"/>
        <c:scaling>
          <c:orientation val="minMax"/>
          <c:max val="54789"/>
        </c:scaling>
        <c:delete val="0"/>
        <c:axPos val="b"/>
        <c:numFmt formatCode="yyyy" sourceLinked="0"/>
        <c:majorTickMark val="out"/>
        <c:minorTickMark val="none"/>
        <c:tickLblPos val="nextTo"/>
        <c:spPr>
          <a:ln w="12700">
            <a:solidFill>
              <a:schemeClr val="tx1"/>
            </a:solidFill>
          </a:ln>
        </c:spPr>
        <c:txPr>
          <a:bodyPr/>
          <a:lstStyle/>
          <a:p>
            <a:pPr>
              <a:defRPr sz="1400" baseline="0">
                <a:latin typeface="Arial" panose="020B0604020202020204" pitchFamily="34" charset="0"/>
              </a:defRPr>
            </a:pPr>
            <a:endParaRPr lang="en-US"/>
          </a:p>
        </c:txPr>
        <c:crossAx val="289724496"/>
        <c:crosses val="autoZero"/>
        <c:auto val="1"/>
        <c:lblOffset val="100"/>
        <c:baseTimeUnit val="years"/>
        <c:majorUnit val="20"/>
        <c:majorTimeUnit val="years"/>
      </c:dateAx>
      <c:valAx>
        <c:axId val="289724496"/>
        <c:scaling>
          <c:orientation val="minMax"/>
        </c:scaling>
        <c:delete val="0"/>
        <c:axPos val="l"/>
        <c:majorGridlines>
          <c:spPr>
            <a:ln>
              <a:solidFill>
                <a:srgbClr val="FFFFFF">
                  <a:lumMod val="85000"/>
                </a:srgbClr>
              </a:solidFill>
            </a:ln>
          </c:spPr>
        </c:majorGridlines>
        <c:numFmt formatCode="#,##0.0" sourceLinked="0"/>
        <c:majorTickMark val="none"/>
        <c:minorTickMark val="none"/>
        <c:tickLblPos val="low"/>
        <c:spPr>
          <a:ln w="22225">
            <a:solidFill>
              <a:srgbClr val="FFFFFF">
                <a:lumMod val="65000"/>
              </a:srgbClr>
            </a:solidFill>
            <a:prstDash val="lgDash"/>
          </a:ln>
        </c:spPr>
        <c:txPr>
          <a:bodyPr/>
          <a:lstStyle/>
          <a:p>
            <a:pPr>
              <a:defRPr sz="1400" baseline="0">
                <a:latin typeface="Arial" panose="020B0604020202020204" pitchFamily="34" charset="0"/>
              </a:defRPr>
            </a:pPr>
            <a:endParaRPr lang="en-US"/>
          </a:p>
        </c:txPr>
        <c:crossAx val="289725056"/>
        <c:crossesAt val="43101"/>
        <c:crossBetween val="between"/>
        <c:dispUnits>
          <c:builtInUnit val="thousands"/>
          <c:dispUnitsLbl/>
        </c:dispUnits>
      </c:valAx>
    </c:plotArea>
    <c:plotVisOnly val="1"/>
    <c:dispBlanksAs val="gap"/>
    <c:showDLblsOverMax val="0"/>
  </c:chart>
  <c:spPr>
    <a:ln>
      <a:noFill/>
    </a:ln>
  </c:spPr>
  <c:txPr>
    <a:bodyPr/>
    <a:lstStyle/>
    <a:p>
      <a:pPr>
        <a:defRPr sz="900"/>
      </a:pPr>
      <a:endParaRPr lang="en-US"/>
    </a:p>
  </c:txPr>
  <c:externalData r:id="rId2">
    <c:autoUpdate val="0"/>
  </c:externalData>
  <c:userShapes r:id="rId3"/>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2257217847769035E-2"/>
          <c:y val="0.2094311303265522"/>
          <c:w val="0.62988461103847526"/>
          <c:h val="0.69308318467655083"/>
        </c:manualLayout>
      </c:layout>
      <c:areaChart>
        <c:grouping val="stacked"/>
        <c:varyColors val="0"/>
        <c:ser>
          <c:idx val="0"/>
          <c:order val="0"/>
          <c:tx>
            <c:strRef>
              <c:f>keytakeaways!$C$27</c:f>
              <c:strCache>
                <c:ptCount val="1"/>
                <c:pt idx="0">
                  <c:v>Coal</c:v>
                </c:pt>
              </c:strCache>
            </c:strRef>
          </c:tx>
          <c:spPr>
            <a:solidFill>
              <a:schemeClr val="tx1"/>
            </a:solidFill>
            <a:ln w="22225">
              <a:noFill/>
            </a:ln>
            <a:effectLst/>
          </c:spPr>
          <c:cat>
            <c:numRef>
              <c:f>keytakeaways!$X$24:$BL$24</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keytakeaways!$X$27:$BL$27</c:f>
              <c:numCache>
                <c:formatCode>General</c:formatCode>
                <c:ptCount val="41"/>
                <c:pt idx="0">
                  <c:v>1847.2902790000001</c:v>
                </c:pt>
                <c:pt idx="1">
                  <c:v>1733.4300049999999</c:v>
                </c:pt>
                <c:pt idx="2">
                  <c:v>1514.0429450000001</c:v>
                </c:pt>
                <c:pt idx="3">
                  <c:v>1581.114716</c:v>
                </c:pt>
                <c:pt idx="4">
                  <c:v>1581.7103500000001</c:v>
                </c:pt>
                <c:pt idx="5">
                  <c:v>1352.3981969999998</c:v>
                </c:pt>
                <c:pt idx="6">
                  <c:v>1239.1486540000001</c:v>
                </c:pt>
                <c:pt idx="7">
                  <c:v>1209.3292240000001</c:v>
                </c:pt>
                <c:pt idx="8">
                  <c:v>1164.5664059999999</c:v>
                </c:pt>
                <c:pt idx="9">
                  <c:v>1108.9826660000001</c:v>
                </c:pt>
                <c:pt idx="10">
                  <c:v>1050.1829829999999</c:v>
                </c:pt>
                <c:pt idx="11">
                  <c:v>1014.581543</c:v>
                </c:pt>
                <c:pt idx="12">
                  <c:v>1006.9050900000001</c:v>
                </c:pt>
                <c:pt idx="13">
                  <c:v>1009.3966670000001</c:v>
                </c:pt>
                <c:pt idx="14">
                  <c:v>1018.734375</c:v>
                </c:pt>
                <c:pt idx="15">
                  <c:v>1014.7712399999999</c:v>
                </c:pt>
                <c:pt idx="16">
                  <c:v>1002.961365</c:v>
                </c:pt>
                <c:pt idx="17">
                  <c:v>992.59020999999996</c:v>
                </c:pt>
                <c:pt idx="18">
                  <c:v>987.26733400000001</c:v>
                </c:pt>
                <c:pt idx="19">
                  <c:v>1007.728577</c:v>
                </c:pt>
                <c:pt idx="20">
                  <c:v>1013.037842</c:v>
                </c:pt>
                <c:pt idx="21">
                  <c:v>996.93786599999999</c:v>
                </c:pt>
                <c:pt idx="22">
                  <c:v>965.452271</c:v>
                </c:pt>
                <c:pt idx="23">
                  <c:v>965.65612799999997</c:v>
                </c:pt>
                <c:pt idx="24">
                  <c:v>953.06732199999999</c:v>
                </c:pt>
                <c:pt idx="25">
                  <c:v>951.23138400000005</c:v>
                </c:pt>
                <c:pt idx="26">
                  <c:v>950.899719</c:v>
                </c:pt>
                <c:pt idx="27">
                  <c:v>943.57122800000002</c:v>
                </c:pt>
                <c:pt idx="28">
                  <c:v>941.98028599999998</c:v>
                </c:pt>
                <c:pt idx="29">
                  <c:v>940.62957800000004</c:v>
                </c:pt>
                <c:pt idx="30">
                  <c:v>941.50531000000001</c:v>
                </c:pt>
                <c:pt idx="31">
                  <c:v>935.68902600000001</c:v>
                </c:pt>
                <c:pt idx="32">
                  <c:v>934.08599900000002</c:v>
                </c:pt>
                <c:pt idx="33">
                  <c:v>930.34057600000006</c:v>
                </c:pt>
                <c:pt idx="34">
                  <c:v>931.74401899999998</c:v>
                </c:pt>
                <c:pt idx="35">
                  <c:v>935.29187000000002</c:v>
                </c:pt>
                <c:pt idx="36">
                  <c:v>933.55304000000001</c:v>
                </c:pt>
                <c:pt idx="37">
                  <c:v>934.52062999999998</c:v>
                </c:pt>
                <c:pt idx="38">
                  <c:v>936.73223900000005</c:v>
                </c:pt>
                <c:pt idx="39">
                  <c:v>937.22753899999998</c:v>
                </c:pt>
                <c:pt idx="40">
                  <c:v>938.15722700000003</c:v>
                </c:pt>
              </c:numCache>
            </c:numRef>
          </c:val>
        </c:ser>
        <c:ser>
          <c:idx val="3"/>
          <c:order val="1"/>
          <c:tx>
            <c:strRef>
              <c:f>keytakeaways!$C$26</c:f>
              <c:strCache>
                <c:ptCount val="1"/>
                <c:pt idx="0">
                  <c:v>Nuclear</c:v>
                </c:pt>
              </c:strCache>
            </c:strRef>
          </c:tx>
          <c:spPr>
            <a:solidFill>
              <a:schemeClr val="accent5"/>
            </a:solidFill>
            <a:ln w="22225">
              <a:noFill/>
            </a:ln>
            <a:effectLst/>
          </c:spPr>
          <c:cat>
            <c:numRef>
              <c:f>keytakeaways!$X$24:$BL$24</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keytakeaways!$X$26:$BL$26</c:f>
              <c:numCache>
                <c:formatCode>General</c:formatCode>
                <c:ptCount val="41"/>
                <c:pt idx="0">
                  <c:v>806.968301</c:v>
                </c:pt>
                <c:pt idx="1">
                  <c:v>790.20436699999993</c:v>
                </c:pt>
                <c:pt idx="2">
                  <c:v>769.33124899999996</c:v>
                </c:pt>
                <c:pt idx="3">
                  <c:v>789.01647300000002</c:v>
                </c:pt>
                <c:pt idx="4">
                  <c:v>797.16598199999999</c:v>
                </c:pt>
                <c:pt idx="5">
                  <c:v>797.17787699999997</c:v>
                </c:pt>
                <c:pt idx="6">
                  <c:v>805.69394799999998</c:v>
                </c:pt>
                <c:pt idx="7">
                  <c:v>804.94995100000006</c:v>
                </c:pt>
                <c:pt idx="8">
                  <c:v>808.605774</c:v>
                </c:pt>
                <c:pt idx="9">
                  <c:v>797.33972200000005</c:v>
                </c:pt>
                <c:pt idx="10">
                  <c:v>785.12719700000002</c:v>
                </c:pt>
                <c:pt idx="11">
                  <c:v>762.17132600000002</c:v>
                </c:pt>
                <c:pt idx="12">
                  <c:v>723.51867700000003</c:v>
                </c:pt>
                <c:pt idx="13">
                  <c:v>696.55023200000005</c:v>
                </c:pt>
                <c:pt idx="14">
                  <c:v>698.26544200000001</c:v>
                </c:pt>
                <c:pt idx="15">
                  <c:v>672.38415499999996</c:v>
                </c:pt>
                <c:pt idx="16">
                  <c:v>663.34777799999995</c:v>
                </c:pt>
                <c:pt idx="17">
                  <c:v>663.34777799999995</c:v>
                </c:pt>
                <c:pt idx="18">
                  <c:v>663.34777799999995</c:v>
                </c:pt>
                <c:pt idx="19">
                  <c:v>663.55071999999996</c:v>
                </c:pt>
                <c:pt idx="20">
                  <c:v>663.94531199999994</c:v>
                </c:pt>
                <c:pt idx="21">
                  <c:v>664.53662099999997</c:v>
                </c:pt>
                <c:pt idx="22">
                  <c:v>654.05426</c:v>
                </c:pt>
                <c:pt idx="23">
                  <c:v>655.03973399999995</c:v>
                </c:pt>
                <c:pt idx="24">
                  <c:v>656.02514599999995</c:v>
                </c:pt>
                <c:pt idx="25">
                  <c:v>657.01049799999998</c:v>
                </c:pt>
                <c:pt idx="26">
                  <c:v>657.99597200000005</c:v>
                </c:pt>
                <c:pt idx="27">
                  <c:v>658.98144500000001</c:v>
                </c:pt>
                <c:pt idx="28">
                  <c:v>659.966858</c:v>
                </c:pt>
                <c:pt idx="29">
                  <c:v>660.95233199999996</c:v>
                </c:pt>
                <c:pt idx="30">
                  <c:v>661.93774399999995</c:v>
                </c:pt>
                <c:pt idx="31">
                  <c:v>662.92321800000002</c:v>
                </c:pt>
                <c:pt idx="32">
                  <c:v>663.90856900000006</c:v>
                </c:pt>
                <c:pt idx="33">
                  <c:v>664.89404300000001</c:v>
                </c:pt>
                <c:pt idx="34">
                  <c:v>665.87939500000005</c:v>
                </c:pt>
                <c:pt idx="35">
                  <c:v>666.86480700000004</c:v>
                </c:pt>
                <c:pt idx="36">
                  <c:v>667.85034199999996</c:v>
                </c:pt>
                <c:pt idx="37">
                  <c:v>668.83575399999995</c:v>
                </c:pt>
                <c:pt idx="38">
                  <c:v>669.82104500000003</c:v>
                </c:pt>
                <c:pt idx="39">
                  <c:v>670.80651899999998</c:v>
                </c:pt>
                <c:pt idx="40">
                  <c:v>671.76452600000005</c:v>
                </c:pt>
              </c:numCache>
            </c:numRef>
          </c:val>
        </c:ser>
        <c:ser>
          <c:idx val="1"/>
          <c:order val="2"/>
          <c:tx>
            <c:strRef>
              <c:f>keytakeaways!$C$28</c:f>
              <c:strCache>
                <c:ptCount val="1"/>
                <c:pt idx="0">
                  <c:v>Renewable</c:v>
                </c:pt>
              </c:strCache>
            </c:strRef>
          </c:tx>
          <c:spPr>
            <a:solidFill>
              <a:schemeClr val="accent3"/>
            </a:solidFill>
            <a:ln w="22225">
              <a:noFill/>
            </a:ln>
            <a:effectLst/>
          </c:spPr>
          <c:cat>
            <c:numRef>
              <c:f>keytakeaways!$X$24:$BL$24</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keytakeaways!$X$28:$BL$28</c:f>
              <c:numCache>
                <c:formatCode>General</c:formatCode>
                <c:ptCount val="41"/>
                <c:pt idx="0">
                  <c:v>427.3760769999999</c:v>
                </c:pt>
                <c:pt idx="1">
                  <c:v>513.33609699999988</c:v>
                </c:pt>
                <c:pt idx="2">
                  <c:v>494.57319299999995</c:v>
                </c:pt>
                <c:pt idx="3">
                  <c:v>522.07344899999998</c:v>
                </c:pt>
                <c:pt idx="4">
                  <c:v>538.57932000000005</c:v>
                </c:pt>
                <c:pt idx="5">
                  <c:v>544.24099000000001</c:v>
                </c:pt>
                <c:pt idx="6">
                  <c:v>609.44510100000002</c:v>
                </c:pt>
                <c:pt idx="7">
                  <c:v>710.03649900000005</c:v>
                </c:pt>
                <c:pt idx="8">
                  <c:v>734.18335000000002</c:v>
                </c:pt>
                <c:pt idx="9">
                  <c:v>760.88232400000004</c:v>
                </c:pt>
                <c:pt idx="10">
                  <c:v>829.34613000000002</c:v>
                </c:pt>
                <c:pt idx="11">
                  <c:v>902.17474400000003</c:v>
                </c:pt>
                <c:pt idx="12">
                  <c:v>942.69262700000002</c:v>
                </c:pt>
                <c:pt idx="13">
                  <c:v>978.65582300000005</c:v>
                </c:pt>
                <c:pt idx="14">
                  <c:v>998.84966999999995</c:v>
                </c:pt>
                <c:pt idx="15">
                  <c:v>1014.609863</c:v>
                </c:pt>
                <c:pt idx="16">
                  <c:v>1028.2166749999999</c:v>
                </c:pt>
                <c:pt idx="17">
                  <c:v>1044.0008539999999</c:v>
                </c:pt>
                <c:pt idx="18">
                  <c:v>1060.205811</c:v>
                </c:pt>
                <c:pt idx="19">
                  <c:v>1084.145874</c:v>
                </c:pt>
                <c:pt idx="20">
                  <c:v>1099.9886469999999</c:v>
                </c:pt>
                <c:pt idx="21">
                  <c:v>1120.4957280000001</c:v>
                </c:pt>
                <c:pt idx="22">
                  <c:v>1132.7198490000001</c:v>
                </c:pt>
                <c:pt idx="23">
                  <c:v>1149.9820560000001</c:v>
                </c:pt>
                <c:pt idx="24">
                  <c:v>1172.5529790000001</c:v>
                </c:pt>
                <c:pt idx="25">
                  <c:v>1199.4882809999999</c:v>
                </c:pt>
                <c:pt idx="26">
                  <c:v>1231.7341309999999</c:v>
                </c:pt>
                <c:pt idx="27">
                  <c:v>1262.4604489999999</c:v>
                </c:pt>
                <c:pt idx="28">
                  <c:v>1300.785034</c:v>
                </c:pt>
                <c:pt idx="29">
                  <c:v>1338.4029539999999</c:v>
                </c:pt>
                <c:pt idx="30">
                  <c:v>1356.174072</c:v>
                </c:pt>
                <c:pt idx="31">
                  <c:v>1391.036499</c:v>
                </c:pt>
                <c:pt idx="32">
                  <c:v>1410.720337</c:v>
                </c:pt>
                <c:pt idx="33">
                  <c:v>1447.1373289999999</c:v>
                </c:pt>
                <c:pt idx="34">
                  <c:v>1469.995361</c:v>
                </c:pt>
                <c:pt idx="35">
                  <c:v>1492.4833980000001</c:v>
                </c:pt>
                <c:pt idx="36">
                  <c:v>1535.8861079999999</c:v>
                </c:pt>
                <c:pt idx="37">
                  <c:v>1583.262939</c:v>
                </c:pt>
                <c:pt idx="38">
                  <c:v>1612.3929439999999</c:v>
                </c:pt>
                <c:pt idx="39">
                  <c:v>1657.7905270000001</c:v>
                </c:pt>
                <c:pt idx="40">
                  <c:v>1695.877197</c:v>
                </c:pt>
              </c:numCache>
            </c:numRef>
          </c:val>
        </c:ser>
        <c:ser>
          <c:idx val="2"/>
          <c:order val="3"/>
          <c:tx>
            <c:strRef>
              <c:f>keytakeaways!$C$29</c:f>
              <c:strCache>
                <c:ptCount val="1"/>
                <c:pt idx="0">
                  <c:v>Natural Gas</c:v>
                </c:pt>
              </c:strCache>
            </c:strRef>
          </c:tx>
          <c:spPr>
            <a:solidFill>
              <a:schemeClr val="accent1"/>
            </a:solidFill>
            <a:ln w="22225">
              <a:noFill/>
            </a:ln>
            <a:effectLst/>
          </c:spPr>
          <c:cat>
            <c:numRef>
              <c:f>keytakeaways!$X$24:$BL$24</c:f>
              <c:numCache>
                <c:formatCode>General</c:formatCode>
                <c:ptCount val="4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pt idx="31">
                  <c:v>2041</c:v>
                </c:pt>
                <c:pt idx="32">
                  <c:v>2042</c:v>
                </c:pt>
                <c:pt idx="33">
                  <c:v>2043</c:v>
                </c:pt>
                <c:pt idx="34">
                  <c:v>2044</c:v>
                </c:pt>
                <c:pt idx="35">
                  <c:v>2045</c:v>
                </c:pt>
                <c:pt idx="36">
                  <c:v>2046</c:v>
                </c:pt>
                <c:pt idx="37">
                  <c:v>2047</c:v>
                </c:pt>
                <c:pt idx="38">
                  <c:v>2048</c:v>
                </c:pt>
                <c:pt idx="39">
                  <c:v>2049</c:v>
                </c:pt>
                <c:pt idx="40">
                  <c:v>2050</c:v>
                </c:pt>
              </c:numCache>
            </c:numRef>
          </c:cat>
          <c:val>
            <c:numRef>
              <c:f>keytakeaways!$X$29:$BL$29</c:f>
              <c:numCache>
                <c:formatCode>General</c:formatCode>
                <c:ptCount val="41"/>
                <c:pt idx="0">
                  <c:v>987.69723400000009</c:v>
                </c:pt>
                <c:pt idx="1">
                  <c:v>1013.6889289999999</c:v>
                </c:pt>
                <c:pt idx="2">
                  <c:v>1225.8941750000001</c:v>
                </c:pt>
                <c:pt idx="3">
                  <c:v>1124.83556</c:v>
                </c:pt>
                <c:pt idx="4">
                  <c:v>1126.608958</c:v>
                </c:pt>
                <c:pt idx="5">
                  <c:v>1333.4821100000001</c:v>
                </c:pt>
                <c:pt idx="6">
                  <c:v>1378.3069339999997</c:v>
                </c:pt>
                <c:pt idx="7">
                  <c:v>1285.0301509999999</c:v>
                </c:pt>
                <c:pt idx="8">
                  <c:v>1440.130005</c:v>
                </c:pt>
                <c:pt idx="9">
                  <c:v>1463.990356</c:v>
                </c:pt>
                <c:pt idx="10">
                  <c:v>1537.596313</c:v>
                </c:pt>
                <c:pt idx="11">
                  <c:v>1564.501953</c:v>
                </c:pt>
                <c:pt idx="12">
                  <c:v>1606.9566649999999</c:v>
                </c:pt>
                <c:pt idx="13">
                  <c:v>1630.270996</c:v>
                </c:pt>
                <c:pt idx="14">
                  <c:v>1631.5313719999999</c:v>
                </c:pt>
                <c:pt idx="15">
                  <c:v>1676.9361570000001</c:v>
                </c:pt>
                <c:pt idx="16">
                  <c:v>1713.1521</c:v>
                </c:pt>
                <c:pt idx="17">
                  <c:v>1736.38501</c:v>
                </c:pt>
                <c:pt idx="18">
                  <c:v>1757.8789059999999</c:v>
                </c:pt>
                <c:pt idx="19">
                  <c:v>1747.0952150000001</c:v>
                </c:pt>
                <c:pt idx="20">
                  <c:v>1749.751221</c:v>
                </c:pt>
                <c:pt idx="21">
                  <c:v>1777.527832</c:v>
                </c:pt>
                <c:pt idx="22">
                  <c:v>1835.229736</c:v>
                </c:pt>
                <c:pt idx="23">
                  <c:v>1848.2545170000001</c:v>
                </c:pt>
                <c:pt idx="24">
                  <c:v>1870.5299070000001</c:v>
                </c:pt>
                <c:pt idx="25">
                  <c:v>1883.840942</c:v>
                </c:pt>
                <c:pt idx="26">
                  <c:v>1891.7901609999999</c:v>
                </c:pt>
                <c:pt idx="27">
                  <c:v>1910.243774</c:v>
                </c:pt>
                <c:pt idx="28">
                  <c:v>1916.852783</c:v>
                </c:pt>
                <c:pt idx="29">
                  <c:v>1923.9219969999999</c:v>
                </c:pt>
                <c:pt idx="30">
                  <c:v>1946.025879</c:v>
                </c:pt>
                <c:pt idx="31">
                  <c:v>1959.2932129999999</c:v>
                </c:pt>
                <c:pt idx="32">
                  <c:v>1985.4794919999999</c:v>
                </c:pt>
                <c:pt idx="33">
                  <c:v>1998.7423100000001</c:v>
                </c:pt>
                <c:pt idx="34">
                  <c:v>2023.3468019999998</c:v>
                </c:pt>
                <c:pt idx="35">
                  <c:v>2048.5717770000001</c:v>
                </c:pt>
                <c:pt idx="36">
                  <c:v>2060.1906739999999</c:v>
                </c:pt>
                <c:pt idx="37">
                  <c:v>2065.5959469999998</c:v>
                </c:pt>
                <c:pt idx="38">
                  <c:v>2088.9853520000001</c:v>
                </c:pt>
                <c:pt idx="39">
                  <c:v>2097.7768550000001</c:v>
                </c:pt>
                <c:pt idx="40">
                  <c:v>2116.786865</c:v>
                </c:pt>
              </c:numCache>
            </c:numRef>
          </c:val>
        </c:ser>
        <c:dLbls>
          <c:showLegendKey val="0"/>
          <c:showVal val="0"/>
          <c:showCatName val="0"/>
          <c:showSerName val="0"/>
          <c:showPercent val="0"/>
          <c:showBubbleSize val="0"/>
        </c:dLbls>
        <c:axId val="488540144"/>
        <c:axId val="488543504"/>
      </c:areaChart>
      <c:catAx>
        <c:axId val="488540144"/>
        <c:scaling>
          <c:orientation val="minMax"/>
        </c:scaling>
        <c:delete val="0"/>
        <c:axPos val="b"/>
        <c:numFmt formatCode="General" sourceLinked="1"/>
        <c:majorTickMark val="out"/>
        <c:minorTickMark val="none"/>
        <c:tickLblPos val="low"/>
        <c:spPr>
          <a:noFill/>
          <a:ln w="9525" cap="flat" cmpd="sng" algn="ctr">
            <a:solidFill>
              <a:schemeClr val="tx1"/>
            </a:solidFill>
            <a:round/>
          </a:ln>
          <a:effectLst/>
        </c:spPr>
        <c:txPr>
          <a:bodyPr rot="0" spcFirstLastPara="1" vertOverflow="ellipsis" wrap="square" anchor="ctr" anchorCtr="1"/>
          <a:lstStyle/>
          <a:p>
            <a:pPr>
              <a:defRPr sz="1400" b="0" i="0" u="none" strike="noStrike" kern="1200" baseline="0">
                <a:solidFill>
                  <a:sysClr val="windowText" lastClr="000000"/>
                </a:solidFill>
                <a:latin typeface="+mn-lt"/>
                <a:ea typeface="+mn-ea"/>
                <a:cs typeface="+mn-cs"/>
              </a:defRPr>
            </a:pPr>
            <a:endParaRPr lang="en-US"/>
          </a:p>
        </c:txPr>
        <c:crossAx val="488543504"/>
        <c:crosses val="autoZero"/>
        <c:auto val="1"/>
        <c:lblAlgn val="ctr"/>
        <c:lblOffset val="100"/>
        <c:tickLblSkip val="10"/>
        <c:tickMarkSkip val="10"/>
        <c:noMultiLvlLbl val="0"/>
      </c:catAx>
      <c:valAx>
        <c:axId val="48854350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low"/>
        <c:spPr>
          <a:noFill/>
          <a:ln w="22225">
            <a:solidFill>
              <a:schemeClr val="bg1">
                <a:lumMod val="65000"/>
              </a:schemeClr>
            </a:solidFill>
            <a:prstDash val="lgDash"/>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488540144"/>
        <c:crossesAt val="9"/>
        <c:crossBetween val="midCat"/>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000">
          <a:solidFill>
            <a:sysClr val="windowText" lastClr="000000"/>
          </a:solidFill>
        </a:defRPr>
      </a:pPr>
      <a:endParaRPr lang="en-US"/>
    </a:p>
  </c:txPr>
  <c:externalData r:id="rId4">
    <c:autoUpdate val="0"/>
  </c:externalData>
  <c:userShapes r:id="rId5"/>
</c:chartSpace>
</file>

<file path=ppt/charts/chart9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5550342665500148"/>
          <c:y val="0.18573501270752998"/>
          <c:w val="0.63023731408573946"/>
          <c:h val="0.74190020213589825"/>
        </c:manualLayout>
      </c:layout>
      <c:lineChart>
        <c:grouping val="standard"/>
        <c:varyColors val="0"/>
        <c:ser>
          <c:idx val="0"/>
          <c:order val="0"/>
          <c:tx>
            <c:strRef>
              <c:f>Travel_aeo19!$B$30</c:f>
              <c:strCache>
                <c:ptCount val="1"/>
                <c:pt idx="0">
                  <c:v>Air</c:v>
                </c:pt>
              </c:strCache>
            </c:strRef>
          </c:tx>
          <c:spPr>
            <a:ln>
              <a:solidFill>
                <a:srgbClr val="0096D7"/>
              </a:solidFill>
            </a:ln>
          </c:spPr>
          <c:marker>
            <c:symbol val="none"/>
          </c:marker>
          <c:cat>
            <c:numRef>
              <c:f>Travel_aeo19!$C$3:$AQ$3</c:f>
              <c:numCache>
                <c:formatCode>m/d/yyyy</c:formatCode>
                <c:ptCount val="41"/>
                <c:pt idx="0">
                  <c:v>40179</c:v>
                </c:pt>
                <c:pt idx="1">
                  <c:v>40544</c:v>
                </c:pt>
                <c:pt idx="2">
                  <c:v>40909</c:v>
                </c:pt>
                <c:pt idx="3">
                  <c:v>41275</c:v>
                </c:pt>
                <c:pt idx="4">
                  <c:v>41640</c:v>
                </c:pt>
                <c:pt idx="5">
                  <c:v>42005</c:v>
                </c:pt>
                <c:pt idx="6">
                  <c:v>42370</c:v>
                </c:pt>
                <c:pt idx="7">
                  <c:v>42736</c:v>
                </c:pt>
                <c:pt idx="8">
                  <c:v>43101</c:v>
                </c:pt>
                <c:pt idx="9">
                  <c:v>43466</c:v>
                </c:pt>
                <c:pt idx="10">
                  <c:v>43831</c:v>
                </c:pt>
                <c:pt idx="11">
                  <c:v>44197</c:v>
                </c:pt>
                <c:pt idx="12">
                  <c:v>44562</c:v>
                </c:pt>
                <c:pt idx="13">
                  <c:v>44927</c:v>
                </c:pt>
                <c:pt idx="14">
                  <c:v>45292</c:v>
                </c:pt>
                <c:pt idx="15">
                  <c:v>45658</c:v>
                </c:pt>
                <c:pt idx="16">
                  <c:v>46023</c:v>
                </c:pt>
                <c:pt idx="17">
                  <c:v>46388</c:v>
                </c:pt>
                <c:pt idx="18">
                  <c:v>46753</c:v>
                </c:pt>
                <c:pt idx="19">
                  <c:v>47119</c:v>
                </c:pt>
                <c:pt idx="20">
                  <c:v>47484</c:v>
                </c:pt>
                <c:pt idx="21">
                  <c:v>47849</c:v>
                </c:pt>
                <c:pt idx="22">
                  <c:v>48214</c:v>
                </c:pt>
                <c:pt idx="23">
                  <c:v>48580</c:v>
                </c:pt>
                <c:pt idx="24">
                  <c:v>48945</c:v>
                </c:pt>
                <c:pt idx="25">
                  <c:v>49310</c:v>
                </c:pt>
                <c:pt idx="26">
                  <c:v>49675</c:v>
                </c:pt>
                <c:pt idx="27">
                  <c:v>50041</c:v>
                </c:pt>
                <c:pt idx="28">
                  <c:v>50406</c:v>
                </c:pt>
                <c:pt idx="29">
                  <c:v>50771</c:v>
                </c:pt>
                <c:pt idx="30">
                  <c:v>51136</c:v>
                </c:pt>
                <c:pt idx="31">
                  <c:v>51502</c:v>
                </c:pt>
                <c:pt idx="32">
                  <c:v>51867</c:v>
                </c:pt>
                <c:pt idx="33">
                  <c:v>52232</c:v>
                </c:pt>
                <c:pt idx="34">
                  <c:v>52597</c:v>
                </c:pt>
                <c:pt idx="35">
                  <c:v>52963</c:v>
                </c:pt>
                <c:pt idx="36">
                  <c:v>53328</c:v>
                </c:pt>
                <c:pt idx="37">
                  <c:v>53693</c:v>
                </c:pt>
                <c:pt idx="38">
                  <c:v>54058</c:v>
                </c:pt>
                <c:pt idx="39">
                  <c:v>54424</c:v>
                </c:pt>
                <c:pt idx="40">
                  <c:v>54789</c:v>
                </c:pt>
              </c:numCache>
            </c:numRef>
          </c:cat>
          <c:val>
            <c:numRef>
              <c:f>Travel_aeo19!$C$30:$AQ$30</c:f>
              <c:numCache>
                <c:formatCode>General</c:formatCode>
                <c:ptCount val="41"/>
                <c:pt idx="0">
                  <c:v>823.38984600000003</c:v>
                </c:pt>
                <c:pt idx="1">
                  <c:v>841.11373900000001</c:v>
                </c:pt>
                <c:pt idx="2">
                  <c:v>849.9212950000001</c:v>
                </c:pt>
                <c:pt idx="3">
                  <c:v>866.00466899999992</c:v>
                </c:pt>
                <c:pt idx="4">
                  <c:v>889.07458499999996</c:v>
                </c:pt>
                <c:pt idx="5">
                  <c:v>929.08975299999997</c:v>
                </c:pt>
                <c:pt idx="6">
                  <c:v>961.94699100000003</c:v>
                </c:pt>
                <c:pt idx="7">
                  <c:v>974.46542399999998</c:v>
                </c:pt>
                <c:pt idx="8">
                  <c:v>989.50714100000005</c:v>
                </c:pt>
                <c:pt idx="9">
                  <c:v>1011.957183</c:v>
                </c:pt>
                <c:pt idx="10">
                  <c:v>1032.108704</c:v>
                </c:pt>
                <c:pt idx="11">
                  <c:v>1050.104462</c:v>
                </c:pt>
                <c:pt idx="12">
                  <c:v>1066.752655</c:v>
                </c:pt>
                <c:pt idx="13">
                  <c:v>1084.0458680000002</c:v>
                </c:pt>
                <c:pt idx="14">
                  <c:v>1102.41571</c:v>
                </c:pt>
                <c:pt idx="15">
                  <c:v>1122.4368589999999</c:v>
                </c:pt>
                <c:pt idx="16">
                  <c:v>1143.516449</c:v>
                </c:pt>
                <c:pt idx="17">
                  <c:v>1163.994629</c:v>
                </c:pt>
                <c:pt idx="18">
                  <c:v>1189.1457209999999</c:v>
                </c:pt>
                <c:pt idx="19">
                  <c:v>1211.398895</c:v>
                </c:pt>
                <c:pt idx="20">
                  <c:v>1233.5170899999998</c:v>
                </c:pt>
                <c:pt idx="21">
                  <c:v>1256.284729</c:v>
                </c:pt>
                <c:pt idx="22">
                  <c:v>1279.1405030000001</c:v>
                </c:pt>
                <c:pt idx="23">
                  <c:v>1302.2992859999999</c:v>
                </c:pt>
                <c:pt idx="24">
                  <c:v>1326.1361999999999</c:v>
                </c:pt>
                <c:pt idx="25">
                  <c:v>1349.9802549999999</c:v>
                </c:pt>
                <c:pt idx="26">
                  <c:v>1373.6779180000001</c:v>
                </c:pt>
                <c:pt idx="27">
                  <c:v>1397.772064</c:v>
                </c:pt>
                <c:pt idx="28">
                  <c:v>1422.5071720000001</c:v>
                </c:pt>
                <c:pt idx="29">
                  <c:v>1447.384857</c:v>
                </c:pt>
                <c:pt idx="30">
                  <c:v>1472.7166440000001</c:v>
                </c:pt>
                <c:pt idx="31">
                  <c:v>1498.1257930000002</c:v>
                </c:pt>
                <c:pt idx="32">
                  <c:v>1524.202088</c:v>
                </c:pt>
                <c:pt idx="33">
                  <c:v>1550.8967279999999</c:v>
                </c:pt>
                <c:pt idx="34">
                  <c:v>1578.1259770000001</c:v>
                </c:pt>
                <c:pt idx="35">
                  <c:v>1606.2479859999999</c:v>
                </c:pt>
                <c:pt idx="36">
                  <c:v>1635.042236</c:v>
                </c:pt>
                <c:pt idx="37">
                  <c:v>1664.626953</c:v>
                </c:pt>
                <c:pt idx="38">
                  <c:v>1694.4674070000001</c:v>
                </c:pt>
                <c:pt idx="39">
                  <c:v>1724.0845949999998</c:v>
                </c:pt>
                <c:pt idx="40">
                  <c:v>1752.8491819999999</c:v>
                </c:pt>
              </c:numCache>
            </c:numRef>
          </c:val>
          <c:smooth val="0"/>
        </c:ser>
        <c:ser>
          <c:idx val="1"/>
          <c:order val="1"/>
          <c:tx>
            <c:strRef>
              <c:f>Travel_aeo19!$B$27</c:f>
              <c:strCache>
                <c:ptCount val="1"/>
                <c:pt idx="0">
                  <c:v>Bus</c:v>
                </c:pt>
              </c:strCache>
            </c:strRef>
          </c:tx>
          <c:spPr>
            <a:ln>
              <a:solidFill>
                <a:srgbClr val="A33340"/>
              </a:solidFill>
            </a:ln>
          </c:spPr>
          <c:marker>
            <c:symbol val="none"/>
          </c:marker>
          <c:val>
            <c:numRef>
              <c:f>Travel_aeo19!$C$27:$AQ$27</c:f>
              <c:numCache>
                <c:formatCode>General</c:formatCode>
                <c:ptCount val="41"/>
                <c:pt idx="0">
                  <c:v>194.653503</c:v>
                </c:pt>
                <c:pt idx="1">
                  <c:v>194.32813999999999</c:v>
                </c:pt>
                <c:pt idx="2">
                  <c:v>199.780258</c:v>
                </c:pt>
                <c:pt idx="3">
                  <c:v>201.47813400000001</c:v>
                </c:pt>
                <c:pt idx="4">
                  <c:v>205.768021</c:v>
                </c:pt>
                <c:pt idx="5">
                  <c:v>203.69670099999999</c:v>
                </c:pt>
                <c:pt idx="6">
                  <c:v>204.5849</c:v>
                </c:pt>
                <c:pt idx="7">
                  <c:v>205.31410199999999</c:v>
                </c:pt>
                <c:pt idx="8">
                  <c:v>206.334473</c:v>
                </c:pt>
                <c:pt idx="9">
                  <c:v>207.28132600000001</c:v>
                </c:pt>
                <c:pt idx="10">
                  <c:v>208.21897899999999</c:v>
                </c:pt>
                <c:pt idx="11">
                  <c:v>209.159988</c:v>
                </c:pt>
                <c:pt idx="12">
                  <c:v>210.08100899999999</c:v>
                </c:pt>
                <c:pt idx="13">
                  <c:v>210.95931999999999</c:v>
                </c:pt>
                <c:pt idx="14">
                  <c:v>211.859756</c:v>
                </c:pt>
                <c:pt idx="15">
                  <c:v>212.84191899999999</c:v>
                </c:pt>
                <c:pt idx="16">
                  <c:v>213.80715900000001</c:v>
                </c:pt>
                <c:pt idx="17">
                  <c:v>214.75810200000001</c:v>
                </c:pt>
                <c:pt idx="18">
                  <c:v>215.72216800000001</c:v>
                </c:pt>
                <c:pt idx="19">
                  <c:v>216.66270399999999</c:v>
                </c:pt>
                <c:pt idx="20">
                  <c:v>217.55474899999999</c:v>
                </c:pt>
                <c:pt idx="21">
                  <c:v>218.419296</c:v>
                </c:pt>
                <c:pt idx="22">
                  <c:v>219.26324500000001</c:v>
                </c:pt>
                <c:pt idx="23">
                  <c:v>220.026276</c:v>
                </c:pt>
                <c:pt idx="24">
                  <c:v>220.74792500000001</c:v>
                </c:pt>
                <c:pt idx="25">
                  <c:v>221.43125900000001</c:v>
                </c:pt>
                <c:pt idx="26">
                  <c:v>222.080231</c:v>
                </c:pt>
                <c:pt idx="27">
                  <c:v>222.698837</c:v>
                </c:pt>
                <c:pt idx="28">
                  <c:v>223.289658</c:v>
                </c:pt>
                <c:pt idx="29">
                  <c:v>223.855469</c:v>
                </c:pt>
                <c:pt idx="30">
                  <c:v>224.39857499999999</c:v>
                </c:pt>
                <c:pt idx="31">
                  <c:v>224.92021199999999</c:v>
                </c:pt>
                <c:pt idx="32">
                  <c:v>225.42384300000001</c:v>
                </c:pt>
                <c:pt idx="33">
                  <c:v>225.91265899999999</c:v>
                </c:pt>
                <c:pt idx="34">
                  <c:v>226.39051799999999</c:v>
                </c:pt>
                <c:pt idx="35">
                  <c:v>226.86329699999999</c:v>
                </c:pt>
                <c:pt idx="36">
                  <c:v>227.33708200000001</c:v>
                </c:pt>
                <c:pt idx="37">
                  <c:v>227.81938199999999</c:v>
                </c:pt>
                <c:pt idx="38">
                  <c:v>228.316574</c:v>
                </c:pt>
                <c:pt idx="39">
                  <c:v>228.833786</c:v>
                </c:pt>
                <c:pt idx="40">
                  <c:v>229.375687</c:v>
                </c:pt>
              </c:numCache>
            </c:numRef>
          </c:val>
          <c:smooth val="0"/>
        </c:ser>
        <c:ser>
          <c:idx val="2"/>
          <c:order val="2"/>
          <c:tx>
            <c:strRef>
              <c:f>Travel_aeo19!$B$28</c:f>
              <c:strCache>
                <c:ptCount val="1"/>
                <c:pt idx="0">
                  <c:v>Passenger Rail</c:v>
                </c:pt>
              </c:strCache>
            </c:strRef>
          </c:tx>
          <c:spPr>
            <a:ln>
              <a:solidFill>
                <a:srgbClr val="BD732A"/>
              </a:solidFill>
            </a:ln>
          </c:spPr>
          <c:marker>
            <c:symbol val="none"/>
          </c:marker>
          <c:val>
            <c:numRef>
              <c:f>Travel_aeo19!$C$28:$AQ$28</c:f>
              <c:numCache>
                <c:formatCode>General</c:formatCode>
                <c:ptCount val="41"/>
                <c:pt idx="0">
                  <c:v>35.745182</c:v>
                </c:pt>
                <c:pt idx="1">
                  <c:v>37.367114999999998</c:v>
                </c:pt>
                <c:pt idx="2">
                  <c:v>37.752490999999999</c:v>
                </c:pt>
                <c:pt idx="3">
                  <c:v>38.969177000000002</c:v>
                </c:pt>
                <c:pt idx="4">
                  <c:v>39.145401</c:v>
                </c:pt>
                <c:pt idx="5">
                  <c:v>38.977893999999999</c:v>
                </c:pt>
                <c:pt idx="6">
                  <c:v>39.256863000000003</c:v>
                </c:pt>
                <c:pt idx="7">
                  <c:v>39.645065000000002</c:v>
                </c:pt>
                <c:pt idx="8">
                  <c:v>39.896538</c:v>
                </c:pt>
                <c:pt idx="9">
                  <c:v>40.432910999999997</c:v>
                </c:pt>
                <c:pt idx="10">
                  <c:v>40.870899000000001</c:v>
                </c:pt>
                <c:pt idx="11">
                  <c:v>41.314678000000001</c:v>
                </c:pt>
                <c:pt idx="12">
                  <c:v>41.734229999999997</c:v>
                </c:pt>
                <c:pt idx="13">
                  <c:v>42.149014000000001</c:v>
                </c:pt>
                <c:pt idx="14">
                  <c:v>42.569007999999997</c:v>
                </c:pt>
                <c:pt idx="15">
                  <c:v>43.00835</c:v>
                </c:pt>
                <c:pt idx="16">
                  <c:v>43.455452000000001</c:v>
                </c:pt>
                <c:pt idx="17">
                  <c:v>43.862602000000003</c:v>
                </c:pt>
                <c:pt idx="18">
                  <c:v>44.347565000000003</c:v>
                </c:pt>
                <c:pt idx="19">
                  <c:v>44.702796999999997</c:v>
                </c:pt>
                <c:pt idx="20">
                  <c:v>45.127457</c:v>
                </c:pt>
                <c:pt idx="21">
                  <c:v>45.522033999999998</c:v>
                </c:pt>
                <c:pt idx="22">
                  <c:v>45.919670000000004</c:v>
                </c:pt>
                <c:pt idx="23">
                  <c:v>46.329922000000003</c:v>
                </c:pt>
                <c:pt idx="24">
                  <c:v>46.726559000000002</c:v>
                </c:pt>
                <c:pt idx="25">
                  <c:v>47.114131999999998</c:v>
                </c:pt>
                <c:pt idx="26">
                  <c:v>47.480175000000003</c:v>
                </c:pt>
                <c:pt idx="27">
                  <c:v>47.866168999999999</c:v>
                </c:pt>
                <c:pt idx="28">
                  <c:v>48.231971999999999</c:v>
                </c:pt>
                <c:pt idx="29">
                  <c:v>48.586067</c:v>
                </c:pt>
                <c:pt idx="30">
                  <c:v>48.930767000000003</c:v>
                </c:pt>
                <c:pt idx="31">
                  <c:v>49.274044000000004</c:v>
                </c:pt>
                <c:pt idx="32">
                  <c:v>49.600203999999998</c:v>
                </c:pt>
                <c:pt idx="33">
                  <c:v>49.935271999999998</c:v>
                </c:pt>
                <c:pt idx="34">
                  <c:v>50.266663000000001</c:v>
                </c:pt>
                <c:pt idx="35">
                  <c:v>50.58802</c:v>
                </c:pt>
                <c:pt idx="36">
                  <c:v>50.906264999999998</c:v>
                </c:pt>
                <c:pt idx="37">
                  <c:v>51.242320999999997</c:v>
                </c:pt>
                <c:pt idx="38">
                  <c:v>51.570971999999998</c:v>
                </c:pt>
                <c:pt idx="39">
                  <c:v>51.911625000000001</c:v>
                </c:pt>
                <c:pt idx="40">
                  <c:v>52.242621999999997</c:v>
                </c:pt>
              </c:numCache>
            </c:numRef>
          </c:val>
          <c:smooth val="0"/>
        </c:ser>
        <c:dLbls>
          <c:showLegendKey val="0"/>
          <c:showVal val="0"/>
          <c:showCatName val="0"/>
          <c:showSerName val="0"/>
          <c:showPercent val="0"/>
          <c:showBubbleSize val="0"/>
        </c:dLbls>
        <c:smooth val="0"/>
        <c:axId val="289718896"/>
        <c:axId val="289720576"/>
      </c:lineChart>
      <c:dateAx>
        <c:axId val="289718896"/>
        <c:scaling>
          <c:orientation val="minMax"/>
          <c:max val="54789"/>
        </c:scaling>
        <c:delete val="0"/>
        <c:axPos val="b"/>
        <c:numFmt formatCode="yyyy" sourceLinked="0"/>
        <c:majorTickMark val="out"/>
        <c:minorTickMark val="none"/>
        <c:tickLblPos val="nextTo"/>
        <c:spPr>
          <a:ln w="12700">
            <a:solidFill>
              <a:schemeClr val="tx1"/>
            </a:solidFill>
          </a:ln>
        </c:spPr>
        <c:txPr>
          <a:bodyPr/>
          <a:lstStyle/>
          <a:p>
            <a:pPr>
              <a:defRPr sz="1400" baseline="0"/>
            </a:pPr>
            <a:endParaRPr lang="en-US"/>
          </a:p>
        </c:txPr>
        <c:crossAx val="289720576"/>
        <c:crosses val="autoZero"/>
        <c:auto val="1"/>
        <c:lblOffset val="100"/>
        <c:baseTimeUnit val="years"/>
        <c:majorUnit val="20"/>
        <c:majorTimeUnit val="years"/>
      </c:dateAx>
      <c:valAx>
        <c:axId val="289720576"/>
        <c:scaling>
          <c:orientation val="minMax"/>
          <c:max val="2400"/>
        </c:scaling>
        <c:delete val="0"/>
        <c:axPos val="l"/>
        <c:majorGridlines>
          <c:spPr>
            <a:ln>
              <a:solidFill>
                <a:srgbClr val="FFFFFF">
                  <a:lumMod val="85000"/>
                </a:srgbClr>
              </a:solidFill>
            </a:ln>
          </c:spPr>
        </c:majorGridlines>
        <c:numFmt formatCode="#,##0" sourceLinked="0"/>
        <c:majorTickMark val="none"/>
        <c:minorTickMark val="none"/>
        <c:tickLblPos val="low"/>
        <c:spPr>
          <a:ln w="22225">
            <a:solidFill>
              <a:srgbClr val="FFFFFF">
                <a:lumMod val="65000"/>
              </a:srgbClr>
            </a:solidFill>
            <a:prstDash val="lgDash"/>
          </a:ln>
        </c:spPr>
        <c:txPr>
          <a:bodyPr/>
          <a:lstStyle/>
          <a:p>
            <a:pPr>
              <a:defRPr sz="1400" baseline="0"/>
            </a:pPr>
            <a:endParaRPr lang="en-US"/>
          </a:p>
        </c:txPr>
        <c:crossAx val="289718896"/>
        <c:crossesAt val="43101"/>
        <c:crossBetween val="midCat"/>
        <c:majorUnit val="400"/>
      </c:valAx>
    </c:plotArea>
    <c:plotVisOnly val="1"/>
    <c:dispBlanksAs val="gap"/>
    <c:showDLblsOverMax val="0"/>
  </c:chart>
  <c:spPr>
    <a:ln>
      <a:noFill/>
    </a:ln>
  </c:spPr>
  <c:txPr>
    <a:bodyPr/>
    <a:lstStyle/>
    <a:p>
      <a:pPr>
        <a:defRPr sz="900"/>
      </a:pPr>
      <a:endParaRPr lang="en-US"/>
    </a:p>
  </c:txPr>
  <c:externalData r:id="rId2">
    <c:autoUpdate val="0"/>
  </c:externalData>
  <c:userShapes r:id="rId3"/>
</c:chartSpace>
</file>

<file path=ppt/charts/chart9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192147856517935E-2"/>
          <c:y val="0.20339240059870345"/>
          <c:w val="0.91724518810148736"/>
          <c:h val="0.7242428142447247"/>
        </c:manualLayout>
      </c:layout>
      <c:lineChart>
        <c:grouping val="standard"/>
        <c:varyColors val="0"/>
        <c:ser>
          <c:idx val="0"/>
          <c:order val="0"/>
          <c:tx>
            <c:strRef>
              <c:f>Travel_aeo19!$B$32</c:f>
              <c:strCache>
                <c:ptCount val="1"/>
                <c:pt idx="0">
                  <c:v>Freight Rail</c:v>
                </c:pt>
              </c:strCache>
            </c:strRef>
          </c:tx>
          <c:spPr>
            <a:ln>
              <a:solidFill>
                <a:srgbClr val="0096D7"/>
              </a:solidFill>
            </a:ln>
          </c:spPr>
          <c:marker>
            <c:symbol val="none"/>
          </c:marker>
          <c:cat>
            <c:numRef>
              <c:f>Travel_aeo19!$C$3:$AQ$3</c:f>
              <c:numCache>
                <c:formatCode>m/d/yyyy</c:formatCode>
                <c:ptCount val="41"/>
                <c:pt idx="0">
                  <c:v>40179</c:v>
                </c:pt>
                <c:pt idx="1">
                  <c:v>40544</c:v>
                </c:pt>
                <c:pt idx="2">
                  <c:v>40909</c:v>
                </c:pt>
                <c:pt idx="3">
                  <c:v>41275</c:v>
                </c:pt>
                <c:pt idx="4">
                  <c:v>41640</c:v>
                </c:pt>
                <c:pt idx="5">
                  <c:v>42005</c:v>
                </c:pt>
                <c:pt idx="6">
                  <c:v>42370</c:v>
                </c:pt>
                <c:pt idx="7">
                  <c:v>42736</c:v>
                </c:pt>
                <c:pt idx="8">
                  <c:v>43101</c:v>
                </c:pt>
                <c:pt idx="9">
                  <c:v>43466</c:v>
                </c:pt>
                <c:pt idx="10">
                  <c:v>43831</c:v>
                </c:pt>
                <c:pt idx="11">
                  <c:v>44197</c:v>
                </c:pt>
                <c:pt idx="12">
                  <c:v>44562</c:v>
                </c:pt>
                <c:pt idx="13">
                  <c:v>44927</c:v>
                </c:pt>
                <c:pt idx="14">
                  <c:v>45292</c:v>
                </c:pt>
                <c:pt idx="15">
                  <c:v>45658</c:v>
                </c:pt>
                <c:pt idx="16">
                  <c:v>46023</c:v>
                </c:pt>
                <c:pt idx="17">
                  <c:v>46388</c:v>
                </c:pt>
                <c:pt idx="18">
                  <c:v>46753</c:v>
                </c:pt>
                <c:pt idx="19">
                  <c:v>47119</c:v>
                </c:pt>
                <c:pt idx="20">
                  <c:v>47484</c:v>
                </c:pt>
                <c:pt idx="21">
                  <c:v>47849</c:v>
                </c:pt>
                <c:pt idx="22">
                  <c:v>48214</c:v>
                </c:pt>
                <c:pt idx="23">
                  <c:v>48580</c:v>
                </c:pt>
                <c:pt idx="24">
                  <c:v>48945</c:v>
                </c:pt>
                <c:pt idx="25">
                  <c:v>49310</c:v>
                </c:pt>
                <c:pt idx="26">
                  <c:v>49675</c:v>
                </c:pt>
                <c:pt idx="27">
                  <c:v>50041</c:v>
                </c:pt>
                <c:pt idx="28">
                  <c:v>50406</c:v>
                </c:pt>
                <c:pt idx="29">
                  <c:v>50771</c:v>
                </c:pt>
                <c:pt idx="30">
                  <c:v>51136</c:v>
                </c:pt>
                <c:pt idx="31">
                  <c:v>51502</c:v>
                </c:pt>
                <c:pt idx="32">
                  <c:v>51867</c:v>
                </c:pt>
                <c:pt idx="33">
                  <c:v>52232</c:v>
                </c:pt>
                <c:pt idx="34">
                  <c:v>52597</c:v>
                </c:pt>
                <c:pt idx="35">
                  <c:v>52963</c:v>
                </c:pt>
                <c:pt idx="36">
                  <c:v>53328</c:v>
                </c:pt>
                <c:pt idx="37">
                  <c:v>53693</c:v>
                </c:pt>
                <c:pt idx="38">
                  <c:v>54058</c:v>
                </c:pt>
                <c:pt idx="39">
                  <c:v>54424</c:v>
                </c:pt>
                <c:pt idx="40">
                  <c:v>54789</c:v>
                </c:pt>
              </c:numCache>
            </c:numRef>
          </c:cat>
          <c:val>
            <c:numRef>
              <c:f>Travel_aeo19!$C$32:$AQ$32</c:f>
              <c:numCache>
                <c:formatCode>General</c:formatCode>
                <c:ptCount val="41"/>
                <c:pt idx="0">
                  <c:v>1694.5439449999999</c:v>
                </c:pt>
                <c:pt idx="1">
                  <c:v>1730.811768</c:v>
                </c:pt>
                <c:pt idx="2">
                  <c:v>1712.9998780000001</c:v>
                </c:pt>
                <c:pt idx="3">
                  <c:v>1741</c:v>
                </c:pt>
                <c:pt idx="4">
                  <c:v>1851.0401609999999</c:v>
                </c:pt>
                <c:pt idx="5">
                  <c:v>1745.0001219999999</c:v>
                </c:pt>
                <c:pt idx="6">
                  <c:v>1584.999634</c:v>
                </c:pt>
                <c:pt idx="7">
                  <c:v>1787.5373540000001</c:v>
                </c:pt>
                <c:pt idx="8">
                  <c:v>1788.736328</c:v>
                </c:pt>
                <c:pt idx="9">
                  <c:v>1812.1239009999999</c:v>
                </c:pt>
                <c:pt idx="10">
                  <c:v>1776.6970209999999</c:v>
                </c:pt>
                <c:pt idx="11">
                  <c:v>1769.3908690000001</c:v>
                </c:pt>
                <c:pt idx="12">
                  <c:v>1761.3310550000001</c:v>
                </c:pt>
                <c:pt idx="13">
                  <c:v>1760.6547849999999</c:v>
                </c:pt>
                <c:pt idx="14">
                  <c:v>1779.434814</c:v>
                </c:pt>
                <c:pt idx="15">
                  <c:v>1793.866943</c:v>
                </c:pt>
                <c:pt idx="16">
                  <c:v>1809.7041019999999</c:v>
                </c:pt>
                <c:pt idx="17">
                  <c:v>1816.5014650000001</c:v>
                </c:pt>
                <c:pt idx="18">
                  <c:v>1828.677124</c:v>
                </c:pt>
                <c:pt idx="19">
                  <c:v>1865.317749</c:v>
                </c:pt>
                <c:pt idx="20">
                  <c:v>1893.7076420000001</c:v>
                </c:pt>
                <c:pt idx="21">
                  <c:v>1898.4255370000001</c:v>
                </c:pt>
                <c:pt idx="22">
                  <c:v>1901.764038</c:v>
                </c:pt>
                <c:pt idx="23">
                  <c:v>1914.6235349999999</c:v>
                </c:pt>
                <c:pt idx="24">
                  <c:v>1915.7353519999999</c:v>
                </c:pt>
                <c:pt idx="25">
                  <c:v>1929.5085449999999</c:v>
                </c:pt>
                <c:pt idx="26">
                  <c:v>1945.8416749999999</c:v>
                </c:pt>
                <c:pt idx="27">
                  <c:v>1957.783813</c:v>
                </c:pt>
                <c:pt idx="28">
                  <c:v>1973.637939</c:v>
                </c:pt>
                <c:pt idx="29">
                  <c:v>1989.2650149999999</c:v>
                </c:pt>
                <c:pt idx="30">
                  <c:v>2003.4233400000001</c:v>
                </c:pt>
                <c:pt idx="31">
                  <c:v>2016.8127440000001</c:v>
                </c:pt>
                <c:pt idx="32">
                  <c:v>2027.8079829999999</c:v>
                </c:pt>
                <c:pt idx="33">
                  <c:v>2037.517212</c:v>
                </c:pt>
                <c:pt idx="34">
                  <c:v>2052.54126</c:v>
                </c:pt>
                <c:pt idx="35">
                  <c:v>2069.3688959999999</c:v>
                </c:pt>
                <c:pt idx="36">
                  <c:v>2081.4025879999999</c:v>
                </c:pt>
                <c:pt idx="37">
                  <c:v>2096.3093260000001</c:v>
                </c:pt>
                <c:pt idx="38">
                  <c:v>2113.6645509999998</c:v>
                </c:pt>
                <c:pt idx="39">
                  <c:v>2130.516357</c:v>
                </c:pt>
                <c:pt idx="40">
                  <c:v>2149.3510740000002</c:v>
                </c:pt>
              </c:numCache>
            </c:numRef>
          </c:val>
          <c:smooth val="0"/>
        </c:ser>
        <c:ser>
          <c:idx val="1"/>
          <c:order val="1"/>
          <c:tx>
            <c:strRef>
              <c:f>Travel_aeo19!$B$33</c:f>
              <c:strCache>
                <c:ptCount val="1"/>
                <c:pt idx="0">
                  <c:v>Domestic Marine Shipping</c:v>
                </c:pt>
              </c:strCache>
            </c:strRef>
          </c:tx>
          <c:marker>
            <c:symbol val="none"/>
          </c:marker>
          <c:val>
            <c:numRef>
              <c:f>Travel_aeo19!$C$33:$AQ$33</c:f>
              <c:numCache>
                <c:formatCode>General</c:formatCode>
                <c:ptCount val="41"/>
                <c:pt idx="0">
                  <c:v>502.21170000000001</c:v>
                </c:pt>
                <c:pt idx="1">
                  <c:v>499.74798600000003</c:v>
                </c:pt>
                <c:pt idx="2">
                  <c:v>474.75769000000003</c:v>
                </c:pt>
                <c:pt idx="3">
                  <c:v>465.091431</c:v>
                </c:pt>
                <c:pt idx="4">
                  <c:v>504.49383499999999</c:v>
                </c:pt>
                <c:pt idx="5">
                  <c:v>490.62670900000001</c:v>
                </c:pt>
                <c:pt idx="6">
                  <c:v>477.86102299999999</c:v>
                </c:pt>
                <c:pt idx="7">
                  <c:v>447.72595200000001</c:v>
                </c:pt>
                <c:pt idx="8">
                  <c:v>444.52056900000002</c:v>
                </c:pt>
                <c:pt idx="9">
                  <c:v>435.793274</c:v>
                </c:pt>
                <c:pt idx="10">
                  <c:v>426.557434</c:v>
                </c:pt>
                <c:pt idx="11">
                  <c:v>415.90875199999999</c:v>
                </c:pt>
                <c:pt idx="12">
                  <c:v>407.28921500000001</c:v>
                </c:pt>
                <c:pt idx="13">
                  <c:v>397.98156699999998</c:v>
                </c:pt>
                <c:pt idx="14">
                  <c:v>387.66037</c:v>
                </c:pt>
                <c:pt idx="15">
                  <c:v>377.813965</c:v>
                </c:pt>
                <c:pt idx="16">
                  <c:v>368.69982900000002</c:v>
                </c:pt>
                <c:pt idx="17">
                  <c:v>359.43420400000002</c:v>
                </c:pt>
                <c:pt idx="18">
                  <c:v>349.288025</c:v>
                </c:pt>
                <c:pt idx="19">
                  <c:v>339.07843000000003</c:v>
                </c:pt>
                <c:pt idx="20">
                  <c:v>328.70654300000001</c:v>
                </c:pt>
                <c:pt idx="21">
                  <c:v>324.044037</c:v>
                </c:pt>
                <c:pt idx="22">
                  <c:v>318.92053199999998</c:v>
                </c:pt>
                <c:pt idx="23">
                  <c:v>314.17520100000002</c:v>
                </c:pt>
                <c:pt idx="24">
                  <c:v>309.60534699999999</c:v>
                </c:pt>
                <c:pt idx="25">
                  <c:v>305.29675300000002</c:v>
                </c:pt>
                <c:pt idx="26">
                  <c:v>300.715576</c:v>
                </c:pt>
                <c:pt idx="27">
                  <c:v>296.95437600000002</c:v>
                </c:pt>
                <c:pt idx="28">
                  <c:v>292.93774400000001</c:v>
                </c:pt>
                <c:pt idx="29">
                  <c:v>288.72515900000002</c:v>
                </c:pt>
                <c:pt idx="30">
                  <c:v>284.264679</c:v>
                </c:pt>
                <c:pt idx="31">
                  <c:v>282.858948</c:v>
                </c:pt>
                <c:pt idx="32">
                  <c:v>281.43481400000002</c:v>
                </c:pt>
                <c:pt idx="33">
                  <c:v>279.57015999999999</c:v>
                </c:pt>
                <c:pt idx="34">
                  <c:v>278.13324</c:v>
                </c:pt>
                <c:pt idx="35">
                  <c:v>276.71731599999998</c:v>
                </c:pt>
                <c:pt idx="36">
                  <c:v>275.622589</c:v>
                </c:pt>
                <c:pt idx="37">
                  <c:v>274.33264200000002</c:v>
                </c:pt>
                <c:pt idx="38">
                  <c:v>273.42160000000001</c:v>
                </c:pt>
                <c:pt idx="39">
                  <c:v>271.81381199999998</c:v>
                </c:pt>
                <c:pt idx="40">
                  <c:v>270.61059599999999</c:v>
                </c:pt>
              </c:numCache>
            </c:numRef>
          </c:val>
          <c:smooth val="0"/>
        </c:ser>
        <c:dLbls>
          <c:showLegendKey val="0"/>
          <c:showVal val="0"/>
          <c:showCatName val="0"/>
          <c:showSerName val="0"/>
          <c:showPercent val="0"/>
          <c:showBubbleSize val="0"/>
        </c:dLbls>
        <c:smooth val="0"/>
        <c:axId val="289721696"/>
        <c:axId val="289713856"/>
      </c:lineChart>
      <c:dateAx>
        <c:axId val="289721696"/>
        <c:scaling>
          <c:orientation val="minMax"/>
          <c:max val="54789"/>
        </c:scaling>
        <c:delete val="0"/>
        <c:axPos val="b"/>
        <c:numFmt formatCode="yyyy" sourceLinked="0"/>
        <c:majorTickMark val="out"/>
        <c:minorTickMark val="none"/>
        <c:tickLblPos val="nextTo"/>
        <c:spPr>
          <a:ln w="12700">
            <a:solidFill>
              <a:schemeClr val="tx1"/>
            </a:solidFill>
          </a:ln>
        </c:spPr>
        <c:txPr>
          <a:bodyPr/>
          <a:lstStyle/>
          <a:p>
            <a:pPr>
              <a:defRPr sz="1400" baseline="0"/>
            </a:pPr>
            <a:endParaRPr lang="en-US"/>
          </a:p>
        </c:txPr>
        <c:crossAx val="289713856"/>
        <c:crosses val="autoZero"/>
        <c:auto val="1"/>
        <c:lblOffset val="100"/>
        <c:baseTimeUnit val="years"/>
        <c:majorUnit val="20"/>
        <c:majorTimeUnit val="years"/>
      </c:dateAx>
      <c:valAx>
        <c:axId val="289713856"/>
        <c:scaling>
          <c:orientation val="minMax"/>
        </c:scaling>
        <c:delete val="0"/>
        <c:axPos val="l"/>
        <c:majorGridlines>
          <c:spPr>
            <a:ln>
              <a:solidFill>
                <a:srgbClr val="FFFFFF">
                  <a:lumMod val="85000"/>
                </a:srgbClr>
              </a:solidFill>
            </a:ln>
          </c:spPr>
        </c:majorGridlines>
        <c:numFmt formatCode="#,##0" sourceLinked="0"/>
        <c:majorTickMark val="none"/>
        <c:minorTickMark val="none"/>
        <c:tickLblPos val="low"/>
        <c:spPr>
          <a:ln w="22225">
            <a:solidFill>
              <a:srgbClr val="FFFFFF">
                <a:lumMod val="65000"/>
              </a:srgbClr>
            </a:solidFill>
            <a:prstDash val="lgDash"/>
          </a:ln>
        </c:spPr>
        <c:txPr>
          <a:bodyPr/>
          <a:lstStyle/>
          <a:p>
            <a:pPr>
              <a:defRPr sz="1400" baseline="0"/>
            </a:pPr>
            <a:endParaRPr lang="en-US"/>
          </a:p>
        </c:txPr>
        <c:crossAx val="289721696"/>
        <c:crossesAt val="43101"/>
        <c:crossBetween val="midCat"/>
      </c:valAx>
    </c:plotArea>
    <c:plotVisOnly val="1"/>
    <c:dispBlanksAs val="gap"/>
    <c:showDLblsOverMax val="0"/>
  </c:chart>
  <c:spPr>
    <a:ln>
      <a:noFill/>
    </a:ln>
  </c:spPr>
  <c:txPr>
    <a:bodyPr/>
    <a:lstStyle/>
    <a:p>
      <a:pPr>
        <a:defRPr sz="900"/>
      </a:pPr>
      <a:endParaRPr lang="en-US"/>
    </a:p>
  </c:txPr>
  <c:externalData r:id="rId2">
    <c:autoUpdate val="0"/>
  </c:externalData>
  <c:userShapes r:id="rId3"/>
</c:chartSpace>
</file>

<file path=ppt/charts/chart9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28973461650627"/>
          <c:y val="0.20325962679322618"/>
          <c:w val="0.77148275053321791"/>
          <c:h val="0.67989105813828077"/>
        </c:manualLayout>
      </c:layout>
      <c:lineChart>
        <c:grouping val="standard"/>
        <c:varyColors val="0"/>
        <c:ser>
          <c:idx val="4"/>
          <c:order val="0"/>
          <c:tx>
            <c:strRef>
              <c:f>energy_efficiency_aeo19!$C$23</c:f>
              <c:strCache>
                <c:ptCount val="1"/>
                <c:pt idx="0">
                  <c:v>light-duty vehicle</c:v>
                </c:pt>
              </c:strCache>
            </c:strRef>
          </c:tx>
          <c:spPr>
            <a:ln w="28575" cap="rnd">
              <a:solidFill>
                <a:schemeClr val="accent1"/>
              </a:solidFill>
              <a:round/>
            </a:ln>
            <a:effectLst/>
          </c:spPr>
          <c:marker>
            <c:symbol val="none"/>
          </c:marker>
          <c:cat>
            <c:numRef>
              <c:f>energy_efficiency_aeo19!$D$2:$AM$2</c:f>
              <c:numCache>
                <c:formatCode>General</c:formatCode>
                <c:ptCount val="36"/>
                <c:pt idx="0" formatCode="0">
                  <c:v>2015</c:v>
                </c:pt>
                <c:pt idx="5" formatCode="0">
                  <c:v>2020</c:v>
                </c:pt>
                <c:pt idx="15" formatCode="0">
                  <c:v>2030</c:v>
                </c:pt>
                <c:pt idx="25" formatCode="0">
                  <c:v>2040</c:v>
                </c:pt>
                <c:pt idx="35" formatCode="0">
                  <c:v>2050</c:v>
                </c:pt>
              </c:numCache>
            </c:numRef>
          </c:cat>
          <c:val>
            <c:numRef>
              <c:f>energy_efficiency_aeo19!$D$23:$AM$23</c:f>
              <c:numCache>
                <c:formatCode>_(* #,##0_);_(* \(#,##0\);_(* "-"??_);_(@_)</c:formatCode>
                <c:ptCount val="36"/>
                <c:pt idx="0">
                  <c:v>3327.3789582100417</c:v>
                </c:pt>
                <c:pt idx="1">
                  <c:v>3276.845292419031</c:v>
                </c:pt>
                <c:pt idx="2">
                  <c:v>3222.6253175186234</c:v>
                </c:pt>
                <c:pt idx="3">
                  <c:v>3166.0602392977671</c:v>
                </c:pt>
                <c:pt idx="4">
                  <c:v>3107.8151377575246</c:v>
                </c:pt>
                <c:pt idx="5">
                  <c:v>3044.5544329987201</c:v>
                </c:pt>
                <c:pt idx="6">
                  <c:v>2974.4136614453851</c:v>
                </c:pt>
                <c:pt idx="7">
                  <c:v>2900.125138992983</c:v>
                </c:pt>
                <c:pt idx="8">
                  <c:v>2823.0761039600361</c:v>
                </c:pt>
                <c:pt idx="9">
                  <c:v>2745.9271253392067</c:v>
                </c:pt>
                <c:pt idx="10">
                  <c:v>2666.8355531088459</c:v>
                </c:pt>
                <c:pt idx="11">
                  <c:v>2593.9974116491962</c:v>
                </c:pt>
                <c:pt idx="12">
                  <c:v>2527.5444135397406</c:v>
                </c:pt>
                <c:pt idx="13">
                  <c:v>2466.7511200958375</c:v>
                </c:pt>
                <c:pt idx="14">
                  <c:v>2410.7711112717602</c:v>
                </c:pt>
                <c:pt idx="15">
                  <c:v>2359.1194155495937</c:v>
                </c:pt>
                <c:pt idx="16">
                  <c:v>2311.4273175894346</c:v>
                </c:pt>
                <c:pt idx="17">
                  <c:v>2267.5277226145122</c:v>
                </c:pt>
                <c:pt idx="18">
                  <c:v>2227.0239851810816</c:v>
                </c:pt>
                <c:pt idx="19">
                  <c:v>2189.9762826479614</c:v>
                </c:pt>
                <c:pt idx="20">
                  <c:v>2156.6215525896027</c:v>
                </c:pt>
                <c:pt idx="21">
                  <c:v>2126.7956121815478</c:v>
                </c:pt>
                <c:pt idx="22">
                  <c:v>2100.3391868517247</c:v>
                </c:pt>
                <c:pt idx="23">
                  <c:v>2077.0088676927949</c:v>
                </c:pt>
                <c:pt idx="24">
                  <c:v>2056.6722763635207</c:v>
                </c:pt>
                <c:pt idx="25">
                  <c:v>2039.128441553697</c:v>
                </c:pt>
                <c:pt idx="26">
                  <c:v>2023.8584574448309</c:v>
                </c:pt>
                <c:pt idx="27">
                  <c:v>2010.6508727828577</c:v>
                </c:pt>
                <c:pt idx="28">
                  <c:v>1999.3449907144598</c:v>
                </c:pt>
                <c:pt idx="29">
                  <c:v>1989.693225648449</c:v>
                </c:pt>
                <c:pt idx="30">
                  <c:v>1981.1956158153778</c:v>
                </c:pt>
                <c:pt idx="31">
                  <c:v>1973.8819599730552</c:v>
                </c:pt>
                <c:pt idx="32">
                  <c:v>1967.5779256707942</c:v>
                </c:pt>
                <c:pt idx="33">
                  <c:v>1962.0573905798819</c:v>
                </c:pt>
                <c:pt idx="34">
                  <c:v>1957.2318234688169</c:v>
                </c:pt>
                <c:pt idx="35">
                  <c:v>1953.0071867752511</c:v>
                </c:pt>
              </c:numCache>
            </c:numRef>
          </c:val>
          <c:smooth val="0"/>
        </c:ser>
        <c:ser>
          <c:idx val="0"/>
          <c:order val="1"/>
          <c:tx>
            <c:strRef>
              <c:f>energy_efficiency_aeo19!$C$25</c:f>
              <c:strCache>
                <c:ptCount val="1"/>
                <c:pt idx="0">
                  <c:v>bus</c:v>
                </c:pt>
              </c:strCache>
            </c:strRef>
          </c:tx>
          <c:spPr>
            <a:ln w="28575" cap="rnd">
              <a:solidFill>
                <a:schemeClr val="accent3">
                  <a:lumMod val="50000"/>
                </a:schemeClr>
              </a:solidFill>
              <a:round/>
            </a:ln>
            <a:effectLst/>
          </c:spPr>
          <c:marker>
            <c:symbol val="none"/>
          </c:marker>
          <c:cat>
            <c:numRef>
              <c:f>energy_efficiency_aeo19!$D$2:$AM$2</c:f>
              <c:numCache>
                <c:formatCode>General</c:formatCode>
                <c:ptCount val="36"/>
                <c:pt idx="0" formatCode="0">
                  <c:v>2015</c:v>
                </c:pt>
                <c:pt idx="5" formatCode="0">
                  <c:v>2020</c:v>
                </c:pt>
                <c:pt idx="15" formatCode="0">
                  <c:v>2030</c:v>
                </c:pt>
                <c:pt idx="25" formatCode="0">
                  <c:v>2040</c:v>
                </c:pt>
                <c:pt idx="35" formatCode="0">
                  <c:v>2050</c:v>
                </c:pt>
              </c:numCache>
            </c:numRef>
          </c:cat>
          <c:val>
            <c:numRef>
              <c:f>energy_efficiency_aeo19!$D$25:$AM$25</c:f>
              <c:numCache>
                <c:formatCode>_(* #,##0_);_(* \(#,##0\);_(* "-"??_);_(@_)</c:formatCode>
                <c:ptCount val="36"/>
                <c:pt idx="0">
                  <c:v>1116.2478276955503</c:v>
                </c:pt>
                <c:pt idx="1">
                  <c:v>1110.6196009578418</c:v>
                </c:pt>
                <c:pt idx="2">
                  <c:v>1153.2476225135281</c:v>
                </c:pt>
                <c:pt idx="3">
                  <c:v>1151.7028470564878</c:v>
                </c:pt>
                <c:pt idx="4">
                  <c:v>1150.1663203370283</c:v>
                </c:pt>
                <c:pt idx="5">
                  <c:v>1148.6128745257174</c:v>
                </c:pt>
                <c:pt idx="6">
                  <c:v>1147.0692951082021</c:v>
                </c:pt>
                <c:pt idx="7">
                  <c:v>1145.5295323719624</c:v>
                </c:pt>
                <c:pt idx="8">
                  <c:v>1143.9788486235166</c:v>
                </c:pt>
                <c:pt idx="9">
                  <c:v>1142.4491586783477</c:v>
                </c:pt>
                <c:pt idx="10">
                  <c:v>1140.9453604860612</c:v>
                </c:pt>
                <c:pt idx="11">
                  <c:v>1139.4567007926989</c:v>
                </c:pt>
                <c:pt idx="12">
                  <c:v>1137.9919906351195</c:v>
                </c:pt>
                <c:pt idx="13">
                  <c:v>1136.568403113768</c:v>
                </c:pt>
                <c:pt idx="14">
                  <c:v>1135.1653766861509</c:v>
                </c:pt>
                <c:pt idx="15">
                  <c:v>1133.6318840826593</c:v>
                </c:pt>
                <c:pt idx="16">
                  <c:v>1132.1023578429629</c:v>
                </c:pt>
                <c:pt idx="17">
                  <c:v>1130.5816439960101</c:v>
                </c:pt>
                <c:pt idx="18">
                  <c:v>1129.0015198002986</c:v>
                </c:pt>
                <c:pt idx="19">
                  <c:v>1127.3945157128883</c:v>
                </c:pt>
                <c:pt idx="20">
                  <c:v>1125.7579491069055</c:v>
                </c:pt>
                <c:pt idx="21">
                  <c:v>1124.0937515055089</c:v>
                </c:pt>
                <c:pt idx="22">
                  <c:v>1122.3992157624066</c:v>
                </c:pt>
                <c:pt idx="23">
                  <c:v>1120.6519918625161</c:v>
                </c:pt>
                <c:pt idx="24">
                  <c:v>1118.8335094908937</c:v>
                </c:pt>
                <c:pt idx="25">
                  <c:v>1116.9277701518381</c:v>
                </c:pt>
                <c:pt idx="26">
                  <c:v>1114.906471811435</c:v>
                </c:pt>
                <c:pt idx="27">
                  <c:v>1112.7793611432662</c:v>
                </c:pt>
                <c:pt idx="28">
                  <c:v>1110.5530832603763</c:v>
                </c:pt>
                <c:pt idx="29">
                  <c:v>1108.2266263466036</c:v>
                </c:pt>
                <c:pt idx="30">
                  <c:v>1105.833351262633</c:v>
                </c:pt>
                <c:pt idx="31">
                  <c:v>1103.4099575536911</c:v>
                </c:pt>
                <c:pt idx="32">
                  <c:v>1101.0213345236798</c:v>
                </c:pt>
                <c:pt idx="33">
                  <c:v>1098.7419599244688</c:v>
                </c:pt>
                <c:pt idx="34">
                  <c:v>1096.6300229809597</c:v>
                </c:pt>
                <c:pt idx="35">
                  <c:v>1094.7542142947348</c:v>
                </c:pt>
              </c:numCache>
            </c:numRef>
          </c:val>
          <c:smooth val="0"/>
        </c:ser>
        <c:ser>
          <c:idx val="2"/>
          <c:order val="2"/>
          <c:tx>
            <c:strRef>
              <c:f>energy_efficiency_aeo19!$C$24</c:f>
              <c:strCache>
                <c:ptCount val="1"/>
                <c:pt idx="0">
                  <c:v>aircraft</c:v>
                </c:pt>
              </c:strCache>
            </c:strRef>
          </c:tx>
          <c:spPr>
            <a:ln w="28575" cap="rnd">
              <a:solidFill>
                <a:schemeClr val="tx2"/>
              </a:solidFill>
              <a:round/>
            </a:ln>
            <a:effectLst/>
          </c:spPr>
          <c:marker>
            <c:symbol val="none"/>
          </c:marker>
          <c:cat>
            <c:numRef>
              <c:f>energy_efficiency_aeo19!$D$2:$AM$2</c:f>
              <c:numCache>
                <c:formatCode>General</c:formatCode>
                <c:ptCount val="36"/>
                <c:pt idx="0" formatCode="0">
                  <c:v>2015</c:v>
                </c:pt>
                <c:pt idx="5" formatCode="0">
                  <c:v>2020</c:v>
                </c:pt>
                <c:pt idx="15" formatCode="0">
                  <c:v>2030</c:v>
                </c:pt>
                <c:pt idx="25" formatCode="0">
                  <c:v>2040</c:v>
                </c:pt>
                <c:pt idx="35" formatCode="0">
                  <c:v>2050</c:v>
                </c:pt>
              </c:numCache>
            </c:numRef>
          </c:cat>
          <c:val>
            <c:numRef>
              <c:f>energy_efficiency_aeo19!$D$24:$AM$24</c:f>
              <c:numCache>
                <c:formatCode>_(* #,##0_);_(* \(#,##0\);_(* "-"??_);_(@_)</c:formatCode>
                <c:ptCount val="36"/>
                <c:pt idx="0">
                  <c:v>2520.841375590976</c:v>
                </c:pt>
                <c:pt idx="1">
                  <c:v>2479.5897376012481</c:v>
                </c:pt>
                <c:pt idx="2">
                  <c:v>2566.9064395659871</c:v>
                </c:pt>
                <c:pt idx="3">
                  <c:v>2547.7211599021698</c:v>
                </c:pt>
                <c:pt idx="4">
                  <c:v>2528.7278928282481</c:v>
                </c:pt>
                <c:pt idx="5">
                  <c:v>2511.420620671367</c:v>
                </c:pt>
                <c:pt idx="6">
                  <c:v>2492.3264491375903</c:v>
                </c:pt>
                <c:pt idx="7">
                  <c:v>2475.2229784701121</c:v>
                </c:pt>
                <c:pt idx="8">
                  <c:v>2459.6888431661819</c:v>
                </c:pt>
                <c:pt idx="9">
                  <c:v>2443.7111804221295</c:v>
                </c:pt>
                <c:pt idx="10">
                  <c:v>2428.0762727518377</c:v>
                </c:pt>
                <c:pt idx="11">
                  <c:v>2410.5759085587056</c:v>
                </c:pt>
                <c:pt idx="12">
                  <c:v>2392.5845503192609</c:v>
                </c:pt>
                <c:pt idx="13">
                  <c:v>2373.7306708098567</c:v>
                </c:pt>
                <c:pt idx="14">
                  <c:v>2354.8974881638796</c:v>
                </c:pt>
                <c:pt idx="15">
                  <c:v>2337.5027653650104</c:v>
                </c:pt>
                <c:pt idx="16">
                  <c:v>2320.5997149393033</c:v>
                </c:pt>
                <c:pt idx="17">
                  <c:v>2303.5802369554081</c:v>
                </c:pt>
                <c:pt idx="18">
                  <c:v>2286.7091827615418</c:v>
                </c:pt>
                <c:pt idx="19">
                  <c:v>2270.3543361534057</c:v>
                </c:pt>
                <c:pt idx="20">
                  <c:v>2253.8887592841124</c:v>
                </c:pt>
                <c:pt idx="21">
                  <c:v>2237.6316279985508</c:v>
                </c:pt>
                <c:pt idx="22">
                  <c:v>2221.607414383122</c:v>
                </c:pt>
                <c:pt idx="23">
                  <c:v>2205.6453905878793</c:v>
                </c:pt>
                <c:pt idx="24">
                  <c:v>2189.4152745029028</c:v>
                </c:pt>
                <c:pt idx="25">
                  <c:v>2173.3170389836378</c:v>
                </c:pt>
                <c:pt idx="26">
                  <c:v>2157.5986897116318</c:v>
                </c:pt>
                <c:pt idx="27">
                  <c:v>2141.6728862268819</c:v>
                </c:pt>
                <c:pt idx="28">
                  <c:v>2127.2268304121412</c:v>
                </c:pt>
                <c:pt idx="29">
                  <c:v>2112.8116561001266</c:v>
                </c:pt>
                <c:pt idx="30">
                  <c:v>2099.1981271813411</c:v>
                </c:pt>
                <c:pt idx="31">
                  <c:v>2085.1424036241224</c:v>
                </c:pt>
                <c:pt idx="32">
                  <c:v>2071.5938197355381</c:v>
                </c:pt>
                <c:pt idx="33">
                  <c:v>2058.0931870352583</c:v>
                </c:pt>
                <c:pt idx="34">
                  <c:v>2045.1792343750976</c:v>
                </c:pt>
                <c:pt idx="35">
                  <c:v>2033.2258294655726</c:v>
                </c:pt>
              </c:numCache>
            </c:numRef>
          </c:val>
          <c:smooth val="0"/>
        </c:ser>
        <c:ser>
          <c:idx val="1"/>
          <c:order val="3"/>
          <c:tx>
            <c:strRef>
              <c:f>energy_efficiency_aeo19!$C$26</c:f>
              <c:strCache>
                <c:ptCount val="1"/>
                <c:pt idx="0">
                  <c:v>passenger rail</c:v>
                </c:pt>
              </c:strCache>
            </c:strRef>
          </c:tx>
          <c:spPr>
            <a:ln w="28575" cap="rnd">
              <a:solidFill>
                <a:schemeClr val="accent3"/>
              </a:solidFill>
              <a:round/>
            </a:ln>
            <a:effectLst/>
          </c:spPr>
          <c:marker>
            <c:symbol val="none"/>
          </c:marker>
          <c:cat>
            <c:numRef>
              <c:f>energy_efficiency_aeo19!$D$2:$AM$2</c:f>
              <c:numCache>
                <c:formatCode>General</c:formatCode>
                <c:ptCount val="36"/>
                <c:pt idx="0" formatCode="0">
                  <c:v>2015</c:v>
                </c:pt>
                <c:pt idx="5" formatCode="0">
                  <c:v>2020</c:v>
                </c:pt>
                <c:pt idx="15" formatCode="0">
                  <c:v>2030</c:v>
                </c:pt>
                <c:pt idx="25" formatCode="0">
                  <c:v>2040</c:v>
                </c:pt>
                <c:pt idx="35" formatCode="0">
                  <c:v>2050</c:v>
                </c:pt>
              </c:numCache>
            </c:numRef>
          </c:cat>
          <c:val>
            <c:numRef>
              <c:f>energy_efficiency_aeo19!$D$26:$AM$26</c:f>
              <c:numCache>
                <c:formatCode>_(* #,##0_);_(* \(#,##0\);_(* "-"??_);_(@_)</c:formatCode>
                <c:ptCount val="36"/>
                <c:pt idx="0">
                  <c:v>1155.6807045552539</c:v>
                </c:pt>
                <c:pt idx="1">
                  <c:v>1143.1631712396377</c:v>
                </c:pt>
                <c:pt idx="2">
                  <c:v>1173.9922736915678</c:v>
                </c:pt>
                <c:pt idx="3">
                  <c:v>1172.9338520550327</c:v>
                </c:pt>
                <c:pt idx="4">
                  <c:v>1175.5275300361136</c:v>
                </c:pt>
                <c:pt idx="5">
                  <c:v>1177.1700935670635</c:v>
                </c:pt>
                <c:pt idx="6">
                  <c:v>1179.2903238892482</c:v>
                </c:pt>
                <c:pt idx="7">
                  <c:v>1181.1407566402927</c:v>
                </c:pt>
                <c:pt idx="8">
                  <c:v>1182.803469613785</c:v>
                </c:pt>
                <c:pt idx="9">
                  <c:v>1184.4532529393216</c:v>
                </c:pt>
                <c:pt idx="10">
                  <c:v>1186.4207764306234</c:v>
                </c:pt>
                <c:pt idx="11">
                  <c:v>1188.4354579950061</c:v>
                </c:pt>
                <c:pt idx="12">
                  <c:v>1189.9886832979037</c:v>
                </c:pt>
                <c:pt idx="13">
                  <c:v>1192.2864310588416</c:v>
                </c:pt>
                <c:pt idx="14">
                  <c:v>1193.5047375223523</c:v>
                </c:pt>
                <c:pt idx="15">
                  <c:v>1195.7465274411541</c:v>
                </c:pt>
                <c:pt idx="16">
                  <c:v>1197.7496436121464</c:v>
                </c:pt>
                <c:pt idx="17">
                  <c:v>1199.8126293154978</c:v>
                </c:pt>
                <c:pt idx="18">
                  <c:v>1202.0525309755537</c:v>
                </c:pt>
                <c:pt idx="19">
                  <c:v>1204.1973816218735</c:v>
                </c:pt>
                <c:pt idx="20">
                  <c:v>1206.4108492967673</c:v>
                </c:pt>
                <c:pt idx="21">
                  <c:v>1208.5043915697445</c:v>
                </c:pt>
                <c:pt idx="22">
                  <c:v>1210.9178823147513</c:v>
                </c:pt>
                <c:pt idx="23">
                  <c:v>1213.1994105486708</c:v>
                </c:pt>
                <c:pt idx="24">
                  <c:v>1215.492499115024</c:v>
                </c:pt>
                <c:pt idx="25">
                  <c:v>1217.8431619516609</c:v>
                </c:pt>
                <c:pt idx="26">
                  <c:v>1220.3788266292897</c:v>
                </c:pt>
                <c:pt idx="27">
                  <c:v>1222.8377125223114</c:v>
                </c:pt>
                <c:pt idx="28">
                  <c:v>1225.5665694581578</c:v>
                </c:pt>
                <c:pt idx="29">
                  <c:v>1228.3488959670944</c:v>
                </c:pt>
                <c:pt idx="30">
                  <c:v>1231.0819834419294</c:v>
                </c:pt>
                <c:pt idx="31">
                  <c:v>1233.7184823911164</c:v>
                </c:pt>
                <c:pt idx="32">
                  <c:v>1236.2242529958783</c:v>
                </c:pt>
                <c:pt idx="33">
                  <c:v>1238.3516835788942</c:v>
                </c:pt>
                <c:pt idx="34">
                  <c:v>1240.3002217711351</c:v>
                </c:pt>
                <c:pt idx="35">
                  <c:v>1241.8595682276439</c:v>
                </c:pt>
              </c:numCache>
            </c:numRef>
          </c:val>
          <c:smooth val="0"/>
        </c:ser>
        <c:dLbls>
          <c:showLegendKey val="0"/>
          <c:showVal val="0"/>
          <c:showCatName val="0"/>
          <c:showSerName val="0"/>
          <c:showPercent val="0"/>
          <c:showBubbleSize val="0"/>
        </c:dLbls>
        <c:smooth val="0"/>
        <c:axId val="289717216"/>
        <c:axId val="284631040"/>
      </c:lineChart>
      <c:catAx>
        <c:axId val="289717216"/>
        <c:scaling>
          <c:orientation val="minMax"/>
          <c:min val="1"/>
        </c:scaling>
        <c:delete val="0"/>
        <c:axPos val="b"/>
        <c:numFmt formatCode="General" sourceLinked="0"/>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84631040"/>
        <c:crosses val="autoZero"/>
        <c:auto val="1"/>
        <c:lblAlgn val="ctr"/>
        <c:lblOffset val="100"/>
        <c:tickLblSkip val="5"/>
        <c:tickMarkSkip val="5"/>
        <c:noMultiLvlLbl val="1"/>
      </c:catAx>
      <c:valAx>
        <c:axId val="28463104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low"/>
        <c:spPr>
          <a:noFill/>
          <a:ln w="22225">
            <a:solidFill>
              <a:schemeClr val="bg1">
                <a:lumMod val="65000"/>
              </a:schemeClr>
            </a:solidFill>
            <a:prstDash val="lgDash"/>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89717216"/>
        <c:crossesAt val="4"/>
        <c:crossBetween val="midCat"/>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000">
          <a:solidFill>
            <a:sysClr val="windowText" lastClr="000000"/>
          </a:solidFill>
        </a:defRPr>
      </a:pPr>
      <a:endParaRPr lang="en-US"/>
    </a:p>
  </c:txPr>
  <c:externalData r:id="rId3">
    <c:autoUpdate val="0"/>
  </c:externalData>
  <c:userShapes r:id="rId4"/>
</c:chartSpace>
</file>

<file path=ppt/charts/chart9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9133858267716532E-2"/>
          <c:y val="0.20325962679322618"/>
          <c:w val="0.77727085261078699"/>
          <c:h val="0.67989105813828077"/>
        </c:manualLayout>
      </c:layout>
      <c:lineChart>
        <c:grouping val="standard"/>
        <c:varyColors val="0"/>
        <c:ser>
          <c:idx val="4"/>
          <c:order val="0"/>
          <c:tx>
            <c:strRef>
              <c:f>energy_efficiency_aeo19!$C$28</c:f>
              <c:strCache>
                <c:ptCount val="1"/>
                <c:pt idx="0">
                  <c:v>Class 3 truck</c:v>
                </c:pt>
              </c:strCache>
            </c:strRef>
          </c:tx>
          <c:spPr>
            <a:ln w="28575" cap="rnd">
              <a:solidFill>
                <a:schemeClr val="accent3"/>
              </a:solidFill>
              <a:round/>
            </a:ln>
            <a:effectLst/>
          </c:spPr>
          <c:marker>
            <c:symbol val="none"/>
          </c:marker>
          <c:cat>
            <c:numRef>
              <c:f>energy_efficiency_aeo19!$D$2:$AM$2</c:f>
              <c:numCache>
                <c:formatCode>General</c:formatCode>
                <c:ptCount val="36"/>
                <c:pt idx="0" formatCode="0">
                  <c:v>2015</c:v>
                </c:pt>
                <c:pt idx="5" formatCode="0">
                  <c:v>2020</c:v>
                </c:pt>
                <c:pt idx="15" formatCode="0">
                  <c:v>2030</c:v>
                </c:pt>
                <c:pt idx="25" formatCode="0">
                  <c:v>2040</c:v>
                </c:pt>
                <c:pt idx="35" formatCode="0">
                  <c:v>2050</c:v>
                </c:pt>
              </c:numCache>
            </c:numRef>
          </c:cat>
          <c:val>
            <c:numRef>
              <c:f>energy_efficiency_aeo19!$D$28:$AM$28</c:f>
              <c:numCache>
                <c:formatCode>_(* #,##0_);_(* \(#,##0\);_(* "-"??_);_(@_)</c:formatCode>
                <c:ptCount val="36"/>
                <c:pt idx="0">
                  <c:v>7391.7144764071527</c:v>
                </c:pt>
                <c:pt idx="1">
                  <c:v>7352.9056384055129</c:v>
                </c:pt>
                <c:pt idx="2">
                  <c:v>7274.5669844099066</c:v>
                </c:pt>
                <c:pt idx="3">
                  <c:v>7179.3586265249114</c:v>
                </c:pt>
                <c:pt idx="4">
                  <c:v>7087.4126774332217</c:v>
                </c:pt>
                <c:pt idx="5">
                  <c:v>7003.1546057458863</c:v>
                </c:pt>
                <c:pt idx="6">
                  <c:v>6917.0374733944354</c:v>
                </c:pt>
                <c:pt idx="7">
                  <c:v>6832.0073990578876</c:v>
                </c:pt>
                <c:pt idx="8">
                  <c:v>6744.1211184802896</c:v>
                </c:pt>
                <c:pt idx="9">
                  <c:v>6651.0598245281144</c:v>
                </c:pt>
                <c:pt idx="10">
                  <c:v>6551.4960791687754</c:v>
                </c:pt>
                <c:pt idx="11">
                  <c:v>6446.6150849115793</c:v>
                </c:pt>
                <c:pt idx="12">
                  <c:v>6338.0223398276667</c:v>
                </c:pt>
                <c:pt idx="13">
                  <c:v>6234.8795449538557</c:v>
                </c:pt>
                <c:pt idx="14">
                  <c:v>6138.2435812531694</c:v>
                </c:pt>
                <c:pt idx="15">
                  <c:v>6047.1371685070308</c:v>
                </c:pt>
                <c:pt idx="16">
                  <c:v>5964.9009399047263</c:v>
                </c:pt>
                <c:pt idx="17">
                  <c:v>5890.309128831319</c:v>
                </c:pt>
                <c:pt idx="18">
                  <c:v>5823.5154632185804</c:v>
                </c:pt>
                <c:pt idx="19">
                  <c:v>5763.5655090609043</c:v>
                </c:pt>
                <c:pt idx="20">
                  <c:v>5712.4648043218576</c:v>
                </c:pt>
                <c:pt idx="21">
                  <c:v>5666.4997204613965</c:v>
                </c:pt>
                <c:pt idx="22">
                  <c:v>5624.5966114587482</c:v>
                </c:pt>
                <c:pt idx="23">
                  <c:v>5586.258928967417</c:v>
                </c:pt>
                <c:pt idx="24">
                  <c:v>5550.2794425244192</c:v>
                </c:pt>
                <c:pt idx="25">
                  <c:v>5519.4309891801631</c:v>
                </c:pt>
                <c:pt idx="26">
                  <c:v>5488.8324079604445</c:v>
                </c:pt>
                <c:pt idx="27">
                  <c:v>5462.5881017411502</c:v>
                </c:pt>
                <c:pt idx="28">
                  <c:v>5440.2725930672641</c:v>
                </c:pt>
                <c:pt idx="29">
                  <c:v>5419.2087379180994</c:v>
                </c:pt>
                <c:pt idx="30">
                  <c:v>5398.8599012971335</c:v>
                </c:pt>
                <c:pt idx="31">
                  <c:v>5380.9289486723774</c:v>
                </c:pt>
                <c:pt idx="32">
                  <c:v>5365.8552073113142</c:v>
                </c:pt>
                <c:pt idx="33">
                  <c:v>5349.7523381338815</c:v>
                </c:pt>
                <c:pt idx="34">
                  <c:v>5335.548882113364</c:v>
                </c:pt>
                <c:pt idx="35">
                  <c:v>5322.5047553059985</c:v>
                </c:pt>
              </c:numCache>
            </c:numRef>
          </c:val>
          <c:smooth val="0"/>
        </c:ser>
        <c:ser>
          <c:idx val="0"/>
          <c:order val="1"/>
          <c:tx>
            <c:strRef>
              <c:f>energy_efficiency_aeo19!$C$29</c:f>
              <c:strCache>
                <c:ptCount val="1"/>
                <c:pt idx="0">
                  <c:v>Classes 4-6 truck</c:v>
                </c:pt>
              </c:strCache>
            </c:strRef>
          </c:tx>
          <c:spPr>
            <a:ln w="28575" cap="rnd">
              <a:solidFill>
                <a:schemeClr val="accent5"/>
              </a:solidFill>
              <a:round/>
            </a:ln>
            <a:effectLst/>
          </c:spPr>
          <c:marker>
            <c:symbol val="none"/>
          </c:marker>
          <c:cat>
            <c:numRef>
              <c:f>energy_efficiency_aeo19!$D$2:$AM$2</c:f>
              <c:numCache>
                <c:formatCode>General</c:formatCode>
                <c:ptCount val="36"/>
                <c:pt idx="0" formatCode="0">
                  <c:v>2015</c:v>
                </c:pt>
                <c:pt idx="5" formatCode="0">
                  <c:v>2020</c:v>
                </c:pt>
                <c:pt idx="15" formatCode="0">
                  <c:v>2030</c:v>
                </c:pt>
                <c:pt idx="25" formatCode="0">
                  <c:v>2040</c:v>
                </c:pt>
                <c:pt idx="35" formatCode="0">
                  <c:v>2050</c:v>
                </c:pt>
              </c:numCache>
            </c:numRef>
          </c:cat>
          <c:val>
            <c:numRef>
              <c:f>energy_efficiency_aeo19!$D$29:$AM$29</c:f>
              <c:numCache>
                <c:formatCode>_(* #,##0_);_(* \(#,##0\);_(* "-"??_);_(@_)</c:formatCode>
                <c:ptCount val="36"/>
                <c:pt idx="0">
                  <c:v>4457.1946672988297</c:v>
                </c:pt>
                <c:pt idx="1">
                  <c:v>4440.9030292675588</c:v>
                </c:pt>
                <c:pt idx="2">
                  <c:v>4395.6674326182838</c:v>
                </c:pt>
                <c:pt idx="3">
                  <c:v>4346.9823500458588</c:v>
                </c:pt>
                <c:pt idx="4">
                  <c:v>4298.4983965688225</c:v>
                </c:pt>
                <c:pt idx="5">
                  <c:v>4256.094131707604</c:v>
                </c:pt>
                <c:pt idx="6">
                  <c:v>4205.8395639585851</c:v>
                </c:pt>
                <c:pt idx="7">
                  <c:v>4148.9495961942221</c:v>
                </c:pt>
                <c:pt idx="8">
                  <c:v>4089.4419772807441</c:v>
                </c:pt>
                <c:pt idx="9">
                  <c:v>4028.196810975066</c:v>
                </c:pt>
                <c:pt idx="10">
                  <c:v>3961.8487547513846</c:v>
                </c:pt>
                <c:pt idx="11">
                  <c:v>3892.9431382672124</c:v>
                </c:pt>
                <c:pt idx="12">
                  <c:v>3820.0766387686617</c:v>
                </c:pt>
                <c:pt idx="13">
                  <c:v>3749.3579295201348</c:v>
                </c:pt>
                <c:pt idx="14">
                  <c:v>3679.8706609842711</c:v>
                </c:pt>
                <c:pt idx="15">
                  <c:v>3605.2038996486267</c:v>
                </c:pt>
                <c:pt idx="16">
                  <c:v>3535.3822744745235</c:v>
                </c:pt>
                <c:pt idx="17">
                  <c:v>3465.0340408953502</c:v>
                </c:pt>
                <c:pt idx="18">
                  <c:v>3399.3880385044868</c:v>
                </c:pt>
                <c:pt idx="19">
                  <c:v>3342.9259607959966</c:v>
                </c:pt>
                <c:pt idx="20">
                  <c:v>3293.3651022179065</c:v>
                </c:pt>
                <c:pt idx="21">
                  <c:v>3250.796501344736</c:v>
                </c:pt>
                <c:pt idx="22">
                  <c:v>3211.8821438175173</c:v>
                </c:pt>
                <c:pt idx="23">
                  <c:v>3179.1096954176537</c:v>
                </c:pt>
                <c:pt idx="24">
                  <c:v>3146.3636383606126</c:v>
                </c:pt>
                <c:pt idx="25">
                  <c:v>3118.042567465518</c:v>
                </c:pt>
                <c:pt idx="26">
                  <c:v>3091.1235969605909</c:v>
                </c:pt>
                <c:pt idx="27">
                  <c:v>3070.1012666907491</c:v>
                </c:pt>
                <c:pt idx="28">
                  <c:v>3054.059092456303</c:v>
                </c:pt>
                <c:pt idx="29">
                  <c:v>3039.1688062631233</c:v>
                </c:pt>
                <c:pt idx="30">
                  <c:v>3024.4572119258983</c:v>
                </c:pt>
                <c:pt idx="31">
                  <c:v>3012.134146158427</c:v>
                </c:pt>
                <c:pt idx="32">
                  <c:v>3001.3308811426891</c:v>
                </c:pt>
                <c:pt idx="33">
                  <c:v>2991.8821923619926</c:v>
                </c:pt>
                <c:pt idx="34">
                  <c:v>2981.5662231491388</c:v>
                </c:pt>
                <c:pt idx="35">
                  <c:v>2973.0554834550658</c:v>
                </c:pt>
              </c:numCache>
            </c:numRef>
          </c:val>
          <c:smooth val="0"/>
        </c:ser>
        <c:ser>
          <c:idx val="2"/>
          <c:order val="2"/>
          <c:tx>
            <c:strRef>
              <c:f>energy_efficiency_aeo19!$C$30</c:f>
              <c:strCache>
                <c:ptCount val="1"/>
                <c:pt idx="0">
                  <c:v>Class 7-8 truck</c:v>
                </c:pt>
              </c:strCache>
            </c:strRef>
          </c:tx>
          <c:spPr>
            <a:ln w="28575" cap="rnd">
              <a:solidFill>
                <a:schemeClr val="accent6"/>
              </a:solidFill>
              <a:round/>
            </a:ln>
            <a:effectLst/>
          </c:spPr>
          <c:marker>
            <c:symbol val="none"/>
          </c:marker>
          <c:cat>
            <c:numRef>
              <c:f>energy_efficiency_aeo19!$D$2:$AM$2</c:f>
              <c:numCache>
                <c:formatCode>General</c:formatCode>
                <c:ptCount val="36"/>
                <c:pt idx="0" formatCode="0">
                  <c:v>2015</c:v>
                </c:pt>
                <c:pt idx="5" formatCode="0">
                  <c:v>2020</c:v>
                </c:pt>
                <c:pt idx="15" formatCode="0">
                  <c:v>2030</c:v>
                </c:pt>
                <c:pt idx="25" formatCode="0">
                  <c:v>2040</c:v>
                </c:pt>
                <c:pt idx="35" formatCode="0">
                  <c:v>2050</c:v>
                </c:pt>
              </c:numCache>
            </c:numRef>
          </c:cat>
          <c:val>
            <c:numRef>
              <c:f>energy_efficiency_aeo19!$D$30:$AM$30</c:f>
              <c:numCache>
                <c:formatCode>_(* #,##0_);_(* \(#,##0\);_(* "-"??_);_(@_)</c:formatCode>
                <c:ptCount val="36"/>
                <c:pt idx="0">
                  <c:v>2211.7282456768694</c:v>
                </c:pt>
                <c:pt idx="1">
                  <c:v>2189.5895273466303</c:v>
                </c:pt>
                <c:pt idx="2">
                  <c:v>2166.3302023271863</c:v>
                </c:pt>
                <c:pt idx="3">
                  <c:v>2135.9937854056534</c:v>
                </c:pt>
                <c:pt idx="4">
                  <c:v>2105.8576103439532</c:v>
                </c:pt>
                <c:pt idx="5">
                  <c:v>2079.0552443551619</c:v>
                </c:pt>
                <c:pt idx="6">
                  <c:v>2054.2576135639592</c:v>
                </c:pt>
                <c:pt idx="7">
                  <c:v>2028.2214601555711</c:v>
                </c:pt>
                <c:pt idx="8">
                  <c:v>2001.99390531412</c:v>
                </c:pt>
                <c:pt idx="9">
                  <c:v>1974.9995488717552</c:v>
                </c:pt>
                <c:pt idx="10">
                  <c:v>1946.2674489718888</c:v>
                </c:pt>
                <c:pt idx="11">
                  <c:v>1915.2168811296808</c:v>
                </c:pt>
                <c:pt idx="12">
                  <c:v>1882.1561107713296</c:v>
                </c:pt>
                <c:pt idx="13">
                  <c:v>1849.4785849755951</c:v>
                </c:pt>
                <c:pt idx="14">
                  <c:v>1816.9067317196148</c:v>
                </c:pt>
                <c:pt idx="15">
                  <c:v>1785.2010815529354</c:v>
                </c:pt>
                <c:pt idx="16">
                  <c:v>1754.8671439412187</c:v>
                </c:pt>
                <c:pt idx="17">
                  <c:v>1726.8984233859289</c:v>
                </c:pt>
                <c:pt idx="18">
                  <c:v>1701.3640225712386</c:v>
                </c:pt>
                <c:pt idx="19">
                  <c:v>1679.1809590931455</c:v>
                </c:pt>
                <c:pt idx="20">
                  <c:v>1660.7220983475449</c:v>
                </c:pt>
                <c:pt idx="21">
                  <c:v>1644.622953838355</c:v>
                </c:pt>
                <c:pt idx="22">
                  <c:v>1630.9571154172729</c:v>
                </c:pt>
                <c:pt idx="23">
                  <c:v>1618.416142922888</c:v>
                </c:pt>
                <c:pt idx="24">
                  <c:v>1607.707891238271</c:v>
                </c:pt>
                <c:pt idx="25">
                  <c:v>1596.2428423562162</c:v>
                </c:pt>
                <c:pt idx="26">
                  <c:v>1587.8947382184724</c:v>
                </c:pt>
                <c:pt idx="27">
                  <c:v>1580.4591516158655</c:v>
                </c:pt>
                <c:pt idx="28">
                  <c:v>1574.6651552011731</c:v>
                </c:pt>
                <c:pt idx="29">
                  <c:v>1570.2228684392662</c:v>
                </c:pt>
                <c:pt idx="30">
                  <c:v>1565.9093242957288</c:v>
                </c:pt>
                <c:pt idx="31">
                  <c:v>1562.1108245730193</c:v>
                </c:pt>
                <c:pt idx="32">
                  <c:v>1559.1728305858667</c:v>
                </c:pt>
                <c:pt idx="33">
                  <c:v>1556.4895169818328</c:v>
                </c:pt>
                <c:pt idx="34">
                  <c:v>1553.368304900079</c:v>
                </c:pt>
                <c:pt idx="35">
                  <c:v>1550.9786337750611</c:v>
                </c:pt>
              </c:numCache>
            </c:numRef>
          </c:val>
          <c:smooth val="0"/>
        </c:ser>
        <c:ser>
          <c:idx val="1"/>
          <c:order val="3"/>
          <c:tx>
            <c:strRef>
              <c:f>energy_efficiency_aeo19!$C$31</c:f>
              <c:strCache>
                <c:ptCount val="1"/>
                <c:pt idx="0">
                  <c:v>freight rail</c:v>
                </c:pt>
              </c:strCache>
            </c:strRef>
          </c:tx>
          <c:spPr>
            <a:ln w="28575" cap="rnd">
              <a:solidFill>
                <a:schemeClr val="accent2"/>
              </a:solidFill>
              <a:round/>
            </a:ln>
            <a:effectLst/>
          </c:spPr>
          <c:marker>
            <c:symbol val="none"/>
          </c:marker>
          <c:cat>
            <c:numRef>
              <c:f>energy_efficiency_aeo19!$D$2:$AM$2</c:f>
              <c:numCache>
                <c:formatCode>General</c:formatCode>
                <c:ptCount val="36"/>
                <c:pt idx="0" formatCode="0">
                  <c:v>2015</c:v>
                </c:pt>
                <c:pt idx="5" formatCode="0">
                  <c:v>2020</c:v>
                </c:pt>
                <c:pt idx="15" formatCode="0">
                  <c:v>2030</c:v>
                </c:pt>
                <c:pt idx="25" formatCode="0">
                  <c:v>2040</c:v>
                </c:pt>
                <c:pt idx="35" formatCode="0">
                  <c:v>2050</c:v>
                </c:pt>
              </c:numCache>
            </c:numRef>
          </c:cat>
          <c:val>
            <c:numRef>
              <c:f>energy_efficiency_aeo19!$D$31:$AM$31</c:f>
              <c:numCache>
                <c:formatCode>_(* #,##0_);_(* \(#,##0\);_(* "-"??_);_(@_)</c:formatCode>
                <c:ptCount val="36"/>
                <c:pt idx="0">
                  <c:v>296.00003315200371</c:v>
                </c:pt>
                <c:pt idx="1">
                  <c:v>294.09247620277205</c:v>
                </c:pt>
                <c:pt idx="2">
                  <c:v>292.19730915497996</c:v>
                </c:pt>
                <c:pt idx="3">
                  <c:v>290.31427391093683</c:v>
                </c:pt>
                <c:pt idx="4">
                  <c:v>288.44345527568851</c:v>
                </c:pt>
                <c:pt idx="5">
                  <c:v>286.58460221054168</c:v>
                </c:pt>
                <c:pt idx="6">
                  <c:v>284.73779777522969</c:v>
                </c:pt>
                <c:pt idx="7">
                  <c:v>282.90287774465298</c:v>
                </c:pt>
                <c:pt idx="8">
                  <c:v>281.07968327941285</c:v>
                </c:pt>
                <c:pt idx="9">
                  <c:v>279.26837271715561</c:v>
                </c:pt>
                <c:pt idx="10">
                  <c:v>277.46870846640269</c:v>
                </c:pt>
                <c:pt idx="11">
                  <c:v>275.68061408408153</c:v>
                </c:pt>
                <c:pt idx="12">
                  <c:v>273.90401417288928</c:v>
                </c:pt>
                <c:pt idx="13">
                  <c:v>272.13890840729613</c:v>
                </c:pt>
                <c:pt idx="14">
                  <c:v>270.38514741939008</c:v>
                </c:pt>
                <c:pt idx="15">
                  <c:v>268.64273095752867</c:v>
                </c:pt>
                <c:pt idx="16">
                  <c:v>266.91151349504611</c:v>
                </c:pt>
                <c:pt idx="17">
                  <c:v>265.19149477837948</c:v>
                </c:pt>
                <c:pt idx="18">
                  <c:v>263.48253295244302</c:v>
                </c:pt>
                <c:pt idx="19">
                  <c:v>261.78455916134698</c:v>
                </c:pt>
                <c:pt idx="20">
                  <c:v>260.09750535280671</c:v>
                </c:pt>
                <c:pt idx="21">
                  <c:v>258.4213710339103</c:v>
                </c:pt>
                <c:pt idx="22">
                  <c:v>256.75602118545282</c:v>
                </c:pt>
                <c:pt idx="23">
                  <c:v>255.10145512421016</c:v>
                </c:pt>
                <c:pt idx="24">
                  <c:v>253.45747680547265</c:v>
                </c:pt>
                <c:pt idx="25">
                  <c:v>251.8241511952204</c:v>
                </c:pt>
                <c:pt idx="26">
                  <c:v>250.20128693533948</c:v>
                </c:pt>
                <c:pt idx="27">
                  <c:v>248.58894698964997</c:v>
                </c:pt>
                <c:pt idx="28">
                  <c:v>246.98694451709974</c:v>
                </c:pt>
                <c:pt idx="29">
                  <c:v>245.39528026349561</c:v>
                </c:pt>
                <c:pt idx="30">
                  <c:v>243.81389295448554</c:v>
                </c:pt>
                <c:pt idx="31">
                  <c:v>242.24272187798181</c:v>
                </c:pt>
                <c:pt idx="32">
                  <c:v>240.68164893885864</c:v>
                </c:pt>
                <c:pt idx="33">
                  <c:v>239.13061672981706</c:v>
                </c:pt>
                <c:pt idx="34">
                  <c:v>237.58956829737852</c:v>
                </c:pt>
                <c:pt idx="35">
                  <c:v>236.05850285087854</c:v>
                </c:pt>
              </c:numCache>
            </c:numRef>
          </c:val>
          <c:smooth val="0"/>
        </c:ser>
        <c:ser>
          <c:idx val="3"/>
          <c:order val="4"/>
          <c:tx>
            <c:strRef>
              <c:f>energy_efficiency_aeo19!$C$32</c:f>
              <c:strCache>
                <c:ptCount val="1"/>
                <c:pt idx="0">
                  <c:v>domestic marine</c:v>
                </c:pt>
              </c:strCache>
            </c:strRef>
          </c:tx>
          <c:spPr>
            <a:ln w="28575" cap="rnd">
              <a:solidFill>
                <a:schemeClr val="accent4"/>
              </a:solidFill>
              <a:round/>
            </a:ln>
            <a:effectLst/>
          </c:spPr>
          <c:marker>
            <c:symbol val="none"/>
          </c:marker>
          <c:cat>
            <c:numRef>
              <c:f>energy_efficiency_aeo19!$D$2:$AM$2</c:f>
              <c:numCache>
                <c:formatCode>General</c:formatCode>
                <c:ptCount val="36"/>
                <c:pt idx="0" formatCode="0">
                  <c:v>2015</c:v>
                </c:pt>
                <c:pt idx="5" formatCode="0">
                  <c:v>2020</c:v>
                </c:pt>
                <c:pt idx="15" formatCode="0">
                  <c:v>2030</c:v>
                </c:pt>
                <c:pt idx="25" formatCode="0">
                  <c:v>2040</c:v>
                </c:pt>
                <c:pt idx="35" formatCode="0">
                  <c:v>2050</c:v>
                </c:pt>
              </c:numCache>
            </c:numRef>
          </c:cat>
          <c:val>
            <c:numRef>
              <c:f>energy_efficiency_aeo19!$D$32:$AM$32</c:f>
              <c:numCache>
                <c:formatCode>_(* #,##0_);_(* \(#,##0\);_(* "-"??_);_(@_)</c:formatCode>
                <c:ptCount val="36"/>
                <c:pt idx="0">
                  <c:v>212.73612912572472</c:v>
                </c:pt>
                <c:pt idx="1">
                  <c:v>211.47975557169852</c:v>
                </c:pt>
                <c:pt idx="2">
                  <c:v>210.23075347963433</c:v>
                </c:pt>
                <c:pt idx="3">
                  <c:v>208.98916746448282</c:v>
                </c:pt>
                <c:pt idx="4">
                  <c:v>207.75486587865248</c:v>
                </c:pt>
                <c:pt idx="5">
                  <c:v>206.52793496848381</c:v>
                </c:pt>
                <c:pt idx="6">
                  <c:v>205.30820251436847</c:v>
                </c:pt>
                <c:pt idx="7">
                  <c:v>204.09566943685718</c:v>
                </c:pt>
                <c:pt idx="8">
                  <c:v>202.89029397180471</c:v>
                </c:pt>
                <c:pt idx="9">
                  <c:v>201.69203481849937</c:v>
                </c:pt>
                <c:pt idx="10">
                  <c:v>200.50089132671241</c:v>
                </c:pt>
                <c:pt idx="11">
                  <c:v>199.31674220771194</c:v>
                </c:pt>
                <c:pt idx="12">
                  <c:v>198.13958815101483</c:v>
                </c:pt>
                <c:pt idx="13">
                  <c:v>196.96938957807384</c:v>
                </c:pt>
                <c:pt idx="14">
                  <c:v>195.80614565000982</c:v>
                </c:pt>
                <c:pt idx="15">
                  <c:v>194.64970255578953</c:v>
                </c:pt>
                <c:pt idx="16">
                  <c:v>193.50013690134685</c:v>
                </c:pt>
                <c:pt idx="17">
                  <c:v>192.357335296917</c:v>
                </c:pt>
                <c:pt idx="18">
                  <c:v>191.22129792220852</c:v>
                </c:pt>
                <c:pt idx="19">
                  <c:v>190.09198741362934</c:v>
                </c:pt>
                <c:pt idx="20">
                  <c:v>188.9693310334506</c:v>
                </c:pt>
                <c:pt idx="21">
                  <c:v>187.85329334061953</c:v>
                </c:pt>
                <c:pt idx="22">
                  <c:v>186.74383918068753</c:v>
                </c:pt>
                <c:pt idx="23">
                  <c:v>185.64096813992575</c:v>
                </c:pt>
                <c:pt idx="24">
                  <c:v>184.54457628103924</c:v>
                </c:pt>
                <c:pt idx="25">
                  <c:v>183.45466413303546</c:v>
                </c:pt>
                <c:pt idx="26">
                  <c:v>182.37119760612271</c:v>
                </c:pt>
                <c:pt idx="27">
                  <c:v>181.29414285760902</c:v>
                </c:pt>
                <c:pt idx="28">
                  <c:v>180.22346628478516</c:v>
                </c:pt>
                <c:pt idx="29">
                  <c:v>179.159070322085</c:v>
                </c:pt>
                <c:pt idx="30">
                  <c:v>178.10098753435568</c:v>
                </c:pt>
                <c:pt idx="31">
                  <c:v>177.04912227897628</c:v>
                </c:pt>
                <c:pt idx="32">
                  <c:v>176.00350598983934</c:v>
                </c:pt>
                <c:pt idx="33">
                  <c:v>174.96404488877533</c:v>
                </c:pt>
                <c:pt idx="34">
                  <c:v>173.93070878851</c:v>
                </c:pt>
                <c:pt idx="35">
                  <c:v>172.90349754381936</c:v>
                </c:pt>
              </c:numCache>
            </c:numRef>
          </c:val>
          <c:smooth val="0"/>
        </c:ser>
        <c:dLbls>
          <c:showLegendKey val="0"/>
          <c:showVal val="0"/>
          <c:showCatName val="0"/>
          <c:showSerName val="0"/>
          <c:showPercent val="0"/>
          <c:showBubbleSize val="0"/>
        </c:dLbls>
        <c:smooth val="0"/>
        <c:axId val="284635520"/>
        <c:axId val="284636080"/>
      </c:lineChart>
      <c:catAx>
        <c:axId val="284635520"/>
        <c:scaling>
          <c:orientation val="minMax"/>
          <c:min val="1"/>
        </c:scaling>
        <c:delete val="0"/>
        <c:axPos val="b"/>
        <c:numFmt formatCode="General" sourceLinked="0"/>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84636080"/>
        <c:crossesAt val="0"/>
        <c:auto val="1"/>
        <c:lblAlgn val="ctr"/>
        <c:lblOffset val="100"/>
        <c:tickLblSkip val="5"/>
        <c:tickMarkSkip val="5"/>
        <c:noMultiLvlLbl val="1"/>
      </c:catAx>
      <c:valAx>
        <c:axId val="28463608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low"/>
        <c:spPr>
          <a:noFill/>
          <a:ln w="22225">
            <a:solidFill>
              <a:schemeClr val="bg1">
                <a:lumMod val="65000"/>
              </a:schemeClr>
            </a:solidFill>
            <a:prstDash val="lgDash"/>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84635520"/>
        <c:crossesAt val="4"/>
        <c:crossBetween val="midCat"/>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000">
          <a:solidFill>
            <a:sysClr val="windowText" lastClr="000000"/>
          </a:solidFill>
        </a:defRPr>
      </a:pPr>
      <a:endParaRPr lang="en-US"/>
    </a:p>
  </c:txPr>
  <c:externalData r:id="rId3">
    <c:autoUpdate val="0"/>
  </c:externalData>
  <c:userShapes r:id="rId4"/>
</c:chartSpace>
</file>

<file path=ppt/charts/chart9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28973461650627"/>
          <c:y val="0.19714217683798366"/>
          <c:w val="0.81784339457567801"/>
          <c:h val="0.69262561146276891"/>
        </c:manualLayout>
      </c:layout>
      <c:lineChart>
        <c:grouping val="standard"/>
        <c:varyColors val="0"/>
        <c:ser>
          <c:idx val="4"/>
          <c:order val="0"/>
          <c:tx>
            <c:strRef>
              <c:f>FuelEconomy!$C$24</c:f>
              <c:strCache>
                <c:ptCount val="1"/>
                <c:pt idx="0">
                  <c:v>Car</c:v>
                </c:pt>
              </c:strCache>
            </c:strRef>
          </c:tx>
          <c:spPr>
            <a:ln w="28575" cap="rnd">
              <a:solidFill>
                <a:schemeClr val="accent1"/>
              </a:solidFill>
              <a:round/>
            </a:ln>
            <a:effectLst/>
          </c:spPr>
          <c:marker>
            <c:symbol val="none"/>
          </c:marker>
          <c:cat>
            <c:numRef>
              <c:f>[1]FuelEconomy!$D$1:$AR$1</c:f>
              <c:numCache>
                <c:formatCode>General</c:formatCode>
                <c:ptCount val="41"/>
                <c:pt idx="0">
                  <c:v>40179</c:v>
                </c:pt>
                <c:pt idx="1">
                  <c:v>40544</c:v>
                </c:pt>
                <c:pt idx="2">
                  <c:v>40909</c:v>
                </c:pt>
                <c:pt idx="3">
                  <c:v>41275</c:v>
                </c:pt>
                <c:pt idx="4">
                  <c:v>41640</c:v>
                </c:pt>
                <c:pt idx="5">
                  <c:v>42005</c:v>
                </c:pt>
                <c:pt idx="6">
                  <c:v>42370</c:v>
                </c:pt>
                <c:pt idx="7">
                  <c:v>42736</c:v>
                </c:pt>
                <c:pt idx="8">
                  <c:v>43101</c:v>
                </c:pt>
                <c:pt idx="9">
                  <c:v>43466</c:v>
                </c:pt>
                <c:pt idx="10">
                  <c:v>43831</c:v>
                </c:pt>
                <c:pt idx="11">
                  <c:v>44197</c:v>
                </c:pt>
                <c:pt idx="12">
                  <c:v>44562</c:v>
                </c:pt>
                <c:pt idx="13">
                  <c:v>44927</c:v>
                </c:pt>
                <c:pt idx="14">
                  <c:v>45292</c:v>
                </c:pt>
                <c:pt idx="15">
                  <c:v>45658</c:v>
                </c:pt>
                <c:pt idx="16">
                  <c:v>46023</c:v>
                </c:pt>
                <c:pt idx="17">
                  <c:v>46388</c:v>
                </c:pt>
                <c:pt idx="18">
                  <c:v>46753</c:v>
                </c:pt>
                <c:pt idx="19">
                  <c:v>47119</c:v>
                </c:pt>
                <c:pt idx="20">
                  <c:v>47484</c:v>
                </c:pt>
                <c:pt idx="21">
                  <c:v>47849</c:v>
                </c:pt>
                <c:pt idx="22">
                  <c:v>48214</c:v>
                </c:pt>
                <c:pt idx="23">
                  <c:v>48580</c:v>
                </c:pt>
                <c:pt idx="24">
                  <c:v>48945</c:v>
                </c:pt>
                <c:pt idx="25">
                  <c:v>49310</c:v>
                </c:pt>
                <c:pt idx="26">
                  <c:v>49675</c:v>
                </c:pt>
                <c:pt idx="27">
                  <c:v>50041</c:v>
                </c:pt>
                <c:pt idx="28">
                  <c:v>50406</c:v>
                </c:pt>
                <c:pt idx="29">
                  <c:v>50771</c:v>
                </c:pt>
                <c:pt idx="30">
                  <c:v>51136</c:v>
                </c:pt>
                <c:pt idx="31">
                  <c:v>51502</c:v>
                </c:pt>
                <c:pt idx="32">
                  <c:v>51867</c:v>
                </c:pt>
                <c:pt idx="33">
                  <c:v>52232</c:v>
                </c:pt>
                <c:pt idx="34">
                  <c:v>52597</c:v>
                </c:pt>
                <c:pt idx="35">
                  <c:v>52963</c:v>
                </c:pt>
                <c:pt idx="36">
                  <c:v>53328</c:v>
                </c:pt>
                <c:pt idx="37">
                  <c:v>53693</c:v>
                </c:pt>
                <c:pt idx="38">
                  <c:v>54058</c:v>
                </c:pt>
                <c:pt idx="39">
                  <c:v>54424</c:v>
                </c:pt>
                <c:pt idx="40">
                  <c:v>54789</c:v>
                </c:pt>
              </c:numCache>
            </c:numRef>
          </c:cat>
          <c:val>
            <c:numRef>
              <c:f>FuelEconomy!$D$24:$AR$24</c:f>
              <c:numCache>
                <c:formatCode>General</c:formatCode>
                <c:ptCount val="41"/>
                <c:pt idx="0">
                  <c:v>24.003969000000001</c:v>
                </c:pt>
                <c:pt idx="1">
                  <c:v>24.426722999999999</c:v>
                </c:pt>
                <c:pt idx="2">
                  <c:v>24.907478000000001</c:v>
                </c:pt>
                <c:pt idx="3">
                  <c:v>25.210512000000001</c:v>
                </c:pt>
                <c:pt idx="4">
                  <c:v>25.563889</c:v>
                </c:pt>
                <c:pt idx="5">
                  <c:v>26.198989999999998</c:v>
                </c:pt>
                <c:pt idx="6">
                  <c:v>26.795317000000001</c:v>
                </c:pt>
                <c:pt idx="7">
                  <c:v>27.248669</c:v>
                </c:pt>
                <c:pt idx="8">
                  <c:v>27.742035000000001</c:v>
                </c:pt>
                <c:pt idx="9">
                  <c:v>28.272127000000001</c:v>
                </c:pt>
                <c:pt idx="10">
                  <c:v>28.8734</c:v>
                </c:pt>
                <c:pt idx="11">
                  <c:v>29.546484</c:v>
                </c:pt>
                <c:pt idx="12">
                  <c:v>30.278403999999998</c:v>
                </c:pt>
                <c:pt idx="13">
                  <c:v>31.095168999999999</c:v>
                </c:pt>
                <c:pt idx="14">
                  <c:v>31.939878</c:v>
                </c:pt>
                <c:pt idx="15">
                  <c:v>32.859268</c:v>
                </c:pt>
                <c:pt idx="16">
                  <c:v>33.754387000000001</c:v>
                </c:pt>
                <c:pt idx="17">
                  <c:v>34.625309000000001</c:v>
                </c:pt>
                <c:pt idx="18">
                  <c:v>35.468131999999997</c:v>
                </c:pt>
                <c:pt idx="19">
                  <c:v>36.286751000000002</c:v>
                </c:pt>
                <c:pt idx="20">
                  <c:v>37.080779999999997</c:v>
                </c:pt>
                <c:pt idx="21">
                  <c:v>37.848942000000001</c:v>
                </c:pt>
                <c:pt idx="22">
                  <c:v>38.586269000000001</c:v>
                </c:pt>
                <c:pt idx="23">
                  <c:v>39.289588999999999</c:v>
                </c:pt>
                <c:pt idx="24">
                  <c:v>39.954746</c:v>
                </c:pt>
                <c:pt idx="25">
                  <c:v>40.572693000000001</c:v>
                </c:pt>
                <c:pt idx="26">
                  <c:v>41.138438999999998</c:v>
                </c:pt>
                <c:pt idx="27">
                  <c:v>41.646965000000002</c:v>
                </c:pt>
                <c:pt idx="28">
                  <c:v>42.095576999999999</c:v>
                </c:pt>
                <c:pt idx="29">
                  <c:v>42.487293000000001</c:v>
                </c:pt>
                <c:pt idx="30">
                  <c:v>42.819569000000001</c:v>
                </c:pt>
                <c:pt idx="31">
                  <c:v>43.101227000000002</c:v>
                </c:pt>
                <c:pt idx="32">
                  <c:v>43.342399999999998</c:v>
                </c:pt>
                <c:pt idx="33">
                  <c:v>43.545509000000003</c:v>
                </c:pt>
                <c:pt idx="34">
                  <c:v>43.715721000000002</c:v>
                </c:pt>
                <c:pt idx="35">
                  <c:v>43.858429000000001</c:v>
                </c:pt>
                <c:pt idx="36">
                  <c:v>43.978831999999997</c:v>
                </c:pt>
                <c:pt idx="37">
                  <c:v>44.081211000000003</c:v>
                </c:pt>
                <c:pt idx="38">
                  <c:v>44.169777000000003</c:v>
                </c:pt>
                <c:pt idx="39">
                  <c:v>44.246220000000001</c:v>
                </c:pt>
                <c:pt idx="40">
                  <c:v>44.312344000000003</c:v>
                </c:pt>
              </c:numCache>
            </c:numRef>
          </c:val>
          <c:smooth val="0"/>
        </c:ser>
        <c:ser>
          <c:idx val="0"/>
          <c:order val="1"/>
          <c:tx>
            <c:strRef>
              <c:f>FuelEconomy!$C$26</c:f>
              <c:strCache>
                <c:ptCount val="1"/>
                <c:pt idx="0">
                  <c:v>Combined</c:v>
                </c:pt>
              </c:strCache>
            </c:strRef>
          </c:tx>
          <c:spPr>
            <a:ln w="28575" cap="rnd">
              <a:solidFill>
                <a:schemeClr val="accent2"/>
              </a:solidFill>
              <a:round/>
            </a:ln>
            <a:effectLst/>
          </c:spPr>
          <c:marker>
            <c:symbol val="none"/>
          </c:marker>
          <c:val>
            <c:numRef>
              <c:f>FuelEconomy!$D$26:$AR$26</c:f>
              <c:numCache>
                <c:formatCode>General</c:formatCode>
                <c:ptCount val="41"/>
                <c:pt idx="0">
                  <c:v>20.403386999999999</c:v>
                </c:pt>
                <c:pt idx="1">
                  <c:v>20.806077999999999</c:v>
                </c:pt>
                <c:pt idx="2">
                  <c:v>21.304441000000001</c:v>
                </c:pt>
                <c:pt idx="3">
                  <c:v>21.640218999999998</c:v>
                </c:pt>
                <c:pt idx="4">
                  <c:v>21.885370000000002</c:v>
                </c:pt>
                <c:pt idx="5">
                  <c:v>22.256209999999999</c:v>
                </c:pt>
                <c:pt idx="6">
                  <c:v>22.587692000000001</c:v>
                </c:pt>
                <c:pt idx="7">
                  <c:v>22.978952</c:v>
                </c:pt>
                <c:pt idx="8">
                  <c:v>23.398105999999999</c:v>
                </c:pt>
                <c:pt idx="9">
                  <c:v>23.843401</c:v>
                </c:pt>
                <c:pt idx="10">
                  <c:v>24.344712999999999</c:v>
                </c:pt>
                <c:pt idx="11">
                  <c:v>24.923718999999998</c:v>
                </c:pt>
                <c:pt idx="12">
                  <c:v>25.567287</c:v>
                </c:pt>
                <c:pt idx="13">
                  <c:v>26.270464</c:v>
                </c:pt>
                <c:pt idx="14">
                  <c:v>27.015501</c:v>
                </c:pt>
                <c:pt idx="15">
                  <c:v>27.825493000000002</c:v>
                </c:pt>
                <c:pt idx="16">
                  <c:v>28.616631999999999</c:v>
                </c:pt>
                <c:pt idx="17">
                  <c:v>29.381108999999999</c:v>
                </c:pt>
                <c:pt idx="18">
                  <c:v>30.118487999999999</c:v>
                </c:pt>
                <c:pt idx="19">
                  <c:v>30.832412999999999</c:v>
                </c:pt>
                <c:pt idx="20">
                  <c:v>31.523226000000001</c:v>
                </c:pt>
                <c:pt idx="21">
                  <c:v>32.190441</c:v>
                </c:pt>
                <c:pt idx="22">
                  <c:v>32.832058000000004</c:v>
                </c:pt>
                <c:pt idx="23">
                  <c:v>33.448684999999998</c:v>
                </c:pt>
                <c:pt idx="24">
                  <c:v>34.035415999999998</c:v>
                </c:pt>
                <c:pt idx="25">
                  <c:v>34.584350999999998</c:v>
                </c:pt>
                <c:pt idx="26">
                  <c:v>35.093048000000003</c:v>
                </c:pt>
                <c:pt idx="27">
                  <c:v>35.559933000000001</c:v>
                </c:pt>
                <c:pt idx="28">
                  <c:v>35.985278999999998</c:v>
                </c:pt>
                <c:pt idx="29">
                  <c:v>36.367503999999997</c:v>
                </c:pt>
                <c:pt idx="30">
                  <c:v>36.707005000000002</c:v>
                </c:pt>
                <c:pt idx="31">
                  <c:v>37.010238999999999</c:v>
                </c:pt>
                <c:pt idx="32">
                  <c:v>37.279209000000002</c:v>
                </c:pt>
                <c:pt idx="33">
                  <c:v>37.515090999999998</c:v>
                </c:pt>
                <c:pt idx="34">
                  <c:v>37.720984999999999</c:v>
                </c:pt>
                <c:pt idx="35">
                  <c:v>37.905506000000003</c:v>
                </c:pt>
                <c:pt idx="36">
                  <c:v>38.067096999999997</c:v>
                </c:pt>
                <c:pt idx="37">
                  <c:v>38.208519000000003</c:v>
                </c:pt>
                <c:pt idx="38">
                  <c:v>38.3339</c:v>
                </c:pt>
                <c:pt idx="39">
                  <c:v>38.444389000000001</c:v>
                </c:pt>
                <c:pt idx="40">
                  <c:v>38.541634000000002</c:v>
                </c:pt>
              </c:numCache>
            </c:numRef>
          </c:val>
          <c:smooth val="0"/>
        </c:ser>
        <c:ser>
          <c:idx val="2"/>
          <c:order val="2"/>
          <c:tx>
            <c:strRef>
              <c:f>FuelEconomy!$C$25</c:f>
              <c:strCache>
                <c:ptCount val="1"/>
                <c:pt idx="0">
                  <c:v>Light-Truck</c:v>
                </c:pt>
              </c:strCache>
            </c:strRef>
          </c:tx>
          <c:spPr>
            <a:ln w="28575" cap="rnd">
              <a:solidFill>
                <a:schemeClr val="tx2"/>
              </a:solidFill>
              <a:round/>
            </a:ln>
            <a:effectLst/>
          </c:spPr>
          <c:marker>
            <c:symbol val="none"/>
          </c:marker>
          <c:val>
            <c:numRef>
              <c:f>FuelEconomy!$D$25:$AR$25</c:f>
              <c:numCache>
                <c:formatCode>General</c:formatCode>
                <c:ptCount val="41"/>
                <c:pt idx="0">
                  <c:v>17.643557000000001</c:v>
                </c:pt>
                <c:pt idx="1">
                  <c:v>18.097935</c:v>
                </c:pt>
                <c:pt idx="2">
                  <c:v>18.510598999999999</c:v>
                </c:pt>
                <c:pt idx="3">
                  <c:v>18.789062000000001</c:v>
                </c:pt>
                <c:pt idx="4">
                  <c:v>18.953571</c:v>
                </c:pt>
                <c:pt idx="5">
                  <c:v>19.145942999999999</c:v>
                </c:pt>
                <c:pt idx="6">
                  <c:v>19.339134000000001</c:v>
                </c:pt>
                <c:pt idx="7">
                  <c:v>19.676565</c:v>
                </c:pt>
                <c:pt idx="8">
                  <c:v>20.020375999999999</c:v>
                </c:pt>
                <c:pt idx="9">
                  <c:v>20.389939999999999</c:v>
                </c:pt>
                <c:pt idx="10">
                  <c:v>20.805731000000002</c:v>
                </c:pt>
                <c:pt idx="11">
                  <c:v>21.302493999999999</c:v>
                </c:pt>
                <c:pt idx="12">
                  <c:v>21.865057</c:v>
                </c:pt>
                <c:pt idx="13">
                  <c:v>22.467711999999999</c:v>
                </c:pt>
                <c:pt idx="14">
                  <c:v>23.114163999999999</c:v>
                </c:pt>
                <c:pt idx="15">
                  <c:v>23.811928000000002</c:v>
                </c:pt>
                <c:pt idx="16">
                  <c:v>24.492737000000002</c:v>
                </c:pt>
                <c:pt idx="17">
                  <c:v>25.137238</c:v>
                </c:pt>
                <c:pt idx="18">
                  <c:v>25.748989000000002</c:v>
                </c:pt>
                <c:pt idx="19">
                  <c:v>26.329298000000001</c:v>
                </c:pt>
                <c:pt idx="20">
                  <c:v>26.880731999999998</c:v>
                </c:pt>
                <c:pt idx="21">
                  <c:v>27.402377999999999</c:v>
                </c:pt>
                <c:pt idx="22">
                  <c:v>27.89452</c:v>
                </c:pt>
                <c:pt idx="23">
                  <c:v>28.362159999999999</c:v>
                </c:pt>
                <c:pt idx="24">
                  <c:v>28.799503000000001</c:v>
                </c:pt>
                <c:pt idx="25">
                  <c:v>29.200226000000001</c:v>
                </c:pt>
                <c:pt idx="26">
                  <c:v>29.564913000000001</c:v>
                </c:pt>
                <c:pt idx="27">
                  <c:v>29.895935000000001</c:v>
                </c:pt>
                <c:pt idx="28">
                  <c:v>30.196315999999999</c:v>
                </c:pt>
                <c:pt idx="29">
                  <c:v>30.463702999999999</c:v>
                </c:pt>
                <c:pt idx="30">
                  <c:v>30.701584</c:v>
                </c:pt>
                <c:pt idx="31">
                  <c:v>30.917206</c:v>
                </c:pt>
                <c:pt idx="32">
                  <c:v>31.106667999999999</c:v>
                </c:pt>
                <c:pt idx="33">
                  <c:v>31.271626999999999</c:v>
                </c:pt>
                <c:pt idx="34">
                  <c:v>31.414819999999999</c:v>
                </c:pt>
                <c:pt idx="35">
                  <c:v>31.546870999999999</c:v>
                </c:pt>
                <c:pt idx="36">
                  <c:v>31.663257999999999</c:v>
                </c:pt>
                <c:pt idx="37">
                  <c:v>31.765682000000002</c:v>
                </c:pt>
                <c:pt idx="38">
                  <c:v>31.857192999999999</c:v>
                </c:pt>
                <c:pt idx="39">
                  <c:v>31.939238</c:v>
                </c:pt>
                <c:pt idx="40">
                  <c:v>32.013556999999999</c:v>
                </c:pt>
              </c:numCache>
            </c:numRef>
          </c:val>
          <c:smooth val="0"/>
        </c:ser>
        <c:dLbls>
          <c:showLegendKey val="0"/>
          <c:showVal val="0"/>
          <c:showCatName val="0"/>
          <c:showSerName val="0"/>
          <c:showPercent val="0"/>
          <c:showBubbleSize val="0"/>
        </c:dLbls>
        <c:smooth val="0"/>
        <c:axId val="284639440"/>
        <c:axId val="284640000"/>
      </c:lineChart>
      <c:catAx>
        <c:axId val="284639440"/>
        <c:scaling>
          <c:orientation val="minMax"/>
          <c:min val="1"/>
        </c:scaling>
        <c:delete val="0"/>
        <c:axPos val="b"/>
        <c:numFmt formatCode="yyyy" sourceLinked="0"/>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84640000"/>
        <c:crosses val="autoZero"/>
        <c:auto val="1"/>
        <c:lblAlgn val="ctr"/>
        <c:lblOffset val="100"/>
        <c:tickLblSkip val="10"/>
        <c:tickMarkSkip val="10"/>
        <c:noMultiLvlLbl val="1"/>
      </c:catAx>
      <c:valAx>
        <c:axId val="28464000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low"/>
        <c:spPr>
          <a:noFill/>
          <a:ln w="22225">
            <a:solidFill>
              <a:schemeClr val="bg1">
                <a:lumMod val="65000"/>
              </a:schemeClr>
            </a:solidFill>
            <a:prstDash val="lgDash"/>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84639440"/>
        <c:crossesAt val="9"/>
        <c:crossBetween val="midCat"/>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000">
          <a:solidFill>
            <a:sysClr val="windowText" lastClr="000000"/>
          </a:solidFill>
        </a:defRPr>
      </a:pPr>
      <a:endParaRPr lang="en-US"/>
    </a:p>
  </c:txPr>
  <c:externalData r:id="rId3">
    <c:autoUpdate val="0"/>
  </c:externalData>
  <c:userShapes r:id="rId4"/>
</c:chartSpace>
</file>

<file path=ppt/charts/chart9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9133858267716532E-2"/>
          <c:y val="0.19706361634806474"/>
          <c:w val="0.64937468871195603"/>
          <c:h val="0.69303909080180426"/>
        </c:manualLayout>
      </c:layout>
      <c:lineChart>
        <c:grouping val="standard"/>
        <c:varyColors val="0"/>
        <c:ser>
          <c:idx val="4"/>
          <c:order val="0"/>
          <c:tx>
            <c:strRef>
              <c:f>FuelEconomy!$C$29</c:f>
              <c:strCache>
                <c:ptCount val="1"/>
                <c:pt idx="0">
                  <c:v>light-heavy</c:v>
                </c:pt>
              </c:strCache>
            </c:strRef>
          </c:tx>
          <c:spPr>
            <a:ln w="28575" cap="rnd">
              <a:solidFill>
                <a:schemeClr val="accent3"/>
              </a:solidFill>
              <a:round/>
            </a:ln>
            <a:effectLst/>
          </c:spPr>
          <c:marker>
            <c:symbol val="none"/>
          </c:marker>
          <c:cat>
            <c:numRef>
              <c:f>[1]FuelEconomy!$D$1:$AR$1</c:f>
              <c:numCache>
                <c:formatCode>General</c:formatCode>
                <c:ptCount val="41"/>
                <c:pt idx="0">
                  <c:v>40179</c:v>
                </c:pt>
                <c:pt idx="1">
                  <c:v>40544</c:v>
                </c:pt>
                <c:pt idx="2">
                  <c:v>40909</c:v>
                </c:pt>
                <c:pt idx="3">
                  <c:v>41275</c:v>
                </c:pt>
                <c:pt idx="4">
                  <c:v>41640</c:v>
                </c:pt>
                <c:pt idx="5">
                  <c:v>42005</c:v>
                </c:pt>
                <c:pt idx="6">
                  <c:v>42370</c:v>
                </c:pt>
                <c:pt idx="7">
                  <c:v>42736</c:v>
                </c:pt>
                <c:pt idx="8">
                  <c:v>43101</c:v>
                </c:pt>
                <c:pt idx="9">
                  <c:v>43466</c:v>
                </c:pt>
                <c:pt idx="10">
                  <c:v>43831</c:v>
                </c:pt>
                <c:pt idx="11">
                  <c:v>44197</c:v>
                </c:pt>
                <c:pt idx="12">
                  <c:v>44562</c:v>
                </c:pt>
                <c:pt idx="13">
                  <c:v>44927</c:v>
                </c:pt>
                <c:pt idx="14">
                  <c:v>45292</c:v>
                </c:pt>
                <c:pt idx="15">
                  <c:v>45658</c:v>
                </c:pt>
                <c:pt idx="16">
                  <c:v>46023</c:v>
                </c:pt>
                <c:pt idx="17">
                  <c:v>46388</c:v>
                </c:pt>
                <c:pt idx="18">
                  <c:v>46753</c:v>
                </c:pt>
                <c:pt idx="19">
                  <c:v>47119</c:v>
                </c:pt>
                <c:pt idx="20">
                  <c:v>47484</c:v>
                </c:pt>
                <c:pt idx="21">
                  <c:v>47849</c:v>
                </c:pt>
                <c:pt idx="22">
                  <c:v>48214</c:v>
                </c:pt>
                <c:pt idx="23">
                  <c:v>48580</c:v>
                </c:pt>
                <c:pt idx="24">
                  <c:v>48945</c:v>
                </c:pt>
                <c:pt idx="25">
                  <c:v>49310</c:v>
                </c:pt>
                <c:pt idx="26">
                  <c:v>49675</c:v>
                </c:pt>
                <c:pt idx="27">
                  <c:v>50041</c:v>
                </c:pt>
                <c:pt idx="28">
                  <c:v>50406</c:v>
                </c:pt>
                <c:pt idx="29">
                  <c:v>50771</c:v>
                </c:pt>
                <c:pt idx="30">
                  <c:v>51136</c:v>
                </c:pt>
                <c:pt idx="31">
                  <c:v>51502</c:v>
                </c:pt>
                <c:pt idx="32">
                  <c:v>51867</c:v>
                </c:pt>
                <c:pt idx="33">
                  <c:v>52232</c:v>
                </c:pt>
                <c:pt idx="34">
                  <c:v>52597</c:v>
                </c:pt>
                <c:pt idx="35">
                  <c:v>52963</c:v>
                </c:pt>
                <c:pt idx="36">
                  <c:v>53328</c:v>
                </c:pt>
                <c:pt idx="37">
                  <c:v>53693</c:v>
                </c:pt>
                <c:pt idx="38">
                  <c:v>54058</c:v>
                </c:pt>
                <c:pt idx="39">
                  <c:v>54424</c:v>
                </c:pt>
                <c:pt idx="40">
                  <c:v>54789</c:v>
                </c:pt>
              </c:numCache>
            </c:numRef>
          </c:cat>
          <c:val>
            <c:numRef>
              <c:f>FuelEconomy!$D$29:$AR$29</c:f>
              <c:numCache>
                <c:formatCode>General</c:formatCode>
                <c:ptCount val="41"/>
                <c:pt idx="0">
                  <c:v>12.046906</c:v>
                </c:pt>
                <c:pt idx="1">
                  <c:v>12.192614000000001</c:v>
                </c:pt>
                <c:pt idx="2">
                  <c:v>12.209440000000001</c:v>
                </c:pt>
                <c:pt idx="3">
                  <c:v>12.210359</c:v>
                </c:pt>
                <c:pt idx="4">
                  <c:v>12.208807</c:v>
                </c:pt>
                <c:pt idx="5">
                  <c:v>12.335392000000001</c:v>
                </c:pt>
                <c:pt idx="6">
                  <c:v>12.423729</c:v>
                </c:pt>
                <c:pt idx="7">
                  <c:v>12.598932</c:v>
                </c:pt>
                <c:pt idx="8">
                  <c:v>12.782128</c:v>
                </c:pt>
                <c:pt idx="9">
                  <c:v>12.963616</c:v>
                </c:pt>
                <c:pt idx="10">
                  <c:v>13.132332</c:v>
                </c:pt>
                <c:pt idx="11">
                  <c:v>13.305673000000001</c:v>
                </c:pt>
                <c:pt idx="12">
                  <c:v>13.479850000000001</c:v>
                </c:pt>
                <c:pt idx="13">
                  <c:v>13.663152999999999</c:v>
                </c:pt>
                <c:pt idx="14">
                  <c:v>13.861443</c:v>
                </c:pt>
                <c:pt idx="15">
                  <c:v>14.078727000000001</c:v>
                </c:pt>
                <c:pt idx="16">
                  <c:v>14.313669000000001</c:v>
                </c:pt>
                <c:pt idx="17">
                  <c:v>14.564931</c:v>
                </c:pt>
                <c:pt idx="18">
                  <c:v>14.813034999999999</c:v>
                </c:pt>
                <c:pt idx="19">
                  <c:v>15.051657000000001</c:v>
                </c:pt>
                <c:pt idx="20">
                  <c:v>15.282897999999999</c:v>
                </c:pt>
                <c:pt idx="21">
                  <c:v>15.495222999999999</c:v>
                </c:pt>
                <c:pt idx="22">
                  <c:v>15.692190999999999</c:v>
                </c:pt>
                <c:pt idx="23">
                  <c:v>15.871121</c:v>
                </c:pt>
                <c:pt idx="24">
                  <c:v>16.033369</c:v>
                </c:pt>
                <c:pt idx="25">
                  <c:v>16.17136</c:v>
                </c:pt>
                <c:pt idx="26">
                  <c:v>16.295953999999998</c:v>
                </c:pt>
                <c:pt idx="27">
                  <c:v>16.411636000000001</c:v>
                </c:pt>
                <c:pt idx="28">
                  <c:v>16.519265999999998</c:v>
                </c:pt>
                <c:pt idx="29">
                  <c:v>16.624286999999999</c:v>
                </c:pt>
                <c:pt idx="30">
                  <c:v>16.714361</c:v>
                </c:pt>
                <c:pt idx="31">
                  <c:v>16.808706000000001</c:v>
                </c:pt>
                <c:pt idx="32">
                  <c:v>16.890391999999999</c:v>
                </c:pt>
                <c:pt idx="33">
                  <c:v>16.961144999999998</c:v>
                </c:pt>
                <c:pt idx="34">
                  <c:v>17.030272</c:v>
                </c:pt>
                <c:pt idx="35">
                  <c:v>17.098772</c:v>
                </c:pt>
                <c:pt idx="36">
                  <c:v>17.158688999999999</c:v>
                </c:pt>
                <c:pt idx="37">
                  <c:v>17.209537999999998</c:v>
                </c:pt>
                <c:pt idx="38">
                  <c:v>17.261752999999999</c:v>
                </c:pt>
                <c:pt idx="39">
                  <c:v>17.307829000000002</c:v>
                </c:pt>
                <c:pt idx="40">
                  <c:v>17.348801000000002</c:v>
                </c:pt>
              </c:numCache>
            </c:numRef>
          </c:val>
          <c:smooth val="0"/>
        </c:ser>
        <c:ser>
          <c:idx val="0"/>
          <c:order val="1"/>
          <c:tx>
            <c:strRef>
              <c:f>FuelEconomy!$C$30</c:f>
              <c:strCache>
                <c:ptCount val="1"/>
                <c:pt idx="0">
                  <c:v>medium-heavy</c:v>
                </c:pt>
              </c:strCache>
            </c:strRef>
          </c:tx>
          <c:spPr>
            <a:ln w="28575" cap="rnd">
              <a:solidFill>
                <a:schemeClr val="accent5"/>
              </a:solidFill>
              <a:round/>
            </a:ln>
            <a:effectLst/>
          </c:spPr>
          <c:marker>
            <c:symbol val="none"/>
          </c:marker>
          <c:val>
            <c:numRef>
              <c:f>FuelEconomy!$D$30:$AR$30</c:f>
              <c:numCache>
                <c:formatCode>General</c:formatCode>
                <c:ptCount val="41"/>
                <c:pt idx="0">
                  <c:v>7.7678469999999997</c:v>
                </c:pt>
                <c:pt idx="1">
                  <c:v>7.7850919999999997</c:v>
                </c:pt>
                <c:pt idx="2">
                  <c:v>7.7157790000000004</c:v>
                </c:pt>
                <c:pt idx="3">
                  <c:v>7.6825609999999998</c:v>
                </c:pt>
                <c:pt idx="4">
                  <c:v>7.670369</c:v>
                </c:pt>
                <c:pt idx="5">
                  <c:v>7.7072710000000004</c:v>
                </c:pt>
                <c:pt idx="6">
                  <c:v>7.727271</c:v>
                </c:pt>
                <c:pt idx="7">
                  <c:v>7.8311159999999997</c:v>
                </c:pt>
                <c:pt idx="8">
                  <c:v>7.9206899999999996</c:v>
                </c:pt>
                <c:pt idx="9">
                  <c:v>8.0115409999999994</c:v>
                </c:pt>
                <c:pt idx="10">
                  <c:v>8.092238</c:v>
                </c:pt>
                <c:pt idx="11">
                  <c:v>8.1895609999999994</c:v>
                </c:pt>
                <c:pt idx="12">
                  <c:v>8.3026490000000006</c:v>
                </c:pt>
                <c:pt idx="13">
                  <c:v>8.4238210000000002</c:v>
                </c:pt>
                <c:pt idx="14">
                  <c:v>8.5509950000000003</c:v>
                </c:pt>
                <c:pt idx="15">
                  <c:v>8.6939019999999996</c:v>
                </c:pt>
                <c:pt idx="16">
                  <c:v>8.8470479999999991</c:v>
                </c:pt>
                <c:pt idx="17">
                  <c:v>9.0153879999999997</c:v>
                </c:pt>
                <c:pt idx="18">
                  <c:v>9.1847849999999998</c:v>
                </c:pt>
                <c:pt idx="19">
                  <c:v>9.3562480000000008</c:v>
                </c:pt>
                <c:pt idx="20">
                  <c:v>9.5503009999999993</c:v>
                </c:pt>
                <c:pt idx="21">
                  <c:v>9.7371870000000005</c:v>
                </c:pt>
                <c:pt idx="22">
                  <c:v>9.9350330000000007</c:v>
                </c:pt>
                <c:pt idx="23">
                  <c:v>10.127514</c:v>
                </c:pt>
                <c:pt idx="24">
                  <c:v>10.297983</c:v>
                </c:pt>
                <c:pt idx="25">
                  <c:v>10.453626</c:v>
                </c:pt>
                <c:pt idx="26">
                  <c:v>10.590752999999999</c:v>
                </c:pt>
                <c:pt idx="27">
                  <c:v>10.720447999999999</c:v>
                </c:pt>
                <c:pt idx="28">
                  <c:v>10.830572</c:v>
                </c:pt>
                <c:pt idx="29">
                  <c:v>10.944400999999999</c:v>
                </c:pt>
                <c:pt idx="30">
                  <c:v>11.045985999999999</c:v>
                </c:pt>
                <c:pt idx="31">
                  <c:v>11.143630999999999</c:v>
                </c:pt>
                <c:pt idx="32">
                  <c:v>11.220775</c:v>
                </c:pt>
                <c:pt idx="33">
                  <c:v>11.280127999999999</c:v>
                </c:pt>
                <c:pt idx="34">
                  <c:v>11.33666</c:v>
                </c:pt>
                <c:pt idx="35">
                  <c:v>11.393148999999999</c:v>
                </c:pt>
                <c:pt idx="36">
                  <c:v>11.441409999999999</c:v>
                </c:pt>
                <c:pt idx="37">
                  <c:v>11.483623</c:v>
                </c:pt>
                <c:pt idx="38">
                  <c:v>11.520587000000001</c:v>
                </c:pt>
                <c:pt idx="39">
                  <c:v>11.562761</c:v>
                </c:pt>
                <c:pt idx="40">
                  <c:v>11.596318</c:v>
                </c:pt>
              </c:numCache>
            </c:numRef>
          </c:val>
          <c:smooth val="0"/>
        </c:ser>
        <c:ser>
          <c:idx val="2"/>
          <c:order val="2"/>
          <c:tx>
            <c:strRef>
              <c:f>FuelEconomy!$C$31</c:f>
              <c:strCache>
                <c:ptCount val="1"/>
                <c:pt idx="0">
                  <c:v>heavy-heavy</c:v>
                </c:pt>
              </c:strCache>
            </c:strRef>
          </c:tx>
          <c:spPr>
            <a:ln w="28575" cap="rnd">
              <a:solidFill>
                <a:schemeClr val="accent6"/>
              </a:solidFill>
              <a:round/>
            </a:ln>
            <a:effectLst/>
          </c:spPr>
          <c:marker>
            <c:symbol val="none"/>
          </c:marker>
          <c:val>
            <c:numRef>
              <c:f>FuelEconomy!$D$31:$AR$31</c:f>
              <c:numCache>
                <c:formatCode>General</c:formatCode>
                <c:ptCount val="41"/>
                <c:pt idx="0">
                  <c:v>6.0957720000000002</c:v>
                </c:pt>
                <c:pt idx="1">
                  <c:v>6.0715060000000003</c:v>
                </c:pt>
                <c:pt idx="2">
                  <c:v>6.0434549999999998</c:v>
                </c:pt>
                <c:pt idx="3">
                  <c:v>6.0106659999999996</c:v>
                </c:pt>
                <c:pt idx="4">
                  <c:v>5.9852990000000004</c:v>
                </c:pt>
                <c:pt idx="5">
                  <c:v>6.02088</c:v>
                </c:pt>
                <c:pt idx="6">
                  <c:v>6.0818099999999999</c:v>
                </c:pt>
                <c:pt idx="7">
                  <c:v>6.1473089999999999</c:v>
                </c:pt>
                <c:pt idx="8">
                  <c:v>6.2351570000000001</c:v>
                </c:pt>
                <c:pt idx="9">
                  <c:v>6.3242859999999999</c:v>
                </c:pt>
                <c:pt idx="10">
                  <c:v>6.4057209999999998</c:v>
                </c:pt>
                <c:pt idx="11">
                  <c:v>6.4829600000000003</c:v>
                </c:pt>
                <c:pt idx="12">
                  <c:v>6.5660720000000001</c:v>
                </c:pt>
                <c:pt idx="13">
                  <c:v>6.6519760000000003</c:v>
                </c:pt>
                <c:pt idx="14">
                  <c:v>6.7427849999999996</c:v>
                </c:pt>
                <c:pt idx="15">
                  <c:v>6.8420620000000003</c:v>
                </c:pt>
                <c:pt idx="16">
                  <c:v>6.9527029999999996</c:v>
                </c:pt>
                <c:pt idx="17">
                  <c:v>7.0745459999999998</c:v>
                </c:pt>
                <c:pt idx="18">
                  <c:v>7.1992719999999997</c:v>
                </c:pt>
                <c:pt idx="19">
                  <c:v>7.3280459999999996</c:v>
                </c:pt>
                <c:pt idx="20">
                  <c:v>7.4579029999999999</c:v>
                </c:pt>
                <c:pt idx="21">
                  <c:v>7.5864929999999999</c:v>
                </c:pt>
                <c:pt idx="22">
                  <c:v>7.7089869999999996</c:v>
                </c:pt>
                <c:pt idx="23">
                  <c:v>7.8241829999999997</c:v>
                </c:pt>
                <c:pt idx="24">
                  <c:v>7.9268450000000001</c:v>
                </c:pt>
                <c:pt idx="25">
                  <c:v>8.0139680000000002</c:v>
                </c:pt>
                <c:pt idx="26">
                  <c:v>8.0909560000000003</c:v>
                </c:pt>
                <c:pt idx="27">
                  <c:v>8.1565899999999996</c:v>
                </c:pt>
                <c:pt idx="28">
                  <c:v>8.2168050000000008</c:v>
                </c:pt>
                <c:pt idx="29">
                  <c:v>8.2677709999999998</c:v>
                </c:pt>
                <c:pt idx="30">
                  <c:v>8.3227949999999993</c:v>
                </c:pt>
                <c:pt idx="31">
                  <c:v>8.3621269999999992</c:v>
                </c:pt>
                <c:pt idx="32">
                  <c:v>8.3974489999999999</c:v>
                </c:pt>
                <c:pt idx="33">
                  <c:v>8.4250690000000006</c:v>
                </c:pt>
                <c:pt idx="34">
                  <c:v>8.4464159999999993</c:v>
                </c:pt>
                <c:pt idx="35">
                  <c:v>8.4678299999999993</c:v>
                </c:pt>
                <c:pt idx="36">
                  <c:v>8.4870819999999991</c:v>
                </c:pt>
                <c:pt idx="37">
                  <c:v>8.5021190000000004</c:v>
                </c:pt>
                <c:pt idx="38">
                  <c:v>8.5160610000000005</c:v>
                </c:pt>
                <c:pt idx="39">
                  <c:v>8.5325489999999995</c:v>
                </c:pt>
                <c:pt idx="40">
                  <c:v>8.5449350000000006</c:v>
                </c:pt>
              </c:numCache>
            </c:numRef>
          </c:val>
          <c:smooth val="0"/>
        </c:ser>
        <c:dLbls>
          <c:showLegendKey val="0"/>
          <c:showVal val="0"/>
          <c:showCatName val="0"/>
          <c:showSerName val="0"/>
          <c:showPercent val="0"/>
          <c:showBubbleSize val="0"/>
        </c:dLbls>
        <c:smooth val="0"/>
        <c:axId val="284643360"/>
        <c:axId val="284643920"/>
      </c:lineChart>
      <c:catAx>
        <c:axId val="284643360"/>
        <c:scaling>
          <c:orientation val="minMax"/>
          <c:min val="1"/>
        </c:scaling>
        <c:delete val="0"/>
        <c:axPos val="b"/>
        <c:numFmt formatCode="yyyy" sourceLinked="0"/>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84643920"/>
        <c:crosses val="autoZero"/>
        <c:auto val="1"/>
        <c:lblAlgn val="ctr"/>
        <c:lblOffset val="100"/>
        <c:tickLblSkip val="10"/>
        <c:tickMarkSkip val="10"/>
        <c:noMultiLvlLbl val="1"/>
      </c:catAx>
      <c:valAx>
        <c:axId val="28464392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low"/>
        <c:spPr>
          <a:noFill/>
          <a:ln w="22225">
            <a:solidFill>
              <a:schemeClr val="bg1">
                <a:lumMod val="65000"/>
              </a:schemeClr>
            </a:solidFill>
            <a:prstDash val="lgDash"/>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84643360"/>
        <c:crossesAt val="9"/>
        <c:crossBetween val="midCat"/>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000">
          <a:solidFill>
            <a:sysClr val="windowText" lastClr="000000"/>
          </a:solidFill>
        </a:defRPr>
      </a:pPr>
      <a:endParaRPr lang="en-US"/>
    </a:p>
  </c:txPr>
  <c:externalData r:id="rId3">
    <c:autoUpdate val="0"/>
  </c:externalData>
  <c:userShapes r:id="rId4"/>
</c:chartSpace>
</file>

<file path=ppt/charts/chart9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405475357247011"/>
          <c:y val="0.20176961317183245"/>
          <c:w val="0.78131561679790029"/>
          <c:h val="0.69647106081044075"/>
        </c:manualLayout>
      </c:layout>
      <c:lineChart>
        <c:grouping val="standard"/>
        <c:varyColors val="0"/>
        <c:ser>
          <c:idx val="1"/>
          <c:order val="0"/>
          <c:tx>
            <c:strRef>
              <c:f>LDV_class!$B$25</c:f>
              <c:strCache>
                <c:ptCount val="1"/>
                <c:pt idx="0">
                  <c:v>new passenger cars share</c:v>
                </c:pt>
              </c:strCache>
            </c:strRef>
          </c:tx>
          <c:spPr>
            <a:ln w="28575" cap="rnd">
              <a:solidFill>
                <a:schemeClr val="accent1"/>
              </a:solidFill>
              <a:round/>
            </a:ln>
            <a:effectLst/>
          </c:spPr>
          <c:marker>
            <c:symbol val="none"/>
          </c:marker>
          <c:cat>
            <c:numRef>
              <c:f>LDV_class!$H$3:$AQ$3</c:f>
              <c:numCache>
                <c:formatCode>General</c:formatCode>
                <c:ptCount val="36"/>
                <c:pt idx="5" formatCode="0">
                  <c:v>2020</c:v>
                </c:pt>
                <c:pt idx="15" formatCode="0">
                  <c:v>2030</c:v>
                </c:pt>
                <c:pt idx="25" formatCode="0">
                  <c:v>2040</c:v>
                </c:pt>
                <c:pt idx="35" formatCode="0">
                  <c:v>2050</c:v>
                </c:pt>
              </c:numCache>
            </c:numRef>
          </c:cat>
          <c:val>
            <c:numRef>
              <c:f>LDV_class!$H$25:$AQ$25</c:f>
              <c:numCache>
                <c:formatCode>0.00</c:formatCode>
                <c:ptCount val="36"/>
                <c:pt idx="0">
                  <c:v>0.5760232838079774</c:v>
                </c:pt>
                <c:pt idx="1">
                  <c:v>0.55323048064542013</c:v>
                </c:pt>
                <c:pt idx="2">
                  <c:v>0.52473178214760341</c:v>
                </c:pt>
                <c:pt idx="3">
                  <c:v>0.52856458115356253</c:v>
                </c:pt>
                <c:pt idx="4">
                  <c:v>0.52547734172539495</c:v>
                </c:pt>
                <c:pt idx="5">
                  <c:v>0.52803693627469828</c:v>
                </c:pt>
                <c:pt idx="6">
                  <c:v>0.52757800212425177</c:v>
                </c:pt>
                <c:pt idx="7">
                  <c:v>0.53005269652782572</c:v>
                </c:pt>
                <c:pt idx="8">
                  <c:v>0.53579998154205288</c:v>
                </c:pt>
                <c:pt idx="9">
                  <c:v>0.54203500088649248</c:v>
                </c:pt>
                <c:pt idx="10">
                  <c:v>0.54811519813232379</c:v>
                </c:pt>
                <c:pt idx="11">
                  <c:v>0.55082724042362574</c:v>
                </c:pt>
                <c:pt idx="12">
                  <c:v>0.56063894007611803</c:v>
                </c:pt>
                <c:pt idx="13">
                  <c:v>0.5688800614939773</c:v>
                </c:pt>
                <c:pt idx="14">
                  <c:v>0.57836380311070401</c:v>
                </c:pt>
                <c:pt idx="15">
                  <c:v>0.58563978252760274</c:v>
                </c:pt>
                <c:pt idx="16">
                  <c:v>0.59277108630302189</c:v>
                </c:pt>
                <c:pt idx="17">
                  <c:v>0.59951211845820129</c:v>
                </c:pt>
                <c:pt idx="18">
                  <c:v>0.60424418903431631</c:v>
                </c:pt>
                <c:pt idx="19">
                  <c:v>0.60910782268203723</c:v>
                </c:pt>
                <c:pt idx="20">
                  <c:v>0.61349650551645463</c:v>
                </c:pt>
                <c:pt idx="21">
                  <c:v>0.61761680796474294</c:v>
                </c:pt>
                <c:pt idx="22">
                  <c:v>0.62055967415587932</c:v>
                </c:pt>
                <c:pt idx="23">
                  <c:v>0.62375682230705709</c:v>
                </c:pt>
                <c:pt idx="24">
                  <c:v>0.62664768980578955</c:v>
                </c:pt>
                <c:pt idx="25">
                  <c:v>0.62937755364302961</c:v>
                </c:pt>
                <c:pt idx="26">
                  <c:v>0.63144651616267644</c:v>
                </c:pt>
                <c:pt idx="27">
                  <c:v>0.63410345119836431</c:v>
                </c:pt>
                <c:pt idx="28">
                  <c:v>0.63602252572381623</c:v>
                </c:pt>
                <c:pt idx="29">
                  <c:v>0.63719480066588174</c:v>
                </c:pt>
                <c:pt idx="30">
                  <c:v>0.63855757701974458</c:v>
                </c:pt>
                <c:pt idx="31">
                  <c:v>0.63882974352926247</c:v>
                </c:pt>
                <c:pt idx="32">
                  <c:v>0.63892843984119374</c:v>
                </c:pt>
                <c:pt idx="33">
                  <c:v>0.6392958861779855</c:v>
                </c:pt>
                <c:pt idx="34">
                  <c:v>0.63887922305105393</c:v>
                </c:pt>
                <c:pt idx="35">
                  <c:v>0.63808880428461712</c:v>
                </c:pt>
              </c:numCache>
            </c:numRef>
          </c:val>
          <c:smooth val="0"/>
        </c:ser>
        <c:ser>
          <c:idx val="0"/>
          <c:order val="1"/>
          <c:tx>
            <c:strRef>
              <c:f>LDV_class!$B$26</c:f>
              <c:strCache>
                <c:ptCount val="1"/>
                <c:pt idx="0">
                  <c:v>new light trucks share</c:v>
                </c:pt>
              </c:strCache>
            </c:strRef>
          </c:tx>
          <c:spPr>
            <a:ln w="28575" cap="rnd">
              <a:solidFill>
                <a:schemeClr val="tx2"/>
              </a:solidFill>
              <a:round/>
            </a:ln>
            <a:effectLst/>
          </c:spPr>
          <c:marker>
            <c:symbol val="none"/>
          </c:marker>
          <c:cat>
            <c:numRef>
              <c:f>LDV_class!$H$3:$AQ$3</c:f>
              <c:numCache>
                <c:formatCode>General</c:formatCode>
                <c:ptCount val="36"/>
                <c:pt idx="5" formatCode="0">
                  <c:v>2020</c:v>
                </c:pt>
                <c:pt idx="15" formatCode="0">
                  <c:v>2030</c:v>
                </c:pt>
                <c:pt idx="25" formatCode="0">
                  <c:v>2040</c:v>
                </c:pt>
                <c:pt idx="35" formatCode="0">
                  <c:v>2050</c:v>
                </c:pt>
              </c:numCache>
            </c:numRef>
          </c:cat>
          <c:val>
            <c:numRef>
              <c:f>LDV_class!$H$26:$AQ$26</c:f>
              <c:numCache>
                <c:formatCode>0.00</c:formatCode>
                <c:ptCount val="36"/>
                <c:pt idx="0">
                  <c:v>0.42397671619202254</c:v>
                </c:pt>
                <c:pt idx="1">
                  <c:v>0.446769549267932</c:v>
                </c:pt>
                <c:pt idx="2">
                  <c:v>0.47526821785239659</c:v>
                </c:pt>
                <c:pt idx="3">
                  <c:v>0.47143541891015617</c:v>
                </c:pt>
                <c:pt idx="4">
                  <c:v>0.47452265833847568</c:v>
                </c:pt>
                <c:pt idx="5">
                  <c:v>0.47196303226336361</c:v>
                </c:pt>
                <c:pt idx="6">
                  <c:v>0.47242199787574823</c:v>
                </c:pt>
                <c:pt idx="7">
                  <c:v>0.46994733578906861</c:v>
                </c:pt>
                <c:pt idx="8">
                  <c:v>0.46420001852393178</c:v>
                </c:pt>
                <c:pt idx="9">
                  <c:v>0.45796503130307786</c:v>
                </c:pt>
                <c:pt idx="10">
                  <c:v>0.45188480186767616</c:v>
                </c:pt>
                <c:pt idx="11">
                  <c:v>0.44917279160907148</c:v>
                </c:pt>
                <c:pt idx="12">
                  <c:v>0.43936105992388202</c:v>
                </c:pt>
                <c:pt idx="13">
                  <c:v>0.43111997043904843</c:v>
                </c:pt>
                <c:pt idx="14">
                  <c:v>0.42163619695463767</c:v>
                </c:pt>
                <c:pt idx="15">
                  <c:v>0.41436024906237484</c:v>
                </c:pt>
                <c:pt idx="16">
                  <c:v>0.40722891369697806</c:v>
                </c:pt>
                <c:pt idx="17">
                  <c:v>0.40048788160530324</c:v>
                </c:pt>
                <c:pt idx="18">
                  <c:v>0.39575584170064548</c:v>
                </c:pt>
                <c:pt idx="19">
                  <c:v>0.39089214688555524</c:v>
                </c:pt>
                <c:pt idx="20">
                  <c:v>0.38650349448354532</c:v>
                </c:pt>
                <c:pt idx="21">
                  <c:v>0.38238319197336174</c:v>
                </c:pt>
                <c:pt idx="22">
                  <c:v>0.37944035586514752</c:v>
                </c:pt>
                <c:pt idx="23">
                  <c:v>0.37624317775408961</c:v>
                </c:pt>
                <c:pt idx="24">
                  <c:v>0.37335231019421034</c:v>
                </c:pt>
                <c:pt idx="25">
                  <c:v>0.37062247607656856</c:v>
                </c:pt>
                <c:pt idx="26">
                  <c:v>0.36855351339749987</c:v>
                </c:pt>
                <c:pt idx="27">
                  <c:v>0.36589654880163569</c:v>
                </c:pt>
                <c:pt idx="28">
                  <c:v>0.36397750380557797</c:v>
                </c:pt>
                <c:pt idx="29">
                  <c:v>0.36280519933411826</c:v>
                </c:pt>
                <c:pt idx="30">
                  <c:v>0.36144236450929568</c:v>
                </c:pt>
                <c:pt idx="31">
                  <c:v>0.36117019812866452</c:v>
                </c:pt>
                <c:pt idx="32">
                  <c:v>0.36107156015880626</c:v>
                </c:pt>
                <c:pt idx="33">
                  <c:v>0.3607041138220145</c:v>
                </c:pt>
                <c:pt idx="34">
                  <c:v>0.36112074782352277</c:v>
                </c:pt>
                <c:pt idx="35">
                  <c:v>0.36191116646321708</c:v>
                </c:pt>
              </c:numCache>
            </c:numRef>
          </c:val>
          <c:smooth val="0"/>
        </c:ser>
        <c:dLbls>
          <c:showLegendKey val="0"/>
          <c:showVal val="0"/>
          <c:showCatName val="0"/>
          <c:showSerName val="0"/>
          <c:showPercent val="0"/>
          <c:showBubbleSize val="0"/>
        </c:dLbls>
        <c:smooth val="0"/>
        <c:axId val="284646720"/>
        <c:axId val="284647280"/>
      </c:lineChart>
      <c:catAx>
        <c:axId val="284646720"/>
        <c:scaling>
          <c:orientation val="minMax"/>
          <c:max val="36"/>
        </c:scaling>
        <c:delete val="0"/>
        <c:axPos val="b"/>
        <c:numFmt formatCode="0" sourceLinked="0"/>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84647280"/>
        <c:crosses val="autoZero"/>
        <c:auto val="1"/>
        <c:lblAlgn val="ctr"/>
        <c:lblOffset val="100"/>
        <c:tickLblSkip val="5"/>
        <c:tickMarkSkip val="5"/>
        <c:noMultiLvlLbl val="1"/>
      </c:catAx>
      <c:valAx>
        <c:axId val="28464728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low"/>
        <c:spPr>
          <a:noFill/>
          <a:ln w="22225">
            <a:solidFill>
              <a:schemeClr val="bg1">
                <a:lumMod val="65000"/>
              </a:schemeClr>
            </a:solidFill>
            <a:prstDash val="lgDash"/>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84646720"/>
        <c:crossesAt val="4"/>
        <c:crossBetween val="midCat"/>
        <c:majorUnit val="0.1"/>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000">
          <a:solidFill>
            <a:sysClr val="windowText" lastClr="000000"/>
          </a:solidFill>
        </a:defRPr>
      </a:pPr>
      <a:endParaRPr lang="en-US"/>
    </a:p>
  </c:txPr>
  <c:externalData r:id="rId3">
    <c:autoUpdate val="0"/>
  </c:externalData>
  <c:userShapes r:id="rId4"/>
</c:chartSpace>
</file>

<file path=ppt/charts/chart9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405475357247011"/>
          <c:y val="0.20176961317183245"/>
          <c:w val="0.7077077865266842"/>
          <c:h val="0.69647106081044075"/>
        </c:manualLayout>
      </c:layout>
      <c:lineChart>
        <c:grouping val="standard"/>
        <c:varyColors val="0"/>
        <c:ser>
          <c:idx val="1"/>
          <c:order val="0"/>
          <c:tx>
            <c:v>other</c:v>
          </c:tx>
          <c:spPr>
            <a:ln w="28575" cap="rnd">
              <a:solidFill>
                <a:schemeClr val="accent1"/>
              </a:solidFill>
              <a:round/>
            </a:ln>
            <a:effectLst/>
          </c:spPr>
          <c:marker>
            <c:symbol val="none"/>
          </c:marker>
          <c:cat>
            <c:numRef>
              <c:f>LDV_class!$H$3:$AQ$3</c:f>
              <c:numCache>
                <c:formatCode>General</c:formatCode>
                <c:ptCount val="36"/>
                <c:pt idx="5" formatCode="0">
                  <c:v>2020</c:v>
                </c:pt>
                <c:pt idx="15" formatCode="0">
                  <c:v>2030</c:v>
                </c:pt>
                <c:pt idx="25" formatCode="0">
                  <c:v>2040</c:v>
                </c:pt>
                <c:pt idx="35" formatCode="0">
                  <c:v>2050</c:v>
                </c:pt>
              </c:numCache>
            </c:numRef>
          </c:cat>
          <c:val>
            <c:numRef>
              <c:f>LDV_class!$H$39:$AQ$39</c:f>
              <c:numCache>
                <c:formatCode>0%</c:formatCode>
                <c:ptCount val="36"/>
                <c:pt idx="0">
                  <c:v>1.550499E-2</c:v>
                </c:pt>
                <c:pt idx="1">
                  <c:v>1.406871E-2</c:v>
                </c:pt>
                <c:pt idx="2">
                  <c:v>1.4266569999999999E-2</c:v>
                </c:pt>
                <c:pt idx="3">
                  <c:v>1.438729E-2</c:v>
                </c:pt>
                <c:pt idx="4">
                  <c:v>1.4267940000000002E-2</c:v>
                </c:pt>
                <c:pt idx="5">
                  <c:v>1.4423449999999999E-2</c:v>
                </c:pt>
                <c:pt idx="6">
                  <c:v>1.4344909999999999E-2</c:v>
                </c:pt>
                <c:pt idx="7">
                  <c:v>1.4409960000000001E-2</c:v>
                </c:pt>
                <c:pt idx="8">
                  <c:v>1.4393719999999999E-2</c:v>
                </c:pt>
                <c:pt idx="9">
                  <c:v>1.43339E-2</c:v>
                </c:pt>
                <c:pt idx="10">
                  <c:v>1.4422760000000001E-2</c:v>
                </c:pt>
                <c:pt idx="11">
                  <c:v>1.4374399999999999E-2</c:v>
                </c:pt>
                <c:pt idx="12">
                  <c:v>1.4400400000000001E-2</c:v>
                </c:pt>
                <c:pt idx="13">
                  <c:v>1.439089E-2</c:v>
                </c:pt>
                <c:pt idx="14">
                  <c:v>1.44624E-2</c:v>
                </c:pt>
                <c:pt idx="15">
                  <c:v>1.4402579999999998E-2</c:v>
                </c:pt>
                <c:pt idx="16">
                  <c:v>1.443034E-2</c:v>
                </c:pt>
                <c:pt idx="17">
                  <c:v>1.4426380000000001E-2</c:v>
                </c:pt>
                <c:pt idx="18">
                  <c:v>1.442091E-2</c:v>
                </c:pt>
                <c:pt idx="19">
                  <c:v>1.4423740000000001E-2</c:v>
                </c:pt>
                <c:pt idx="20">
                  <c:v>1.442212E-2</c:v>
                </c:pt>
                <c:pt idx="21">
                  <c:v>1.4431329999999999E-2</c:v>
                </c:pt>
                <c:pt idx="22">
                  <c:v>1.441654E-2</c:v>
                </c:pt>
                <c:pt idx="23">
                  <c:v>1.44339E-2</c:v>
                </c:pt>
                <c:pt idx="24">
                  <c:v>1.44394E-2</c:v>
                </c:pt>
                <c:pt idx="25">
                  <c:v>1.4449670000000001E-2</c:v>
                </c:pt>
                <c:pt idx="26">
                  <c:v>1.4444249999999999E-2</c:v>
                </c:pt>
                <c:pt idx="27">
                  <c:v>1.445722E-2</c:v>
                </c:pt>
                <c:pt idx="28">
                  <c:v>1.4445120000000001E-2</c:v>
                </c:pt>
                <c:pt idx="29">
                  <c:v>1.444438E-2</c:v>
                </c:pt>
                <c:pt idx="30">
                  <c:v>1.445275E-2</c:v>
                </c:pt>
                <c:pt idx="31">
                  <c:v>1.4460590000000001E-2</c:v>
                </c:pt>
                <c:pt idx="32">
                  <c:v>1.4457830000000001E-2</c:v>
                </c:pt>
                <c:pt idx="33">
                  <c:v>1.4466670000000001E-2</c:v>
                </c:pt>
                <c:pt idx="34">
                  <c:v>1.4456709999999999E-2</c:v>
                </c:pt>
                <c:pt idx="35">
                  <c:v>1.4454709999999999E-2</c:v>
                </c:pt>
              </c:numCache>
            </c:numRef>
          </c:val>
          <c:smooth val="0"/>
        </c:ser>
        <c:ser>
          <c:idx val="0"/>
          <c:order val="1"/>
          <c:tx>
            <c:v>subcompact</c:v>
          </c:tx>
          <c:spPr>
            <a:ln w="28575" cap="rnd">
              <a:solidFill>
                <a:schemeClr val="tx2"/>
              </a:solidFill>
              <a:round/>
            </a:ln>
            <a:effectLst/>
          </c:spPr>
          <c:marker>
            <c:symbol val="none"/>
          </c:marker>
          <c:cat>
            <c:numRef>
              <c:f>LDV_class!$H$3:$AQ$3</c:f>
              <c:numCache>
                <c:formatCode>General</c:formatCode>
                <c:ptCount val="36"/>
                <c:pt idx="5" formatCode="0">
                  <c:v>2020</c:v>
                </c:pt>
                <c:pt idx="15" formatCode="0">
                  <c:v>2030</c:v>
                </c:pt>
                <c:pt idx="25" formatCode="0">
                  <c:v>2040</c:v>
                </c:pt>
                <c:pt idx="35" formatCode="0">
                  <c:v>2050</c:v>
                </c:pt>
              </c:numCache>
            </c:numRef>
          </c:cat>
          <c:val>
            <c:numRef>
              <c:f>LDV_class!$H$30:$AQ$30</c:f>
              <c:numCache>
                <c:formatCode>0%</c:formatCode>
                <c:ptCount val="36"/>
                <c:pt idx="0">
                  <c:v>4.4654970000000002E-2</c:v>
                </c:pt>
                <c:pt idx="1">
                  <c:v>4.3164110000000006E-2</c:v>
                </c:pt>
                <c:pt idx="2">
                  <c:v>4.5869160000000006E-2</c:v>
                </c:pt>
                <c:pt idx="3">
                  <c:v>4.5697250000000002E-2</c:v>
                </c:pt>
                <c:pt idx="4">
                  <c:v>4.2545119999999999E-2</c:v>
                </c:pt>
                <c:pt idx="5">
                  <c:v>4.3358299999999995E-2</c:v>
                </c:pt>
                <c:pt idx="6">
                  <c:v>4.2488159999999997E-2</c:v>
                </c:pt>
                <c:pt idx="7">
                  <c:v>4.2311319999999999E-2</c:v>
                </c:pt>
                <c:pt idx="8">
                  <c:v>4.2289310000000004E-2</c:v>
                </c:pt>
                <c:pt idx="9">
                  <c:v>4.2237379999999998E-2</c:v>
                </c:pt>
                <c:pt idx="10">
                  <c:v>4.2255510000000003E-2</c:v>
                </c:pt>
                <c:pt idx="11">
                  <c:v>4.1791729999999999E-2</c:v>
                </c:pt>
                <c:pt idx="12">
                  <c:v>4.2042710000000004E-2</c:v>
                </c:pt>
                <c:pt idx="13">
                  <c:v>4.1610210000000002E-2</c:v>
                </c:pt>
                <c:pt idx="14">
                  <c:v>4.2056889999999993E-2</c:v>
                </c:pt>
                <c:pt idx="15">
                  <c:v>4.1442670000000001E-2</c:v>
                </c:pt>
                <c:pt idx="16">
                  <c:v>4.1572069999999996E-2</c:v>
                </c:pt>
                <c:pt idx="17">
                  <c:v>4.1455190000000003E-2</c:v>
                </c:pt>
                <c:pt idx="18">
                  <c:v>4.1300780000000002E-2</c:v>
                </c:pt>
                <c:pt idx="19">
                  <c:v>4.128805E-2</c:v>
                </c:pt>
                <c:pt idx="20">
                  <c:v>4.1205369999999998E-2</c:v>
                </c:pt>
                <c:pt idx="21">
                  <c:v>4.1216600000000006E-2</c:v>
                </c:pt>
                <c:pt idx="22">
                  <c:v>4.0974500000000004E-2</c:v>
                </c:pt>
                <c:pt idx="23">
                  <c:v>4.1069670000000003E-2</c:v>
                </c:pt>
                <c:pt idx="24">
                  <c:v>4.1065160000000003E-2</c:v>
                </c:pt>
                <c:pt idx="25">
                  <c:v>4.1068369999999993E-2</c:v>
                </c:pt>
                <c:pt idx="26">
                  <c:v>4.0946150000000001E-2</c:v>
                </c:pt>
                <c:pt idx="27">
                  <c:v>4.1017400000000002E-2</c:v>
                </c:pt>
                <c:pt idx="28">
                  <c:v>4.0835229999999993E-2</c:v>
                </c:pt>
                <c:pt idx="29">
                  <c:v>4.0771420000000003E-2</c:v>
                </c:pt>
                <c:pt idx="30">
                  <c:v>4.0790819999999998E-2</c:v>
                </c:pt>
                <c:pt idx="31">
                  <c:v>4.0792299999999997E-2</c:v>
                </c:pt>
                <c:pt idx="32">
                  <c:v>4.0735060000000003E-2</c:v>
                </c:pt>
                <c:pt idx="33">
                  <c:v>4.0783370000000006E-2</c:v>
                </c:pt>
                <c:pt idx="34">
                  <c:v>4.0642810000000001E-2</c:v>
                </c:pt>
                <c:pt idx="35">
                  <c:v>4.0599239999999995E-2</c:v>
                </c:pt>
              </c:numCache>
            </c:numRef>
          </c:val>
          <c:smooth val="0"/>
        </c:ser>
        <c:ser>
          <c:idx val="2"/>
          <c:order val="2"/>
          <c:tx>
            <c:v>compact</c:v>
          </c:tx>
          <c:spPr>
            <a:ln w="28575" cap="rnd">
              <a:solidFill>
                <a:schemeClr val="accent3"/>
              </a:solidFill>
              <a:round/>
            </a:ln>
            <a:effectLst/>
          </c:spPr>
          <c:marker>
            <c:symbol val="none"/>
          </c:marker>
          <c:cat>
            <c:numRef>
              <c:f>LDV_class!$H$3:$AQ$3</c:f>
              <c:numCache>
                <c:formatCode>General</c:formatCode>
                <c:ptCount val="36"/>
                <c:pt idx="5" formatCode="0">
                  <c:v>2020</c:v>
                </c:pt>
                <c:pt idx="15" formatCode="0">
                  <c:v>2030</c:v>
                </c:pt>
                <c:pt idx="25" formatCode="0">
                  <c:v>2040</c:v>
                </c:pt>
                <c:pt idx="35" formatCode="0">
                  <c:v>2050</c:v>
                </c:pt>
              </c:numCache>
            </c:numRef>
          </c:cat>
          <c:val>
            <c:numRef>
              <c:f>LDV_class!$H$31:$AQ$31</c:f>
              <c:numCache>
                <c:formatCode>0%</c:formatCode>
                <c:ptCount val="36"/>
                <c:pt idx="0">
                  <c:v>0.19630531000000001</c:v>
                </c:pt>
                <c:pt idx="1">
                  <c:v>0.17646929</c:v>
                </c:pt>
                <c:pt idx="2">
                  <c:v>0.18499701000000002</c:v>
                </c:pt>
                <c:pt idx="3">
                  <c:v>0.18312975000000001</c:v>
                </c:pt>
                <c:pt idx="4">
                  <c:v>0.17382692</c:v>
                </c:pt>
                <c:pt idx="5">
                  <c:v>0.17488368999999998</c:v>
                </c:pt>
                <c:pt idx="6">
                  <c:v>0.17152056000000002</c:v>
                </c:pt>
                <c:pt idx="7">
                  <c:v>0.17113100000000001</c:v>
                </c:pt>
                <c:pt idx="8">
                  <c:v>0.1716548</c:v>
                </c:pt>
                <c:pt idx="9">
                  <c:v>0.17063092999999999</c:v>
                </c:pt>
                <c:pt idx="10">
                  <c:v>0.16944324000000002</c:v>
                </c:pt>
                <c:pt idx="11">
                  <c:v>0.16861537999999998</c:v>
                </c:pt>
                <c:pt idx="12">
                  <c:v>0.16898853</c:v>
                </c:pt>
                <c:pt idx="13">
                  <c:v>0.16771484</c:v>
                </c:pt>
                <c:pt idx="14">
                  <c:v>0.16886980000000001</c:v>
                </c:pt>
                <c:pt idx="15">
                  <c:v>0.16686337000000001</c:v>
                </c:pt>
                <c:pt idx="16">
                  <c:v>0.16709229</c:v>
                </c:pt>
                <c:pt idx="17">
                  <c:v>0.16659185000000001</c:v>
                </c:pt>
                <c:pt idx="18">
                  <c:v>0.16601393</c:v>
                </c:pt>
                <c:pt idx="19">
                  <c:v>0.16586968999999999</c:v>
                </c:pt>
                <c:pt idx="20">
                  <c:v>0.16549169999999999</c:v>
                </c:pt>
                <c:pt idx="21">
                  <c:v>0.16539269999999998</c:v>
                </c:pt>
                <c:pt idx="22">
                  <c:v>0.16459599</c:v>
                </c:pt>
                <c:pt idx="23">
                  <c:v>0.16476676999999998</c:v>
                </c:pt>
                <c:pt idx="24">
                  <c:v>0.16463273999999997</c:v>
                </c:pt>
                <c:pt idx="25">
                  <c:v>0.16452625000000001</c:v>
                </c:pt>
                <c:pt idx="26">
                  <c:v>0.16408751999999999</c:v>
                </c:pt>
                <c:pt idx="27">
                  <c:v>0.16420051999999999</c:v>
                </c:pt>
                <c:pt idx="28">
                  <c:v>0.16360459999999999</c:v>
                </c:pt>
                <c:pt idx="29">
                  <c:v>0.16333248</c:v>
                </c:pt>
                <c:pt idx="30">
                  <c:v>0.16332186000000001</c:v>
                </c:pt>
                <c:pt idx="31">
                  <c:v>0.16325387999999999</c:v>
                </c:pt>
                <c:pt idx="32">
                  <c:v>0.16302338</c:v>
                </c:pt>
                <c:pt idx="33">
                  <c:v>0.16308333999999999</c:v>
                </c:pt>
                <c:pt idx="34">
                  <c:v>0.16260416</c:v>
                </c:pt>
                <c:pt idx="35">
                  <c:v>0.16239471000000003</c:v>
                </c:pt>
              </c:numCache>
            </c:numRef>
          </c:val>
          <c:smooth val="0"/>
        </c:ser>
        <c:ser>
          <c:idx val="3"/>
          <c:order val="3"/>
          <c:tx>
            <c:v>midsize</c:v>
          </c:tx>
          <c:spPr>
            <a:ln w="28575" cap="rnd">
              <a:solidFill>
                <a:schemeClr val="accent4"/>
              </a:solidFill>
              <a:round/>
            </a:ln>
            <a:effectLst/>
          </c:spPr>
          <c:marker>
            <c:symbol val="none"/>
          </c:marker>
          <c:cat>
            <c:numRef>
              <c:f>LDV_class!$H$3:$AQ$3</c:f>
              <c:numCache>
                <c:formatCode>General</c:formatCode>
                <c:ptCount val="36"/>
                <c:pt idx="5" formatCode="0">
                  <c:v>2020</c:v>
                </c:pt>
                <c:pt idx="15" formatCode="0">
                  <c:v>2030</c:v>
                </c:pt>
                <c:pt idx="25" formatCode="0">
                  <c:v>2040</c:v>
                </c:pt>
                <c:pt idx="35" formatCode="0">
                  <c:v>2050</c:v>
                </c:pt>
              </c:numCache>
            </c:numRef>
          </c:cat>
          <c:val>
            <c:numRef>
              <c:f>LDV_class!$H$32:$AQ$32</c:f>
              <c:numCache>
                <c:formatCode>0%</c:formatCode>
                <c:ptCount val="36"/>
                <c:pt idx="0">
                  <c:v>0.42386723000000004</c:v>
                </c:pt>
                <c:pt idx="1">
                  <c:v>0.42172477999999997</c:v>
                </c:pt>
                <c:pt idx="2">
                  <c:v>0.40641083</c:v>
                </c:pt>
                <c:pt idx="3">
                  <c:v>0.39598227999999996</c:v>
                </c:pt>
                <c:pt idx="4">
                  <c:v>0.40727145999999997</c:v>
                </c:pt>
                <c:pt idx="5">
                  <c:v>0.40028026999999999</c:v>
                </c:pt>
                <c:pt idx="6">
                  <c:v>0.40087890999999998</c:v>
                </c:pt>
                <c:pt idx="7">
                  <c:v>0.39848526000000001</c:v>
                </c:pt>
                <c:pt idx="8">
                  <c:v>0.39610294000000001</c:v>
                </c:pt>
                <c:pt idx="9">
                  <c:v>0.39394875000000001</c:v>
                </c:pt>
                <c:pt idx="10">
                  <c:v>0.39388308999999999</c:v>
                </c:pt>
                <c:pt idx="11">
                  <c:v>0.39104610000000001</c:v>
                </c:pt>
                <c:pt idx="12">
                  <c:v>0.38810341000000004</c:v>
                </c:pt>
                <c:pt idx="13">
                  <c:v>0.38895332000000005</c:v>
                </c:pt>
                <c:pt idx="14">
                  <c:v>0.38484478000000005</c:v>
                </c:pt>
                <c:pt idx="15">
                  <c:v>0.38767624000000001</c:v>
                </c:pt>
                <c:pt idx="16">
                  <c:v>0.38563392999999996</c:v>
                </c:pt>
                <c:pt idx="17">
                  <c:v>0.38528446000000005</c:v>
                </c:pt>
                <c:pt idx="18">
                  <c:v>0.38517654000000001</c:v>
                </c:pt>
                <c:pt idx="19">
                  <c:v>0.38351764999999999</c:v>
                </c:pt>
                <c:pt idx="20">
                  <c:v>0.38299446000000004</c:v>
                </c:pt>
                <c:pt idx="21">
                  <c:v>0.38204178</c:v>
                </c:pt>
                <c:pt idx="22">
                  <c:v>0.38269092999999998</c:v>
                </c:pt>
                <c:pt idx="23">
                  <c:v>0.38125439</c:v>
                </c:pt>
                <c:pt idx="24">
                  <c:v>0.38056648000000004</c:v>
                </c:pt>
                <c:pt idx="25">
                  <c:v>0.38003059</c:v>
                </c:pt>
                <c:pt idx="26">
                  <c:v>0.38006790000000001</c:v>
                </c:pt>
                <c:pt idx="27">
                  <c:v>0.37890385000000004</c:v>
                </c:pt>
                <c:pt idx="28">
                  <c:v>0.37935577000000004</c:v>
                </c:pt>
                <c:pt idx="29">
                  <c:v>0.37911448999999997</c:v>
                </c:pt>
                <c:pt idx="30">
                  <c:v>0.37832005000000002</c:v>
                </c:pt>
                <c:pt idx="31">
                  <c:v>0.37768085000000001</c:v>
                </c:pt>
                <c:pt idx="32">
                  <c:v>0.37742485000000003</c:v>
                </c:pt>
                <c:pt idx="33">
                  <c:v>0.37655040999999995</c:v>
                </c:pt>
                <c:pt idx="34">
                  <c:v>0.37691059000000005</c:v>
                </c:pt>
                <c:pt idx="35">
                  <c:v>0.37662849000000004</c:v>
                </c:pt>
              </c:numCache>
            </c:numRef>
          </c:val>
          <c:smooth val="0"/>
        </c:ser>
        <c:ser>
          <c:idx val="4"/>
          <c:order val="4"/>
          <c:tx>
            <c:v>large</c:v>
          </c:tx>
          <c:spPr>
            <a:ln w="28575" cap="rnd">
              <a:solidFill>
                <a:schemeClr val="accent5"/>
              </a:solidFill>
              <a:round/>
            </a:ln>
            <a:effectLst/>
          </c:spPr>
          <c:marker>
            <c:symbol val="none"/>
          </c:marker>
          <c:cat>
            <c:numRef>
              <c:f>LDV_class!$H$3:$AQ$3</c:f>
              <c:numCache>
                <c:formatCode>General</c:formatCode>
                <c:ptCount val="36"/>
                <c:pt idx="5" formatCode="0">
                  <c:v>2020</c:v>
                </c:pt>
                <c:pt idx="15" formatCode="0">
                  <c:v>2030</c:v>
                </c:pt>
                <c:pt idx="25" formatCode="0">
                  <c:v>2040</c:v>
                </c:pt>
                <c:pt idx="35" formatCode="0">
                  <c:v>2050</c:v>
                </c:pt>
              </c:numCache>
            </c:numRef>
          </c:cat>
          <c:val>
            <c:numRef>
              <c:f>LDV_class!$H$33:$AQ$33</c:f>
              <c:numCache>
                <c:formatCode>0%</c:formatCode>
                <c:ptCount val="36"/>
                <c:pt idx="0">
                  <c:v>9.7008770000000008E-2</c:v>
                </c:pt>
                <c:pt idx="1">
                  <c:v>0.10198591999999999</c:v>
                </c:pt>
                <c:pt idx="2">
                  <c:v>0.10038532999999999</c:v>
                </c:pt>
                <c:pt idx="3">
                  <c:v>9.6704700000000005E-2</c:v>
                </c:pt>
                <c:pt idx="4">
                  <c:v>0.10020719</c:v>
                </c:pt>
                <c:pt idx="5">
                  <c:v>9.7127999999999992E-2</c:v>
                </c:pt>
                <c:pt idx="6">
                  <c:v>9.7548490000000002E-2</c:v>
                </c:pt>
                <c:pt idx="7">
                  <c:v>9.5582259999999988E-2</c:v>
                </c:pt>
                <c:pt idx="8">
                  <c:v>9.4312729999999997E-2</c:v>
                </c:pt>
                <c:pt idx="9">
                  <c:v>9.4490339999999992E-2</c:v>
                </c:pt>
                <c:pt idx="10">
                  <c:v>9.3455159999999995E-2</c:v>
                </c:pt>
                <c:pt idx="11">
                  <c:v>9.3409160000000005E-2</c:v>
                </c:pt>
                <c:pt idx="12">
                  <c:v>9.2284900000000003E-2</c:v>
                </c:pt>
                <c:pt idx="13">
                  <c:v>9.2538789999999996E-2</c:v>
                </c:pt>
                <c:pt idx="14">
                  <c:v>9.1005119999999995E-2</c:v>
                </c:pt>
                <c:pt idx="15">
                  <c:v>9.1737009999999994E-2</c:v>
                </c:pt>
                <c:pt idx="16">
                  <c:v>9.0980209999999992E-2</c:v>
                </c:pt>
                <c:pt idx="17">
                  <c:v>9.0756859999999995E-2</c:v>
                </c:pt>
                <c:pt idx="18">
                  <c:v>9.0632099999999993E-2</c:v>
                </c:pt>
                <c:pt idx="19">
                  <c:v>9.0252560000000009E-2</c:v>
                </c:pt>
                <c:pt idx="20">
                  <c:v>9.0038319999999991E-2</c:v>
                </c:pt>
                <c:pt idx="21">
                  <c:v>8.9647819999999989E-2</c:v>
                </c:pt>
                <c:pt idx="22">
                  <c:v>8.9792140000000006E-2</c:v>
                </c:pt>
                <c:pt idx="23">
                  <c:v>8.9265360000000002E-2</c:v>
                </c:pt>
                <c:pt idx="24">
                  <c:v>8.8972479999999993E-2</c:v>
                </c:pt>
                <c:pt idx="25">
                  <c:v>8.8730509999999999E-2</c:v>
                </c:pt>
                <c:pt idx="26">
                  <c:v>8.8681180000000012E-2</c:v>
                </c:pt>
                <c:pt idx="27">
                  <c:v>8.8260770000000002E-2</c:v>
                </c:pt>
                <c:pt idx="28">
                  <c:v>8.8355460000000011E-2</c:v>
                </c:pt>
                <c:pt idx="29">
                  <c:v>8.8229479999999999E-2</c:v>
                </c:pt>
                <c:pt idx="30">
                  <c:v>8.7936799999999996E-2</c:v>
                </c:pt>
                <c:pt idx="31">
                  <c:v>8.7696059999999992E-2</c:v>
                </c:pt>
                <c:pt idx="32">
                  <c:v>8.7576940000000006E-2</c:v>
                </c:pt>
                <c:pt idx="33">
                  <c:v>8.7256979999999998E-2</c:v>
                </c:pt>
                <c:pt idx="34">
                  <c:v>8.7318060000000003E-2</c:v>
                </c:pt>
                <c:pt idx="35">
                  <c:v>8.7195079999999994E-2</c:v>
                </c:pt>
              </c:numCache>
            </c:numRef>
          </c:val>
          <c:smooth val="0"/>
        </c:ser>
        <c:ser>
          <c:idx val="5"/>
          <c:order val="5"/>
          <c:tx>
            <c:v>crossover utility</c:v>
          </c:tx>
          <c:spPr>
            <a:ln w="28575" cap="rnd">
              <a:solidFill>
                <a:schemeClr val="accent6"/>
              </a:solidFill>
              <a:round/>
            </a:ln>
            <a:effectLst/>
          </c:spPr>
          <c:marker>
            <c:symbol val="none"/>
          </c:marker>
          <c:cat>
            <c:numRef>
              <c:f>LDV_class!$H$3:$AQ$3</c:f>
              <c:numCache>
                <c:formatCode>General</c:formatCode>
                <c:ptCount val="36"/>
                <c:pt idx="5" formatCode="0">
                  <c:v>2020</c:v>
                </c:pt>
                <c:pt idx="15" formatCode="0">
                  <c:v>2030</c:v>
                </c:pt>
                <c:pt idx="25" formatCode="0">
                  <c:v>2040</c:v>
                </c:pt>
                <c:pt idx="35" formatCode="0">
                  <c:v>2050</c:v>
                </c:pt>
              </c:numCache>
            </c:numRef>
          </c:cat>
          <c:val>
            <c:numRef>
              <c:f>LDV_class!$H$38:$AQ$38</c:f>
              <c:numCache>
                <c:formatCode>0%</c:formatCode>
                <c:ptCount val="36"/>
                <c:pt idx="0">
                  <c:v>0.22265877000000001</c:v>
                </c:pt>
                <c:pt idx="1">
                  <c:v>0.24258668999999999</c:v>
                </c:pt>
                <c:pt idx="2">
                  <c:v>0.24807119000000002</c:v>
                </c:pt>
                <c:pt idx="3">
                  <c:v>0.26409900999999997</c:v>
                </c:pt>
                <c:pt idx="4">
                  <c:v>0.26188147000000001</c:v>
                </c:pt>
                <c:pt idx="5">
                  <c:v>0.26992605999999997</c:v>
                </c:pt>
                <c:pt idx="6">
                  <c:v>0.27321896000000001</c:v>
                </c:pt>
                <c:pt idx="7">
                  <c:v>0.27808031999999999</c:v>
                </c:pt>
                <c:pt idx="8">
                  <c:v>0.28124660000000001</c:v>
                </c:pt>
                <c:pt idx="9">
                  <c:v>0.28435867000000004</c:v>
                </c:pt>
                <c:pt idx="10">
                  <c:v>0.28654036999999999</c:v>
                </c:pt>
                <c:pt idx="11">
                  <c:v>0.2907632</c:v>
                </c:pt>
                <c:pt idx="12">
                  <c:v>0.29418016999999996</c:v>
                </c:pt>
                <c:pt idx="13">
                  <c:v>0.29479188000000001</c:v>
                </c:pt>
                <c:pt idx="14">
                  <c:v>0.29876108999999995</c:v>
                </c:pt>
                <c:pt idx="15">
                  <c:v>0.29787820999999998</c:v>
                </c:pt>
                <c:pt idx="16">
                  <c:v>0.30029079000000003</c:v>
                </c:pt>
                <c:pt idx="17">
                  <c:v>0.3014849</c:v>
                </c:pt>
                <c:pt idx="18">
                  <c:v>0.30245588000000001</c:v>
                </c:pt>
                <c:pt idx="19">
                  <c:v>0.30464825000000001</c:v>
                </c:pt>
                <c:pt idx="20">
                  <c:v>0.30584823999999999</c:v>
                </c:pt>
                <c:pt idx="21">
                  <c:v>0.30726995000000001</c:v>
                </c:pt>
                <c:pt idx="22">
                  <c:v>0.30752989999999997</c:v>
                </c:pt>
                <c:pt idx="23">
                  <c:v>0.30920976999999999</c:v>
                </c:pt>
                <c:pt idx="24">
                  <c:v>0.31032380000000004</c:v>
                </c:pt>
                <c:pt idx="25">
                  <c:v>0.31119448</c:v>
                </c:pt>
                <c:pt idx="26">
                  <c:v>0.31177306999999999</c:v>
                </c:pt>
                <c:pt idx="27">
                  <c:v>0.31315989999999999</c:v>
                </c:pt>
                <c:pt idx="28">
                  <c:v>0.31340402000000001</c:v>
                </c:pt>
                <c:pt idx="29">
                  <c:v>0.31410753000000002</c:v>
                </c:pt>
                <c:pt idx="30">
                  <c:v>0.31517777000000002</c:v>
                </c:pt>
                <c:pt idx="31">
                  <c:v>0.31611644</c:v>
                </c:pt>
                <c:pt idx="32">
                  <c:v>0.31678191</c:v>
                </c:pt>
                <c:pt idx="33">
                  <c:v>0.31785930999999995</c:v>
                </c:pt>
                <c:pt idx="34">
                  <c:v>0.31806771</c:v>
                </c:pt>
                <c:pt idx="35">
                  <c:v>0.31872793999999999</c:v>
                </c:pt>
              </c:numCache>
            </c:numRef>
          </c:val>
          <c:smooth val="0"/>
        </c:ser>
        <c:dLbls>
          <c:showLegendKey val="0"/>
          <c:showVal val="0"/>
          <c:showCatName val="0"/>
          <c:showSerName val="0"/>
          <c:showPercent val="0"/>
          <c:showBubbleSize val="0"/>
        </c:dLbls>
        <c:smooth val="0"/>
        <c:axId val="284652320"/>
        <c:axId val="284652880"/>
      </c:lineChart>
      <c:catAx>
        <c:axId val="284652320"/>
        <c:scaling>
          <c:orientation val="minMax"/>
          <c:max val="36"/>
        </c:scaling>
        <c:delete val="0"/>
        <c:axPos val="b"/>
        <c:numFmt formatCode="General" sourceLinked="0"/>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84652880"/>
        <c:crosses val="autoZero"/>
        <c:auto val="1"/>
        <c:lblAlgn val="ctr"/>
        <c:lblOffset val="100"/>
        <c:tickLblSkip val="5"/>
        <c:tickMarkSkip val="5"/>
        <c:noMultiLvlLbl val="1"/>
      </c:catAx>
      <c:valAx>
        <c:axId val="284652880"/>
        <c:scaling>
          <c:orientation val="minMax"/>
          <c:max val="0.70000000000000007"/>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low"/>
        <c:spPr>
          <a:noFill/>
          <a:ln w="22225">
            <a:solidFill>
              <a:schemeClr val="bg1">
                <a:lumMod val="65000"/>
              </a:schemeClr>
            </a:solidFill>
            <a:prstDash val="lgDash"/>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84652320"/>
        <c:crossesAt val="4"/>
        <c:crossBetween val="midCat"/>
        <c:majorUnit val="0.1"/>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000">
          <a:solidFill>
            <a:sysClr val="windowText" lastClr="000000"/>
          </a:solidFill>
        </a:defRPr>
      </a:pPr>
      <a:endParaRPr lang="en-US"/>
    </a:p>
  </c:txPr>
  <c:externalData r:id="rId3">
    <c:autoUpdate val="0"/>
  </c:externalData>
  <c:userShapes r:id="rId4"/>
</c:chartSpace>
</file>

<file path=ppt/charts/chart9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405475357247011"/>
          <c:y val="0.19611390507049817"/>
          <c:w val="0.7077077865266842"/>
          <c:h val="0.70212676891177495"/>
        </c:manualLayout>
      </c:layout>
      <c:lineChart>
        <c:grouping val="standard"/>
        <c:varyColors val="0"/>
        <c:ser>
          <c:idx val="1"/>
          <c:order val="0"/>
          <c:tx>
            <c:v>small pickup</c:v>
          </c:tx>
          <c:spPr>
            <a:ln w="28575" cap="rnd">
              <a:solidFill>
                <a:schemeClr val="accent1"/>
              </a:solidFill>
              <a:round/>
            </a:ln>
            <a:effectLst/>
          </c:spPr>
          <c:marker>
            <c:symbol val="none"/>
          </c:marker>
          <c:cat>
            <c:numRef>
              <c:f>LDV_class!$H$3:$AQ$3</c:f>
              <c:numCache>
                <c:formatCode>General</c:formatCode>
                <c:ptCount val="36"/>
                <c:pt idx="5" formatCode="0">
                  <c:v>2020</c:v>
                </c:pt>
                <c:pt idx="15" formatCode="0">
                  <c:v>2030</c:v>
                </c:pt>
                <c:pt idx="25" formatCode="0">
                  <c:v>2040</c:v>
                </c:pt>
                <c:pt idx="35" formatCode="0">
                  <c:v>2050</c:v>
                </c:pt>
              </c:numCache>
            </c:numRef>
          </c:cat>
          <c:val>
            <c:numRef>
              <c:f>LDV_class!$H$43:$AQ$43</c:f>
              <c:numCache>
                <c:formatCode>0.00</c:formatCode>
                <c:ptCount val="36"/>
                <c:pt idx="0">
                  <c:v>4.2702039999999997E-2</c:v>
                </c:pt>
                <c:pt idx="1">
                  <c:v>5.9732900000000005E-2</c:v>
                </c:pt>
                <c:pt idx="2">
                  <c:v>5.6120929999999999E-2</c:v>
                </c:pt>
                <c:pt idx="3">
                  <c:v>5.5387470000000001E-2</c:v>
                </c:pt>
                <c:pt idx="4">
                  <c:v>5.7378270000000002E-2</c:v>
                </c:pt>
                <c:pt idx="5">
                  <c:v>5.6149009999999999E-2</c:v>
                </c:pt>
                <c:pt idx="6">
                  <c:v>5.6681179999999998E-2</c:v>
                </c:pt>
                <c:pt idx="7">
                  <c:v>5.6788930000000001E-2</c:v>
                </c:pt>
                <c:pt idx="8">
                  <c:v>5.6791869999999994E-2</c:v>
                </c:pt>
                <c:pt idx="9">
                  <c:v>5.6789360000000004E-2</c:v>
                </c:pt>
                <c:pt idx="10">
                  <c:v>5.5588290000000005E-2</c:v>
                </c:pt>
                <c:pt idx="11">
                  <c:v>5.6524650000000003E-2</c:v>
                </c:pt>
                <c:pt idx="12">
                  <c:v>5.6103409999999999E-2</c:v>
                </c:pt>
                <c:pt idx="13">
                  <c:v>5.6290630000000001E-2</c:v>
                </c:pt>
                <c:pt idx="14">
                  <c:v>5.5751700000000001E-2</c:v>
                </c:pt>
                <c:pt idx="15">
                  <c:v>5.615763E-2</c:v>
                </c:pt>
                <c:pt idx="16">
                  <c:v>5.589442E-2</c:v>
                </c:pt>
                <c:pt idx="17">
                  <c:v>5.5898040000000003E-2</c:v>
                </c:pt>
                <c:pt idx="18">
                  <c:v>5.5947079999999996E-2</c:v>
                </c:pt>
                <c:pt idx="19">
                  <c:v>5.5803249999999999E-2</c:v>
                </c:pt>
                <c:pt idx="20">
                  <c:v>5.5772490000000001E-2</c:v>
                </c:pt>
                <c:pt idx="21">
                  <c:v>5.5654219999999997E-2</c:v>
                </c:pt>
                <c:pt idx="22">
                  <c:v>5.5782249999999999E-2</c:v>
                </c:pt>
                <c:pt idx="23">
                  <c:v>5.5597830000000001E-2</c:v>
                </c:pt>
                <c:pt idx="24">
                  <c:v>5.5496049999999998E-2</c:v>
                </c:pt>
                <c:pt idx="25">
                  <c:v>5.5423539999999993E-2</c:v>
                </c:pt>
                <c:pt idx="26">
                  <c:v>5.547962E-2</c:v>
                </c:pt>
                <c:pt idx="27">
                  <c:v>5.5270900000000005E-2</c:v>
                </c:pt>
                <c:pt idx="28">
                  <c:v>5.5286720000000004E-2</c:v>
                </c:pt>
                <c:pt idx="29">
                  <c:v>5.5255539999999999E-2</c:v>
                </c:pt>
                <c:pt idx="30">
                  <c:v>5.4985890000000003E-2</c:v>
                </c:pt>
                <c:pt idx="31">
                  <c:v>5.5066699999999996E-2</c:v>
                </c:pt>
                <c:pt idx="32">
                  <c:v>5.5045979999999994E-2</c:v>
                </c:pt>
                <c:pt idx="33">
                  <c:v>5.493555E-2</c:v>
                </c:pt>
                <c:pt idx="34">
                  <c:v>5.5017769999999994E-2</c:v>
                </c:pt>
                <c:pt idx="35">
                  <c:v>5.5004359999999995E-2</c:v>
                </c:pt>
              </c:numCache>
            </c:numRef>
          </c:val>
          <c:smooth val="0"/>
        </c:ser>
        <c:ser>
          <c:idx val="0"/>
          <c:order val="1"/>
          <c:tx>
            <c:v>large pickup</c:v>
          </c:tx>
          <c:spPr>
            <a:ln w="28575" cap="rnd">
              <a:solidFill>
                <a:schemeClr val="tx2"/>
              </a:solidFill>
              <a:round/>
            </a:ln>
            <a:effectLst/>
          </c:spPr>
          <c:marker>
            <c:symbol val="none"/>
          </c:marker>
          <c:cat>
            <c:numRef>
              <c:f>LDV_class!$H$3:$AQ$3</c:f>
              <c:numCache>
                <c:formatCode>General</c:formatCode>
                <c:ptCount val="36"/>
                <c:pt idx="5" formatCode="0">
                  <c:v>2020</c:v>
                </c:pt>
                <c:pt idx="15" formatCode="0">
                  <c:v>2030</c:v>
                </c:pt>
                <c:pt idx="25" formatCode="0">
                  <c:v>2040</c:v>
                </c:pt>
                <c:pt idx="35" formatCode="0">
                  <c:v>2050</c:v>
                </c:pt>
              </c:numCache>
            </c:numRef>
          </c:cat>
          <c:val>
            <c:numRef>
              <c:f>LDV_class!$H$44:$AQ$44</c:f>
              <c:numCache>
                <c:formatCode>0.00</c:formatCode>
                <c:ptCount val="36"/>
                <c:pt idx="0">
                  <c:v>0.19460846000000001</c:v>
                </c:pt>
                <c:pt idx="1">
                  <c:v>0.20162251</c:v>
                </c:pt>
                <c:pt idx="2">
                  <c:v>0.20128015999999999</c:v>
                </c:pt>
                <c:pt idx="3">
                  <c:v>0.20625473</c:v>
                </c:pt>
                <c:pt idx="4">
                  <c:v>0.20767273</c:v>
                </c:pt>
                <c:pt idx="5">
                  <c:v>0.21022359999999998</c:v>
                </c:pt>
                <c:pt idx="6">
                  <c:v>0.2118833</c:v>
                </c:pt>
                <c:pt idx="7">
                  <c:v>0.21342965999999999</c:v>
                </c:pt>
                <c:pt idx="8">
                  <c:v>0.21404264000000001</c:v>
                </c:pt>
                <c:pt idx="9">
                  <c:v>0.21519894000000001</c:v>
                </c:pt>
                <c:pt idx="10">
                  <c:v>0.21780460000000001</c:v>
                </c:pt>
                <c:pt idx="11">
                  <c:v>0.21716447999999999</c:v>
                </c:pt>
                <c:pt idx="12">
                  <c:v>0.21806871</c:v>
                </c:pt>
                <c:pt idx="13">
                  <c:v>0.21834919</c:v>
                </c:pt>
                <c:pt idx="14">
                  <c:v>0.21947918000000002</c:v>
                </c:pt>
                <c:pt idx="15">
                  <c:v>0.21980395999999999</c:v>
                </c:pt>
                <c:pt idx="16">
                  <c:v>0.22040994999999999</c:v>
                </c:pt>
                <c:pt idx="17">
                  <c:v>0.22085117000000001</c:v>
                </c:pt>
                <c:pt idx="18">
                  <c:v>0.22098231999999998</c:v>
                </c:pt>
                <c:pt idx="19">
                  <c:v>0.22174952999999997</c:v>
                </c:pt>
                <c:pt idx="20">
                  <c:v>0.22212420000000002</c:v>
                </c:pt>
                <c:pt idx="21">
                  <c:v>0.22253140999999999</c:v>
                </c:pt>
                <c:pt idx="22">
                  <c:v>0.22275944</c:v>
                </c:pt>
                <c:pt idx="23">
                  <c:v>0.22295104999999998</c:v>
                </c:pt>
                <c:pt idx="24">
                  <c:v>0.22347632999999997</c:v>
                </c:pt>
                <c:pt idx="25">
                  <c:v>0.22377000999999999</c:v>
                </c:pt>
                <c:pt idx="26">
                  <c:v>0.22405628</c:v>
                </c:pt>
                <c:pt idx="27">
                  <c:v>0.22433744</c:v>
                </c:pt>
                <c:pt idx="28">
                  <c:v>0.22451921</c:v>
                </c:pt>
                <c:pt idx="29">
                  <c:v>0.22475355</c:v>
                </c:pt>
                <c:pt idx="30">
                  <c:v>0.22499794000000001</c:v>
                </c:pt>
                <c:pt idx="31">
                  <c:v>0.22524183</c:v>
                </c:pt>
                <c:pt idx="32">
                  <c:v>0.22543661000000001</c:v>
                </c:pt>
                <c:pt idx="33">
                  <c:v>0.22570641999999999</c:v>
                </c:pt>
                <c:pt idx="34">
                  <c:v>0.22586521000000001</c:v>
                </c:pt>
                <c:pt idx="35">
                  <c:v>0.22609421000000002</c:v>
                </c:pt>
              </c:numCache>
            </c:numRef>
          </c:val>
          <c:smooth val="0"/>
        </c:ser>
        <c:ser>
          <c:idx val="2"/>
          <c:order val="2"/>
          <c:tx>
            <c:v>vans</c:v>
          </c:tx>
          <c:spPr>
            <a:ln w="28575" cap="rnd">
              <a:solidFill>
                <a:schemeClr val="accent3"/>
              </a:solidFill>
              <a:round/>
            </a:ln>
            <a:effectLst/>
          </c:spPr>
          <c:marker>
            <c:symbol val="none"/>
          </c:marker>
          <c:cat>
            <c:numRef>
              <c:f>LDV_class!$H$3:$AQ$3</c:f>
              <c:numCache>
                <c:formatCode>General</c:formatCode>
                <c:ptCount val="36"/>
                <c:pt idx="5" formatCode="0">
                  <c:v>2020</c:v>
                </c:pt>
                <c:pt idx="15" formatCode="0">
                  <c:v>2030</c:v>
                </c:pt>
                <c:pt idx="25" formatCode="0">
                  <c:v>2040</c:v>
                </c:pt>
                <c:pt idx="35" formatCode="0">
                  <c:v>2050</c:v>
                </c:pt>
              </c:numCache>
            </c:numRef>
          </c:cat>
          <c:val>
            <c:numRef>
              <c:f>LDV_class!$H$52:$AQ$52</c:f>
              <c:numCache>
                <c:formatCode>0.00</c:formatCode>
                <c:ptCount val="36"/>
                <c:pt idx="0">
                  <c:v>0.11516729000000002</c:v>
                </c:pt>
                <c:pt idx="1">
                  <c:v>0.11396236999999999</c:v>
                </c:pt>
                <c:pt idx="2">
                  <c:v>0.10796292000000002</c:v>
                </c:pt>
                <c:pt idx="3">
                  <c:v>0.10473215</c:v>
                </c:pt>
                <c:pt idx="4">
                  <c:v>0.10105575</c:v>
                </c:pt>
                <c:pt idx="5">
                  <c:v>9.936971E-2</c:v>
                </c:pt>
                <c:pt idx="6">
                  <c:v>9.7945740000000003E-2</c:v>
                </c:pt>
                <c:pt idx="7">
                  <c:v>9.7755970000000011E-2</c:v>
                </c:pt>
                <c:pt idx="8">
                  <c:v>9.7656400000000018E-2</c:v>
                </c:pt>
                <c:pt idx="9">
                  <c:v>9.7269030000000006E-2</c:v>
                </c:pt>
                <c:pt idx="10">
                  <c:v>9.6071719999999999E-2</c:v>
                </c:pt>
                <c:pt idx="11">
                  <c:v>9.7682320000000017E-2</c:v>
                </c:pt>
                <c:pt idx="12">
                  <c:v>9.7429889999999991E-2</c:v>
                </c:pt>
                <c:pt idx="13">
                  <c:v>9.6828750000000005E-2</c:v>
                </c:pt>
                <c:pt idx="14">
                  <c:v>9.6759160000000011E-2</c:v>
                </c:pt>
                <c:pt idx="15">
                  <c:v>9.6217870000000011E-2</c:v>
                </c:pt>
                <c:pt idx="16">
                  <c:v>9.6011670000000007E-2</c:v>
                </c:pt>
                <c:pt idx="17">
                  <c:v>9.5606430000000006E-2</c:v>
                </c:pt>
                <c:pt idx="18">
                  <c:v>9.4971099999999989E-2</c:v>
                </c:pt>
                <c:pt idx="19">
                  <c:v>9.5425429999999978E-2</c:v>
                </c:pt>
                <c:pt idx="20">
                  <c:v>9.5257609999999993E-2</c:v>
                </c:pt>
                <c:pt idx="21">
                  <c:v>9.5077559999999992E-2</c:v>
                </c:pt>
                <c:pt idx="22">
                  <c:v>9.4782069999999996E-2</c:v>
                </c:pt>
                <c:pt idx="23">
                  <c:v>9.4524219999999992E-2</c:v>
                </c:pt>
                <c:pt idx="24">
                  <c:v>9.4479179999999996E-2</c:v>
                </c:pt>
                <c:pt idx="25">
                  <c:v>9.432394999999999E-2</c:v>
                </c:pt>
                <c:pt idx="26">
                  <c:v>9.3667E-2</c:v>
                </c:pt>
                <c:pt idx="27">
                  <c:v>9.4003230000000007E-2</c:v>
                </c:pt>
                <c:pt idx="28">
                  <c:v>9.3796850000000001E-2</c:v>
                </c:pt>
                <c:pt idx="29">
                  <c:v>9.3634289999999995E-2</c:v>
                </c:pt>
                <c:pt idx="30">
                  <c:v>9.3493709999999994E-2</c:v>
                </c:pt>
                <c:pt idx="31">
                  <c:v>9.3398419999999996E-2</c:v>
                </c:pt>
                <c:pt idx="32">
                  <c:v>9.3254119999999996E-2</c:v>
                </c:pt>
                <c:pt idx="33">
                  <c:v>9.317149000000001E-2</c:v>
                </c:pt>
                <c:pt idx="34">
                  <c:v>9.3002490000000007E-2</c:v>
                </c:pt>
                <c:pt idx="35">
                  <c:v>9.2911110000000005E-2</c:v>
                </c:pt>
              </c:numCache>
            </c:numRef>
          </c:val>
          <c:smooth val="0"/>
        </c:ser>
        <c:ser>
          <c:idx val="3"/>
          <c:order val="3"/>
          <c:tx>
            <c:v>Utility</c:v>
          </c:tx>
          <c:spPr>
            <a:ln w="28575" cap="rnd">
              <a:solidFill>
                <a:schemeClr val="accent4"/>
              </a:solidFill>
              <a:round/>
            </a:ln>
            <a:effectLst/>
          </c:spPr>
          <c:marker>
            <c:symbol val="none"/>
          </c:marker>
          <c:cat>
            <c:numRef>
              <c:f>LDV_class!$H$3:$AQ$3</c:f>
              <c:numCache>
                <c:formatCode>General</c:formatCode>
                <c:ptCount val="36"/>
                <c:pt idx="5" formatCode="0">
                  <c:v>2020</c:v>
                </c:pt>
                <c:pt idx="15" formatCode="0">
                  <c:v>2030</c:v>
                </c:pt>
                <c:pt idx="25" formatCode="0">
                  <c:v>2040</c:v>
                </c:pt>
                <c:pt idx="35" formatCode="0">
                  <c:v>2050</c:v>
                </c:pt>
              </c:numCache>
            </c:numRef>
          </c:cat>
          <c:val>
            <c:numRef>
              <c:f>LDV_class!$H$53:$AQ$53</c:f>
              <c:numCache>
                <c:formatCode>0.00</c:formatCode>
                <c:ptCount val="36"/>
                <c:pt idx="0">
                  <c:v>0.11240425999999999</c:v>
                </c:pt>
                <c:pt idx="1">
                  <c:v>0.11403050000000001</c:v>
                </c:pt>
                <c:pt idx="2">
                  <c:v>0.11531103999999999</c:v>
                </c:pt>
                <c:pt idx="3">
                  <c:v>0.11129387000000002</c:v>
                </c:pt>
                <c:pt idx="4">
                  <c:v>0.1094295</c:v>
                </c:pt>
                <c:pt idx="5">
                  <c:v>0.10803691</c:v>
                </c:pt>
                <c:pt idx="6">
                  <c:v>0.10676662000000001</c:v>
                </c:pt>
                <c:pt idx="7">
                  <c:v>0.10549853000000001</c:v>
                </c:pt>
                <c:pt idx="8">
                  <c:v>0.10453218</c:v>
                </c:pt>
                <c:pt idx="9">
                  <c:v>0.10374188999999999</c:v>
                </c:pt>
                <c:pt idx="10">
                  <c:v>0.10379769</c:v>
                </c:pt>
                <c:pt idx="11">
                  <c:v>0.10247599999999998</c:v>
                </c:pt>
                <c:pt idx="12">
                  <c:v>0.1019613</c:v>
                </c:pt>
                <c:pt idx="13">
                  <c:v>0.10159058999999999</c:v>
                </c:pt>
                <c:pt idx="14">
                  <c:v>0.10117546000000001</c:v>
                </c:pt>
                <c:pt idx="15">
                  <c:v>0.1007919</c:v>
                </c:pt>
                <c:pt idx="16">
                  <c:v>0.10045202</c:v>
                </c:pt>
                <c:pt idx="17">
                  <c:v>0.10013809999999999</c:v>
                </c:pt>
                <c:pt idx="18">
                  <c:v>9.9901710000000005E-2</c:v>
                </c:pt>
                <c:pt idx="19">
                  <c:v>9.9460200000000012E-2</c:v>
                </c:pt>
                <c:pt idx="20">
                  <c:v>9.9161739999999998E-2</c:v>
                </c:pt>
                <c:pt idx="21">
                  <c:v>9.889241E-2</c:v>
                </c:pt>
                <c:pt idx="22">
                  <c:v>9.8645320000000009E-2</c:v>
                </c:pt>
                <c:pt idx="23">
                  <c:v>9.8444119999999996E-2</c:v>
                </c:pt>
                <c:pt idx="24">
                  <c:v>9.81765E-2</c:v>
                </c:pt>
                <c:pt idx="25">
                  <c:v>9.7957990000000009E-2</c:v>
                </c:pt>
                <c:pt idx="26">
                  <c:v>9.7751039999999983E-2</c:v>
                </c:pt>
                <c:pt idx="27">
                  <c:v>9.7549940000000002E-2</c:v>
                </c:pt>
                <c:pt idx="28">
                  <c:v>9.737171E-2</c:v>
                </c:pt>
                <c:pt idx="29">
                  <c:v>9.7190010000000007E-2</c:v>
                </c:pt>
                <c:pt idx="30">
                  <c:v>9.7053940000000005E-2</c:v>
                </c:pt>
                <c:pt idx="31">
                  <c:v>9.6848780000000009E-2</c:v>
                </c:pt>
                <c:pt idx="32">
                  <c:v>9.6682839999999992E-2</c:v>
                </c:pt>
                <c:pt idx="33">
                  <c:v>9.6519340000000009E-2</c:v>
                </c:pt>
                <c:pt idx="34">
                  <c:v>9.6340590000000004E-2</c:v>
                </c:pt>
                <c:pt idx="35">
                  <c:v>9.6170919999999993E-2</c:v>
                </c:pt>
              </c:numCache>
            </c:numRef>
          </c:val>
          <c:smooth val="0"/>
        </c:ser>
        <c:ser>
          <c:idx val="5"/>
          <c:order val="4"/>
          <c:tx>
            <c:v>crossover utility</c:v>
          </c:tx>
          <c:spPr>
            <a:ln w="28575" cap="rnd">
              <a:solidFill>
                <a:schemeClr val="accent6"/>
              </a:solidFill>
              <a:round/>
            </a:ln>
            <a:effectLst/>
          </c:spPr>
          <c:marker>
            <c:symbol val="none"/>
          </c:marker>
          <c:cat>
            <c:numRef>
              <c:f>LDV_class!$H$3:$AQ$3</c:f>
              <c:numCache>
                <c:formatCode>General</c:formatCode>
                <c:ptCount val="36"/>
                <c:pt idx="5" formatCode="0">
                  <c:v>2020</c:v>
                </c:pt>
                <c:pt idx="15" formatCode="0">
                  <c:v>2030</c:v>
                </c:pt>
                <c:pt idx="25" formatCode="0">
                  <c:v>2040</c:v>
                </c:pt>
                <c:pt idx="35" formatCode="0">
                  <c:v>2050</c:v>
                </c:pt>
              </c:numCache>
            </c:numRef>
          </c:cat>
          <c:val>
            <c:numRef>
              <c:f>LDV_class!$H$54:$AQ$54</c:f>
              <c:numCache>
                <c:formatCode>0.00</c:formatCode>
                <c:ptCount val="36"/>
                <c:pt idx="0">
                  <c:v>0.53511829000000011</c:v>
                </c:pt>
                <c:pt idx="1">
                  <c:v>0.51065172000000003</c:v>
                </c:pt>
                <c:pt idx="2">
                  <c:v>0.51932478000000004</c:v>
                </c:pt>
                <c:pt idx="3">
                  <c:v>0.52233193</c:v>
                </c:pt>
                <c:pt idx="4">
                  <c:v>0.52446377</c:v>
                </c:pt>
                <c:pt idx="5">
                  <c:v>0.52622090999999993</c:v>
                </c:pt>
                <c:pt idx="6">
                  <c:v>0.52672288999999994</c:v>
                </c:pt>
                <c:pt idx="7">
                  <c:v>0.52652688999999997</c:v>
                </c:pt>
                <c:pt idx="8">
                  <c:v>0.52697698000000004</c:v>
                </c:pt>
                <c:pt idx="9">
                  <c:v>0.52700075000000002</c:v>
                </c:pt>
                <c:pt idx="10">
                  <c:v>0.52673789999999998</c:v>
                </c:pt>
                <c:pt idx="11">
                  <c:v>0.52615230999999996</c:v>
                </c:pt>
                <c:pt idx="12">
                  <c:v>0.52643649999999997</c:v>
                </c:pt>
                <c:pt idx="13">
                  <c:v>0.5269405399999999</c:v>
                </c:pt>
                <c:pt idx="14">
                  <c:v>0.52683475999999996</c:v>
                </c:pt>
                <c:pt idx="15">
                  <c:v>0.52702842000000005</c:v>
                </c:pt>
                <c:pt idx="16">
                  <c:v>0.52723169000000003</c:v>
                </c:pt>
                <c:pt idx="17">
                  <c:v>0.52750624999999995</c:v>
                </c:pt>
                <c:pt idx="18">
                  <c:v>0.52819762999999997</c:v>
                </c:pt>
                <c:pt idx="19">
                  <c:v>0.52756168000000003</c:v>
                </c:pt>
                <c:pt idx="20">
                  <c:v>0.52768396000000006</c:v>
                </c:pt>
                <c:pt idx="21">
                  <c:v>0.52784414000000002</c:v>
                </c:pt>
                <c:pt idx="22">
                  <c:v>0.52803067000000004</c:v>
                </c:pt>
                <c:pt idx="23">
                  <c:v>0.52848240000000002</c:v>
                </c:pt>
                <c:pt idx="24">
                  <c:v>0.52837201999999994</c:v>
                </c:pt>
                <c:pt idx="25">
                  <c:v>0.52852445000000003</c:v>
                </c:pt>
                <c:pt idx="26">
                  <c:v>0.52904567999999996</c:v>
                </c:pt>
                <c:pt idx="27">
                  <c:v>0.52883821999999991</c:v>
                </c:pt>
                <c:pt idx="28">
                  <c:v>0.52902552999999997</c:v>
                </c:pt>
                <c:pt idx="29">
                  <c:v>0.52916640999999998</c:v>
                </c:pt>
                <c:pt idx="30">
                  <c:v>0.52946855999999998</c:v>
                </c:pt>
                <c:pt idx="31">
                  <c:v>0.52944424999999995</c:v>
                </c:pt>
                <c:pt idx="32">
                  <c:v>0.52958049000000007</c:v>
                </c:pt>
                <c:pt idx="33">
                  <c:v>0.52966717000000008</c:v>
                </c:pt>
                <c:pt idx="34">
                  <c:v>0.52977395999999999</c:v>
                </c:pt>
                <c:pt idx="35">
                  <c:v>0.52981920000000005</c:v>
                </c:pt>
              </c:numCache>
            </c:numRef>
          </c:val>
          <c:smooth val="0"/>
        </c:ser>
        <c:dLbls>
          <c:showLegendKey val="0"/>
          <c:showVal val="0"/>
          <c:showCatName val="0"/>
          <c:showSerName val="0"/>
          <c:showPercent val="0"/>
          <c:showBubbleSize val="0"/>
        </c:dLbls>
        <c:smooth val="0"/>
        <c:axId val="284657360"/>
        <c:axId val="284657920"/>
      </c:lineChart>
      <c:catAx>
        <c:axId val="284657360"/>
        <c:scaling>
          <c:orientation val="minMax"/>
          <c:max val="36"/>
        </c:scaling>
        <c:delete val="0"/>
        <c:axPos val="b"/>
        <c:numFmt formatCode="General" sourceLinked="0"/>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84657920"/>
        <c:crosses val="autoZero"/>
        <c:auto val="1"/>
        <c:lblAlgn val="ctr"/>
        <c:lblOffset val="100"/>
        <c:tickLblSkip val="5"/>
        <c:tickMarkSkip val="5"/>
        <c:noMultiLvlLbl val="1"/>
      </c:catAx>
      <c:valAx>
        <c:axId val="284657920"/>
        <c:scaling>
          <c:orientation val="minMax"/>
          <c:max val="0.70000000000000007"/>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low"/>
        <c:spPr>
          <a:noFill/>
          <a:ln w="22225">
            <a:solidFill>
              <a:schemeClr val="bg1">
                <a:lumMod val="65000"/>
              </a:schemeClr>
            </a:solidFill>
            <a:prstDash val="lgDash"/>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84657360"/>
        <c:crossesAt val="4"/>
        <c:crossBetween val="midCat"/>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000">
          <a:solidFill>
            <a:sysClr val="windowText" lastClr="000000"/>
          </a:solidFill>
        </a:defRPr>
      </a:pPr>
      <a:endParaRPr lang="en-US"/>
    </a:p>
  </c:txPr>
  <c:externalData r:id="rId3">
    <c:autoUpdate val="0"/>
  </c:externalData>
  <c:userShapes r:id="rId4"/>
</c:chartSpace>
</file>

<file path=ppt/charts/chart9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9133858267716532E-2"/>
          <c:y val="0.17977981927563291"/>
          <c:w val="0.58059345087558811"/>
          <c:h val="0.73359165520309555"/>
        </c:manualLayout>
      </c:layout>
      <c:areaChart>
        <c:grouping val="stacked"/>
        <c:varyColors val="0"/>
        <c:ser>
          <c:idx val="4"/>
          <c:order val="0"/>
          <c:tx>
            <c:strRef>
              <c:f>sales_fuel_type!$B$24</c:f>
              <c:strCache>
                <c:ptCount val="1"/>
                <c:pt idx="0">
                  <c:v>Gasoline</c:v>
                </c:pt>
              </c:strCache>
            </c:strRef>
          </c:tx>
          <c:spPr>
            <a:solidFill>
              <a:schemeClr val="tx2"/>
            </a:solidFill>
            <a:ln>
              <a:noFill/>
            </a:ln>
            <a:effectLst/>
          </c:spPr>
          <c:cat>
            <c:numRef>
              <c:f>sales_fuel_type!$C$2:$AQ$2</c:f>
              <c:numCache>
                <c:formatCode>m/d/yyyy</c:formatCode>
                <c:ptCount val="41"/>
                <c:pt idx="0">
                  <c:v>40179</c:v>
                </c:pt>
                <c:pt idx="1">
                  <c:v>40544</c:v>
                </c:pt>
                <c:pt idx="2">
                  <c:v>40909</c:v>
                </c:pt>
                <c:pt idx="3">
                  <c:v>41275</c:v>
                </c:pt>
                <c:pt idx="4">
                  <c:v>41640</c:v>
                </c:pt>
                <c:pt idx="5">
                  <c:v>42005</c:v>
                </c:pt>
                <c:pt idx="6">
                  <c:v>42370</c:v>
                </c:pt>
                <c:pt idx="7">
                  <c:v>42736</c:v>
                </c:pt>
                <c:pt idx="8">
                  <c:v>43101</c:v>
                </c:pt>
                <c:pt idx="9">
                  <c:v>43466</c:v>
                </c:pt>
                <c:pt idx="10">
                  <c:v>43831</c:v>
                </c:pt>
                <c:pt idx="11">
                  <c:v>44197</c:v>
                </c:pt>
                <c:pt idx="12">
                  <c:v>44562</c:v>
                </c:pt>
                <c:pt idx="13">
                  <c:v>44927</c:v>
                </c:pt>
                <c:pt idx="14">
                  <c:v>45292</c:v>
                </c:pt>
                <c:pt idx="15">
                  <c:v>45658</c:v>
                </c:pt>
                <c:pt idx="16">
                  <c:v>46023</c:v>
                </c:pt>
                <c:pt idx="17">
                  <c:v>46388</c:v>
                </c:pt>
                <c:pt idx="18">
                  <c:v>46753</c:v>
                </c:pt>
                <c:pt idx="19">
                  <c:v>47119</c:v>
                </c:pt>
                <c:pt idx="20">
                  <c:v>47484</c:v>
                </c:pt>
                <c:pt idx="21">
                  <c:v>47849</c:v>
                </c:pt>
                <c:pt idx="22">
                  <c:v>48214</c:v>
                </c:pt>
                <c:pt idx="23">
                  <c:v>48580</c:v>
                </c:pt>
                <c:pt idx="24">
                  <c:v>48945</c:v>
                </c:pt>
                <c:pt idx="25">
                  <c:v>49310</c:v>
                </c:pt>
                <c:pt idx="26">
                  <c:v>49675</c:v>
                </c:pt>
                <c:pt idx="27">
                  <c:v>50041</c:v>
                </c:pt>
                <c:pt idx="28">
                  <c:v>50406</c:v>
                </c:pt>
                <c:pt idx="29">
                  <c:v>50771</c:v>
                </c:pt>
                <c:pt idx="30">
                  <c:v>51136</c:v>
                </c:pt>
                <c:pt idx="31">
                  <c:v>51502</c:v>
                </c:pt>
                <c:pt idx="32">
                  <c:v>51867</c:v>
                </c:pt>
                <c:pt idx="33">
                  <c:v>52232</c:v>
                </c:pt>
                <c:pt idx="34">
                  <c:v>52597</c:v>
                </c:pt>
                <c:pt idx="35">
                  <c:v>52963</c:v>
                </c:pt>
                <c:pt idx="36">
                  <c:v>53328</c:v>
                </c:pt>
                <c:pt idx="37">
                  <c:v>53693</c:v>
                </c:pt>
                <c:pt idx="38">
                  <c:v>54058</c:v>
                </c:pt>
                <c:pt idx="39">
                  <c:v>54424</c:v>
                </c:pt>
                <c:pt idx="40">
                  <c:v>54789</c:v>
                </c:pt>
              </c:numCache>
            </c:numRef>
          </c:cat>
          <c:val>
            <c:numRef>
              <c:f>sales_fuel_type!$C$24:$AQ$24</c:f>
              <c:numCache>
                <c:formatCode>General</c:formatCode>
                <c:ptCount val="41"/>
                <c:pt idx="0">
                  <c:v>9.0411416019999997</c:v>
                </c:pt>
                <c:pt idx="1">
                  <c:v>10.098402344</c:v>
                </c:pt>
                <c:pt idx="2">
                  <c:v>10.908526367</c:v>
                </c:pt>
                <c:pt idx="3">
                  <c:v>11.520328125000001</c:v>
                </c:pt>
                <c:pt idx="4">
                  <c:v>11.887443359000001</c:v>
                </c:pt>
                <c:pt idx="5">
                  <c:v>14.063871094</c:v>
                </c:pt>
                <c:pt idx="6">
                  <c:v>14.724851562</c:v>
                </c:pt>
                <c:pt idx="7">
                  <c:v>14.278958984000001</c:v>
                </c:pt>
                <c:pt idx="8">
                  <c:v>13.771564453000002</c:v>
                </c:pt>
                <c:pt idx="9">
                  <c:v>13.380661133</c:v>
                </c:pt>
                <c:pt idx="10">
                  <c:v>13.059696289</c:v>
                </c:pt>
                <c:pt idx="11">
                  <c:v>12.80603125</c:v>
                </c:pt>
                <c:pt idx="12">
                  <c:v>12.375181640999999</c:v>
                </c:pt>
                <c:pt idx="13">
                  <c:v>12.330459961000001</c:v>
                </c:pt>
                <c:pt idx="14">
                  <c:v>12.247911132999999</c:v>
                </c:pt>
                <c:pt idx="15">
                  <c:v>12.160481445</c:v>
                </c:pt>
                <c:pt idx="16">
                  <c:v>12.152235352</c:v>
                </c:pt>
                <c:pt idx="17">
                  <c:v>12.060236328</c:v>
                </c:pt>
                <c:pt idx="18">
                  <c:v>12.003603516</c:v>
                </c:pt>
                <c:pt idx="19">
                  <c:v>11.897708984000001</c:v>
                </c:pt>
                <c:pt idx="20">
                  <c:v>11.887959961</c:v>
                </c:pt>
                <c:pt idx="21">
                  <c:v>11.985287109000001</c:v>
                </c:pt>
                <c:pt idx="22">
                  <c:v>11.953041015999998</c:v>
                </c:pt>
                <c:pt idx="23">
                  <c:v>11.964941405999999</c:v>
                </c:pt>
                <c:pt idx="24">
                  <c:v>11.969503906</c:v>
                </c:pt>
                <c:pt idx="25">
                  <c:v>11.939476561999999</c:v>
                </c:pt>
                <c:pt idx="26">
                  <c:v>11.889875</c:v>
                </c:pt>
                <c:pt idx="27">
                  <c:v>11.895901367</c:v>
                </c:pt>
                <c:pt idx="28">
                  <c:v>11.913999023000001</c:v>
                </c:pt>
                <c:pt idx="29">
                  <c:v>11.891137694999999</c:v>
                </c:pt>
                <c:pt idx="30">
                  <c:v>11.885777344000001</c:v>
                </c:pt>
                <c:pt idx="31">
                  <c:v>11.909717773000001</c:v>
                </c:pt>
                <c:pt idx="32">
                  <c:v>11.887968750000001</c:v>
                </c:pt>
                <c:pt idx="33">
                  <c:v>11.893500977</c:v>
                </c:pt>
                <c:pt idx="34">
                  <c:v>11.950828124999999</c:v>
                </c:pt>
                <c:pt idx="35">
                  <c:v>11.979616211</c:v>
                </c:pt>
                <c:pt idx="36">
                  <c:v>12.023086914</c:v>
                </c:pt>
                <c:pt idx="37">
                  <c:v>11.987682617000001</c:v>
                </c:pt>
                <c:pt idx="38">
                  <c:v>11.912996094</c:v>
                </c:pt>
                <c:pt idx="39">
                  <c:v>11.881822265999999</c:v>
                </c:pt>
                <c:pt idx="40">
                  <c:v>11.82937793</c:v>
                </c:pt>
              </c:numCache>
            </c:numRef>
          </c:val>
        </c:ser>
        <c:ser>
          <c:idx val="0"/>
          <c:order val="1"/>
          <c:tx>
            <c:strRef>
              <c:f>sales_fuel_type!$B$25</c:f>
              <c:strCache>
                <c:ptCount val="1"/>
                <c:pt idx="0">
                  <c:v>Flex Fuel</c:v>
                </c:pt>
              </c:strCache>
            </c:strRef>
          </c:tx>
          <c:spPr>
            <a:solidFill>
              <a:schemeClr val="accent1"/>
            </a:solidFill>
            <a:ln w="25400">
              <a:noFill/>
            </a:ln>
            <a:effectLst/>
          </c:spPr>
          <c:cat>
            <c:numRef>
              <c:f>sales_fuel_type!$C$2:$AQ$2</c:f>
              <c:numCache>
                <c:formatCode>m/d/yyyy</c:formatCode>
                <c:ptCount val="41"/>
                <c:pt idx="0">
                  <c:v>40179</c:v>
                </c:pt>
                <c:pt idx="1">
                  <c:v>40544</c:v>
                </c:pt>
                <c:pt idx="2">
                  <c:v>40909</c:v>
                </c:pt>
                <c:pt idx="3">
                  <c:v>41275</c:v>
                </c:pt>
                <c:pt idx="4">
                  <c:v>41640</c:v>
                </c:pt>
                <c:pt idx="5">
                  <c:v>42005</c:v>
                </c:pt>
                <c:pt idx="6">
                  <c:v>42370</c:v>
                </c:pt>
                <c:pt idx="7">
                  <c:v>42736</c:v>
                </c:pt>
                <c:pt idx="8">
                  <c:v>43101</c:v>
                </c:pt>
                <c:pt idx="9">
                  <c:v>43466</c:v>
                </c:pt>
                <c:pt idx="10">
                  <c:v>43831</c:v>
                </c:pt>
                <c:pt idx="11">
                  <c:v>44197</c:v>
                </c:pt>
                <c:pt idx="12">
                  <c:v>44562</c:v>
                </c:pt>
                <c:pt idx="13">
                  <c:v>44927</c:v>
                </c:pt>
                <c:pt idx="14">
                  <c:v>45292</c:v>
                </c:pt>
                <c:pt idx="15">
                  <c:v>45658</c:v>
                </c:pt>
                <c:pt idx="16">
                  <c:v>46023</c:v>
                </c:pt>
                <c:pt idx="17">
                  <c:v>46388</c:v>
                </c:pt>
                <c:pt idx="18">
                  <c:v>46753</c:v>
                </c:pt>
                <c:pt idx="19">
                  <c:v>47119</c:v>
                </c:pt>
                <c:pt idx="20">
                  <c:v>47484</c:v>
                </c:pt>
                <c:pt idx="21">
                  <c:v>47849</c:v>
                </c:pt>
                <c:pt idx="22">
                  <c:v>48214</c:v>
                </c:pt>
                <c:pt idx="23">
                  <c:v>48580</c:v>
                </c:pt>
                <c:pt idx="24">
                  <c:v>48945</c:v>
                </c:pt>
                <c:pt idx="25">
                  <c:v>49310</c:v>
                </c:pt>
                <c:pt idx="26">
                  <c:v>49675</c:v>
                </c:pt>
                <c:pt idx="27">
                  <c:v>50041</c:v>
                </c:pt>
                <c:pt idx="28">
                  <c:v>50406</c:v>
                </c:pt>
                <c:pt idx="29">
                  <c:v>50771</c:v>
                </c:pt>
                <c:pt idx="30">
                  <c:v>51136</c:v>
                </c:pt>
                <c:pt idx="31">
                  <c:v>51502</c:v>
                </c:pt>
                <c:pt idx="32">
                  <c:v>51867</c:v>
                </c:pt>
                <c:pt idx="33">
                  <c:v>52232</c:v>
                </c:pt>
                <c:pt idx="34">
                  <c:v>52597</c:v>
                </c:pt>
                <c:pt idx="35">
                  <c:v>52963</c:v>
                </c:pt>
                <c:pt idx="36">
                  <c:v>53328</c:v>
                </c:pt>
                <c:pt idx="37">
                  <c:v>53693</c:v>
                </c:pt>
                <c:pt idx="38">
                  <c:v>54058</c:v>
                </c:pt>
                <c:pt idx="39">
                  <c:v>54424</c:v>
                </c:pt>
                <c:pt idx="40">
                  <c:v>54789</c:v>
                </c:pt>
              </c:numCache>
            </c:numRef>
          </c:cat>
          <c:val>
            <c:numRef>
              <c:f>sales_fuel_type!$C$25:$AQ$25</c:f>
              <c:numCache>
                <c:formatCode>General</c:formatCode>
                <c:ptCount val="41"/>
                <c:pt idx="0">
                  <c:v>1.2261982419999999</c:v>
                </c:pt>
                <c:pt idx="1">
                  <c:v>1.5897539059999999</c:v>
                </c:pt>
                <c:pt idx="2">
                  <c:v>2.07782373</c:v>
                </c:pt>
                <c:pt idx="3">
                  <c:v>1.951994019</c:v>
                </c:pt>
                <c:pt idx="4">
                  <c:v>2.5982709960000001</c:v>
                </c:pt>
                <c:pt idx="5">
                  <c:v>1.4486389160000002</c:v>
                </c:pt>
                <c:pt idx="6">
                  <c:v>0.94278186000000008</c:v>
                </c:pt>
                <c:pt idx="7">
                  <c:v>0.92202520799999999</c:v>
                </c:pt>
                <c:pt idx="8">
                  <c:v>0.88598284900000002</c:v>
                </c:pt>
                <c:pt idx="9">
                  <c:v>0.875693787</c:v>
                </c:pt>
                <c:pt idx="10">
                  <c:v>0.86058001699999997</c:v>
                </c:pt>
                <c:pt idx="11">
                  <c:v>0.85458294700000004</c:v>
                </c:pt>
                <c:pt idx="12">
                  <c:v>0.830936707</c:v>
                </c:pt>
                <c:pt idx="13">
                  <c:v>0.82658514400000005</c:v>
                </c:pt>
                <c:pt idx="14">
                  <c:v>0.82122216800000003</c:v>
                </c:pt>
                <c:pt idx="15">
                  <c:v>0.816027893</c:v>
                </c:pt>
                <c:pt idx="16">
                  <c:v>0.81717437700000006</c:v>
                </c:pt>
                <c:pt idx="17">
                  <c:v>0.83448767099999999</c:v>
                </c:pt>
                <c:pt idx="18">
                  <c:v>0.87245538300000003</c:v>
                </c:pt>
                <c:pt idx="19">
                  <c:v>0.89916943400000005</c:v>
                </c:pt>
                <c:pt idx="20">
                  <c:v>0.94909680200000002</c:v>
                </c:pt>
                <c:pt idx="21">
                  <c:v>0.96816424600000006</c:v>
                </c:pt>
                <c:pt idx="22">
                  <c:v>0.97161444100000005</c:v>
                </c:pt>
                <c:pt idx="23">
                  <c:v>0.98879595900000006</c:v>
                </c:pt>
                <c:pt idx="24">
                  <c:v>1.020604858</c:v>
                </c:pt>
                <c:pt idx="25">
                  <c:v>1.0271636960000001</c:v>
                </c:pt>
                <c:pt idx="26">
                  <c:v>1.03538855</c:v>
                </c:pt>
                <c:pt idx="27">
                  <c:v>1.0434678960000001</c:v>
                </c:pt>
                <c:pt idx="28">
                  <c:v>1.0408930660000002</c:v>
                </c:pt>
                <c:pt idx="29">
                  <c:v>1.022993713</c:v>
                </c:pt>
                <c:pt idx="30">
                  <c:v>1.0042788090000001</c:v>
                </c:pt>
                <c:pt idx="31">
                  <c:v>0.96865472399999997</c:v>
                </c:pt>
                <c:pt idx="32">
                  <c:v>0.93290252699999998</c:v>
                </c:pt>
                <c:pt idx="33">
                  <c:v>0.88918365500000007</c:v>
                </c:pt>
                <c:pt idx="34">
                  <c:v>0.86477105700000001</c:v>
                </c:pt>
                <c:pt idx="35">
                  <c:v>0.84189465299999999</c:v>
                </c:pt>
                <c:pt idx="36">
                  <c:v>0.78453393599999999</c:v>
                </c:pt>
                <c:pt idx="37">
                  <c:v>0.756661743</c:v>
                </c:pt>
                <c:pt idx="38">
                  <c:v>0.74354315199999998</c:v>
                </c:pt>
                <c:pt idx="39">
                  <c:v>0.741707703</c:v>
                </c:pt>
                <c:pt idx="40">
                  <c:v>0.73918615700000001</c:v>
                </c:pt>
              </c:numCache>
            </c:numRef>
          </c:val>
        </c:ser>
        <c:ser>
          <c:idx val="1"/>
          <c:order val="2"/>
          <c:tx>
            <c:strRef>
              <c:f>sales_fuel_type!$B$26</c:f>
              <c:strCache>
                <c:ptCount val="1"/>
                <c:pt idx="0">
                  <c:v>Diesel</c:v>
                </c:pt>
              </c:strCache>
            </c:strRef>
          </c:tx>
          <c:spPr>
            <a:solidFill>
              <a:schemeClr val="accent2"/>
            </a:solidFill>
            <a:ln w="25400">
              <a:noFill/>
            </a:ln>
            <a:effectLst/>
          </c:spPr>
          <c:cat>
            <c:numRef>
              <c:f>sales_fuel_type!$C$2:$AQ$2</c:f>
              <c:numCache>
                <c:formatCode>m/d/yyyy</c:formatCode>
                <c:ptCount val="41"/>
                <c:pt idx="0">
                  <c:v>40179</c:v>
                </c:pt>
                <c:pt idx="1">
                  <c:v>40544</c:v>
                </c:pt>
                <c:pt idx="2">
                  <c:v>40909</c:v>
                </c:pt>
                <c:pt idx="3">
                  <c:v>41275</c:v>
                </c:pt>
                <c:pt idx="4">
                  <c:v>41640</c:v>
                </c:pt>
                <c:pt idx="5">
                  <c:v>42005</c:v>
                </c:pt>
                <c:pt idx="6">
                  <c:v>42370</c:v>
                </c:pt>
                <c:pt idx="7">
                  <c:v>42736</c:v>
                </c:pt>
                <c:pt idx="8">
                  <c:v>43101</c:v>
                </c:pt>
                <c:pt idx="9">
                  <c:v>43466</c:v>
                </c:pt>
                <c:pt idx="10">
                  <c:v>43831</c:v>
                </c:pt>
                <c:pt idx="11">
                  <c:v>44197</c:v>
                </c:pt>
                <c:pt idx="12">
                  <c:v>44562</c:v>
                </c:pt>
                <c:pt idx="13">
                  <c:v>44927</c:v>
                </c:pt>
                <c:pt idx="14">
                  <c:v>45292</c:v>
                </c:pt>
                <c:pt idx="15">
                  <c:v>45658</c:v>
                </c:pt>
                <c:pt idx="16">
                  <c:v>46023</c:v>
                </c:pt>
                <c:pt idx="17">
                  <c:v>46388</c:v>
                </c:pt>
                <c:pt idx="18">
                  <c:v>46753</c:v>
                </c:pt>
                <c:pt idx="19">
                  <c:v>47119</c:v>
                </c:pt>
                <c:pt idx="20">
                  <c:v>47484</c:v>
                </c:pt>
                <c:pt idx="21">
                  <c:v>47849</c:v>
                </c:pt>
                <c:pt idx="22">
                  <c:v>48214</c:v>
                </c:pt>
                <c:pt idx="23">
                  <c:v>48580</c:v>
                </c:pt>
                <c:pt idx="24">
                  <c:v>48945</c:v>
                </c:pt>
                <c:pt idx="25">
                  <c:v>49310</c:v>
                </c:pt>
                <c:pt idx="26">
                  <c:v>49675</c:v>
                </c:pt>
                <c:pt idx="27">
                  <c:v>50041</c:v>
                </c:pt>
                <c:pt idx="28">
                  <c:v>50406</c:v>
                </c:pt>
                <c:pt idx="29">
                  <c:v>50771</c:v>
                </c:pt>
                <c:pt idx="30">
                  <c:v>51136</c:v>
                </c:pt>
                <c:pt idx="31">
                  <c:v>51502</c:v>
                </c:pt>
                <c:pt idx="32">
                  <c:v>51867</c:v>
                </c:pt>
                <c:pt idx="33">
                  <c:v>52232</c:v>
                </c:pt>
                <c:pt idx="34">
                  <c:v>52597</c:v>
                </c:pt>
                <c:pt idx="35">
                  <c:v>52963</c:v>
                </c:pt>
                <c:pt idx="36">
                  <c:v>53328</c:v>
                </c:pt>
                <c:pt idx="37">
                  <c:v>53693</c:v>
                </c:pt>
                <c:pt idx="38">
                  <c:v>54058</c:v>
                </c:pt>
                <c:pt idx="39">
                  <c:v>54424</c:v>
                </c:pt>
                <c:pt idx="40">
                  <c:v>54789</c:v>
                </c:pt>
              </c:numCache>
            </c:numRef>
          </c:cat>
          <c:val>
            <c:numRef>
              <c:f>sales_fuel_type!$C$26:$AQ$26</c:f>
              <c:numCache>
                <c:formatCode>General</c:formatCode>
                <c:ptCount val="41"/>
                <c:pt idx="0">
                  <c:v>0.18054748500000001</c:v>
                </c:pt>
                <c:pt idx="1">
                  <c:v>0.116355217</c:v>
                </c:pt>
                <c:pt idx="2">
                  <c:v>0.22320547500000001</c:v>
                </c:pt>
                <c:pt idx="3">
                  <c:v>0.23703643800000002</c:v>
                </c:pt>
                <c:pt idx="4">
                  <c:v>0.16226612900000001</c:v>
                </c:pt>
                <c:pt idx="5">
                  <c:v>9.9264472999999992E-2</c:v>
                </c:pt>
                <c:pt idx="6">
                  <c:v>2.5639842999999999E-2</c:v>
                </c:pt>
                <c:pt idx="7">
                  <c:v>4.2415398E-2</c:v>
                </c:pt>
                <c:pt idx="8">
                  <c:v>8.3880652999999999E-2</c:v>
                </c:pt>
                <c:pt idx="9">
                  <c:v>0.15375053399999999</c:v>
                </c:pt>
                <c:pt idx="10">
                  <c:v>0.21729379299999999</c:v>
                </c:pt>
                <c:pt idx="11">
                  <c:v>0.22446006800000001</c:v>
                </c:pt>
                <c:pt idx="12">
                  <c:v>0.23252162200000001</c:v>
                </c:pt>
                <c:pt idx="13">
                  <c:v>0.24511997999999999</c:v>
                </c:pt>
                <c:pt idx="14">
                  <c:v>0.25553831500000002</c:v>
                </c:pt>
                <c:pt idx="15">
                  <c:v>0.27022827100000002</c:v>
                </c:pt>
                <c:pt idx="16">
                  <c:v>0.28477596999999999</c:v>
                </c:pt>
                <c:pt idx="17">
                  <c:v>0.294361176</c:v>
                </c:pt>
                <c:pt idx="18">
                  <c:v>0.31252835099999998</c:v>
                </c:pt>
                <c:pt idx="19">
                  <c:v>0.32045370500000003</c:v>
                </c:pt>
                <c:pt idx="20">
                  <c:v>0.332789734</c:v>
                </c:pt>
                <c:pt idx="21">
                  <c:v>0.33634277300000004</c:v>
                </c:pt>
                <c:pt idx="22">
                  <c:v>0.33218695100000001</c:v>
                </c:pt>
                <c:pt idx="23">
                  <c:v>0.32489715600000002</c:v>
                </c:pt>
                <c:pt idx="24">
                  <c:v>0.32968264799999997</c:v>
                </c:pt>
                <c:pt idx="25">
                  <c:v>0.32193820200000001</c:v>
                </c:pt>
                <c:pt idx="26">
                  <c:v>0.31272470099999999</c:v>
                </c:pt>
                <c:pt idx="27">
                  <c:v>0.30938290400000001</c:v>
                </c:pt>
                <c:pt idx="28">
                  <c:v>0.30375326499999999</c:v>
                </c:pt>
                <c:pt idx="29">
                  <c:v>0.29833078000000002</c:v>
                </c:pt>
                <c:pt idx="30">
                  <c:v>0.29473657200000003</c:v>
                </c:pt>
                <c:pt idx="31">
                  <c:v>0.29266513099999997</c:v>
                </c:pt>
                <c:pt idx="32">
                  <c:v>0.28792364500000001</c:v>
                </c:pt>
                <c:pt idx="33">
                  <c:v>0.28403878799999999</c:v>
                </c:pt>
                <c:pt idx="34">
                  <c:v>0.28296560699999995</c:v>
                </c:pt>
                <c:pt idx="35">
                  <c:v>0.279324554</c:v>
                </c:pt>
                <c:pt idx="36">
                  <c:v>0.28065347300000004</c:v>
                </c:pt>
                <c:pt idx="37">
                  <c:v>0.279678284</c:v>
                </c:pt>
                <c:pt idx="38">
                  <c:v>0.27478634599999996</c:v>
                </c:pt>
                <c:pt idx="39">
                  <c:v>0.27111175500000001</c:v>
                </c:pt>
                <c:pt idx="40">
                  <c:v>0.265523438</c:v>
                </c:pt>
              </c:numCache>
            </c:numRef>
          </c:val>
        </c:ser>
        <c:ser>
          <c:idx val="2"/>
          <c:order val="3"/>
          <c:tx>
            <c:strRef>
              <c:f>sales_fuel_type!$B$27</c:f>
              <c:strCache>
                <c:ptCount val="1"/>
                <c:pt idx="0">
                  <c:v>Battery Electric</c:v>
                </c:pt>
              </c:strCache>
            </c:strRef>
          </c:tx>
          <c:spPr>
            <a:solidFill>
              <a:schemeClr val="accent3"/>
            </a:solidFill>
            <a:ln w="25400">
              <a:noFill/>
            </a:ln>
            <a:effectLst/>
          </c:spPr>
          <c:cat>
            <c:numRef>
              <c:f>sales_fuel_type!$C$2:$AQ$2</c:f>
              <c:numCache>
                <c:formatCode>m/d/yyyy</c:formatCode>
                <c:ptCount val="41"/>
                <c:pt idx="0">
                  <c:v>40179</c:v>
                </c:pt>
                <c:pt idx="1">
                  <c:v>40544</c:v>
                </c:pt>
                <c:pt idx="2">
                  <c:v>40909</c:v>
                </c:pt>
                <c:pt idx="3">
                  <c:v>41275</c:v>
                </c:pt>
                <c:pt idx="4">
                  <c:v>41640</c:v>
                </c:pt>
                <c:pt idx="5">
                  <c:v>42005</c:v>
                </c:pt>
                <c:pt idx="6">
                  <c:v>42370</c:v>
                </c:pt>
                <c:pt idx="7">
                  <c:v>42736</c:v>
                </c:pt>
                <c:pt idx="8">
                  <c:v>43101</c:v>
                </c:pt>
                <c:pt idx="9">
                  <c:v>43466</c:v>
                </c:pt>
                <c:pt idx="10">
                  <c:v>43831</c:v>
                </c:pt>
                <c:pt idx="11">
                  <c:v>44197</c:v>
                </c:pt>
                <c:pt idx="12">
                  <c:v>44562</c:v>
                </c:pt>
                <c:pt idx="13">
                  <c:v>44927</c:v>
                </c:pt>
                <c:pt idx="14">
                  <c:v>45292</c:v>
                </c:pt>
                <c:pt idx="15">
                  <c:v>45658</c:v>
                </c:pt>
                <c:pt idx="16">
                  <c:v>46023</c:v>
                </c:pt>
                <c:pt idx="17">
                  <c:v>46388</c:v>
                </c:pt>
                <c:pt idx="18">
                  <c:v>46753</c:v>
                </c:pt>
                <c:pt idx="19">
                  <c:v>47119</c:v>
                </c:pt>
                <c:pt idx="20">
                  <c:v>47484</c:v>
                </c:pt>
                <c:pt idx="21">
                  <c:v>47849</c:v>
                </c:pt>
                <c:pt idx="22">
                  <c:v>48214</c:v>
                </c:pt>
                <c:pt idx="23">
                  <c:v>48580</c:v>
                </c:pt>
                <c:pt idx="24">
                  <c:v>48945</c:v>
                </c:pt>
                <c:pt idx="25">
                  <c:v>49310</c:v>
                </c:pt>
                <c:pt idx="26">
                  <c:v>49675</c:v>
                </c:pt>
                <c:pt idx="27">
                  <c:v>50041</c:v>
                </c:pt>
                <c:pt idx="28">
                  <c:v>50406</c:v>
                </c:pt>
                <c:pt idx="29">
                  <c:v>50771</c:v>
                </c:pt>
                <c:pt idx="30">
                  <c:v>51136</c:v>
                </c:pt>
                <c:pt idx="31">
                  <c:v>51502</c:v>
                </c:pt>
                <c:pt idx="32">
                  <c:v>51867</c:v>
                </c:pt>
                <c:pt idx="33">
                  <c:v>52232</c:v>
                </c:pt>
                <c:pt idx="34">
                  <c:v>52597</c:v>
                </c:pt>
                <c:pt idx="35">
                  <c:v>52963</c:v>
                </c:pt>
                <c:pt idx="36">
                  <c:v>53328</c:v>
                </c:pt>
                <c:pt idx="37">
                  <c:v>53693</c:v>
                </c:pt>
                <c:pt idx="38">
                  <c:v>54058</c:v>
                </c:pt>
                <c:pt idx="39">
                  <c:v>54424</c:v>
                </c:pt>
                <c:pt idx="40">
                  <c:v>54789</c:v>
                </c:pt>
              </c:numCache>
            </c:numRef>
          </c:cat>
          <c:val>
            <c:numRef>
              <c:f>sales_fuel_type!$C$27:$AQ$27</c:f>
              <c:numCache>
                <c:formatCode>General</c:formatCode>
                <c:ptCount val="41"/>
                <c:pt idx="0">
                  <c:v>1.257076E-3</c:v>
                </c:pt>
                <c:pt idx="1">
                  <c:v>7.0395200000000005E-3</c:v>
                </c:pt>
                <c:pt idx="2">
                  <c:v>1.519379E-2</c:v>
                </c:pt>
                <c:pt idx="3">
                  <c:v>8.5193611000000002E-2</c:v>
                </c:pt>
                <c:pt idx="4">
                  <c:v>4.8791321000000006E-2</c:v>
                </c:pt>
                <c:pt idx="5">
                  <c:v>7.8107924999999995E-2</c:v>
                </c:pt>
                <c:pt idx="6">
                  <c:v>8.5253013999999988E-2</c:v>
                </c:pt>
                <c:pt idx="7">
                  <c:v>0.108094124</c:v>
                </c:pt>
                <c:pt idx="8">
                  <c:v>0.20626399200000001</c:v>
                </c:pt>
                <c:pt idx="9">
                  <c:v>0.47052810699999997</c:v>
                </c:pt>
                <c:pt idx="10">
                  <c:v>0.59915295400000002</c:v>
                </c:pt>
                <c:pt idx="11">
                  <c:v>0.71955011000000002</c:v>
                </c:pt>
                <c:pt idx="12">
                  <c:v>0.78554577600000008</c:v>
                </c:pt>
                <c:pt idx="13">
                  <c:v>0.84200366199999999</c:v>
                </c:pt>
                <c:pt idx="14">
                  <c:v>0.909381836</c:v>
                </c:pt>
                <c:pt idx="15">
                  <c:v>0.96209649699999999</c:v>
                </c:pt>
                <c:pt idx="16">
                  <c:v>0.96323675500000006</c:v>
                </c:pt>
                <c:pt idx="17">
                  <c:v>0.98345501700000004</c:v>
                </c:pt>
                <c:pt idx="18">
                  <c:v>1.00350238</c:v>
                </c:pt>
                <c:pt idx="19">
                  <c:v>1.049824707</c:v>
                </c:pt>
                <c:pt idx="20">
                  <c:v>1.1015347899999999</c:v>
                </c:pt>
                <c:pt idx="21">
                  <c:v>1.1786313479999999</c:v>
                </c:pt>
                <c:pt idx="22">
                  <c:v>1.2394079589999998</c:v>
                </c:pt>
                <c:pt idx="23">
                  <c:v>1.317588867</c:v>
                </c:pt>
                <c:pt idx="24">
                  <c:v>1.40201709</c:v>
                </c:pt>
                <c:pt idx="25">
                  <c:v>1.480842285</c:v>
                </c:pt>
                <c:pt idx="26">
                  <c:v>1.556394775</c:v>
                </c:pt>
                <c:pt idx="27">
                  <c:v>1.6222242429999998</c:v>
                </c:pt>
                <c:pt idx="28">
                  <c:v>1.6920517580000001</c:v>
                </c:pt>
                <c:pt idx="29">
                  <c:v>1.7564938960000001</c:v>
                </c:pt>
                <c:pt idx="30">
                  <c:v>1.822090698</c:v>
                </c:pt>
                <c:pt idx="31">
                  <c:v>1.8707973629999999</c:v>
                </c:pt>
                <c:pt idx="32">
                  <c:v>1.917315063</c:v>
                </c:pt>
                <c:pt idx="33">
                  <c:v>1.9648897710000002</c:v>
                </c:pt>
                <c:pt idx="34">
                  <c:v>2.014804077</c:v>
                </c:pt>
                <c:pt idx="35">
                  <c:v>2.0620812989999999</c:v>
                </c:pt>
                <c:pt idx="36">
                  <c:v>2.1117995609999998</c:v>
                </c:pt>
                <c:pt idx="37">
                  <c:v>2.1549277339999997</c:v>
                </c:pt>
                <c:pt idx="38">
                  <c:v>2.198295898</c:v>
                </c:pt>
                <c:pt idx="39">
                  <c:v>2.2449223630000001</c:v>
                </c:pt>
                <c:pt idx="40">
                  <c:v>2.2882985840000001</c:v>
                </c:pt>
              </c:numCache>
            </c:numRef>
          </c:val>
        </c:ser>
        <c:ser>
          <c:idx val="3"/>
          <c:order val="4"/>
          <c:tx>
            <c:strRef>
              <c:f>sales_fuel_type!$B$28</c:f>
              <c:strCache>
                <c:ptCount val="1"/>
                <c:pt idx="0">
                  <c:v>PHEV</c:v>
                </c:pt>
              </c:strCache>
            </c:strRef>
          </c:tx>
          <c:spPr>
            <a:solidFill>
              <a:schemeClr val="accent4"/>
            </a:solidFill>
            <a:ln w="25400">
              <a:noFill/>
            </a:ln>
            <a:effectLst/>
          </c:spPr>
          <c:cat>
            <c:numRef>
              <c:f>sales_fuel_type!$C$2:$AQ$2</c:f>
              <c:numCache>
                <c:formatCode>m/d/yyyy</c:formatCode>
                <c:ptCount val="41"/>
                <c:pt idx="0">
                  <c:v>40179</c:v>
                </c:pt>
                <c:pt idx="1">
                  <c:v>40544</c:v>
                </c:pt>
                <c:pt idx="2">
                  <c:v>40909</c:v>
                </c:pt>
                <c:pt idx="3">
                  <c:v>41275</c:v>
                </c:pt>
                <c:pt idx="4">
                  <c:v>41640</c:v>
                </c:pt>
                <c:pt idx="5">
                  <c:v>42005</c:v>
                </c:pt>
                <c:pt idx="6">
                  <c:v>42370</c:v>
                </c:pt>
                <c:pt idx="7">
                  <c:v>42736</c:v>
                </c:pt>
                <c:pt idx="8">
                  <c:v>43101</c:v>
                </c:pt>
                <c:pt idx="9">
                  <c:v>43466</c:v>
                </c:pt>
                <c:pt idx="10">
                  <c:v>43831</c:v>
                </c:pt>
                <c:pt idx="11">
                  <c:v>44197</c:v>
                </c:pt>
                <c:pt idx="12">
                  <c:v>44562</c:v>
                </c:pt>
                <c:pt idx="13">
                  <c:v>44927</c:v>
                </c:pt>
                <c:pt idx="14">
                  <c:v>45292</c:v>
                </c:pt>
                <c:pt idx="15">
                  <c:v>45658</c:v>
                </c:pt>
                <c:pt idx="16">
                  <c:v>46023</c:v>
                </c:pt>
                <c:pt idx="17">
                  <c:v>46388</c:v>
                </c:pt>
                <c:pt idx="18">
                  <c:v>46753</c:v>
                </c:pt>
                <c:pt idx="19">
                  <c:v>47119</c:v>
                </c:pt>
                <c:pt idx="20">
                  <c:v>47484</c:v>
                </c:pt>
                <c:pt idx="21">
                  <c:v>47849</c:v>
                </c:pt>
                <c:pt idx="22">
                  <c:v>48214</c:v>
                </c:pt>
                <c:pt idx="23">
                  <c:v>48580</c:v>
                </c:pt>
                <c:pt idx="24">
                  <c:v>48945</c:v>
                </c:pt>
                <c:pt idx="25">
                  <c:v>49310</c:v>
                </c:pt>
                <c:pt idx="26">
                  <c:v>49675</c:v>
                </c:pt>
                <c:pt idx="27">
                  <c:v>50041</c:v>
                </c:pt>
                <c:pt idx="28">
                  <c:v>50406</c:v>
                </c:pt>
                <c:pt idx="29">
                  <c:v>50771</c:v>
                </c:pt>
                <c:pt idx="30">
                  <c:v>51136</c:v>
                </c:pt>
                <c:pt idx="31">
                  <c:v>51502</c:v>
                </c:pt>
                <c:pt idx="32">
                  <c:v>51867</c:v>
                </c:pt>
                <c:pt idx="33">
                  <c:v>52232</c:v>
                </c:pt>
                <c:pt idx="34">
                  <c:v>52597</c:v>
                </c:pt>
                <c:pt idx="35">
                  <c:v>52963</c:v>
                </c:pt>
                <c:pt idx="36">
                  <c:v>53328</c:v>
                </c:pt>
                <c:pt idx="37">
                  <c:v>53693</c:v>
                </c:pt>
                <c:pt idx="38">
                  <c:v>54058</c:v>
                </c:pt>
                <c:pt idx="39">
                  <c:v>54424</c:v>
                </c:pt>
                <c:pt idx="40">
                  <c:v>54789</c:v>
                </c:pt>
              </c:numCache>
            </c:numRef>
          </c:cat>
          <c:val>
            <c:numRef>
              <c:f>sales_fuel_type!$C$28:$AQ$28</c:f>
              <c:numCache>
                <c:formatCode>General</c:formatCode>
                <c:ptCount val="41"/>
                <c:pt idx="0">
                  <c:v>0</c:v>
                </c:pt>
                <c:pt idx="1">
                  <c:v>4.5064140000000003E-3</c:v>
                </c:pt>
                <c:pt idx="2">
                  <c:v>5.3005875000000001E-2</c:v>
                </c:pt>
                <c:pt idx="3">
                  <c:v>7.6608390999999998E-2</c:v>
                </c:pt>
                <c:pt idx="4">
                  <c:v>7.0727645999999991E-2</c:v>
                </c:pt>
                <c:pt idx="5">
                  <c:v>7.7414313999999998E-2</c:v>
                </c:pt>
                <c:pt idx="6">
                  <c:v>9.6536705E-2</c:v>
                </c:pt>
                <c:pt idx="7">
                  <c:v>9.1240874999999999E-2</c:v>
                </c:pt>
                <c:pt idx="8">
                  <c:v>0.176398056</c:v>
                </c:pt>
                <c:pt idx="9">
                  <c:v>0.199146561</c:v>
                </c:pt>
                <c:pt idx="10">
                  <c:v>0.21785498</c:v>
                </c:pt>
                <c:pt idx="11">
                  <c:v>0.25028263899999997</c:v>
                </c:pt>
                <c:pt idx="12">
                  <c:v>0.26227276599999999</c:v>
                </c:pt>
                <c:pt idx="13">
                  <c:v>0.26939205900000002</c:v>
                </c:pt>
                <c:pt idx="14">
                  <c:v>0.27996743800000001</c:v>
                </c:pt>
                <c:pt idx="15">
                  <c:v>0.29153665200000001</c:v>
                </c:pt>
                <c:pt idx="16">
                  <c:v>0.294771271</c:v>
                </c:pt>
                <c:pt idx="17">
                  <c:v>0.301427155</c:v>
                </c:pt>
                <c:pt idx="18">
                  <c:v>0.30683090199999996</c:v>
                </c:pt>
                <c:pt idx="19">
                  <c:v>0.32173971600000001</c:v>
                </c:pt>
                <c:pt idx="20">
                  <c:v>0.33132745399999997</c:v>
                </c:pt>
                <c:pt idx="21">
                  <c:v>0.341095123</c:v>
                </c:pt>
                <c:pt idx="22">
                  <c:v>0.35058108499999996</c:v>
                </c:pt>
                <c:pt idx="23">
                  <c:v>0.35986865200000001</c:v>
                </c:pt>
                <c:pt idx="24">
                  <c:v>0.37069119299999997</c:v>
                </c:pt>
                <c:pt idx="25">
                  <c:v>0.37992404199999996</c:v>
                </c:pt>
                <c:pt idx="26">
                  <c:v>0.390423615</c:v>
                </c:pt>
                <c:pt idx="27">
                  <c:v>0.40125177000000001</c:v>
                </c:pt>
                <c:pt idx="28">
                  <c:v>0.40660211199999996</c:v>
                </c:pt>
                <c:pt idx="29">
                  <c:v>0.41670404100000003</c:v>
                </c:pt>
                <c:pt idx="30">
                  <c:v>0.42787902799999999</c:v>
                </c:pt>
                <c:pt idx="31">
                  <c:v>0.43551358000000001</c:v>
                </c:pt>
                <c:pt idx="32">
                  <c:v>0.44313809199999998</c:v>
                </c:pt>
                <c:pt idx="33">
                  <c:v>0.45072708099999997</c:v>
                </c:pt>
                <c:pt idx="34">
                  <c:v>0.45938079800000003</c:v>
                </c:pt>
                <c:pt idx="35">
                  <c:v>0.46736834700000002</c:v>
                </c:pt>
                <c:pt idx="36">
                  <c:v>0.47630490099999995</c:v>
                </c:pt>
                <c:pt idx="37">
                  <c:v>0.484600433</c:v>
                </c:pt>
                <c:pt idx="38">
                  <c:v>0.49272619600000001</c:v>
                </c:pt>
                <c:pt idx="39">
                  <c:v>0.501378357</c:v>
                </c:pt>
                <c:pt idx="40">
                  <c:v>0.51131332400000007</c:v>
                </c:pt>
              </c:numCache>
            </c:numRef>
          </c:val>
        </c:ser>
        <c:ser>
          <c:idx val="5"/>
          <c:order val="5"/>
          <c:tx>
            <c:strRef>
              <c:f>sales_fuel_type!$B$29</c:f>
              <c:strCache>
                <c:ptCount val="1"/>
                <c:pt idx="0">
                  <c:v>Hybrid Electric</c:v>
                </c:pt>
              </c:strCache>
            </c:strRef>
          </c:tx>
          <c:spPr>
            <a:solidFill>
              <a:schemeClr val="accent6"/>
            </a:solidFill>
            <a:ln w="25400">
              <a:noFill/>
            </a:ln>
            <a:effectLst/>
          </c:spPr>
          <c:cat>
            <c:numRef>
              <c:f>sales_fuel_type!$C$2:$AQ$2</c:f>
              <c:numCache>
                <c:formatCode>m/d/yyyy</c:formatCode>
                <c:ptCount val="41"/>
                <c:pt idx="0">
                  <c:v>40179</c:v>
                </c:pt>
                <c:pt idx="1">
                  <c:v>40544</c:v>
                </c:pt>
                <c:pt idx="2">
                  <c:v>40909</c:v>
                </c:pt>
                <c:pt idx="3">
                  <c:v>41275</c:v>
                </c:pt>
                <c:pt idx="4">
                  <c:v>41640</c:v>
                </c:pt>
                <c:pt idx="5">
                  <c:v>42005</c:v>
                </c:pt>
                <c:pt idx="6">
                  <c:v>42370</c:v>
                </c:pt>
                <c:pt idx="7">
                  <c:v>42736</c:v>
                </c:pt>
                <c:pt idx="8">
                  <c:v>43101</c:v>
                </c:pt>
                <c:pt idx="9">
                  <c:v>43466</c:v>
                </c:pt>
                <c:pt idx="10">
                  <c:v>43831</c:v>
                </c:pt>
                <c:pt idx="11">
                  <c:v>44197</c:v>
                </c:pt>
                <c:pt idx="12">
                  <c:v>44562</c:v>
                </c:pt>
                <c:pt idx="13">
                  <c:v>44927</c:v>
                </c:pt>
                <c:pt idx="14">
                  <c:v>45292</c:v>
                </c:pt>
                <c:pt idx="15">
                  <c:v>45658</c:v>
                </c:pt>
                <c:pt idx="16">
                  <c:v>46023</c:v>
                </c:pt>
                <c:pt idx="17">
                  <c:v>46388</c:v>
                </c:pt>
                <c:pt idx="18">
                  <c:v>46753</c:v>
                </c:pt>
                <c:pt idx="19">
                  <c:v>47119</c:v>
                </c:pt>
                <c:pt idx="20">
                  <c:v>47484</c:v>
                </c:pt>
                <c:pt idx="21">
                  <c:v>47849</c:v>
                </c:pt>
                <c:pt idx="22">
                  <c:v>48214</c:v>
                </c:pt>
                <c:pt idx="23">
                  <c:v>48580</c:v>
                </c:pt>
                <c:pt idx="24">
                  <c:v>48945</c:v>
                </c:pt>
                <c:pt idx="25">
                  <c:v>49310</c:v>
                </c:pt>
                <c:pt idx="26">
                  <c:v>49675</c:v>
                </c:pt>
                <c:pt idx="27">
                  <c:v>50041</c:v>
                </c:pt>
                <c:pt idx="28">
                  <c:v>50406</c:v>
                </c:pt>
                <c:pt idx="29">
                  <c:v>50771</c:v>
                </c:pt>
                <c:pt idx="30">
                  <c:v>51136</c:v>
                </c:pt>
                <c:pt idx="31">
                  <c:v>51502</c:v>
                </c:pt>
                <c:pt idx="32">
                  <c:v>51867</c:v>
                </c:pt>
                <c:pt idx="33">
                  <c:v>52232</c:v>
                </c:pt>
                <c:pt idx="34">
                  <c:v>52597</c:v>
                </c:pt>
                <c:pt idx="35">
                  <c:v>52963</c:v>
                </c:pt>
                <c:pt idx="36">
                  <c:v>53328</c:v>
                </c:pt>
                <c:pt idx="37">
                  <c:v>53693</c:v>
                </c:pt>
                <c:pt idx="38">
                  <c:v>54058</c:v>
                </c:pt>
                <c:pt idx="39">
                  <c:v>54424</c:v>
                </c:pt>
                <c:pt idx="40">
                  <c:v>54789</c:v>
                </c:pt>
              </c:numCache>
            </c:numRef>
          </c:cat>
          <c:val>
            <c:numRef>
              <c:f>sales_fuel_type!$C$29:$AQ$29</c:f>
              <c:numCache>
                <c:formatCode>General</c:formatCode>
                <c:ptCount val="41"/>
                <c:pt idx="0">
                  <c:v>0.28964746099999999</c:v>
                </c:pt>
                <c:pt idx="1">
                  <c:v>0.283015717</c:v>
                </c:pt>
                <c:pt idx="2">
                  <c:v>0.41664373799999999</c:v>
                </c:pt>
                <c:pt idx="3">
                  <c:v>0.50044543499999994</c:v>
                </c:pt>
                <c:pt idx="4">
                  <c:v>0.49991503900000001</c:v>
                </c:pt>
                <c:pt idx="5">
                  <c:v>0.48988503999999999</c:v>
                </c:pt>
                <c:pt idx="6">
                  <c:v>0.39920623799999999</c:v>
                </c:pt>
                <c:pt idx="7">
                  <c:v>0.47245947300000002</c:v>
                </c:pt>
                <c:pt idx="8">
                  <c:v>0.54823797600000002</c:v>
                </c:pt>
                <c:pt idx="9">
                  <c:v>0.55038946499999997</c:v>
                </c:pt>
                <c:pt idx="10">
                  <c:v>0.55462268100000001</c:v>
                </c:pt>
                <c:pt idx="11">
                  <c:v>0.553071655</c:v>
                </c:pt>
                <c:pt idx="12">
                  <c:v>0.55393182399999996</c:v>
                </c:pt>
                <c:pt idx="13">
                  <c:v>0.57950579800000002</c:v>
                </c:pt>
                <c:pt idx="14">
                  <c:v>0.60950122100000004</c:v>
                </c:pt>
                <c:pt idx="15">
                  <c:v>0.62145330799999998</c:v>
                </c:pt>
                <c:pt idx="16">
                  <c:v>0.65045355199999999</c:v>
                </c:pt>
                <c:pt idx="17">
                  <c:v>0.68345281999999996</c:v>
                </c:pt>
                <c:pt idx="18">
                  <c:v>0.714941406</c:v>
                </c:pt>
                <c:pt idx="19">
                  <c:v>0.74696948200000002</c:v>
                </c:pt>
                <c:pt idx="20">
                  <c:v>0.77744018600000009</c:v>
                </c:pt>
                <c:pt idx="21">
                  <c:v>0.813522156</c:v>
                </c:pt>
                <c:pt idx="22">
                  <c:v>0.83651330600000007</c:v>
                </c:pt>
                <c:pt idx="23">
                  <c:v>0.85852880900000006</c:v>
                </c:pt>
                <c:pt idx="24">
                  <c:v>0.87964794899999998</c:v>
                </c:pt>
                <c:pt idx="25">
                  <c:v>0.89469775400000007</c:v>
                </c:pt>
                <c:pt idx="26">
                  <c:v>0.90751568599999999</c:v>
                </c:pt>
                <c:pt idx="27">
                  <c:v>0.92004797399999994</c:v>
                </c:pt>
                <c:pt idx="28">
                  <c:v>0.93354382299999994</c:v>
                </c:pt>
                <c:pt idx="29">
                  <c:v>0.94333776899999999</c:v>
                </c:pt>
                <c:pt idx="30">
                  <c:v>0.95484710700000008</c:v>
                </c:pt>
                <c:pt idx="31">
                  <c:v>0.96711840800000004</c:v>
                </c:pt>
                <c:pt idx="32">
                  <c:v>0.973186157</c:v>
                </c:pt>
                <c:pt idx="33">
                  <c:v>0.97875677499999991</c:v>
                </c:pt>
                <c:pt idx="34">
                  <c:v>0.988100647</c:v>
                </c:pt>
                <c:pt idx="35">
                  <c:v>0.99615100099999998</c:v>
                </c:pt>
                <c:pt idx="36">
                  <c:v>1.0036738890000001</c:v>
                </c:pt>
                <c:pt idx="37">
                  <c:v>1.00660968</c:v>
                </c:pt>
                <c:pt idx="38">
                  <c:v>1.0085761719999999</c:v>
                </c:pt>
                <c:pt idx="39">
                  <c:v>1.012913452</c:v>
                </c:pt>
                <c:pt idx="40">
                  <c:v>1.0155393070000001</c:v>
                </c:pt>
              </c:numCache>
            </c:numRef>
          </c:val>
        </c:ser>
        <c:ser>
          <c:idx val="6"/>
          <c:order val="6"/>
          <c:tx>
            <c:strRef>
              <c:f>sales_fuel_type!$B$32</c:f>
              <c:strCache>
                <c:ptCount val="1"/>
                <c:pt idx="0">
                  <c:v>Other</c:v>
                </c:pt>
              </c:strCache>
            </c:strRef>
          </c:tx>
          <c:spPr>
            <a:solidFill>
              <a:schemeClr val="accent1">
                <a:lumMod val="60000"/>
              </a:schemeClr>
            </a:solidFill>
            <a:ln w="25400">
              <a:noFill/>
            </a:ln>
            <a:effectLst/>
          </c:spPr>
          <c:cat>
            <c:numRef>
              <c:f>sales_fuel_type!$C$2:$AQ$2</c:f>
              <c:numCache>
                <c:formatCode>m/d/yyyy</c:formatCode>
                <c:ptCount val="41"/>
                <c:pt idx="0">
                  <c:v>40179</c:v>
                </c:pt>
                <c:pt idx="1">
                  <c:v>40544</c:v>
                </c:pt>
                <c:pt idx="2">
                  <c:v>40909</c:v>
                </c:pt>
                <c:pt idx="3">
                  <c:v>41275</c:v>
                </c:pt>
                <c:pt idx="4">
                  <c:v>41640</c:v>
                </c:pt>
                <c:pt idx="5">
                  <c:v>42005</c:v>
                </c:pt>
                <c:pt idx="6">
                  <c:v>42370</c:v>
                </c:pt>
                <c:pt idx="7">
                  <c:v>42736</c:v>
                </c:pt>
                <c:pt idx="8">
                  <c:v>43101</c:v>
                </c:pt>
                <c:pt idx="9">
                  <c:v>43466</c:v>
                </c:pt>
                <c:pt idx="10">
                  <c:v>43831</c:v>
                </c:pt>
                <c:pt idx="11">
                  <c:v>44197</c:v>
                </c:pt>
                <c:pt idx="12">
                  <c:v>44562</c:v>
                </c:pt>
                <c:pt idx="13">
                  <c:v>44927</c:v>
                </c:pt>
                <c:pt idx="14">
                  <c:v>45292</c:v>
                </c:pt>
                <c:pt idx="15">
                  <c:v>45658</c:v>
                </c:pt>
                <c:pt idx="16">
                  <c:v>46023</c:v>
                </c:pt>
                <c:pt idx="17">
                  <c:v>46388</c:v>
                </c:pt>
                <c:pt idx="18">
                  <c:v>46753</c:v>
                </c:pt>
                <c:pt idx="19">
                  <c:v>47119</c:v>
                </c:pt>
                <c:pt idx="20">
                  <c:v>47484</c:v>
                </c:pt>
                <c:pt idx="21">
                  <c:v>47849</c:v>
                </c:pt>
                <c:pt idx="22">
                  <c:v>48214</c:v>
                </c:pt>
                <c:pt idx="23">
                  <c:v>48580</c:v>
                </c:pt>
                <c:pt idx="24">
                  <c:v>48945</c:v>
                </c:pt>
                <c:pt idx="25">
                  <c:v>49310</c:v>
                </c:pt>
                <c:pt idx="26">
                  <c:v>49675</c:v>
                </c:pt>
                <c:pt idx="27">
                  <c:v>50041</c:v>
                </c:pt>
                <c:pt idx="28">
                  <c:v>50406</c:v>
                </c:pt>
                <c:pt idx="29">
                  <c:v>50771</c:v>
                </c:pt>
                <c:pt idx="30">
                  <c:v>51136</c:v>
                </c:pt>
                <c:pt idx="31">
                  <c:v>51502</c:v>
                </c:pt>
                <c:pt idx="32">
                  <c:v>51867</c:v>
                </c:pt>
                <c:pt idx="33">
                  <c:v>52232</c:v>
                </c:pt>
                <c:pt idx="34">
                  <c:v>52597</c:v>
                </c:pt>
                <c:pt idx="35">
                  <c:v>52963</c:v>
                </c:pt>
                <c:pt idx="36">
                  <c:v>53328</c:v>
                </c:pt>
                <c:pt idx="37">
                  <c:v>53693</c:v>
                </c:pt>
                <c:pt idx="38">
                  <c:v>54058</c:v>
                </c:pt>
                <c:pt idx="39">
                  <c:v>54424</c:v>
                </c:pt>
                <c:pt idx="40">
                  <c:v>54789</c:v>
                </c:pt>
              </c:numCache>
            </c:numRef>
          </c:cat>
          <c:val>
            <c:numRef>
              <c:f>sales_fuel_type!$C$32:$AQ$32</c:f>
              <c:numCache>
                <c:formatCode>General</c:formatCode>
                <c:ptCount val="41"/>
                <c:pt idx="0">
                  <c:v>5.9129275999999997E-5</c:v>
                </c:pt>
                <c:pt idx="1">
                  <c:v>5.8316628E-5</c:v>
                </c:pt>
                <c:pt idx="2">
                  <c:v>9.766102E-6</c:v>
                </c:pt>
                <c:pt idx="3">
                  <c:v>8.6834200000000003E-6</c:v>
                </c:pt>
                <c:pt idx="4">
                  <c:v>1.0238791E-5</c:v>
                </c:pt>
                <c:pt idx="5">
                  <c:v>2.7276667000000002E-5</c:v>
                </c:pt>
                <c:pt idx="6">
                  <c:v>3.9516077999999999E-5</c:v>
                </c:pt>
                <c:pt idx="7">
                  <c:v>3.9178914000000004E-5</c:v>
                </c:pt>
                <c:pt idx="8">
                  <c:v>2.1636525E-5</c:v>
                </c:pt>
                <c:pt idx="9">
                  <c:v>2.6455018999999999E-5</c:v>
                </c:pt>
                <c:pt idx="10">
                  <c:v>3.3388462000000003E-5</c:v>
                </c:pt>
                <c:pt idx="11">
                  <c:v>4.6640033999999994E-5</c:v>
                </c:pt>
                <c:pt idx="12">
                  <c:v>6.0071344999999998E-5</c:v>
                </c:pt>
                <c:pt idx="13">
                  <c:v>6.197802000000001E-5</c:v>
                </c:pt>
                <c:pt idx="14">
                  <c:v>6.773428900000001E-5</c:v>
                </c:pt>
                <c:pt idx="15">
                  <c:v>7.2211086000000012E-5</c:v>
                </c:pt>
                <c:pt idx="16">
                  <c:v>7.1786051000000006E-5</c:v>
                </c:pt>
                <c:pt idx="17">
                  <c:v>7.1230032000000002E-5</c:v>
                </c:pt>
                <c:pt idx="18">
                  <c:v>6.8122494000000001E-5</c:v>
                </c:pt>
                <c:pt idx="19">
                  <c:v>6.8285519999999983E-5</c:v>
                </c:pt>
                <c:pt idx="20">
                  <c:v>6.7788684999999996E-5</c:v>
                </c:pt>
                <c:pt idx="21">
                  <c:v>6.7961303000000004E-5</c:v>
                </c:pt>
                <c:pt idx="22">
                  <c:v>6.3543894000000004E-5</c:v>
                </c:pt>
                <c:pt idx="23">
                  <c:v>6.3064259E-5</c:v>
                </c:pt>
                <c:pt idx="24">
                  <c:v>6.3388649000000006E-5</c:v>
                </c:pt>
                <c:pt idx="25">
                  <c:v>6.3525705000000001E-5</c:v>
                </c:pt>
                <c:pt idx="26">
                  <c:v>6.3955988000000003E-5</c:v>
                </c:pt>
                <c:pt idx="27">
                  <c:v>6.299727400000001E-5</c:v>
                </c:pt>
                <c:pt idx="28">
                  <c:v>6.3259399999999999E-5</c:v>
                </c:pt>
                <c:pt idx="29">
                  <c:v>6.3656489999999995E-5</c:v>
                </c:pt>
                <c:pt idx="30">
                  <c:v>6.4179788000000006E-5</c:v>
                </c:pt>
                <c:pt idx="31">
                  <c:v>6.4230491000000003E-5</c:v>
                </c:pt>
                <c:pt idx="32">
                  <c:v>6.4440204999999994E-5</c:v>
                </c:pt>
                <c:pt idx="33">
                  <c:v>6.4811118999999999E-5</c:v>
                </c:pt>
                <c:pt idx="34">
                  <c:v>6.5306380000000001E-5</c:v>
                </c:pt>
                <c:pt idx="35">
                  <c:v>6.5608999000000006E-5</c:v>
                </c:pt>
                <c:pt idx="36">
                  <c:v>6.6007784000000018E-5</c:v>
                </c:pt>
                <c:pt idx="37">
                  <c:v>6.6387525000000003E-5</c:v>
                </c:pt>
                <c:pt idx="38">
                  <c:v>6.6593489000000002E-5</c:v>
                </c:pt>
                <c:pt idx="39">
                  <c:v>6.6931224999999995E-5</c:v>
                </c:pt>
                <c:pt idx="40">
                  <c:v>6.7471401000000002E-5</c:v>
                </c:pt>
              </c:numCache>
            </c:numRef>
          </c:val>
        </c:ser>
        <c:dLbls>
          <c:showLegendKey val="0"/>
          <c:showVal val="0"/>
          <c:showCatName val="0"/>
          <c:showSerName val="0"/>
          <c:showPercent val="0"/>
          <c:showBubbleSize val="0"/>
        </c:dLbls>
        <c:axId val="284673600"/>
        <c:axId val="284674160"/>
      </c:areaChart>
      <c:dateAx>
        <c:axId val="284673600"/>
        <c:scaling>
          <c:orientation val="minMax"/>
          <c:min val="40179"/>
        </c:scaling>
        <c:delete val="0"/>
        <c:axPos val="b"/>
        <c:numFmt formatCode="yyyy" sourceLinked="0"/>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84674160"/>
        <c:crosses val="autoZero"/>
        <c:auto val="1"/>
        <c:lblOffset val="100"/>
        <c:baseTimeUnit val="years"/>
        <c:majorUnit val="10"/>
        <c:majorTimeUnit val="years"/>
      </c:dateAx>
      <c:valAx>
        <c:axId val="28467416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low"/>
        <c:spPr>
          <a:noFill/>
          <a:ln w="22225">
            <a:solidFill>
              <a:srgbClr val="FFFFFF">
                <a:lumMod val="65000"/>
              </a:srgbClr>
            </a:solidFill>
            <a:prstDash val="lgDash"/>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84673600"/>
        <c:crossesAt val="43101"/>
        <c:crossBetween val="midCat"/>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000">
          <a:solidFill>
            <a:sysClr val="windowText" lastClr="000000"/>
          </a:solidFill>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4.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5.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6.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9.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0.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4.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4.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5.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6.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7.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8.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9.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4.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5.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6.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7.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8.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9.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0.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4.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drawing36.xml.rels><?xml version="1.0" encoding="UTF-8" standalone="yes"?>
<Relationships xmlns="http://schemas.openxmlformats.org/package/2006/relationships"><Relationship Id="rId1" Type="http://schemas.openxmlformats.org/officeDocument/2006/relationships/image" Target="../media/image25.png"/></Relationships>
</file>

<file path=ppt/drawings/_rels/drawing39.xml.rels><?xml version="1.0" encoding="UTF-8" standalone="yes"?>
<Relationships xmlns="http://schemas.openxmlformats.org/package/2006/relationships"><Relationship Id="rId1" Type="http://schemas.openxmlformats.org/officeDocument/2006/relationships/image" Target="../media/image26.png"/></Relationships>
</file>

<file path=ppt/drawings/_rels/drawing51.xml.rels><?xml version="1.0" encoding="UTF-8" standalone="yes"?>
<Relationships xmlns="http://schemas.openxmlformats.org/package/2006/relationships"><Relationship Id="rId1" Type="http://schemas.openxmlformats.org/officeDocument/2006/relationships/image" Target="../media/image28.png"/></Relationships>
</file>

<file path=ppt/drawings/_rels/drawing54.xml.rels><?xml version="1.0" encoding="UTF-8" standalone="yes"?>
<Relationships xmlns="http://schemas.openxmlformats.org/package/2006/relationships"><Relationship Id="rId1" Type="http://schemas.openxmlformats.org/officeDocument/2006/relationships/image" Target="../media/image29.png"/></Relationships>
</file>

<file path=ppt/drawings/_rels/drawing55.xml.rels><?xml version="1.0" encoding="UTF-8" standalone="yes"?>
<Relationships xmlns="http://schemas.openxmlformats.org/package/2006/relationships"><Relationship Id="rId1" Type="http://schemas.openxmlformats.org/officeDocument/2006/relationships/image" Target="../media/image29.png"/></Relationships>
</file>

<file path=ppt/drawings/_rels/drawing72.xml.rels><?xml version="1.0" encoding="UTF-8" standalone="yes"?>
<Relationships xmlns="http://schemas.openxmlformats.org/package/2006/relationships"><Relationship Id="rId1" Type="http://schemas.openxmlformats.org/officeDocument/2006/relationships/image" Target="../media/image31.png"/></Relationships>
</file>

<file path=ppt/drawings/_rels/drawing79.xml.rels><?xml version="1.0" encoding="UTF-8" standalone="yes"?>
<Relationships xmlns="http://schemas.openxmlformats.org/package/2006/relationships"><Relationship Id="rId1" Type="http://schemas.openxmlformats.org/officeDocument/2006/relationships/image" Target="../media/image32.png"/></Relationships>
</file>

<file path=ppt/drawings/drawing1.xml><?xml version="1.0" encoding="utf-8"?>
<c:userShapes xmlns:c="http://schemas.openxmlformats.org/drawingml/2006/chart">
  <cdr:relSizeAnchor xmlns:cdr="http://schemas.openxmlformats.org/drawingml/2006/chartDrawing">
    <cdr:from>
      <cdr:x>0.00521</cdr:x>
      <cdr:y>0</cdr:y>
    </cdr:from>
    <cdr:to>
      <cdr:x>0.46875</cdr:x>
      <cdr:y>0.23264</cdr:y>
    </cdr:to>
    <cdr:sp macro="" textlink="">
      <cdr:nvSpPr>
        <cdr:cNvPr id="2" name="TextBox 1"/>
        <cdr:cNvSpPr txBox="1"/>
      </cdr:nvSpPr>
      <cdr:spPr bwMode="auto">
        <a:xfrm xmlns:a="http://schemas.openxmlformats.org/drawingml/2006/main">
          <a:off x="28575" y="0"/>
          <a:ext cx="2543175" cy="63817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400" b="1" i="0" baseline="0" dirty="0" smtClean="0">
              <a:solidFill>
                <a:sysClr val="windowText" lastClr="000000"/>
              </a:solidFill>
              <a:latin typeface="+mn-lt"/>
              <a:ea typeface="Times New Roman" charset="0"/>
              <a:cs typeface="Times New Roman" charset="0"/>
            </a:rPr>
            <a:t>Gross energy trade (Reference case)</a:t>
          </a:r>
        </a:p>
        <a:p xmlns:a="http://schemas.openxmlformats.org/drawingml/2006/main">
          <a:pPr eaLnBrk="0" hangingPunct="0"/>
          <a:r>
            <a:rPr lang="en-US" sz="1400" i="0" baseline="0" dirty="0" smtClean="0">
              <a:solidFill>
                <a:sysClr val="windowText" lastClr="000000"/>
              </a:solidFill>
              <a:latin typeface="+mn-lt"/>
              <a:ea typeface="Times New Roman" charset="0"/>
              <a:cs typeface="Times New Roman" charset="0"/>
            </a:rPr>
            <a:t>quadrillion British thermal units</a:t>
          </a:r>
          <a:endParaRPr lang="en-US" sz="14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0.76472</cdr:x>
      <cdr:y>0.25296</cdr:y>
    </cdr:from>
    <cdr:to>
      <cdr:x>0.96521</cdr:x>
      <cdr:y>0.52081</cdr:y>
    </cdr:to>
    <cdr:sp macro="" textlink="">
      <cdr:nvSpPr>
        <cdr:cNvPr id="3" name="TextBox 1"/>
        <cdr:cNvSpPr txBox="1"/>
      </cdr:nvSpPr>
      <cdr:spPr bwMode="auto">
        <a:xfrm xmlns:a="http://schemas.openxmlformats.org/drawingml/2006/main">
          <a:off x="2108446" y="707930"/>
          <a:ext cx="552777" cy="749606"/>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chemeClr val="accent5"/>
              </a:solidFill>
              <a:latin typeface="+mn-lt"/>
              <a:ea typeface="Times New Roman" charset="0"/>
              <a:cs typeface="Times New Roman" charset="0"/>
            </a:rPr>
            <a:t>exports</a:t>
          </a:r>
        </a:p>
        <a:p xmlns:a="http://schemas.openxmlformats.org/drawingml/2006/main">
          <a:pPr eaLnBrk="0" hangingPunct="0"/>
          <a:endParaRPr lang="en-US" sz="900" b="1" i="0" dirty="0" smtClean="0">
            <a:solidFill>
              <a:schemeClr val="tx2"/>
            </a:solidFill>
            <a:latin typeface="+mn-lt"/>
            <a:ea typeface="Times New Roman" charset="0"/>
            <a:cs typeface="Times New Roman" charset="0"/>
          </a:endParaRPr>
        </a:p>
        <a:p xmlns:a="http://schemas.openxmlformats.org/drawingml/2006/main">
          <a:pPr eaLnBrk="0" hangingPunct="0"/>
          <a:endParaRPr lang="en-US" sz="900" b="1" i="0" dirty="0" smtClean="0">
            <a:solidFill>
              <a:schemeClr val="tx2"/>
            </a:solidFill>
            <a:latin typeface="+mn-lt"/>
            <a:ea typeface="Times New Roman" charset="0"/>
            <a:cs typeface="Times New Roman" charset="0"/>
          </a:endParaRPr>
        </a:p>
        <a:p xmlns:a="http://schemas.openxmlformats.org/drawingml/2006/main">
          <a:pPr eaLnBrk="0" hangingPunct="0"/>
          <a:endParaRPr lang="en-US" sz="900" b="1" i="0" dirty="0" smtClean="0">
            <a:solidFill>
              <a:schemeClr val="tx2"/>
            </a:solidFill>
            <a:latin typeface="+mn-lt"/>
            <a:ea typeface="Times New Roman" charset="0"/>
            <a:cs typeface="Times New Roman" charset="0"/>
          </a:endParaRPr>
        </a:p>
        <a:p xmlns:a="http://schemas.openxmlformats.org/drawingml/2006/main">
          <a:pPr eaLnBrk="0" hangingPunct="0"/>
          <a:r>
            <a:rPr lang="en-US" sz="1400" b="1" i="0" dirty="0" smtClean="0">
              <a:solidFill>
                <a:schemeClr val="tx2"/>
              </a:solidFill>
              <a:latin typeface="+mn-lt"/>
              <a:ea typeface="Times New Roman" charset="0"/>
              <a:cs typeface="Times New Roman" charset="0"/>
            </a:rPr>
            <a:t>imports</a:t>
          </a:r>
        </a:p>
      </cdr:txBody>
    </cdr:sp>
  </cdr:relSizeAnchor>
  <cdr:relSizeAnchor xmlns:cdr="http://schemas.openxmlformats.org/drawingml/2006/chartDrawing">
    <cdr:from>
      <cdr:x>0.32992</cdr:x>
      <cdr:y>0.10947</cdr:y>
    </cdr:from>
    <cdr:to>
      <cdr:x>0.54288</cdr:x>
      <cdr:y>0.24371</cdr:y>
    </cdr:to>
    <cdr:sp macro="" textlink="">
      <cdr:nvSpPr>
        <cdr:cNvPr id="6" name="TextBox 1"/>
        <cdr:cNvSpPr txBox="1"/>
      </cdr:nvSpPr>
      <cdr:spPr bwMode="auto">
        <a:xfrm xmlns:a="http://schemas.openxmlformats.org/drawingml/2006/main">
          <a:off x="1413399" y="439088"/>
          <a:ext cx="912344" cy="538437"/>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900" b="0" i="0" dirty="0" smtClean="0">
              <a:solidFill>
                <a:schemeClr val="bg2"/>
              </a:solidFill>
              <a:latin typeface="+mn-lt"/>
              <a:ea typeface="Times New Roman" charset="0"/>
              <a:cs typeface="Times New Roman" charset="0"/>
            </a:rPr>
            <a:t>             </a:t>
          </a:r>
          <a:r>
            <a:rPr lang="en-US" sz="1400" b="1" i="0" dirty="0" smtClean="0">
              <a:solidFill>
                <a:schemeClr val="bg2"/>
              </a:solidFill>
              <a:latin typeface="+mn-lt"/>
              <a:ea typeface="Times New Roman" charset="0"/>
              <a:cs typeface="Times New Roman" charset="0"/>
            </a:rPr>
            <a:t>2018</a:t>
          </a:r>
        </a:p>
        <a:p xmlns:a="http://schemas.openxmlformats.org/drawingml/2006/main">
          <a:pPr eaLnBrk="0" hangingPunct="0"/>
          <a:endParaRPr lang="en-US" sz="300" b="0" i="0" dirty="0" smtClean="0">
            <a:solidFill>
              <a:schemeClr val="bg2"/>
            </a:solidFill>
            <a:latin typeface="+mn-lt"/>
            <a:ea typeface="Times New Roman" charset="0"/>
            <a:cs typeface="Times New Roman" charset="0"/>
          </a:endParaRPr>
        </a:p>
        <a:p xmlns:a="http://schemas.openxmlformats.org/drawingml/2006/main">
          <a:pPr eaLnBrk="0" hangingPunct="0"/>
          <a:r>
            <a:rPr lang="en-US" sz="1400" b="0" i="0" dirty="0" smtClean="0">
              <a:solidFill>
                <a:schemeClr val="bg2"/>
              </a:solidFill>
              <a:latin typeface="+mn-lt"/>
              <a:ea typeface="Times New Roman" charset="0"/>
              <a:cs typeface="Times New Roman" charset="0"/>
            </a:rPr>
            <a:t>history</a:t>
          </a:r>
          <a:r>
            <a:rPr lang="en-US" sz="1400" b="0" i="0" baseline="0" dirty="0" smtClean="0">
              <a:solidFill>
                <a:schemeClr val="bg2"/>
              </a:solidFill>
              <a:latin typeface="+mn-lt"/>
              <a:ea typeface="Times New Roman" charset="0"/>
              <a:cs typeface="Times New Roman" charset="0"/>
            </a:rPr>
            <a:t>     projections</a:t>
          </a:r>
          <a:endParaRPr lang="en-US" sz="1400" b="0" i="0" dirty="0" smtClean="0">
            <a:solidFill>
              <a:schemeClr val="bg2"/>
            </a:solidFill>
            <a:latin typeface="+mn-lt"/>
            <a:ea typeface="Times New Roman" charset="0"/>
            <a:cs typeface="Times New Roman" charset="0"/>
          </a:endParaRPr>
        </a:p>
      </cdr:txBody>
    </cdr:sp>
  </cdr:relSizeAnchor>
</c:userShapes>
</file>

<file path=ppt/drawings/drawing10.xml><?xml version="1.0" encoding="utf-8"?>
<c:userShapes xmlns:c="http://schemas.openxmlformats.org/drawingml/2006/chart">
  <cdr:relSizeAnchor xmlns:cdr="http://schemas.openxmlformats.org/drawingml/2006/chartDrawing">
    <cdr:from>
      <cdr:x>0.00521</cdr:x>
      <cdr:y>0</cdr:y>
    </cdr:from>
    <cdr:to>
      <cdr:x>0.9952</cdr:x>
      <cdr:y>0.23264</cdr:y>
    </cdr:to>
    <cdr:sp macro="" textlink="">
      <cdr:nvSpPr>
        <cdr:cNvPr id="2" name="TextBox 1"/>
        <cdr:cNvSpPr txBox="1"/>
      </cdr:nvSpPr>
      <cdr:spPr bwMode="auto">
        <a:xfrm xmlns:a="http://schemas.openxmlformats.org/drawingml/2006/main">
          <a:off x="31015" y="0"/>
          <a:ext cx="5893535" cy="81101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400" b="1" i="0" dirty="0" smtClean="0">
              <a:solidFill>
                <a:sysClr val="windowText" lastClr="000000"/>
              </a:solidFill>
              <a:latin typeface="+mn-lt"/>
              <a:ea typeface="Times New Roman" charset="0"/>
              <a:cs typeface="Times New Roman" charset="0"/>
            </a:rPr>
            <a:t>Renewable electricity generation, including </a:t>
          </a:r>
        </a:p>
        <a:p xmlns:a="http://schemas.openxmlformats.org/drawingml/2006/main">
          <a:pPr eaLnBrk="0" hangingPunct="0"/>
          <a:r>
            <a:rPr lang="en-US" sz="1400" b="1" i="0" dirty="0" smtClean="0">
              <a:solidFill>
                <a:sysClr val="windowText" lastClr="000000"/>
              </a:solidFill>
              <a:latin typeface="+mn-lt"/>
              <a:ea typeface="Times New Roman" charset="0"/>
              <a:cs typeface="Times New Roman" charset="0"/>
            </a:rPr>
            <a:t>end-use (Reference case)</a:t>
          </a:r>
        </a:p>
        <a:p xmlns:a="http://schemas.openxmlformats.org/drawingml/2006/main">
          <a:pPr eaLnBrk="0" hangingPunct="0"/>
          <a:r>
            <a:rPr lang="en-US" sz="1400" i="0" baseline="0" dirty="0" smtClean="0">
              <a:solidFill>
                <a:sysClr val="windowText" lastClr="000000"/>
              </a:solidFill>
              <a:latin typeface="+mn-lt"/>
              <a:ea typeface="Times New Roman" charset="0"/>
              <a:cs typeface="Times New Roman" charset="0"/>
            </a:rPr>
            <a:t>billion kilowatthours</a:t>
          </a:r>
          <a:endParaRPr lang="en-US" sz="14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0.12482</cdr:x>
      <cdr:y>0.15916</cdr:y>
    </cdr:from>
    <cdr:to>
      <cdr:x>0.33778</cdr:x>
      <cdr:y>0.30551</cdr:y>
    </cdr:to>
    <cdr:sp macro="" textlink="">
      <cdr:nvSpPr>
        <cdr:cNvPr id="6" name="TextBox 1"/>
        <cdr:cNvSpPr txBox="1"/>
      </cdr:nvSpPr>
      <cdr:spPr bwMode="auto">
        <a:xfrm xmlns:a="http://schemas.openxmlformats.org/drawingml/2006/main">
          <a:off x="743069" y="554863"/>
          <a:ext cx="1267778" cy="51019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0" i="0" dirty="0" smtClean="0">
              <a:solidFill>
                <a:schemeClr val="bg2"/>
              </a:solidFill>
              <a:latin typeface="+mn-lt"/>
              <a:ea typeface="Times New Roman" charset="0"/>
              <a:cs typeface="Times New Roman" charset="0"/>
            </a:rPr>
            <a:t>         </a:t>
          </a:r>
          <a:r>
            <a:rPr lang="en-US" sz="1400" b="1" i="0" dirty="0" smtClean="0">
              <a:solidFill>
                <a:schemeClr val="bg2"/>
              </a:solidFill>
              <a:latin typeface="+mn-lt"/>
              <a:ea typeface="Times New Roman" charset="0"/>
              <a:cs typeface="Times New Roman" charset="0"/>
            </a:rPr>
            <a:t>2018</a:t>
          </a:r>
        </a:p>
        <a:p xmlns:a="http://schemas.openxmlformats.org/drawingml/2006/main">
          <a:pPr eaLnBrk="0" hangingPunct="0"/>
          <a:endParaRPr lang="en-US" sz="1400" b="0" i="0" dirty="0" smtClean="0">
            <a:solidFill>
              <a:schemeClr val="bg2"/>
            </a:solidFill>
            <a:latin typeface="+mn-lt"/>
            <a:ea typeface="Times New Roman" charset="0"/>
            <a:cs typeface="Times New Roman" charset="0"/>
          </a:endParaRPr>
        </a:p>
        <a:p xmlns:a="http://schemas.openxmlformats.org/drawingml/2006/main">
          <a:pPr eaLnBrk="0" hangingPunct="0"/>
          <a:r>
            <a:rPr lang="en-US" sz="1400" b="0" i="0" dirty="0" smtClean="0">
              <a:solidFill>
                <a:schemeClr val="bg2"/>
              </a:solidFill>
              <a:latin typeface="+mn-lt"/>
              <a:ea typeface="Times New Roman" charset="0"/>
              <a:cs typeface="Times New Roman" charset="0"/>
            </a:rPr>
            <a:t>history</a:t>
          </a:r>
          <a:r>
            <a:rPr lang="en-US" sz="1400" b="0" i="0" baseline="0" dirty="0" smtClean="0">
              <a:solidFill>
                <a:schemeClr val="bg2"/>
              </a:solidFill>
              <a:latin typeface="+mn-lt"/>
              <a:ea typeface="Times New Roman" charset="0"/>
              <a:cs typeface="Times New Roman" charset="0"/>
            </a:rPr>
            <a:t>     projections</a:t>
          </a:r>
          <a:endParaRPr lang="en-US" sz="1400" b="0" i="0" dirty="0" smtClean="0">
            <a:solidFill>
              <a:schemeClr val="bg2"/>
            </a:solidFill>
            <a:latin typeface="+mn-lt"/>
            <a:ea typeface="Times New Roman" charset="0"/>
            <a:cs typeface="Times New Roman" charset="0"/>
          </a:endParaRPr>
        </a:p>
      </cdr:txBody>
    </cdr:sp>
  </cdr:relSizeAnchor>
  <cdr:relSizeAnchor xmlns:cdr="http://schemas.openxmlformats.org/drawingml/2006/chartDrawing">
    <cdr:from>
      <cdr:x>0.71285</cdr:x>
      <cdr:y>0.34316</cdr:y>
    </cdr:from>
    <cdr:to>
      <cdr:x>1</cdr:x>
      <cdr:y>0.81396</cdr:y>
    </cdr:to>
    <cdr:sp macro="" textlink="">
      <cdr:nvSpPr>
        <cdr:cNvPr id="7" name="TextBox 1"/>
        <cdr:cNvSpPr txBox="1"/>
      </cdr:nvSpPr>
      <cdr:spPr>
        <a:xfrm xmlns:a="http://schemas.openxmlformats.org/drawingml/2006/main">
          <a:off x="3084880" y="1541147"/>
          <a:ext cx="1242645" cy="2114381"/>
        </a:xfrm>
        <a:prstGeom xmlns:a="http://schemas.openxmlformats.org/drawingml/2006/main" prst="rect">
          <a:avLst/>
        </a:prstGeom>
      </cdr:spPr>
      <cdr:txBody>
        <a:bodyPr xmlns:a="http://schemas.openxmlformats.org/drawingml/2006/main" wrap="square" lIns="45720" rIns="45720"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400" b="1" dirty="0" smtClean="0">
              <a:solidFill>
                <a:schemeClr val="accent4"/>
              </a:solidFill>
            </a:rPr>
            <a:t>solar</a:t>
          </a:r>
          <a:r>
            <a:rPr lang="en-US" sz="1400" b="1" baseline="0" dirty="0" smtClean="0">
              <a:solidFill>
                <a:schemeClr val="accent4"/>
              </a:solidFill>
            </a:rPr>
            <a:t> PV</a:t>
          </a:r>
          <a:r>
            <a:rPr lang="en-US" sz="1400" b="1" dirty="0" smtClean="0">
              <a:solidFill>
                <a:schemeClr val="accent4"/>
              </a:solidFill>
            </a:rPr>
            <a:t> </a:t>
          </a:r>
        </a:p>
        <a:p xmlns:a="http://schemas.openxmlformats.org/drawingml/2006/main">
          <a:r>
            <a:rPr lang="en-US" sz="1400" b="1" dirty="0" smtClean="0">
              <a:solidFill>
                <a:schemeClr val="accent3"/>
              </a:solidFill>
            </a:rPr>
            <a:t>wind</a:t>
          </a:r>
        </a:p>
        <a:p xmlns:a="http://schemas.openxmlformats.org/drawingml/2006/main">
          <a:r>
            <a:rPr lang="en-US" sz="1400" b="1" dirty="0" smtClean="0">
              <a:solidFill>
                <a:schemeClr val="accent2"/>
              </a:solidFill>
            </a:rPr>
            <a:t>geothermal</a:t>
          </a:r>
        </a:p>
        <a:p xmlns:a="http://schemas.openxmlformats.org/drawingml/2006/main">
          <a:r>
            <a:rPr lang="en-US" sz="1400" b="1" dirty="0" smtClean="0">
              <a:solidFill>
                <a:schemeClr val="accent1">
                  <a:lumMod val="75000"/>
                </a:schemeClr>
              </a:solidFill>
            </a:rPr>
            <a:t>hydroelectric</a:t>
          </a:r>
        </a:p>
        <a:p xmlns:a="http://schemas.openxmlformats.org/drawingml/2006/main">
          <a:r>
            <a:rPr lang="en-US" sz="1400" b="1" dirty="0" smtClean="0">
              <a:solidFill>
                <a:schemeClr val="bg1">
                  <a:lumMod val="75000"/>
                </a:schemeClr>
              </a:solidFill>
            </a:rPr>
            <a:t>other</a:t>
          </a:r>
        </a:p>
        <a:p xmlns:a="http://schemas.openxmlformats.org/drawingml/2006/main">
          <a:endParaRPr lang="en-US" sz="900" b="1" dirty="0">
            <a:solidFill>
              <a:schemeClr val="accent4"/>
            </a:solidFill>
          </a:endParaRPr>
        </a:p>
      </cdr:txBody>
    </cdr:sp>
  </cdr:relSizeAnchor>
  <cdr:relSizeAnchor xmlns:cdr="http://schemas.openxmlformats.org/drawingml/2006/chartDrawing">
    <cdr:from>
      <cdr:x>0.64242</cdr:x>
      <cdr:y>0.41178</cdr:y>
    </cdr:from>
    <cdr:to>
      <cdr:x>0.71853</cdr:x>
      <cdr:y>0.4686</cdr:y>
    </cdr:to>
    <cdr:sp macro="" textlink="">
      <cdr:nvSpPr>
        <cdr:cNvPr id="5" name="TextBox 1"/>
        <cdr:cNvSpPr txBox="1"/>
      </cdr:nvSpPr>
      <cdr:spPr bwMode="auto">
        <a:xfrm xmlns:a="http://schemas.openxmlformats.org/drawingml/2006/main">
          <a:off x="2780079" y="1849321"/>
          <a:ext cx="329391" cy="255181"/>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i="0" dirty="0" smtClean="0">
              <a:solidFill>
                <a:schemeClr val="bg1"/>
              </a:solidFill>
              <a:latin typeface="+mn-lt"/>
              <a:ea typeface="Times New Roman" charset="0"/>
              <a:cs typeface="Times New Roman" charset="0"/>
            </a:rPr>
            <a:t>48%</a:t>
          </a:r>
        </a:p>
      </cdr:txBody>
    </cdr:sp>
  </cdr:relSizeAnchor>
  <cdr:relSizeAnchor xmlns:cdr="http://schemas.openxmlformats.org/drawingml/2006/chartDrawing">
    <cdr:from>
      <cdr:x>0.25617</cdr:x>
      <cdr:y>0.65731</cdr:y>
    </cdr:from>
    <cdr:to>
      <cdr:x>0.3336</cdr:x>
      <cdr:y>0.71413</cdr:y>
    </cdr:to>
    <cdr:sp macro="" textlink="">
      <cdr:nvSpPr>
        <cdr:cNvPr id="8" name="TextBox 1"/>
        <cdr:cNvSpPr txBox="1"/>
      </cdr:nvSpPr>
      <cdr:spPr bwMode="auto">
        <a:xfrm xmlns:a="http://schemas.openxmlformats.org/drawingml/2006/main">
          <a:off x="1108565" y="2951991"/>
          <a:ext cx="335083" cy="255181"/>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i="0" dirty="0" smtClean="0">
              <a:solidFill>
                <a:schemeClr val="bg1"/>
              </a:solidFill>
              <a:latin typeface="+mn-lt"/>
              <a:ea typeface="Times New Roman" charset="0"/>
              <a:cs typeface="Times New Roman" charset="0"/>
            </a:rPr>
            <a:t>37%</a:t>
          </a:r>
        </a:p>
      </cdr:txBody>
    </cdr:sp>
  </cdr:relSizeAnchor>
  <cdr:relSizeAnchor xmlns:cdr="http://schemas.openxmlformats.org/drawingml/2006/chartDrawing">
    <cdr:from>
      <cdr:x>0.63519</cdr:x>
      <cdr:y>0.77304</cdr:y>
    </cdr:from>
    <cdr:to>
      <cdr:x>0.7093</cdr:x>
      <cdr:y>0.82986</cdr:y>
    </cdr:to>
    <cdr:sp macro="" textlink="">
      <cdr:nvSpPr>
        <cdr:cNvPr id="9" name="TextBox 1"/>
        <cdr:cNvSpPr txBox="1"/>
      </cdr:nvSpPr>
      <cdr:spPr bwMode="auto">
        <a:xfrm xmlns:a="http://schemas.openxmlformats.org/drawingml/2006/main">
          <a:off x="2748817" y="3471750"/>
          <a:ext cx="320684" cy="255181"/>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i="0" dirty="0" smtClean="0">
              <a:solidFill>
                <a:schemeClr val="bg1"/>
              </a:solidFill>
              <a:latin typeface="+mn-lt"/>
              <a:ea typeface="Times New Roman" charset="0"/>
              <a:cs typeface="Times New Roman" charset="0"/>
            </a:rPr>
            <a:t>18%</a:t>
          </a:r>
        </a:p>
      </cdr:txBody>
    </cdr:sp>
  </cdr:relSizeAnchor>
  <cdr:relSizeAnchor xmlns:cdr="http://schemas.openxmlformats.org/drawingml/2006/chartDrawing">
    <cdr:from>
      <cdr:x>0.64964</cdr:x>
      <cdr:y>0.62137</cdr:y>
    </cdr:from>
    <cdr:to>
      <cdr:x>0.72576</cdr:x>
      <cdr:y>0.67819</cdr:y>
    </cdr:to>
    <cdr:sp macro="" textlink="">
      <cdr:nvSpPr>
        <cdr:cNvPr id="10" name="TextBox 1"/>
        <cdr:cNvSpPr txBox="1"/>
      </cdr:nvSpPr>
      <cdr:spPr bwMode="auto">
        <a:xfrm xmlns:a="http://schemas.openxmlformats.org/drawingml/2006/main">
          <a:off x="2811340" y="2790596"/>
          <a:ext cx="329391" cy="25518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i="0" dirty="0" smtClean="0">
              <a:solidFill>
                <a:schemeClr val="bg1"/>
              </a:solidFill>
              <a:latin typeface="+mn-lt"/>
              <a:ea typeface="Times New Roman" charset="0"/>
              <a:cs typeface="Times New Roman" charset="0"/>
            </a:rPr>
            <a:t>25%</a:t>
          </a:r>
        </a:p>
      </cdr:txBody>
    </cdr:sp>
  </cdr:relSizeAnchor>
  <cdr:relSizeAnchor xmlns:cdr="http://schemas.openxmlformats.org/drawingml/2006/chartDrawing">
    <cdr:from>
      <cdr:x>0.26241</cdr:x>
      <cdr:y>0.7757</cdr:y>
    </cdr:from>
    <cdr:to>
      <cdr:x>0.34082</cdr:x>
      <cdr:y>0.83252</cdr:y>
    </cdr:to>
    <cdr:sp macro="" textlink="">
      <cdr:nvSpPr>
        <cdr:cNvPr id="11" name="TextBox 1"/>
        <cdr:cNvSpPr txBox="1"/>
      </cdr:nvSpPr>
      <cdr:spPr bwMode="auto">
        <a:xfrm xmlns:a="http://schemas.openxmlformats.org/drawingml/2006/main">
          <a:off x="1135576" y="3483692"/>
          <a:ext cx="339334" cy="255181"/>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i="0" dirty="0" smtClean="0">
              <a:solidFill>
                <a:schemeClr val="bg1"/>
              </a:solidFill>
              <a:latin typeface="+mn-lt"/>
              <a:ea typeface="Times New Roman" charset="0"/>
              <a:cs typeface="Times New Roman" charset="0"/>
            </a:rPr>
            <a:t>39%</a:t>
          </a:r>
        </a:p>
      </cdr:txBody>
    </cdr:sp>
  </cdr:relSizeAnchor>
  <cdr:relSizeAnchor xmlns:cdr="http://schemas.openxmlformats.org/drawingml/2006/chartDrawing">
    <cdr:from>
      <cdr:x>0.32177</cdr:x>
      <cdr:y>0.80556</cdr:y>
    </cdr:from>
    <cdr:to>
      <cdr:x>0.38737</cdr:x>
      <cdr:y>0.86238</cdr:y>
    </cdr:to>
    <cdr:sp macro="" textlink="">
      <cdr:nvSpPr>
        <cdr:cNvPr id="12" name="TextBox 1"/>
        <cdr:cNvSpPr txBox="1"/>
      </cdr:nvSpPr>
      <cdr:spPr bwMode="auto">
        <a:xfrm xmlns:a="http://schemas.openxmlformats.org/drawingml/2006/main">
          <a:off x="1392450" y="3617802"/>
          <a:ext cx="283886" cy="255181"/>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i="0" dirty="0" smtClean="0">
              <a:solidFill>
                <a:schemeClr val="bg1"/>
              </a:solidFill>
              <a:latin typeface="+mn-lt"/>
              <a:ea typeface="Times New Roman" charset="0"/>
              <a:cs typeface="Times New Roman" charset="0"/>
            </a:rPr>
            <a:t>9%</a:t>
          </a:r>
        </a:p>
      </cdr:txBody>
    </cdr:sp>
  </cdr:relSizeAnchor>
  <cdr:relSizeAnchor xmlns:cdr="http://schemas.openxmlformats.org/drawingml/2006/chartDrawing">
    <cdr:from>
      <cdr:x>0.25358</cdr:x>
      <cdr:y>0.49637</cdr:y>
    </cdr:from>
    <cdr:to>
      <cdr:x>0.35166</cdr:x>
      <cdr:y>0.55319</cdr:y>
    </cdr:to>
    <cdr:sp macro="" textlink="">
      <cdr:nvSpPr>
        <cdr:cNvPr id="13" name="TextBox 1"/>
        <cdr:cNvSpPr txBox="1"/>
      </cdr:nvSpPr>
      <cdr:spPr bwMode="auto">
        <a:xfrm xmlns:a="http://schemas.openxmlformats.org/drawingml/2006/main">
          <a:off x="1097390" y="2229216"/>
          <a:ext cx="424412" cy="255181"/>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i="0" dirty="0" smtClean="0">
              <a:solidFill>
                <a:sysClr val="windowText" lastClr="000000"/>
              </a:solidFill>
              <a:latin typeface="+mn-lt"/>
              <a:ea typeface="Times New Roman" charset="0"/>
              <a:cs typeface="Times New Roman" charset="0"/>
            </a:rPr>
            <a:t>13%</a:t>
          </a:r>
        </a:p>
      </cdr:txBody>
    </cdr:sp>
  </cdr:relSizeAnchor>
  <cdr:relSizeAnchor xmlns:cdr="http://schemas.openxmlformats.org/drawingml/2006/chartDrawing">
    <cdr:from>
      <cdr:x>0.74557</cdr:x>
      <cdr:y>0.71402</cdr:y>
    </cdr:from>
    <cdr:to>
      <cdr:x>0.81117</cdr:x>
      <cdr:y>0.77084</cdr:y>
    </cdr:to>
    <cdr:sp macro="" textlink="">
      <cdr:nvSpPr>
        <cdr:cNvPr id="14" name="TextBox 1"/>
        <cdr:cNvSpPr txBox="1"/>
      </cdr:nvSpPr>
      <cdr:spPr bwMode="auto">
        <a:xfrm xmlns:a="http://schemas.openxmlformats.org/drawingml/2006/main">
          <a:off x="3226493" y="3206691"/>
          <a:ext cx="283886" cy="255181"/>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i="0" dirty="0" smtClean="0">
              <a:solidFill>
                <a:sysClr val="windowText" lastClr="000000"/>
              </a:solidFill>
              <a:latin typeface="+mn-lt"/>
              <a:ea typeface="Times New Roman" charset="0"/>
              <a:cs typeface="Times New Roman" charset="0"/>
            </a:rPr>
            <a:t>4%</a:t>
          </a:r>
        </a:p>
      </cdr:txBody>
    </cdr:sp>
  </cdr:relSizeAnchor>
  <cdr:relSizeAnchor xmlns:cdr="http://schemas.openxmlformats.org/drawingml/2006/chartDrawing">
    <cdr:from>
      <cdr:x>0.75399</cdr:x>
      <cdr:y>0.84974</cdr:y>
    </cdr:from>
    <cdr:to>
      <cdr:x>0.81959</cdr:x>
      <cdr:y>0.90656</cdr:y>
    </cdr:to>
    <cdr:sp macro="" textlink="">
      <cdr:nvSpPr>
        <cdr:cNvPr id="15" name="TextBox 1"/>
        <cdr:cNvSpPr txBox="1"/>
      </cdr:nvSpPr>
      <cdr:spPr bwMode="auto">
        <a:xfrm xmlns:a="http://schemas.openxmlformats.org/drawingml/2006/main">
          <a:off x="3262897" y="3816212"/>
          <a:ext cx="283885" cy="255181"/>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i="0" dirty="0" smtClean="0">
              <a:solidFill>
                <a:sysClr val="windowText" lastClr="000000"/>
              </a:solidFill>
              <a:latin typeface="+mn-lt"/>
              <a:ea typeface="Times New Roman" charset="0"/>
              <a:cs typeface="Times New Roman" charset="0"/>
            </a:rPr>
            <a:t>5%</a:t>
          </a:r>
        </a:p>
      </cdr:txBody>
    </cdr:sp>
  </cdr:relSizeAnchor>
  <cdr:relSizeAnchor xmlns:cdr="http://schemas.openxmlformats.org/drawingml/2006/chartDrawing">
    <cdr:from>
      <cdr:x>0.32533</cdr:x>
      <cdr:y>0.68561</cdr:y>
    </cdr:from>
    <cdr:to>
      <cdr:x>0.39093</cdr:x>
      <cdr:y>0.74243</cdr:y>
    </cdr:to>
    <cdr:sp macro="" textlink="">
      <cdr:nvSpPr>
        <cdr:cNvPr id="16" name="TextBox 1"/>
        <cdr:cNvSpPr txBox="1"/>
      </cdr:nvSpPr>
      <cdr:spPr bwMode="auto">
        <a:xfrm xmlns:a="http://schemas.openxmlformats.org/drawingml/2006/main">
          <a:off x="1936750" y="2298700"/>
          <a:ext cx="390492" cy="190507"/>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i="0" dirty="0" smtClean="0">
              <a:solidFill>
                <a:schemeClr val="bg1"/>
              </a:solidFill>
              <a:latin typeface="+mn-lt"/>
              <a:ea typeface="Times New Roman" charset="0"/>
              <a:cs typeface="Times New Roman" charset="0"/>
            </a:rPr>
            <a:t>2%</a:t>
          </a:r>
        </a:p>
      </cdr:txBody>
    </cdr:sp>
  </cdr:relSizeAnchor>
  <cdr:relSizeAnchor xmlns:cdr="http://schemas.openxmlformats.org/drawingml/2006/chartDrawing">
    <cdr:from>
      <cdr:x>0.26105</cdr:x>
      <cdr:y>0.55319</cdr:y>
    </cdr:from>
    <cdr:to>
      <cdr:x>0.30262</cdr:x>
      <cdr:y>0.63178</cdr:y>
    </cdr:to>
    <cdr:cxnSp macro="">
      <cdr:nvCxnSpPr>
        <cdr:cNvPr id="4" name="Straight Connector 3"/>
        <cdr:cNvCxnSpPr>
          <a:stCxn xmlns:a="http://schemas.openxmlformats.org/drawingml/2006/main" id="13" idx="2"/>
        </cdr:cNvCxnSpPr>
      </cdr:nvCxnSpPr>
      <cdr:spPr bwMode="auto">
        <a:xfrm xmlns:a="http://schemas.openxmlformats.org/drawingml/2006/main" flipH="1">
          <a:off x="1129716" y="2484397"/>
          <a:ext cx="179880" cy="352950"/>
        </a:xfrm>
        <a:prstGeom xmlns:a="http://schemas.openxmlformats.org/drawingml/2006/main" prst="line">
          <a:avLst/>
        </a:prstGeom>
        <a:solidFill xmlns:a="http://schemas.openxmlformats.org/drawingml/2006/main">
          <a:schemeClr val="accent1"/>
        </a:solidFill>
        <a:ln xmlns:a="http://schemas.openxmlformats.org/drawingml/2006/main" w="9525" cap="flat" cmpd="sng" algn="ctr">
          <a:solidFill>
            <a:schemeClr val="tx1"/>
          </a:solidFill>
          <a:prstDash val="solid"/>
          <a:round/>
          <a:headEnd type="none" w="med" len="med"/>
          <a:tailEnd type="none" w="med" len="med"/>
        </a:ln>
        <a:effectLst xmlns:a="http://schemas.openxmlformats.org/drawingml/2006/main"/>
      </cdr:spPr>
    </cdr:cxnSp>
  </cdr:relSizeAnchor>
  <cdr:relSizeAnchor xmlns:cdr="http://schemas.openxmlformats.org/drawingml/2006/chartDrawing">
    <cdr:from>
      <cdr:x>0.2608</cdr:x>
      <cdr:y>0.71402</cdr:y>
    </cdr:from>
    <cdr:to>
      <cdr:x>0.32533</cdr:x>
      <cdr:y>0.75852</cdr:y>
    </cdr:to>
    <cdr:cxnSp macro="">
      <cdr:nvCxnSpPr>
        <cdr:cNvPr id="20" name="Straight Connector 19"/>
        <cdr:cNvCxnSpPr>
          <a:stCxn xmlns:a="http://schemas.openxmlformats.org/drawingml/2006/main" id="16" idx="1"/>
        </cdr:cNvCxnSpPr>
      </cdr:nvCxnSpPr>
      <cdr:spPr bwMode="auto">
        <a:xfrm xmlns:a="http://schemas.openxmlformats.org/drawingml/2006/main" flipH="1">
          <a:off x="1552576" y="2393954"/>
          <a:ext cx="384174" cy="149221"/>
        </a:xfrm>
        <a:prstGeom xmlns:a="http://schemas.openxmlformats.org/drawingml/2006/main" prst="line">
          <a:avLst/>
        </a:prstGeom>
        <a:solidFill xmlns:a="http://schemas.openxmlformats.org/drawingml/2006/main">
          <a:schemeClr val="accent1"/>
        </a:solidFill>
        <a:ln xmlns:a="http://schemas.openxmlformats.org/drawingml/2006/main" w="9525" cap="flat" cmpd="sng" algn="ctr">
          <a:solidFill>
            <a:schemeClr val="bg1"/>
          </a:solidFill>
          <a:prstDash val="solid"/>
          <a:round/>
          <a:headEnd type="none" w="med" len="med"/>
          <a:tailEnd type="none" w="med" len="med"/>
        </a:ln>
        <a:effectLst xmlns:a="http://schemas.openxmlformats.org/drawingml/2006/main"/>
      </cdr:spPr>
    </cdr:cxnSp>
  </cdr:relSizeAnchor>
  <cdr:relSizeAnchor xmlns:cdr="http://schemas.openxmlformats.org/drawingml/2006/chartDrawing">
    <cdr:from>
      <cdr:x>0.71559</cdr:x>
      <cdr:y>0.87531</cdr:y>
    </cdr:from>
    <cdr:to>
      <cdr:x>0.75399</cdr:x>
      <cdr:y>0.87815</cdr:y>
    </cdr:to>
    <cdr:cxnSp macro="">
      <cdr:nvCxnSpPr>
        <cdr:cNvPr id="23" name="Straight Connector 22"/>
        <cdr:cNvCxnSpPr>
          <a:endCxn xmlns:a="http://schemas.openxmlformats.org/drawingml/2006/main" id="15" idx="1"/>
        </cdr:cNvCxnSpPr>
      </cdr:nvCxnSpPr>
      <cdr:spPr bwMode="auto">
        <a:xfrm xmlns:a="http://schemas.openxmlformats.org/drawingml/2006/main">
          <a:off x="3096720" y="3931048"/>
          <a:ext cx="166177" cy="12755"/>
        </a:xfrm>
        <a:prstGeom xmlns:a="http://schemas.openxmlformats.org/drawingml/2006/main" prst="line">
          <a:avLst/>
        </a:prstGeom>
        <a:solidFill xmlns:a="http://schemas.openxmlformats.org/drawingml/2006/main">
          <a:schemeClr val="accent1"/>
        </a:solidFill>
        <a:ln xmlns:a="http://schemas.openxmlformats.org/drawingml/2006/main" w="9525" cap="flat" cmpd="sng" algn="ctr">
          <a:solidFill>
            <a:schemeClr val="tx1"/>
          </a:solidFill>
          <a:prstDash val="solid"/>
          <a:round/>
          <a:headEnd type="none" w="med" len="med"/>
          <a:tailEnd type="none" w="med" len="med"/>
        </a:ln>
        <a:effectLst xmlns:a="http://schemas.openxmlformats.org/drawingml/2006/main"/>
      </cdr:spPr>
    </cdr:cxnSp>
  </cdr:relSizeAnchor>
  <cdr:relSizeAnchor xmlns:cdr="http://schemas.openxmlformats.org/drawingml/2006/chartDrawing">
    <cdr:from>
      <cdr:x>0.71197</cdr:x>
      <cdr:y>0.74242</cdr:y>
    </cdr:from>
    <cdr:to>
      <cdr:x>0.74557</cdr:x>
      <cdr:y>0.74243</cdr:y>
    </cdr:to>
    <cdr:cxnSp macro="">
      <cdr:nvCxnSpPr>
        <cdr:cNvPr id="24" name="Straight Connector 23"/>
        <cdr:cNvCxnSpPr>
          <a:endCxn xmlns:a="http://schemas.openxmlformats.org/drawingml/2006/main" id="14" idx="1"/>
        </cdr:cNvCxnSpPr>
      </cdr:nvCxnSpPr>
      <cdr:spPr bwMode="auto">
        <a:xfrm xmlns:a="http://schemas.openxmlformats.org/drawingml/2006/main">
          <a:off x="3081089" y="3334236"/>
          <a:ext cx="145404" cy="45"/>
        </a:xfrm>
        <a:prstGeom xmlns:a="http://schemas.openxmlformats.org/drawingml/2006/main" prst="line">
          <a:avLst/>
        </a:prstGeom>
        <a:solidFill xmlns:a="http://schemas.openxmlformats.org/drawingml/2006/main">
          <a:schemeClr val="accent1"/>
        </a:solidFill>
        <a:ln xmlns:a="http://schemas.openxmlformats.org/drawingml/2006/main" w="9525" cap="flat" cmpd="sng" algn="ctr">
          <a:solidFill>
            <a:schemeClr val="tx1"/>
          </a:solidFill>
          <a:prstDash val="solid"/>
          <a:round/>
          <a:headEnd type="none" w="med" len="med"/>
          <a:tailEnd type="none" w="med" len="med"/>
        </a:ln>
        <a:effectLst xmlns:a="http://schemas.openxmlformats.org/drawingml/2006/main"/>
      </cdr:spPr>
    </cdr:cxnSp>
  </cdr:relSizeAnchor>
  <cdr:relSizeAnchor xmlns:cdr="http://schemas.openxmlformats.org/drawingml/2006/chartDrawing">
    <cdr:from>
      <cdr:x>0.26204</cdr:x>
      <cdr:y>0.83397</cdr:y>
    </cdr:from>
    <cdr:to>
      <cdr:x>0.32177</cdr:x>
      <cdr:y>0.88132</cdr:y>
    </cdr:to>
    <cdr:cxnSp macro="">
      <cdr:nvCxnSpPr>
        <cdr:cNvPr id="30" name="Straight Connector 29"/>
        <cdr:cNvCxnSpPr>
          <a:stCxn xmlns:a="http://schemas.openxmlformats.org/drawingml/2006/main" id="12" idx="1"/>
        </cdr:cNvCxnSpPr>
      </cdr:nvCxnSpPr>
      <cdr:spPr bwMode="auto">
        <a:xfrm xmlns:a="http://schemas.openxmlformats.org/drawingml/2006/main" flipH="1">
          <a:off x="1133967" y="3745392"/>
          <a:ext cx="258483" cy="212651"/>
        </a:xfrm>
        <a:prstGeom xmlns:a="http://schemas.openxmlformats.org/drawingml/2006/main" prst="line">
          <a:avLst/>
        </a:prstGeom>
        <a:solidFill xmlns:a="http://schemas.openxmlformats.org/drawingml/2006/main">
          <a:schemeClr val="accent1"/>
        </a:solidFill>
        <a:ln xmlns:a="http://schemas.openxmlformats.org/drawingml/2006/main" w="9525" cap="flat" cmpd="sng" algn="ctr">
          <a:solidFill>
            <a:schemeClr val="bg1"/>
          </a:solidFill>
          <a:prstDash val="solid"/>
          <a:round/>
          <a:headEnd type="none" w="med" len="med"/>
          <a:tailEnd type="none" w="med" len="med"/>
        </a:ln>
        <a:effectLst xmlns:a="http://schemas.openxmlformats.org/drawingml/2006/main"/>
      </cdr:spPr>
    </cdr:cxnSp>
  </cdr:relSizeAnchor>
</c:userShapes>
</file>

<file path=ppt/drawings/drawing100.xml><?xml version="1.0" encoding="utf-8"?>
<c:userShapes xmlns:c="http://schemas.openxmlformats.org/drawingml/2006/chart">
  <cdr:relSizeAnchor xmlns:cdr="http://schemas.openxmlformats.org/drawingml/2006/chartDrawing">
    <cdr:from>
      <cdr:x>0.4256</cdr:x>
      <cdr:y>0.28667</cdr:y>
    </cdr:from>
    <cdr:to>
      <cdr:x>0.81981</cdr:x>
      <cdr:y>0.71333</cdr:y>
    </cdr:to>
    <cdr:sp macro="" textlink="">
      <cdr:nvSpPr>
        <cdr:cNvPr id="2" name="TextBox 1"/>
        <cdr:cNvSpPr txBox="1"/>
      </cdr:nvSpPr>
      <cdr:spPr bwMode="auto">
        <a:xfrm xmlns:a="http://schemas.openxmlformats.org/drawingml/2006/main">
          <a:off x="1747196" y="1287446"/>
          <a:ext cx="1618341" cy="1916146"/>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0" tIns="0" rIns="0" rtlCol="0">
          <a:prstTxWarp prst="textNoShape">
            <a:avLst/>
          </a:prstTxWarp>
        </a:bodyPr>
        <a:lstStyle xmlns:a="http://schemas.openxmlformats.org/drawingml/2006/main"/>
        <a:p xmlns:a="http://schemas.openxmlformats.org/drawingml/2006/main">
          <a:pPr eaLnBrk="0" hangingPunct="0"/>
          <a:r>
            <a:rPr lang="en-US" sz="1400" b="1" dirty="0">
              <a:solidFill>
                <a:schemeClr val="accent6"/>
              </a:solidFill>
              <a:ea typeface="Times New Roman" charset="0"/>
              <a:cs typeface="Times New Roman" charset="0"/>
            </a:rPr>
            <a:t>e</a:t>
          </a:r>
          <a:r>
            <a:rPr lang="en-US" sz="1400" b="1" i="0" dirty="0" smtClean="0">
              <a:solidFill>
                <a:schemeClr val="accent6"/>
              </a:solidFill>
              <a:latin typeface="+mn-lt"/>
              <a:ea typeface="Times New Roman" charset="0"/>
              <a:cs typeface="Times New Roman" charset="0"/>
            </a:rPr>
            <a:t>lectricity</a:t>
          </a:r>
        </a:p>
        <a:p xmlns:a="http://schemas.openxmlformats.org/drawingml/2006/main">
          <a:pPr eaLnBrk="0" hangingPunct="0"/>
          <a:endParaRPr lang="en-US" sz="1400" b="1" i="0" dirty="0" smtClean="0">
            <a:solidFill>
              <a:schemeClr val="accent6"/>
            </a:solidFill>
            <a:latin typeface="+mn-lt"/>
            <a:ea typeface="Times New Roman" charset="0"/>
            <a:cs typeface="Times New Roman" charset="0"/>
          </a:endParaRPr>
        </a:p>
        <a:p xmlns:a="http://schemas.openxmlformats.org/drawingml/2006/main">
          <a:pPr eaLnBrk="0" hangingPunct="0"/>
          <a:endParaRPr lang="en-US" sz="1400" b="1" i="0" dirty="0" smtClean="0">
            <a:solidFill>
              <a:schemeClr val="accent2"/>
            </a:solidFill>
            <a:latin typeface="+mn-lt"/>
            <a:ea typeface="Times New Roman" charset="0"/>
            <a:cs typeface="Times New Roman" charset="0"/>
          </a:endParaRPr>
        </a:p>
        <a:p xmlns:a="http://schemas.openxmlformats.org/drawingml/2006/main">
          <a:pPr eaLnBrk="0" hangingPunct="0"/>
          <a:endParaRPr lang="en-US" sz="500" b="1" i="0" dirty="0" smtClean="0">
            <a:solidFill>
              <a:schemeClr val="tx2"/>
            </a:solidFill>
            <a:latin typeface="+mn-lt"/>
            <a:ea typeface="Times New Roman" charset="0"/>
            <a:cs typeface="Times New Roman" charset="0"/>
          </a:endParaRPr>
        </a:p>
        <a:p xmlns:a="http://schemas.openxmlformats.org/drawingml/2006/main">
          <a:pPr eaLnBrk="0" hangingPunct="0"/>
          <a:r>
            <a:rPr lang="en-US" sz="1400" b="1" dirty="0">
              <a:solidFill>
                <a:schemeClr val="tx2"/>
              </a:solidFill>
              <a:ea typeface="Times New Roman" charset="0"/>
              <a:cs typeface="Times New Roman" charset="0"/>
            </a:rPr>
            <a:t>t</a:t>
          </a:r>
          <a:r>
            <a:rPr lang="en-US" sz="1400" b="1" i="0" dirty="0" smtClean="0">
              <a:solidFill>
                <a:schemeClr val="tx2"/>
              </a:solidFill>
              <a:latin typeface="+mn-lt"/>
              <a:ea typeface="Times New Roman" charset="0"/>
              <a:cs typeface="Times New Roman" charset="0"/>
            </a:rPr>
            <a:t>otal delivered</a:t>
          </a:r>
          <a:r>
            <a:rPr lang="en-US" sz="1400" b="1" i="0" baseline="0" dirty="0" smtClean="0">
              <a:solidFill>
                <a:schemeClr val="tx2"/>
              </a:solidFill>
              <a:latin typeface="+mn-lt"/>
              <a:ea typeface="Times New Roman" charset="0"/>
              <a:cs typeface="Times New Roman" charset="0"/>
            </a:rPr>
            <a:t> energy</a:t>
          </a:r>
        </a:p>
        <a:p xmlns:a="http://schemas.openxmlformats.org/drawingml/2006/main">
          <a:pPr eaLnBrk="0" hangingPunct="0"/>
          <a:endParaRPr lang="en-US" sz="1400" b="1" i="0" baseline="0" dirty="0" smtClean="0">
            <a:solidFill>
              <a:schemeClr val="accent1"/>
            </a:solidFill>
            <a:latin typeface="+mn-lt"/>
            <a:ea typeface="Times New Roman" charset="0"/>
            <a:cs typeface="Times New Roman" charset="0"/>
          </a:endParaRPr>
        </a:p>
        <a:p xmlns:a="http://schemas.openxmlformats.org/drawingml/2006/main">
          <a:pPr eaLnBrk="0" hangingPunct="0"/>
          <a:r>
            <a:rPr lang="en-US" sz="1400" b="1" dirty="0">
              <a:solidFill>
                <a:schemeClr val="accent1"/>
              </a:solidFill>
              <a:ea typeface="Times New Roman" charset="0"/>
              <a:cs typeface="Times New Roman" charset="0"/>
            </a:rPr>
            <a:t>n</a:t>
          </a:r>
          <a:r>
            <a:rPr lang="en-US" sz="1400" b="1" i="0" dirty="0" smtClean="0">
              <a:solidFill>
                <a:schemeClr val="accent1"/>
              </a:solidFill>
              <a:latin typeface="+mn-lt"/>
              <a:ea typeface="Times New Roman" charset="0"/>
              <a:cs typeface="Times New Roman" charset="0"/>
            </a:rPr>
            <a:t>atural</a:t>
          </a:r>
          <a:r>
            <a:rPr lang="en-US" sz="1400" b="1" i="0" baseline="0" dirty="0" smtClean="0">
              <a:solidFill>
                <a:schemeClr val="accent1"/>
              </a:solidFill>
              <a:latin typeface="+mn-lt"/>
              <a:ea typeface="Times New Roman" charset="0"/>
              <a:cs typeface="Times New Roman" charset="0"/>
            </a:rPr>
            <a:t> gas</a:t>
          </a:r>
          <a:endParaRPr lang="en-US" sz="1400" b="1" i="0" dirty="0" smtClean="0">
            <a:solidFill>
              <a:schemeClr val="accent1"/>
            </a:solidFill>
            <a:latin typeface="+mn-lt"/>
            <a:ea typeface="Times New Roman" charset="0"/>
            <a:cs typeface="Times New Roman" charset="0"/>
          </a:endParaRPr>
        </a:p>
      </cdr:txBody>
    </cdr:sp>
  </cdr:relSizeAnchor>
  <cdr:relSizeAnchor xmlns:cdr="http://schemas.openxmlformats.org/drawingml/2006/chartDrawing">
    <cdr:from>
      <cdr:x>0</cdr:x>
      <cdr:y>0</cdr:y>
    </cdr:from>
    <cdr:to>
      <cdr:x>1</cdr:x>
      <cdr:y>0.16448</cdr:y>
    </cdr:to>
    <cdr:sp macro="" textlink="">
      <cdr:nvSpPr>
        <cdr:cNvPr id="7" name="Rectangle 6"/>
        <cdr:cNvSpPr/>
      </cdr:nvSpPr>
      <cdr:spPr>
        <a:xfrm xmlns:a="http://schemas.openxmlformats.org/drawingml/2006/main">
          <a:off x="0" y="0"/>
          <a:ext cx="4105275" cy="738664"/>
        </a:xfrm>
        <a:prstGeom xmlns:a="http://schemas.openxmlformats.org/drawingml/2006/main" prst="rect">
          <a:avLst/>
        </a:prstGeom>
      </cdr:spPr>
      <cdr:txBody>
        <a:bodyPr xmlns:a="http://schemas.openxmlformats.org/drawingml/2006/main">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defRPr sz="1400" b="0" i="0" u="none" strike="noStrike" kern="1200" spc="0" baseline="0">
              <a:solidFill>
                <a:srgbClr val="000000">
                  <a:lumMod val="65000"/>
                  <a:lumOff val="35000"/>
                </a:srgbClr>
              </a:solidFill>
              <a:latin typeface="+mn-lt"/>
              <a:ea typeface="+mn-ea"/>
              <a:cs typeface="+mn-cs"/>
            </a:defRPr>
          </a:pPr>
          <a:r>
            <a:rPr lang="en-US" b="1" dirty="0">
              <a:solidFill>
                <a:srgbClr val="000000"/>
              </a:solidFill>
              <a:ea typeface="Times New Roman" panose="02020603050405020304" pitchFamily="18" charset="0"/>
              <a:cs typeface="Times New Roman" panose="02020603050405020304" pitchFamily="18" charset="0"/>
            </a:rPr>
            <a:t>Residential delivered energy intensity </a:t>
          </a:r>
          <a:r>
            <a:rPr lang="en-US" b="1" dirty="0" smtClean="0">
              <a:solidFill>
                <a:srgbClr val="000000"/>
              </a:solidFill>
              <a:ea typeface="Times New Roman" panose="02020603050405020304" pitchFamily="18" charset="0"/>
              <a:cs typeface="Times New Roman" panose="02020603050405020304" pitchFamily="18" charset="0"/>
            </a:rPr>
            <a:t>index </a:t>
          </a:r>
        </a:p>
        <a:p xmlns:a="http://schemas.openxmlformats.org/drawingml/2006/main">
          <a:pPr>
            <a:defRPr sz="1400" b="0" i="0" u="none" strike="noStrike" kern="1200" spc="0" baseline="0">
              <a:solidFill>
                <a:srgbClr val="000000">
                  <a:lumMod val="65000"/>
                  <a:lumOff val="35000"/>
                </a:srgbClr>
              </a:solidFill>
              <a:latin typeface="+mn-lt"/>
              <a:ea typeface="+mn-ea"/>
              <a:cs typeface="+mn-cs"/>
            </a:defRPr>
          </a:pPr>
          <a:r>
            <a:rPr lang="en-US" b="1" dirty="0" smtClean="0">
              <a:solidFill>
                <a:srgbClr val="000000"/>
              </a:solidFill>
              <a:cs typeface="Times New Roman" panose="02020603050405020304" pitchFamily="18" charset="0"/>
            </a:rPr>
            <a:t>(Reference case)</a:t>
          </a:r>
          <a:endParaRPr lang="en-US" dirty="0"/>
        </a:p>
        <a:p xmlns:a="http://schemas.openxmlformats.org/drawingml/2006/main">
          <a:pPr>
            <a:defRPr sz="1400" b="0" i="0" u="none" strike="noStrike" kern="1200" spc="0" baseline="0">
              <a:solidFill>
                <a:srgbClr val="000000">
                  <a:lumMod val="65000"/>
                  <a:lumOff val="35000"/>
                </a:srgbClr>
              </a:solidFill>
              <a:latin typeface="+mn-lt"/>
              <a:ea typeface="+mn-ea"/>
              <a:cs typeface="+mn-cs"/>
            </a:defRPr>
          </a:pPr>
          <a:r>
            <a:rPr lang="en-US" dirty="0">
              <a:solidFill>
                <a:srgbClr val="000000"/>
              </a:solidFill>
              <a:ea typeface="Times New Roman" panose="02020603050405020304" pitchFamily="18" charset="0"/>
              <a:cs typeface="Times New Roman" panose="02020603050405020304" pitchFamily="18" charset="0"/>
            </a:rPr>
            <a:t>2018=1.0</a:t>
          </a:r>
          <a:endParaRPr lang="en-US" dirty="0"/>
        </a:p>
      </cdr:txBody>
    </cdr:sp>
  </cdr:relSizeAnchor>
</c:userShapes>
</file>

<file path=ppt/drawings/drawing101.xml><?xml version="1.0" encoding="utf-8"?>
<c:userShapes xmlns:c="http://schemas.openxmlformats.org/drawingml/2006/chart">
  <cdr:relSizeAnchor xmlns:cdr="http://schemas.openxmlformats.org/drawingml/2006/chartDrawing">
    <cdr:from>
      <cdr:x>0</cdr:x>
      <cdr:y>2.22666E-7</cdr:y>
    </cdr:from>
    <cdr:to>
      <cdr:x>0.94277</cdr:x>
      <cdr:y>0.1216</cdr:y>
    </cdr:to>
    <cdr:sp macro="" textlink="">
      <cdr:nvSpPr>
        <cdr:cNvPr id="2" name="TextBox 1"/>
        <cdr:cNvSpPr txBox="1"/>
      </cdr:nvSpPr>
      <cdr:spPr bwMode="auto">
        <a:xfrm xmlns:a="http://schemas.openxmlformats.org/drawingml/2006/main">
          <a:off x="0" y="1"/>
          <a:ext cx="3870330" cy="54610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dirty="0" smtClean="0">
              <a:ea typeface="Times New Roman" charset="0"/>
              <a:cs typeface="Times New Roman" charset="0"/>
            </a:rPr>
            <a:t>Residential p</a:t>
          </a:r>
          <a:r>
            <a:rPr lang="en-US" sz="1400" b="1" i="0" baseline="0" dirty="0" smtClean="0">
              <a:solidFill>
                <a:sysClr val="windowText" lastClr="000000"/>
              </a:solidFill>
              <a:latin typeface="+mn-lt"/>
              <a:ea typeface="Times New Roman" charset="0"/>
              <a:cs typeface="Times New Roman" charset="0"/>
            </a:rPr>
            <a:t>urchased electricity intensity</a:t>
          </a:r>
          <a:endParaRPr lang="en-US" sz="1400" i="0" baseline="0" dirty="0" smtClean="0">
            <a:solidFill>
              <a:sysClr val="windowText" lastClr="000000"/>
            </a:solidFill>
            <a:latin typeface="+mn-lt"/>
            <a:ea typeface="Times New Roman" charset="0"/>
            <a:cs typeface="Times New Roman" charset="0"/>
          </a:endParaRPr>
        </a:p>
        <a:p xmlns:a="http://schemas.openxmlformats.org/drawingml/2006/main">
          <a:pPr eaLnBrk="0" hangingPunct="0"/>
          <a:r>
            <a:rPr lang="en-US" sz="1400" b="1" i="0" baseline="0" dirty="0" smtClean="0">
              <a:solidFill>
                <a:sysClr val="windowText" lastClr="000000"/>
              </a:solidFill>
              <a:latin typeface="+mn-lt"/>
              <a:ea typeface="Times New Roman" charset="0"/>
              <a:cs typeface="Times New Roman" charset="0"/>
            </a:rPr>
            <a:t>(Reference case)</a:t>
          </a:r>
        </a:p>
        <a:p xmlns:a="http://schemas.openxmlformats.org/drawingml/2006/main">
          <a:pPr eaLnBrk="0" hangingPunct="0"/>
          <a:r>
            <a:rPr lang="en-US" sz="1400" dirty="0">
              <a:ea typeface="Times New Roman" charset="0"/>
              <a:cs typeface="Times New Roman" charset="0"/>
            </a:rPr>
            <a:t>t</a:t>
          </a:r>
          <a:r>
            <a:rPr lang="en-US" sz="1400" i="0" baseline="0" dirty="0" smtClean="0">
              <a:solidFill>
                <a:sysClr val="windowText" lastClr="000000"/>
              </a:solidFill>
              <a:latin typeface="+mn-lt"/>
              <a:ea typeface="Times New Roman" charset="0"/>
              <a:cs typeface="Times New Roman" charset="0"/>
            </a:rPr>
            <a:t>housand kilowatthours per household</a:t>
          </a:r>
          <a:endParaRPr lang="en-US" sz="14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0.55354</cdr:x>
      <cdr:y>0.28979</cdr:y>
    </cdr:from>
    <cdr:to>
      <cdr:x>0.63456</cdr:x>
      <cdr:y>0.43447</cdr:y>
    </cdr:to>
    <cdr:sp macro="" textlink="">
      <cdr:nvSpPr>
        <cdr:cNvPr id="3" name="TextBox 1"/>
        <cdr:cNvSpPr txBox="1"/>
      </cdr:nvSpPr>
      <cdr:spPr bwMode="auto">
        <a:xfrm xmlns:a="http://schemas.openxmlformats.org/drawingml/2006/main">
          <a:off x="2272430" y="1301449"/>
          <a:ext cx="332610" cy="649763"/>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chemeClr val="accent6"/>
              </a:solidFill>
              <a:latin typeface="+mn-lt"/>
              <a:ea typeface="Times New Roman" charset="0"/>
              <a:cs typeface="Times New Roman" charset="0"/>
            </a:rPr>
            <a:t>2018</a:t>
          </a:r>
        </a:p>
        <a:p xmlns:a="http://schemas.openxmlformats.org/drawingml/2006/main">
          <a:pPr eaLnBrk="0" hangingPunct="0"/>
          <a:r>
            <a:rPr lang="en-US" sz="1400" b="1" i="0" dirty="0" smtClean="0">
              <a:solidFill>
                <a:schemeClr val="accent6">
                  <a:lumMod val="60000"/>
                  <a:lumOff val="40000"/>
                </a:schemeClr>
              </a:solidFill>
              <a:latin typeface="+mn-lt"/>
              <a:ea typeface="Times New Roman" charset="0"/>
              <a:cs typeface="Times New Roman" charset="0"/>
            </a:rPr>
            <a:t>2050</a:t>
          </a:r>
          <a:endParaRPr lang="en-US" sz="1400" i="0" dirty="0" smtClean="0">
            <a:solidFill>
              <a:schemeClr val="accent6">
                <a:lumMod val="60000"/>
                <a:lumOff val="40000"/>
              </a:schemeClr>
            </a:solidFill>
            <a:latin typeface="+mn-lt"/>
            <a:ea typeface="Times New Roman" charset="0"/>
            <a:cs typeface="Times New Roman" charset="0"/>
          </a:endParaRPr>
        </a:p>
      </cdr:txBody>
    </cdr:sp>
  </cdr:relSizeAnchor>
</c:userShapes>
</file>

<file path=ppt/drawings/drawing102.xml><?xml version="1.0" encoding="utf-8"?>
<c:userShapes xmlns:c="http://schemas.openxmlformats.org/drawingml/2006/chart">
  <cdr:relSizeAnchor xmlns:cdr="http://schemas.openxmlformats.org/drawingml/2006/chartDrawing">
    <cdr:from>
      <cdr:x>0</cdr:x>
      <cdr:y>0</cdr:y>
    </cdr:from>
    <cdr:to>
      <cdr:x>0.48264</cdr:x>
      <cdr:y>0.17361</cdr:y>
    </cdr:to>
    <cdr:sp macro="" textlink="">
      <cdr:nvSpPr>
        <cdr:cNvPr id="2" name="TextBox 1"/>
        <cdr:cNvSpPr txBox="1"/>
      </cdr:nvSpPr>
      <cdr:spPr bwMode="auto">
        <a:xfrm xmlns:a="http://schemas.openxmlformats.org/drawingml/2006/main">
          <a:off x="0" y="0"/>
          <a:ext cx="2647950" cy="47625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baseline="0" dirty="0" smtClean="0">
              <a:solidFill>
                <a:sysClr val="windowText" lastClr="000000"/>
              </a:solidFill>
              <a:latin typeface="+mn-lt"/>
              <a:ea typeface="Times New Roman" charset="0"/>
              <a:cs typeface="Times New Roman" charset="0"/>
            </a:rPr>
            <a:t>Commercial </a:t>
          </a:r>
          <a:r>
            <a:rPr lang="en-US" sz="1400" b="1" i="0" baseline="0" dirty="0" err="1" smtClean="0">
              <a:solidFill>
                <a:sysClr val="windowText" lastClr="000000"/>
              </a:solidFill>
              <a:latin typeface="+mn-lt"/>
              <a:ea typeface="Times New Roman" charset="0"/>
              <a:cs typeface="Times New Roman" charset="0"/>
            </a:rPr>
            <a:t>floorspace</a:t>
          </a:r>
          <a:r>
            <a:rPr lang="en-US" sz="1400" b="1" i="0" baseline="0" dirty="0" smtClean="0">
              <a:solidFill>
                <a:sysClr val="windowText" lastClr="000000"/>
              </a:solidFill>
              <a:latin typeface="+mn-lt"/>
              <a:ea typeface="Times New Roman" charset="0"/>
              <a:cs typeface="Times New Roman" charset="0"/>
            </a:rPr>
            <a:t> growth</a:t>
          </a:r>
        </a:p>
        <a:p xmlns:a="http://schemas.openxmlformats.org/drawingml/2006/main">
          <a:pPr eaLnBrk="0" hangingPunct="0"/>
          <a:r>
            <a:rPr lang="en-US" sz="1400" b="1" dirty="0" smtClean="0">
              <a:ea typeface="Times New Roman" charset="0"/>
              <a:cs typeface="Times New Roman" charset="0"/>
            </a:rPr>
            <a:t>(Reference case)</a:t>
          </a:r>
          <a:endParaRPr lang="en-US" sz="1400" b="1" i="0" baseline="0" dirty="0" smtClean="0">
            <a:solidFill>
              <a:sysClr val="windowText" lastClr="000000"/>
            </a:solidFill>
            <a:latin typeface="+mn-lt"/>
            <a:ea typeface="Times New Roman" charset="0"/>
            <a:cs typeface="Times New Roman" charset="0"/>
          </a:endParaRPr>
        </a:p>
        <a:p xmlns:a="http://schemas.openxmlformats.org/drawingml/2006/main">
          <a:pPr eaLnBrk="0" hangingPunct="0"/>
          <a:r>
            <a:rPr lang="en-US" sz="1400" b="0" i="0" baseline="0" dirty="0" smtClean="0">
              <a:solidFill>
                <a:sysClr val="windowText" lastClr="000000"/>
              </a:solidFill>
              <a:latin typeface="+mn-lt"/>
              <a:ea typeface="Times New Roman" charset="0"/>
              <a:cs typeface="Times New Roman" charset="0"/>
            </a:rPr>
            <a:t>percent compound annual growth rate</a:t>
          </a:r>
        </a:p>
      </cdr:txBody>
    </cdr:sp>
  </cdr:relSizeAnchor>
</c:userShapes>
</file>

<file path=ppt/drawings/drawing103.xml><?xml version="1.0" encoding="utf-8"?>
<c:userShapes xmlns:c="http://schemas.openxmlformats.org/drawingml/2006/chart">
  <cdr:relSizeAnchor xmlns:cdr="http://schemas.openxmlformats.org/drawingml/2006/chartDrawing">
    <cdr:from>
      <cdr:x>0</cdr:x>
      <cdr:y>0</cdr:y>
    </cdr:from>
    <cdr:to>
      <cdr:x>0.48264</cdr:x>
      <cdr:y>0.17361</cdr:y>
    </cdr:to>
    <cdr:sp macro="" textlink="">
      <cdr:nvSpPr>
        <cdr:cNvPr id="2" name="TextBox 1"/>
        <cdr:cNvSpPr txBox="1"/>
      </cdr:nvSpPr>
      <cdr:spPr bwMode="auto">
        <a:xfrm xmlns:a="http://schemas.openxmlformats.org/drawingml/2006/main">
          <a:off x="0" y="0"/>
          <a:ext cx="2647950" cy="47625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baseline="0" dirty="0" smtClean="0">
              <a:solidFill>
                <a:sysClr val="windowText" lastClr="000000"/>
              </a:solidFill>
              <a:latin typeface="+mn-lt"/>
              <a:ea typeface="Times New Roman" charset="0"/>
              <a:cs typeface="Times New Roman" charset="0"/>
            </a:rPr>
            <a:t>Purchased electricity consumption intensity</a:t>
          </a:r>
        </a:p>
        <a:p xmlns:a="http://schemas.openxmlformats.org/drawingml/2006/main">
          <a:pPr eaLnBrk="0" hangingPunct="0"/>
          <a:r>
            <a:rPr lang="en-US" sz="1400" b="1" dirty="0" smtClean="0">
              <a:ea typeface="Times New Roman" charset="0"/>
              <a:cs typeface="Times New Roman" charset="0"/>
            </a:rPr>
            <a:t>(Reference case)</a:t>
          </a:r>
          <a:endParaRPr lang="en-US" sz="1400" b="1" i="0" baseline="0" dirty="0" smtClean="0">
            <a:solidFill>
              <a:sysClr val="windowText" lastClr="000000"/>
            </a:solidFill>
            <a:latin typeface="+mn-lt"/>
            <a:ea typeface="Times New Roman" charset="0"/>
            <a:cs typeface="Times New Roman" charset="0"/>
          </a:endParaRPr>
        </a:p>
        <a:p xmlns:a="http://schemas.openxmlformats.org/drawingml/2006/main">
          <a:pPr eaLnBrk="0" hangingPunct="0"/>
          <a:r>
            <a:rPr lang="en-US" sz="1400" i="0" baseline="0" dirty="0" smtClean="0">
              <a:solidFill>
                <a:sysClr val="windowText" lastClr="000000"/>
              </a:solidFill>
              <a:latin typeface="+mn-lt"/>
              <a:ea typeface="Times New Roman" charset="0"/>
              <a:cs typeface="Times New Roman" charset="0"/>
            </a:rPr>
            <a:t>kilowatthours per square foot</a:t>
          </a:r>
          <a:endParaRPr lang="en-US" sz="14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0.72148</cdr:x>
      <cdr:y>0.39611</cdr:y>
    </cdr:from>
    <cdr:to>
      <cdr:x>0.93339</cdr:x>
      <cdr:y>0.58229</cdr:y>
    </cdr:to>
    <cdr:sp macro="" textlink="">
      <cdr:nvSpPr>
        <cdr:cNvPr id="4" name="TextBox 3"/>
        <cdr:cNvSpPr txBox="1"/>
      </cdr:nvSpPr>
      <cdr:spPr bwMode="auto">
        <a:xfrm xmlns:a="http://schemas.openxmlformats.org/drawingml/2006/main">
          <a:off x="2929576" y="1108624"/>
          <a:ext cx="860460" cy="521073"/>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0" tIns="0" rIns="0" rtlCol="0">
          <a:prstTxWarp prst="textNoShape">
            <a:avLst/>
          </a:prstTxWarp>
        </a:bodyPr>
        <a:lstStyle xmlns:a="http://schemas.openxmlformats.org/drawingml/2006/main"/>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rgbClr val="0096D7">
                  <a:lumMod val="50000"/>
                </a:srgbClr>
              </a:solidFill>
              <a:effectLst/>
              <a:uLnTx/>
              <a:uFillTx/>
              <a:latin typeface="+mn-lt"/>
              <a:ea typeface="Times New Roman" charset="0"/>
              <a:cs typeface="Times New Roman" charset="0"/>
            </a:rPr>
            <a:t>2018</a:t>
          </a: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chemeClr val="accent1">
                  <a:lumMod val="40000"/>
                  <a:lumOff val="60000"/>
                </a:schemeClr>
              </a:solidFill>
              <a:effectLst/>
              <a:uLnTx/>
              <a:uFillTx/>
              <a:latin typeface="+mn-lt"/>
              <a:ea typeface="Times New Roman" charset="0"/>
              <a:cs typeface="Times New Roman" charset="0"/>
            </a:rPr>
            <a:t>2050</a:t>
          </a:r>
          <a:endParaRPr kumimoji="0" lang="en-US" sz="1200" b="0" i="0" u="none" strike="noStrike" kern="0" cap="none" spc="0" normalizeH="0" baseline="0" noProof="0" dirty="0" smtClean="0">
            <a:ln>
              <a:noFill/>
            </a:ln>
            <a:solidFill>
              <a:schemeClr val="accent1">
                <a:lumMod val="40000"/>
                <a:lumOff val="60000"/>
              </a:schemeClr>
            </a:solidFill>
            <a:effectLst/>
            <a:uLnTx/>
            <a:uFillTx/>
            <a:latin typeface="+mn-lt"/>
            <a:ea typeface="Times New Roman" charset="0"/>
            <a:cs typeface="Times New Roman" charset="0"/>
          </a:endParaRPr>
        </a:p>
        <a:p xmlns:a="http://schemas.openxmlformats.org/drawingml/2006/main">
          <a:pPr eaLnBrk="0" hangingPunct="0"/>
          <a:endParaRPr lang="en-US" sz="1200" i="1" dirty="0" smtClean="0">
            <a:solidFill>
              <a:srgbClr val="333333"/>
            </a:solidFill>
            <a:latin typeface="Times New Roman" charset="0"/>
            <a:ea typeface="Times New Roman" charset="0"/>
            <a:cs typeface="Times New Roman" charset="0"/>
          </a:endParaRPr>
        </a:p>
      </cdr:txBody>
    </cdr:sp>
  </cdr:relSizeAnchor>
</c:userShapes>
</file>

<file path=ppt/drawings/drawing104.xml><?xml version="1.0" encoding="utf-8"?>
<c:userShapes xmlns:c="http://schemas.openxmlformats.org/drawingml/2006/chart">
  <cdr:relSizeAnchor xmlns:cdr="http://schemas.openxmlformats.org/drawingml/2006/chartDrawing">
    <cdr:from>
      <cdr:x>0.73442</cdr:x>
      <cdr:y>0.55128</cdr:y>
    </cdr:from>
    <cdr:to>
      <cdr:x>1</cdr:x>
      <cdr:y>0.61306</cdr:y>
    </cdr:to>
    <cdr:sp macro="" textlink="">
      <cdr:nvSpPr>
        <cdr:cNvPr id="4" name="TextBox 1"/>
        <cdr:cNvSpPr txBox="1"/>
      </cdr:nvSpPr>
      <cdr:spPr bwMode="auto">
        <a:xfrm xmlns:a="http://schemas.openxmlformats.org/drawingml/2006/main">
          <a:off x="5861279" y="2340428"/>
          <a:ext cx="2119528" cy="262267"/>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nchor="t">
          <a:prstTxWarp prst="textNoShape">
            <a:avLst/>
          </a:prstTxWarp>
          <a:no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chemeClr val="bg1">
                  <a:lumMod val="65000"/>
                </a:schemeClr>
              </a:solidFill>
              <a:latin typeface="+mn-lt"/>
              <a:ea typeface="Times New Roman" charset="0"/>
              <a:cs typeface="Times New Roman" charset="0"/>
            </a:rPr>
            <a:t>side case range</a:t>
          </a:r>
        </a:p>
      </cdr:txBody>
    </cdr:sp>
  </cdr:relSizeAnchor>
  <cdr:relSizeAnchor xmlns:cdr="http://schemas.openxmlformats.org/drawingml/2006/chartDrawing">
    <cdr:from>
      <cdr:x>0.22888</cdr:x>
      <cdr:y>0.64796</cdr:y>
    </cdr:from>
    <cdr:to>
      <cdr:x>0.41469</cdr:x>
      <cdr:y>0.89177</cdr:y>
    </cdr:to>
    <cdr:sp macro="" textlink="">
      <cdr:nvSpPr>
        <cdr:cNvPr id="3" name="TextBox 1"/>
        <cdr:cNvSpPr txBox="1"/>
      </cdr:nvSpPr>
      <cdr:spPr bwMode="auto">
        <a:xfrm xmlns:a="http://schemas.openxmlformats.org/drawingml/2006/main">
          <a:off x="836612" y="2777332"/>
          <a:ext cx="679176" cy="1045031"/>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nchor="t">
          <a:prstTxWarp prst="textNoShape">
            <a:avLst/>
          </a:prstTxWarp>
          <a:no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chemeClr val="accent1"/>
              </a:solidFill>
              <a:latin typeface="+mn-lt"/>
              <a:ea typeface="Times New Roman" charset="0"/>
              <a:cs typeface="Times New Roman" charset="0"/>
            </a:rPr>
            <a:t>residential</a:t>
          </a:r>
        </a:p>
        <a:p xmlns:a="http://schemas.openxmlformats.org/drawingml/2006/main">
          <a:pPr eaLnBrk="0" hangingPunct="0"/>
          <a:endParaRPr lang="en-US" sz="1400" b="1" i="0" dirty="0" smtClean="0">
            <a:solidFill>
              <a:srgbClr val="333333"/>
            </a:solidFill>
            <a:latin typeface="+mn-lt"/>
            <a:ea typeface="Times New Roman" charset="0"/>
            <a:cs typeface="Times New Roman" charset="0"/>
          </a:endParaRPr>
        </a:p>
        <a:p xmlns:a="http://schemas.openxmlformats.org/drawingml/2006/main">
          <a:pPr eaLnBrk="0" hangingPunct="0"/>
          <a:endParaRPr lang="en-US" sz="1400" b="1" i="0" dirty="0" smtClean="0">
            <a:solidFill>
              <a:srgbClr val="333333"/>
            </a:solidFill>
            <a:latin typeface="+mn-lt"/>
            <a:ea typeface="Times New Roman" charset="0"/>
            <a:cs typeface="Times New Roman" charset="0"/>
          </a:endParaRPr>
        </a:p>
        <a:p xmlns:a="http://schemas.openxmlformats.org/drawingml/2006/main">
          <a:pPr eaLnBrk="0" hangingPunct="0"/>
          <a:endParaRPr lang="en-US" sz="1400" b="1" i="0" dirty="0" smtClean="0">
            <a:solidFill>
              <a:schemeClr val="accent4">
                <a:lumMod val="50000"/>
              </a:schemeClr>
            </a:solidFill>
            <a:latin typeface="+mn-lt"/>
            <a:ea typeface="Times New Roman" charset="0"/>
            <a:cs typeface="Times New Roman" charset="0"/>
          </a:endParaRPr>
        </a:p>
        <a:p xmlns:a="http://schemas.openxmlformats.org/drawingml/2006/main">
          <a:pPr eaLnBrk="0" hangingPunct="0"/>
          <a:r>
            <a:rPr lang="en-US" sz="1400" b="1" i="0" dirty="0" smtClean="0">
              <a:solidFill>
                <a:schemeClr val="accent4">
                  <a:lumMod val="50000"/>
                </a:schemeClr>
              </a:solidFill>
              <a:latin typeface="+mn-lt"/>
              <a:ea typeface="Times New Roman" charset="0"/>
              <a:cs typeface="Times New Roman" charset="0"/>
            </a:rPr>
            <a:t>commercial</a:t>
          </a:r>
        </a:p>
      </cdr:txBody>
    </cdr:sp>
  </cdr:relSizeAnchor>
  <cdr:relSizeAnchor xmlns:cdr="http://schemas.openxmlformats.org/drawingml/2006/chartDrawing">
    <cdr:from>
      <cdr:x>0.04026</cdr:x>
      <cdr:y>0.11727</cdr:y>
    </cdr:from>
    <cdr:to>
      <cdr:x>0.3199</cdr:x>
      <cdr:y>0.31283</cdr:y>
    </cdr:to>
    <cdr:sp macro="" textlink="">
      <cdr:nvSpPr>
        <cdr:cNvPr id="5" name="TextBox 1"/>
        <cdr:cNvSpPr txBox="1"/>
      </cdr:nvSpPr>
      <cdr:spPr bwMode="auto">
        <a:xfrm xmlns:a="http://schemas.openxmlformats.org/drawingml/2006/main">
          <a:off x="349955" y="526651"/>
          <a:ext cx="2430979" cy="87826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spcAft>
              <a:spcPts val="300"/>
            </a:spcAft>
          </a:pPr>
          <a:r>
            <a:rPr lang="en-US" sz="1400" b="0" i="0" dirty="0" smtClean="0">
              <a:solidFill>
                <a:schemeClr val="tx1"/>
              </a:solidFill>
              <a:latin typeface="+mn-lt"/>
              <a:ea typeface="Times New Roman" charset="0"/>
              <a:cs typeface="Times New Roman" charset="0"/>
            </a:rPr>
            <a:t>         </a:t>
          </a:r>
          <a:r>
            <a:rPr lang="en-US" sz="1400" b="1" i="0" dirty="0" smtClean="0">
              <a:solidFill>
                <a:schemeClr val="tx1"/>
              </a:solidFill>
              <a:latin typeface="+mn-lt"/>
              <a:ea typeface="Times New Roman" charset="0"/>
              <a:cs typeface="Times New Roman" charset="0"/>
            </a:rPr>
            <a:t>2018</a:t>
          </a:r>
          <a:endParaRPr lang="en-US" sz="1400" b="0" i="0" dirty="0" smtClean="0">
            <a:solidFill>
              <a:schemeClr val="tx1"/>
            </a:solidFill>
            <a:latin typeface="+mn-lt"/>
            <a:ea typeface="Times New Roman" charset="0"/>
            <a:cs typeface="Times New Roman" charset="0"/>
          </a:endParaRPr>
        </a:p>
        <a:p xmlns:a="http://schemas.openxmlformats.org/drawingml/2006/main">
          <a:pPr eaLnBrk="0" hangingPunct="0"/>
          <a:r>
            <a:rPr lang="en-US" sz="1400" b="0" i="0" dirty="0" smtClean="0">
              <a:solidFill>
                <a:schemeClr val="tx1"/>
              </a:solidFill>
              <a:latin typeface="+mn-lt"/>
              <a:ea typeface="Times New Roman" charset="0"/>
              <a:cs typeface="Times New Roman" charset="0"/>
            </a:rPr>
            <a:t>history</a:t>
          </a:r>
          <a:r>
            <a:rPr lang="en-US" sz="1400" b="0" i="0" baseline="0" dirty="0" smtClean="0">
              <a:solidFill>
                <a:schemeClr val="tx1"/>
              </a:solidFill>
              <a:latin typeface="+mn-lt"/>
              <a:ea typeface="Times New Roman" charset="0"/>
              <a:cs typeface="Times New Roman" charset="0"/>
            </a:rPr>
            <a:t>     projections</a:t>
          </a:r>
          <a:endParaRPr lang="en-US" sz="1400" b="0" i="0" dirty="0" smtClean="0">
            <a:solidFill>
              <a:schemeClr val="tx1"/>
            </a:solidFill>
            <a:latin typeface="+mn-lt"/>
            <a:ea typeface="Times New Roman" charset="0"/>
            <a:cs typeface="Times New Roman" charset="0"/>
          </a:endParaRPr>
        </a:p>
      </cdr:txBody>
    </cdr:sp>
  </cdr:relSizeAnchor>
</c:userShapes>
</file>

<file path=ppt/drawings/drawing105.xml><?xml version="1.0" encoding="utf-8"?>
<c:userShapes xmlns:c="http://schemas.openxmlformats.org/drawingml/2006/chart">
  <cdr:relSizeAnchor xmlns:cdr="http://schemas.openxmlformats.org/drawingml/2006/chartDrawing">
    <cdr:from>
      <cdr:x>0.11551</cdr:x>
      <cdr:y>0.42297</cdr:y>
    </cdr:from>
    <cdr:to>
      <cdr:x>0.50525</cdr:x>
      <cdr:y>0.66667</cdr:y>
    </cdr:to>
    <cdr:sp macro="" textlink="">
      <cdr:nvSpPr>
        <cdr:cNvPr id="2" name="TextBox 2"/>
        <cdr:cNvSpPr txBox="1"/>
      </cdr:nvSpPr>
      <cdr:spPr bwMode="auto">
        <a:xfrm xmlns:a="http://schemas.openxmlformats.org/drawingml/2006/main">
          <a:off x="1004126" y="1899574"/>
          <a:ext cx="3388068" cy="1094466"/>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nchor="t">
          <a:prstTxWarp prst="textNoShape">
            <a:avLst/>
          </a:prstTxWarp>
          <a:no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chemeClr val="accent6"/>
              </a:solidFill>
              <a:latin typeface="+mn-lt"/>
              <a:ea typeface="Times New Roman" charset="0"/>
              <a:cs typeface="Times New Roman" charset="0"/>
            </a:rPr>
            <a:t>other</a:t>
          </a:r>
        </a:p>
        <a:p xmlns:a="http://schemas.openxmlformats.org/drawingml/2006/main">
          <a:pPr eaLnBrk="0" hangingPunct="0"/>
          <a:r>
            <a:rPr lang="en-US" sz="1400" b="1" i="0" dirty="0" smtClean="0">
              <a:solidFill>
                <a:schemeClr val="accent3"/>
              </a:solidFill>
              <a:latin typeface="+mn-lt"/>
              <a:ea typeface="Times New Roman" charset="0"/>
              <a:cs typeface="Times New Roman" charset="0"/>
            </a:rPr>
            <a:t>natural</a:t>
          </a:r>
          <a:r>
            <a:rPr lang="en-US" sz="1400" b="1" i="0" baseline="0" dirty="0" smtClean="0">
              <a:solidFill>
                <a:schemeClr val="accent3"/>
              </a:solidFill>
              <a:latin typeface="+mn-lt"/>
              <a:ea typeface="Times New Roman" charset="0"/>
              <a:cs typeface="Times New Roman" charset="0"/>
            </a:rPr>
            <a:t> g</a:t>
          </a:r>
          <a:r>
            <a:rPr lang="en-US" sz="1400" b="1" i="0" dirty="0" smtClean="0">
              <a:solidFill>
                <a:schemeClr val="accent3"/>
              </a:solidFill>
              <a:latin typeface="+mn-lt"/>
              <a:ea typeface="Times New Roman" charset="0"/>
              <a:cs typeface="Times New Roman" charset="0"/>
            </a:rPr>
            <a:t>as-fired</a:t>
          </a:r>
          <a:r>
            <a:rPr lang="en-US" sz="1400" b="1" i="0" baseline="0" dirty="0" smtClean="0">
              <a:solidFill>
                <a:schemeClr val="accent3"/>
              </a:solidFill>
              <a:latin typeface="+mn-lt"/>
              <a:ea typeface="Times New Roman" charset="0"/>
              <a:cs typeface="Times New Roman" charset="0"/>
            </a:rPr>
            <a:t> combined heat and power</a:t>
          </a:r>
          <a:endParaRPr lang="en-US" sz="1400" b="1" i="0" dirty="0" smtClean="0">
            <a:solidFill>
              <a:schemeClr val="accent3"/>
            </a:solidFill>
            <a:latin typeface="+mn-lt"/>
            <a:ea typeface="Times New Roman" charset="0"/>
            <a:cs typeface="Times New Roman" charset="0"/>
          </a:endParaRPr>
        </a:p>
        <a:p xmlns:a="http://schemas.openxmlformats.org/drawingml/2006/main">
          <a:pPr eaLnBrk="0" hangingPunct="0"/>
          <a:r>
            <a:rPr lang="en-US" sz="1400" b="1" i="0" dirty="0" smtClean="0">
              <a:solidFill>
                <a:schemeClr val="accent1"/>
              </a:solidFill>
              <a:latin typeface="+mn-lt"/>
              <a:ea typeface="Times New Roman" charset="0"/>
              <a:cs typeface="Times New Roman" charset="0"/>
            </a:rPr>
            <a:t>wind</a:t>
          </a:r>
        </a:p>
        <a:p xmlns:a="http://schemas.openxmlformats.org/drawingml/2006/main">
          <a:pPr eaLnBrk="0" hangingPunct="0"/>
          <a:r>
            <a:rPr lang="en-US" sz="1400" b="1" i="0" dirty="0" smtClean="0">
              <a:solidFill>
                <a:schemeClr val="accent4"/>
              </a:solidFill>
              <a:latin typeface="+mn-lt"/>
              <a:ea typeface="Times New Roman" charset="0"/>
              <a:cs typeface="Times New Roman" charset="0"/>
            </a:rPr>
            <a:t>solar PV</a:t>
          </a:r>
        </a:p>
      </cdr:txBody>
    </cdr:sp>
  </cdr:relSizeAnchor>
  <cdr:relSizeAnchor xmlns:cdr="http://schemas.openxmlformats.org/drawingml/2006/chartDrawing">
    <cdr:from>
      <cdr:x>0.02667</cdr:x>
      <cdr:y>0.10023</cdr:y>
    </cdr:from>
    <cdr:to>
      <cdr:x>0.30631</cdr:x>
      <cdr:y>0.29579</cdr:y>
    </cdr:to>
    <cdr:sp macro="" textlink="">
      <cdr:nvSpPr>
        <cdr:cNvPr id="3" name="TextBox 1"/>
        <cdr:cNvSpPr txBox="1"/>
      </cdr:nvSpPr>
      <cdr:spPr bwMode="auto">
        <a:xfrm xmlns:a="http://schemas.openxmlformats.org/drawingml/2006/main">
          <a:off x="231826" y="450143"/>
          <a:ext cx="2430979" cy="87826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spcAft>
              <a:spcPts val="300"/>
            </a:spcAft>
          </a:pPr>
          <a:r>
            <a:rPr lang="en-US" sz="1400" b="0" i="0" dirty="0" smtClean="0">
              <a:solidFill>
                <a:schemeClr val="tx1"/>
              </a:solidFill>
              <a:latin typeface="+mn-lt"/>
              <a:ea typeface="Times New Roman" charset="0"/>
              <a:cs typeface="Times New Roman" charset="0"/>
            </a:rPr>
            <a:t>         </a:t>
          </a:r>
          <a:r>
            <a:rPr lang="en-US" sz="1400" b="1" i="0" dirty="0" smtClean="0">
              <a:solidFill>
                <a:schemeClr val="tx1"/>
              </a:solidFill>
              <a:latin typeface="+mn-lt"/>
              <a:ea typeface="Times New Roman" charset="0"/>
              <a:cs typeface="Times New Roman" charset="0"/>
            </a:rPr>
            <a:t>2018</a:t>
          </a:r>
          <a:endParaRPr lang="en-US" sz="1400" b="0" i="0" dirty="0" smtClean="0">
            <a:solidFill>
              <a:schemeClr val="tx1"/>
            </a:solidFill>
            <a:latin typeface="+mn-lt"/>
            <a:ea typeface="Times New Roman" charset="0"/>
            <a:cs typeface="Times New Roman" charset="0"/>
          </a:endParaRPr>
        </a:p>
        <a:p xmlns:a="http://schemas.openxmlformats.org/drawingml/2006/main">
          <a:pPr eaLnBrk="0" hangingPunct="0"/>
          <a:r>
            <a:rPr lang="en-US" sz="1400" b="0" i="0" dirty="0" smtClean="0">
              <a:solidFill>
                <a:schemeClr val="tx1"/>
              </a:solidFill>
              <a:latin typeface="+mn-lt"/>
              <a:ea typeface="Times New Roman" charset="0"/>
              <a:cs typeface="Times New Roman" charset="0"/>
            </a:rPr>
            <a:t>history</a:t>
          </a:r>
          <a:r>
            <a:rPr lang="en-US" sz="1400" b="0" i="0" baseline="0" dirty="0" smtClean="0">
              <a:solidFill>
                <a:schemeClr val="tx1"/>
              </a:solidFill>
              <a:latin typeface="+mn-lt"/>
              <a:ea typeface="Times New Roman" charset="0"/>
              <a:cs typeface="Times New Roman" charset="0"/>
            </a:rPr>
            <a:t>     projections</a:t>
          </a:r>
          <a:endParaRPr lang="en-US" sz="1400" b="0" i="0" dirty="0" smtClean="0">
            <a:solidFill>
              <a:schemeClr val="tx1"/>
            </a:solidFill>
            <a:latin typeface="+mn-lt"/>
            <a:ea typeface="Times New Roman" charset="0"/>
            <a:cs typeface="Times New Roman" charset="0"/>
          </a:endParaRPr>
        </a:p>
      </cdr:txBody>
    </cdr:sp>
  </cdr:relSizeAnchor>
</c:userShapes>
</file>

<file path=ppt/drawings/drawing106.xml><?xml version="1.0" encoding="utf-8"?>
<c:userShapes xmlns:c="http://schemas.openxmlformats.org/drawingml/2006/chart">
  <cdr:relSizeAnchor xmlns:cdr="http://schemas.openxmlformats.org/drawingml/2006/chartDrawing">
    <cdr:from>
      <cdr:x>0.00521</cdr:x>
      <cdr:y>0</cdr:y>
    </cdr:from>
    <cdr:to>
      <cdr:x>0.46875</cdr:x>
      <cdr:y>0.23264</cdr:y>
    </cdr:to>
    <cdr:sp macro="" textlink="">
      <cdr:nvSpPr>
        <cdr:cNvPr id="2" name="TextBox 1"/>
        <cdr:cNvSpPr txBox="1"/>
      </cdr:nvSpPr>
      <cdr:spPr bwMode="auto">
        <a:xfrm xmlns:a="http://schemas.openxmlformats.org/drawingml/2006/main">
          <a:off x="28575" y="0"/>
          <a:ext cx="2543175" cy="63817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400" b="1" i="0" dirty="0" smtClean="0">
              <a:solidFill>
                <a:sysClr val="windowText" lastClr="000000"/>
              </a:solidFill>
              <a:latin typeface="+mn-lt"/>
              <a:ea typeface="Times New Roman" charset="0"/>
              <a:cs typeface="Times New Roman" charset="0"/>
            </a:rPr>
            <a:t>Electricity prices (Reference case)</a:t>
          </a:r>
        </a:p>
        <a:p xmlns:a="http://schemas.openxmlformats.org/drawingml/2006/main">
          <a:pPr eaLnBrk="0" hangingPunct="0"/>
          <a:r>
            <a:rPr lang="en-US" sz="1400" b="0" i="0" dirty="0" smtClean="0">
              <a:solidFill>
                <a:sysClr val="windowText" lastClr="000000"/>
              </a:solidFill>
              <a:latin typeface="+mn-lt"/>
              <a:ea typeface="Times New Roman" charset="0"/>
              <a:cs typeface="Times New Roman" charset="0"/>
            </a:rPr>
            <a:t>2018 cents per kilowatthour</a:t>
          </a:r>
        </a:p>
      </cdr:txBody>
    </cdr:sp>
  </cdr:relSizeAnchor>
  <cdr:relSizeAnchor xmlns:cdr="http://schemas.openxmlformats.org/drawingml/2006/chartDrawing">
    <cdr:from>
      <cdr:x>0.32678</cdr:x>
      <cdr:y>0.13558</cdr:y>
    </cdr:from>
    <cdr:to>
      <cdr:x>0.79975</cdr:x>
      <cdr:y>0.36945</cdr:y>
    </cdr:to>
    <cdr:sp macro="" textlink="">
      <cdr:nvSpPr>
        <cdr:cNvPr id="6" name="TextBox 1"/>
        <cdr:cNvSpPr txBox="1"/>
      </cdr:nvSpPr>
      <cdr:spPr bwMode="auto">
        <a:xfrm xmlns:a="http://schemas.openxmlformats.org/drawingml/2006/main">
          <a:off x="1341506" y="608876"/>
          <a:ext cx="1941672" cy="1050319"/>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0" i="0" dirty="0" smtClean="0">
              <a:solidFill>
                <a:schemeClr val="bg2"/>
              </a:solidFill>
              <a:latin typeface="+mn-lt"/>
              <a:ea typeface="Times New Roman" charset="0"/>
              <a:cs typeface="Times New Roman" charset="0"/>
            </a:rPr>
            <a:t>         </a:t>
          </a:r>
          <a:r>
            <a:rPr lang="en-US" sz="1400" b="1" i="0" dirty="0" smtClean="0">
              <a:solidFill>
                <a:schemeClr val="bg2"/>
              </a:solidFill>
              <a:latin typeface="+mn-lt"/>
              <a:ea typeface="Times New Roman" charset="0"/>
              <a:cs typeface="Times New Roman" charset="0"/>
            </a:rPr>
            <a:t>2018</a:t>
          </a:r>
        </a:p>
        <a:p xmlns:a="http://schemas.openxmlformats.org/drawingml/2006/main">
          <a:pPr eaLnBrk="0" hangingPunct="0"/>
          <a:r>
            <a:rPr lang="en-US" sz="1400" b="0" i="0" dirty="0" smtClean="0">
              <a:solidFill>
                <a:schemeClr val="bg2"/>
              </a:solidFill>
              <a:latin typeface="+mn-lt"/>
              <a:ea typeface="Times New Roman" charset="0"/>
              <a:cs typeface="Times New Roman" charset="0"/>
            </a:rPr>
            <a:t>history</a:t>
          </a:r>
          <a:r>
            <a:rPr lang="en-US" sz="1400" b="0" i="0" baseline="0" dirty="0" smtClean="0">
              <a:solidFill>
                <a:schemeClr val="bg2"/>
              </a:solidFill>
              <a:latin typeface="+mn-lt"/>
              <a:ea typeface="Times New Roman" charset="0"/>
              <a:cs typeface="Times New Roman" charset="0"/>
            </a:rPr>
            <a:t>     projections</a:t>
          </a:r>
          <a:endParaRPr lang="en-US" sz="1400" b="0" i="0" dirty="0" smtClean="0">
            <a:solidFill>
              <a:schemeClr val="bg2"/>
            </a:solidFill>
            <a:latin typeface="+mn-lt"/>
            <a:ea typeface="Times New Roman" charset="0"/>
            <a:cs typeface="Times New Roman" charset="0"/>
          </a:endParaRPr>
        </a:p>
      </cdr:txBody>
    </cdr:sp>
  </cdr:relSizeAnchor>
  <cdr:relSizeAnchor xmlns:cdr="http://schemas.openxmlformats.org/drawingml/2006/chartDrawing">
    <cdr:from>
      <cdr:x>0.65934</cdr:x>
      <cdr:y>0.31029</cdr:y>
    </cdr:from>
    <cdr:to>
      <cdr:x>0.97183</cdr:x>
      <cdr:y>0.56855</cdr:y>
    </cdr:to>
    <cdr:sp macro="" textlink="">
      <cdr:nvSpPr>
        <cdr:cNvPr id="7" name="TextBox 1"/>
        <cdr:cNvSpPr txBox="1"/>
      </cdr:nvSpPr>
      <cdr:spPr bwMode="auto">
        <a:xfrm xmlns:a="http://schemas.openxmlformats.org/drawingml/2006/main">
          <a:off x="2706771" y="1393507"/>
          <a:ext cx="1282858" cy="115988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chemeClr val="accent5">
                  <a:lumMod val="75000"/>
                </a:schemeClr>
              </a:solidFill>
              <a:latin typeface="+mn-lt"/>
              <a:ea typeface="Times New Roman" charset="0"/>
              <a:cs typeface="Times New Roman" charset="0"/>
            </a:rPr>
            <a:t>residential</a:t>
          </a:r>
        </a:p>
        <a:p xmlns:a="http://schemas.openxmlformats.org/drawingml/2006/main">
          <a:pPr eaLnBrk="0" hangingPunct="0"/>
          <a:endParaRPr lang="en-US" sz="1400" b="1" i="0" dirty="0" smtClean="0">
            <a:solidFill>
              <a:sysClr val="windowText" lastClr="000000"/>
            </a:solidFill>
            <a:latin typeface="+mn-lt"/>
            <a:ea typeface="Times New Roman" charset="0"/>
            <a:cs typeface="Times New Roman" charset="0"/>
          </a:endParaRPr>
        </a:p>
        <a:p xmlns:a="http://schemas.openxmlformats.org/drawingml/2006/main">
          <a:pPr eaLnBrk="0" hangingPunct="0"/>
          <a:endParaRPr lang="en-US" sz="1400" b="1" i="0" dirty="0" smtClean="0">
            <a:solidFill>
              <a:sysClr val="windowText" lastClr="000000"/>
            </a:solidFill>
            <a:latin typeface="+mn-lt"/>
            <a:ea typeface="Times New Roman" charset="0"/>
            <a:cs typeface="Times New Roman" charset="0"/>
          </a:endParaRPr>
        </a:p>
        <a:p xmlns:a="http://schemas.openxmlformats.org/drawingml/2006/main">
          <a:pPr eaLnBrk="0" hangingPunct="0"/>
          <a:r>
            <a:rPr lang="en-US" sz="1400" b="1" i="0" dirty="0" smtClean="0">
              <a:solidFill>
                <a:schemeClr val="accent5">
                  <a:lumMod val="60000"/>
                  <a:lumOff val="40000"/>
                </a:schemeClr>
              </a:solidFill>
              <a:latin typeface="+mn-lt"/>
              <a:ea typeface="Times New Roman" charset="0"/>
              <a:cs typeface="Times New Roman" charset="0"/>
            </a:rPr>
            <a:t>commercial</a:t>
          </a:r>
          <a:endParaRPr lang="en-US" sz="1400" b="0" i="0" dirty="0" smtClean="0">
            <a:solidFill>
              <a:schemeClr val="accent5">
                <a:lumMod val="60000"/>
                <a:lumOff val="40000"/>
              </a:schemeClr>
            </a:solidFill>
            <a:latin typeface="+mn-lt"/>
            <a:ea typeface="Times New Roman" charset="0"/>
            <a:cs typeface="Times New Roman" charset="0"/>
          </a:endParaRPr>
        </a:p>
      </cdr:txBody>
    </cdr:sp>
  </cdr:relSizeAnchor>
</c:userShapes>
</file>

<file path=ppt/drawings/drawing107.xml><?xml version="1.0" encoding="utf-8"?>
<c:userShapes xmlns:c="http://schemas.openxmlformats.org/drawingml/2006/chart">
  <cdr:relSizeAnchor xmlns:cdr="http://schemas.openxmlformats.org/drawingml/2006/chartDrawing">
    <cdr:from>
      <cdr:x>0.32654</cdr:x>
      <cdr:y>0.13908</cdr:y>
    </cdr:from>
    <cdr:to>
      <cdr:x>0.87244</cdr:x>
      <cdr:y>0.37311</cdr:y>
    </cdr:to>
    <cdr:sp macro="" textlink="">
      <cdr:nvSpPr>
        <cdr:cNvPr id="6" name="TextBox 1"/>
        <cdr:cNvSpPr txBox="1"/>
      </cdr:nvSpPr>
      <cdr:spPr bwMode="auto">
        <a:xfrm xmlns:a="http://schemas.openxmlformats.org/drawingml/2006/main">
          <a:off x="1340535" y="624632"/>
          <a:ext cx="2241069" cy="105103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0" i="0" dirty="0" smtClean="0">
              <a:solidFill>
                <a:schemeClr val="bg2"/>
              </a:solidFill>
              <a:latin typeface="+mn-lt"/>
              <a:ea typeface="Times New Roman" charset="0"/>
              <a:cs typeface="Times New Roman" charset="0"/>
            </a:rPr>
            <a:t>         </a:t>
          </a:r>
          <a:r>
            <a:rPr lang="en-US" sz="1400" b="1" i="0" dirty="0" smtClean="0">
              <a:solidFill>
                <a:schemeClr val="bg2"/>
              </a:solidFill>
              <a:latin typeface="+mn-lt"/>
              <a:ea typeface="Times New Roman" charset="0"/>
              <a:cs typeface="Times New Roman" charset="0"/>
            </a:rPr>
            <a:t>2018</a:t>
          </a:r>
        </a:p>
        <a:p xmlns:a="http://schemas.openxmlformats.org/drawingml/2006/main">
          <a:pPr eaLnBrk="0" hangingPunct="0"/>
          <a:r>
            <a:rPr lang="en-US" sz="1400" b="0" i="0" dirty="0" smtClean="0">
              <a:solidFill>
                <a:schemeClr val="bg2"/>
              </a:solidFill>
              <a:latin typeface="+mn-lt"/>
              <a:ea typeface="Times New Roman" charset="0"/>
              <a:cs typeface="Times New Roman" charset="0"/>
            </a:rPr>
            <a:t>history</a:t>
          </a:r>
          <a:r>
            <a:rPr lang="en-US" sz="1400" b="0" i="0" baseline="0" dirty="0" smtClean="0">
              <a:solidFill>
                <a:schemeClr val="bg2"/>
              </a:solidFill>
              <a:latin typeface="+mn-lt"/>
              <a:ea typeface="Times New Roman" charset="0"/>
              <a:cs typeface="Times New Roman" charset="0"/>
            </a:rPr>
            <a:t>     projections</a:t>
          </a:r>
          <a:endParaRPr lang="en-US" sz="1400" b="0" i="0" dirty="0" smtClean="0">
            <a:solidFill>
              <a:schemeClr val="bg2"/>
            </a:solidFill>
            <a:latin typeface="+mn-lt"/>
            <a:ea typeface="Times New Roman" charset="0"/>
            <a:cs typeface="Times New Roman" charset="0"/>
          </a:endParaRPr>
        </a:p>
      </cdr:txBody>
    </cdr:sp>
  </cdr:relSizeAnchor>
  <cdr:relSizeAnchor xmlns:cdr="http://schemas.openxmlformats.org/drawingml/2006/chartDrawing">
    <cdr:from>
      <cdr:x>0</cdr:x>
      <cdr:y>0</cdr:y>
    </cdr:from>
    <cdr:to>
      <cdr:x>0.81944</cdr:x>
      <cdr:y>0.14236</cdr:y>
    </cdr:to>
    <cdr:sp macro="" textlink="">
      <cdr:nvSpPr>
        <cdr:cNvPr id="7" name="TextBox 1"/>
        <cdr:cNvSpPr txBox="1"/>
      </cdr:nvSpPr>
      <cdr:spPr bwMode="auto">
        <a:xfrm xmlns:a="http://schemas.openxmlformats.org/drawingml/2006/main">
          <a:off x="0" y="0"/>
          <a:ext cx="2247900" cy="39052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ysClr val="windowText" lastClr="000000"/>
              </a:solidFill>
              <a:latin typeface="+mn-lt"/>
              <a:ea typeface="Times New Roman" charset="0"/>
              <a:cs typeface="Times New Roman" charset="0"/>
            </a:rPr>
            <a:t>Natural</a:t>
          </a:r>
          <a:r>
            <a:rPr lang="en-US" sz="1400" b="1" i="0" baseline="0" dirty="0" smtClean="0">
              <a:solidFill>
                <a:sysClr val="windowText" lastClr="000000"/>
              </a:solidFill>
              <a:latin typeface="+mn-lt"/>
              <a:ea typeface="Times New Roman" charset="0"/>
              <a:cs typeface="Times New Roman" charset="0"/>
            </a:rPr>
            <a:t> gas </a:t>
          </a:r>
          <a:r>
            <a:rPr lang="en-US" sz="1400" b="1" i="0" dirty="0" smtClean="0">
              <a:solidFill>
                <a:sysClr val="windowText" lastClr="000000"/>
              </a:solidFill>
              <a:latin typeface="+mn-lt"/>
              <a:ea typeface="Times New Roman" charset="0"/>
              <a:cs typeface="Times New Roman" charset="0"/>
            </a:rPr>
            <a:t>prices (Reference case)</a:t>
          </a:r>
        </a:p>
        <a:p xmlns:a="http://schemas.openxmlformats.org/drawingml/2006/main">
          <a:pPr eaLnBrk="0" hangingPunct="0"/>
          <a:r>
            <a:rPr lang="en-US" sz="1400" b="0" i="0" dirty="0" smtClean="0">
              <a:solidFill>
                <a:sysClr val="windowText" lastClr="000000"/>
              </a:solidFill>
              <a:latin typeface="+mn-lt"/>
              <a:ea typeface="Times New Roman" charset="0"/>
              <a:cs typeface="Times New Roman" charset="0"/>
            </a:rPr>
            <a:t>2018 dollars per thousand cubic feet</a:t>
          </a:r>
        </a:p>
      </cdr:txBody>
    </cdr:sp>
  </cdr:relSizeAnchor>
  <cdr:relSizeAnchor xmlns:cdr="http://schemas.openxmlformats.org/drawingml/2006/chartDrawing">
    <cdr:from>
      <cdr:x>0.60943</cdr:x>
      <cdr:y>0.28357</cdr:y>
    </cdr:from>
    <cdr:to>
      <cdr:x>0.94277</cdr:x>
      <cdr:y>0.5</cdr:y>
    </cdr:to>
    <cdr:sp macro="" textlink="">
      <cdr:nvSpPr>
        <cdr:cNvPr id="8" name="TextBox 1"/>
        <cdr:cNvSpPr txBox="1"/>
      </cdr:nvSpPr>
      <cdr:spPr bwMode="auto">
        <a:xfrm xmlns:a="http://schemas.openxmlformats.org/drawingml/2006/main">
          <a:off x="2501873" y="1273524"/>
          <a:ext cx="1368452" cy="97199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chemeClr val="accent1"/>
              </a:solidFill>
              <a:latin typeface="+mn-lt"/>
              <a:ea typeface="Times New Roman" charset="0"/>
              <a:cs typeface="Times New Roman" charset="0"/>
            </a:rPr>
            <a:t>residential</a:t>
          </a:r>
        </a:p>
        <a:p xmlns:a="http://schemas.openxmlformats.org/drawingml/2006/main">
          <a:pPr eaLnBrk="0" hangingPunct="0"/>
          <a:endParaRPr lang="en-US" sz="1400" b="1" i="0" dirty="0" smtClean="0">
            <a:solidFill>
              <a:sysClr val="windowText" lastClr="000000"/>
            </a:solidFill>
            <a:latin typeface="+mn-lt"/>
            <a:ea typeface="Times New Roman" charset="0"/>
            <a:cs typeface="Times New Roman" charset="0"/>
          </a:endParaRPr>
        </a:p>
        <a:p xmlns:a="http://schemas.openxmlformats.org/drawingml/2006/main">
          <a:pPr eaLnBrk="0" hangingPunct="0"/>
          <a:endParaRPr lang="en-US" sz="1400" b="1" i="0" dirty="0" smtClean="0">
            <a:solidFill>
              <a:sysClr val="windowText" lastClr="000000"/>
            </a:solidFill>
            <a:latin typeface="+mn-lt"/>
            <a:ea typeface="Times New Roman" charset="0"/>
            <a:cs typeface="Times New Roman" charset="0"/>
          </a:endParaRPr>
        </a:p>
        <a:p xmlns:a="http://schemas.openxmlformats.org/drawingml/2006/main">
          <a:pPr eaLnBrk="0" hangingPunct="0"/>
          <a:endParaRPr lang="en-US" sz="1400" b="1" i="0" dirty="0" smtClean="0">
            <a:solidFill>
              <a:sysClr val="windowText" lastClr="000000"/>
            </a:solidFill>
            <a:latin typeface="+mn-lt"/>
            <a:ea typeface="Times New Roman" charset="0"/>
            <a:cs typeface="Times New Roman" charset="0"/>
          </a:endParaRPr>
        </a:p>
        <a:p xmlns:a="http://schemas.openxmlformats.org/drawingml/2006/main">
          <a:pPr eaLnBrk="0" hangingPunct="0"/>
          <a:endParaRPr lang="en-US" sz="1400" b="1" i="0" dirty="0" smtClean="0">
            <a:solidFill>
              <a:sysClr val="windowText" lastClr="000000"/>
            </a:solidFill>
            <a:latin typeface="+mn-lt"/>
            <a:ea typeface="Times New Roman" charset="0"/>
            <a:cs typeface="Times New Roman" charset="0"/>
          </a:endParaRPr>
        </a:p>
        <a:p xmlns:a="http://schemas.openxmlformats.org/drawingml/2006/main">
          <a:pPr eaLnBrk="0" hangingPunct="0"/>
          <a:r>
            <a:rPr lang="en-US" sz="1400" b="1" i="0" dirty="0" smtClean="0">
              <a:solidFill>
                <a:schemeClr val="accent1">
                  <a:lumMod val="60000"/>
                  <a:lumOff val="40000"/>
                </a:schemeClr>
              </a:solidFill>
              <a:latin typeface="+mn-lt"/>
              <a:ea typeface="Times New Roman" charset="0"/>
              <a:cs typeface="Times New Roman" charset="0"/>
            </a:rPr>
            <a:t>commercial</a:t>
          </a:r>
          <a:endParaRPr lang="en-US" sz="1400" b="0" i="0" dirty="0" smtClean="0">
            <a:solidFill>
              <a:schemeClr val="accent1">
                <a:lumMod val="60000"/>
                <a:lumOff val="40000"/>
              </a:schemeClr>
            </a:solidFill>
            <a:latin typeface="+mn-lt"/>
            <a:ea typeface="Times New Roman" charset="0"/>
            <a:cs typeface="Times New Roman" charset="0"/>
          </a:endParaRPr>
        </a:p>
      </cdr:txBody>
    </cdr:sp>
  </cdr:relSizeAnchor>
</c:userShapes>
</file>

<file path=ppt/drawings/drawing108.xml><?xml version="1.0" encoding="utf-8"?>
<c:userShapes xmlns:c="http://schemas.openxmlformats.org/drawingml/2006/chart">
  <cdr:relSizeAnchor xmlns:cdr="http://schemas.openxmlformats.org/drawingml/2006/chartDrawing">
    <cdr:from>
      <cdr:x>0.18719</cdr:x>
      <cdr:y>0.02778</cdr:y>
    </cdr:from>
    <cdr:to>
      <cdr:x>0.58377</cdr:x>
      <cdr:y>0.21678</cdr:y>
    </cdr:to>
    <cdr:sp macro="" textlink="">
      <cdr:nvSpPr>
        <cdr:cNvPr id="6" name="TextBox 1"/>
        <cdr:cNvSpPr txBox="1"/>
      </cdr:nvSpPr>
      <cdr:spPr bwMode="auto">
        <a:xfrm xmlns:a="http://schemas.openxmlformats.org/drawingml/2006/main">
          <a:off x="513495" y="107009"/>
          <a:ext cx="1087899" cy="728147"/>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spcAft>
              <a:spcPts val="300"/>
            </a:spcAft>
          </a:pPr>
          <a:r>
            <a:rPr lang="en-US" sz="1400" b="0" i="0" dirty="0" smtClean="0">
              <a:solidFill>
                <a:schemeClr val="bg2"/>
              </a:solidFill>
              <a:latin typeface="+mn-lt"/>
              <a:ea typeface="Times New Roman" charset="0"/>
              <a:cs typeface="Times New Roman" charset="0"/>
            </a:rPr>
            <a:t>         </a:t>
          </a:r>
          <a:r>
            <a:rPr lang="en-US" sz="1400" b="1" i="0" dirty="0" smtClean="0">
              <a:solidFill>
                <a:schemeClr val="bg2"/>
              </a:solidFill>
              <a:latin typeface="+mn-lt"/>
              <a:ea typeface="Times New Roman" charset="0"/>
              <a:cs typeface="Times New Roman" charset="0"/>
            </a:rPr>
            <a:t>2018</a:t>
          </a:r>
          <a:endParaRPr lang="en-US" sz="1400" b="0" i="0" dirty="0" smtClean="0">
            <a:solidFill>
              <a:schemeClr val="bg2"/>
            </a:solidFill>
            <a:latin typeface="+mn-lt"/>
            <a:ea typeface="Times New Roman" charset="0"/>
            <a:cs typeface="Times New Roman" charset="0"/>
          </a:endParaRPr>
        </a:p>
        <a:p xmlns:a="http://schemas.openxmlformats.org/drawingml/2006/main">
          <a:pPr eaLnBrk="0" hangingPunct="0"/>
          <a:r>
            <a:rPr lang="en-US" sz="1400" b="0" i="0" dirty="0" smtClean="0">
              <a:solidFill>
                <a:schemeClr val="bg2"/>
              </a:solidFill>
              <a:latin typeface="+mn-lt"/>
              <a:ea typeface="Times New Roman" charset="0"/>
              <a:cs typeface="Times New Roman" charset="0"/>
            </a:rPr>
            <a:t>history</a:t>
          </a:r>
          <a:r>
            <a:rPr lang="en-US" sz="1400" b="0" i="0" baseline="0" dirty="0" smtClean="0">
              <a:solidFill>
                <a:schemeClr val="bg2"/>
              </a:solidFill>
              <a:latin typeface="+mn-lt"/>
              <a:ea typeface="Times New Roman" charset="0"/>
              <a:cs typeface="Times New Roman" charset="0"/>
            </a:rPr>
            <a:t>     projections</a:t>
          </a:r>
          <a:endParaRPr lang="en-US" sz="1400" b="0" i="0" dirty="0" smtClean="0">
            <a:solidFill>
              <a:schemeClr val="bg2"/>
            </a:solidFill>
            <a:latin typeface="+mn-lt"/>
            <a:ea typeface="Times New Roman" charset="0"/>
            <a:cs typeface="Times New Roman" charset="0"/>
          </a:endParaRPr>
        </a:p>
      </cdr:txBody>
    </cdr:sp>
  </cdr:relSizeAnchor>
  <cdr:relSizeAnchor xmlns:cdr="http://schemas.openxmlformats.org/drawingml/2006/chartDrawing">
    <cdr:from>
      <cdr:x>0.46134</cdr:x>
      <cdr:y>0.60604</cdr:y>
    </cdr:from>
    <cdr:to>
      <cdr:x>0.94283</cdr:x>
      <cdr:y>0.8489</cdr:y>
    </cdr:to>
    <cdr:sp macro="" textlink="">
      <cdr:nvSpPr>
        <cdr:cNvPr id="7" name="TextBox 1"/>
        <cdr:cNvSpPr txBox="1"/>
      </cdr:nvSpPr>
      <cdr:spPr bwMode="auto">
        <a:xfrm xmlns:a="http://schemas.openxmlformats.org/drawingml/2006/main">
          <a:off x="1334302" y="2334850"/>
          <a:ext cx="1392601" cy="93565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dirty="0">
              <a:solidFill>
                <a:schemeClr val="accent6"/>
              </a:solidFill>
              <a:ea typeface="Times New Roman" charset="0"/>
              <a:cs typeface="Times New Roman" charset="0"/>
            </a:rPr>
            <a:t>Low Economic Growth</a:t>
          </a:r>
          <a:endParaRPr lang="en-US" sz="1400" b="1" i="0" baseline="0" dirty="0">
            <a:solidFill>
              <a:schemeClr val="accent6"/>
            </a:solidFill>
            <a:ea typeface="Times New Roman" charset="0"/>
            <a:cs typeface="Times New Roman" charset="0"/>
          </a:endParaRPr>
        </a:p>
      </cdr:txBody>
    </cdr:sp>
  </cdr:relSizeAnchor>
  <cdr:relSizeAnchor xmlns:cdr="http://schemas.openxmlformats.org/drawingml/2006/chartDrawing">
    <cdr:from>
      <cdr:x>0.44541</cdr:x>
      <cdr:y>0.17541</cdr:y>
    </cdr:from>
    <cdr:to>
      <cdr:x>0.87667</cdr:x>
      <cdr:y>0.40088</cdr:y>
    </cdr:to>
    <cdr:sp macro="" textlink="">
      <cdr:nvSpPr>
        <cdr:cNvPr id="8" name="TextBox 1"/>
        <cdr:cNvSpPr txBox="1"/>
      </cdr:nvSpPr>
      <cdr:spPr bwMode="auto">
        <a:xfrm xmlns:a="http://schemas.openxmlformats.org/drawingml/2006/main">
          <a:off x="1221857" y="675785"/>
          <a:ext cx="1183033" cy="868653"/>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dirty="0">
              <a:solidFill>
                <a:schemeClr val="accent1"/>
              </a:solidFill>
              <a:effectLst/>
              <a:latin typeface="+mn-lt"/>
              <a:ea typeface="+mn-ea"/>
              <a:cs typeface="+mn-cs"/>
            </a:rPr>
            <a:t>High Economic Growth</a:t>
          </a:r>
          <a:r>
            <a:rPr lang="en-US" sz="1400" b="1" dirty="0">
              <a:effectLst/>
              <a:latin typeface="+mn-lt"/>
              <a:ea typeface="+mn-ea"/>
              <a:cs typeface="+mn-cs"/>
            </a:rPr>
            <a:t> </a:t>
          </a:r>
          <a:endParaRPr lang="en-US" sz="1400" b="1" i="0" baseline="0" dirty="0">
            <a:solidFill>
              <a:schemeClr val="accent4"/>
            </a:solidFill>
            <a:latin typeface="+mn-lt"/>
            <a:ea typeface="Times New Roman" charset="0"/>
            <a:cs typeface="Times New Roman" charset="0"/>
          </a:endParaRPr>
        </a:p>
      </cdr:txBody>
    </cdr:sp>
  </cdr:relSizeAnchor>
  <cdr:relSizeAnchor xmlns:cdr="http://schemas.openxmlformats.org/drawingml/2006/chartDrawing">
    <cdr:from>
      <cdr:x>0.06561</cdr:x>
      <cdr:y>0.57797</cdr:y>
    </cdr:from>
    <cdr:to>
      <cdr:x>0.45343</cdr:x>
      <cdr:y>0.68468</cdr:y>
    </cdr:to>
    <cdr:sp macro="" textlink="">
      <cdr:nvSpPr>
        <cdr:cNvPr id="5" name="TextBox 1"/>
        <cdr:cNvSpPr txBox="1"/>
      </cdr:nvSpPr>
      <cdr:spPr bwMode="auto">
        <a:xfrm xmlns:a="http://schemas.openxmlformats.org/drawingml/2006/main">
          <a:off x="189773" y="2226725"/>
          <a:ext cx="1121673" cy="411114"/>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dirty="0">
              <a:solidFill>
                <a:sysClr val="windowText" lastClr="000000"/>
              </a:solidFill>
              <a:ea typeface="Times New Roman" charset="0"/>
              <a:cs typeface="Times New Roman" charset="0"/>
            </a:rPr>
            <a:t>Reference </a:t>
          </a:r>
        </a:p>
      </cdr:txBody>
    </cdr:sp>
  </cdr:relSizeAnchor>
</c:userShapes>
</file>

<file path=ppt/drawings/drawing109.xml><?xml version="1.0" encoding="utf-8"?>
<c:userShapes xmlns:c="http://schemas.openxmlformats.org/drawingml/2006/chart">
  <cdr:relSizeAnchor xmlns:cdr="http://schemas.openxmlformats.org/drawingml/2006/chartDrawing">
    <cdr:from>
      <cdr:x>0.00875</cdr:x>
      <cdr:y>0.14586</cdr:y>
    </cdr:from>
    <cdr:to>
      <cdr:x>0.47229</cdr:x>
      <cdr:y>0.3785</cdr:y>
    </cdr:to>
    <cdr:sp macro="" textlink="">
      <cdr:nvSpPr>
        <cdr:cNvPr id="2" name="TextBox 1"/>
        <cdr:cNvSpPr txBox="1"/>
      </cdr:nvSpPr>
      <cdr:spPr bwMode="auto">
        <a:xfrm xmlns:a="http://schemas.openxmlformats.org/drawingml/2006/main">
          <a:off x="24011" y="408214"/>
          <a:ext cx="1271583" cy="651067"/>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endParaRPr lang="en-US" sz="10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0.30824</cdr:x>
      <cdr:y>0.35684</cdr:y>
    </cdr:from>
    <cdr:to>
      <cdr:x>0.69176</cdr:x>
      <cdr:y>0.46825</cdr:y>
    </cdr:to>
    <cdr:sp macro="" textlink="">
      <cdr:nvSpPr>
        <cdr:cNvPr id="7" name="TextBox 1"/>
        <cdr:cNvSpPr txBox="1"/>
      </cdr:nvSpPr>
      <cdr:spPr bwMode="auto">
        <a:xfrm xmlns:a="http://schemas.openxmlformats.org/drawingml/2006/main">
          <a:off x="958860" y="1443976"/>
          <a:ext cx="1193049" cy="45083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baseline="0" dirty="0">
              <a:solidFill>
                <a:schemeClr val="accent4"/>
              </a:solidFill>
              <a:latin typeface="+mn-lt"/>
              <a:ea typeface="Times New Roman" charset="0"/>
              <a:cs typeface="Times New Roman" charset="0"/>
            </a:rPr>
            <a:t>High </a:t>
          </a:r>
          <a:r>
            <a:rPr lang="en-US" sz="1400" b="1" i="0" baseline="0" dirty="0" smtClean="0">
              <a:solidFill>
                <a:schemeClr val="accent4"/>
              </a:solidFill>
              <a:latin typeface="+mn-lt"/>
              <a:ea typeface="Times New Roman" charset="0"/>
              <a:cs typeface="Times New Roman" charset="0"/>
            </a:rPr>
            <a:t>Oil</a:t>
          </a:r>
        </a:p>
        <a:p xmlns:a="http://schemas.openxmlformats.org/drawingml/2006/main">
          <a:pPr eaLnBrk="0" hangingPunct="0"/>
          <a:r>
            <a:rPr lang="en-US" sz="1400" b="1" i="0" baseline="0" dirty="0" smtClean="0">
              <a:solidFill>
                <a:schemeClr val="accent4"/>
              </a:solidFill>
              <a:latin typeface="+mn-lt"/>
              <a:ea typeface="Times New Roman" charset="0"/>
              <a:cs typeface="Times New Roman" charset="0"/>
            </a:rPr>
            <a:t>Price</a:t>
          </a:r>
          <a:endParaRPr lang="en-US" sz="1400" b="1" dirty="0">
            <a:solidFill>
              <a:schemeClr val="accent4"/>
            </a:solidFill>
            <a:ea typeface="Times New Roman" charset="0"/>
            <a:cs typeface="Times New Roman" charset="0"/>
          </a:endParaRPr>
        </a:p>
      </cdr:txBody>
    </cdr:sp>
  </cdr:relSizeAnchor>
  <cdr:relSizeAnchor xmlns:cdr="http://schemas.openxmlformats.org/drawingml/2006/chartDrawing">
    <cdr:from>
      <cdr:x>0.31794</cdr:x>
      <cdr:y>0.63193</cdr:y>
    </cdr:from>
    <cdr:to>
      <cdr:x>0.82001</cdr:x>
      <cdr:y>0.77585</cdr:y>
    </cdr:to>
    <cdr:sp macro="" textlink="">
      <cdr:nvSpPr>
        <cdr:cNvPr id="11" name="TextBox 1"/>
        <cdr:cNvSpPr txBox="1"/>
      </cdr:nvSpPr>
      <cdr:spPr bwMode="auto">
        <a:xfrm xmlns:a="http://schemas.openxmlformats.org/drawingml/2006/main">
          <a:off x="989041" y="2557114"/>
          <a:ext cx="1561824" cy="58237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baseline="0" dirty="0">
              <a:solidFill>
                <a:schemeClr val="accent5"/>
              </a:solidFill>
              <a:effectLst/>
              <a:latin typeface="+mn-lt"/>
              <a:ea typeface="+mn-ea"/>
              <a:cs typeface="+mn-cs"/>
            </a:rPr>
            <a:t>Low </a:t>
          </a:r>
          <a:r>
            <a:rPr lang="en-US" sz="1400" b="1" dirty="0">
              <a:solidFill>
                <a:schemeClr val="accent5"/>
              </a:solidFill>
              <a:effectLst/>
              <a:latin typeface="+mn-lt"/>
              <a:ea typeface="+mn-ea"/>
              <a:cs typeface="+mn-cs"/>
            </a:rPr>
            <a:t>Oil Price</a:t>
          </a:r>
          <a:endParaRPr lang="en-US" sz="1400" b="1" dirty="0">
            <a:solidFill>
              <a:schemeClr val="accent5"/>
            </a:solidFill>
            <a:ea typeface="Times New Roman" charset="0"/>
            <a:cs typeface="Times New Roman" charset="0"/>
          </a:endParaRPr>
        </a:p>
      </cdr:txBody>
    </cdr:sp>
  </cdr:relSizeAnchor>
  <cdr:relSizeAnchor xmlns:cdr="http://schemas.openxmlformats.org/drawingml/2006/chartDrawing">
    <cdr:from>
      <cdr:x>0.02953</cdr:x>
      <cdr:y>0.06122</cdr:y>
    </cdr:from>
    <cdr:to>
      <cdr:x>0.60324</cdr:x>
      <cdr:y>0.32225</cdr:y>
    </cdr:to>
    <cdr:sp macro="" textlink="">
      <cdr:nvSpPr>
        <cdr:cNvPr id="6" name="TextBox 1"/>
        <cdr:cNvSpPr txBox="1"/>
      </cdr:nvSpPr>
      <cdr:spPr bwMode="auto">
        <a:xfrm xmlns:a="http://schemas.openxmlformats.org/drawingml/2006/main">
          <a:off x="80999" y="247748"/>
          <a:ext cx="1573797" cy="105626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spcAft>
              <a:spcPts val="300"/>
            </a:spcAft>
          </a:pPr>
          <a:r>
            <a:rPr lang="en-US" sz="1400" b="0" i="0" dirty="0" smtClean="0">
              <a:solidFill>
                <a:schemeClr val="bg2"/>
              </a:solidFill>
              <a:latin typeface="+mn-lt"/>
              <a:ea typeface="Times New Roman" charset="0"/>
              <a:cs typeface="Times New Roman" charset="0"/>
            </a:rPr>
            <a:t>     </a:t>
          </a:r>
          <a:r>
            <a:rPr lang="en-US" sz="1400" b="1" i="0" dirty="0" smtClean="0">
              <a:solidFill>
                <a:schemeClr val="bg2"/>
              </a:solidFill>
              <a:latin typeface="+mn-lt"/>
              <a:ea typeface="Times New Roman" charset="0"/>
              <a:cs typeface="Times New Roman" charset="0"/>
            </a:rPr>
            <a:t>2018</a:t>
          </a:r>
          <a:endParaRPr lang="en-US" sz="1400" b="0" i="0" dirty="0" smtClean="0">
            <a:solidFill>
              <a:schemeClr val="bg2"/>
            </a:solidFill>
            <a:latin typeface="+mn-lt"/>
            <a:ea typeface="Times New Roman" charset="0"/>
            <a:cs typeface="Times New Roman" charset="0"/>
          </a:endParaRPr>
        </a:p>
        <a:p xmlns:a="http://schemas.openxmlformats.org/drawingml/2006/main">
          <a:pPr eaLnBrk="0" hangingPunct="0"/>
          <a:r>
            <a:rPr lang="en-US" sz="1400" b="0" i="0" dirty="0" smtClean="0">
              <a:solidFill>
                <a:schemeClr val="bg2"/>
              </a:solidFill>
              <a:latin typeface="+mn-lt"/>
              <a:ea typeface="Times New Roman" charset="0"/>
              <a:cs typeface="Times New Roman" charset="0"/>
            </a:rPr>
            <a:t>      </a:t>
          </a:r>
          <a:r>
            <a:rPr lang="en-US" sz="1400" b="0" i="0" baseline="0" dirty="0" smtClean="0">
              <a:solidFill>
                <a:schemeClr val="bg2"/>
              </a:solidFill>
              <a:latin typeface="+mn-lt"/>
              <a:ea typeface="Times New Roman" charset="0"/>
              <a:cs typeface="Times New Roman" charset="0"/>
            </a:rPr>
            <a:t>     projections</a:t>
          </a:r>
          <a:endParaRPr lang="en-US" sz="1400" b="0" i="0" dirty="0" smtClean="0">
            <a:solidFill>
              <a:schemeClr val="bg2"/>
            </a:solidFill>
            <a:latin typeface="+mn-lt"/>
            <a:ea typeface="Times New Roman" charset="0"/>
            <a:cs typeface="Times New Roman" charset="0"/>
          </a:endParaRPr>
        </a:p>
      </cdr:txBody>
    </cdr:sp>
  </cdr:relSizeAnchor>
</c:userShapes>
</file>

<file path=ppt/drawings/drawing11.xml><?xml version="1.0" encoding="utf-8"?>
<c:userShapes xmlns:c="http://schemas.openxmlformats.org/drawingml/2006/chart">
  <cdr:relSizeAnchor xmlns:cdr="http://schemas.openxmlformats.org/drawingml/2006/chartDrawing">
    <cdr:from>
      <cdr:x>0.23696</cdr:x>
      <cdr:y>0.83181</cdr:y>
    </cdr:from>
    <cdr:to>
      <cdr:x>0.94719</cdr:x>
      <cdr:y>0.96168</cdr:y>
    </cdr:to>
    <cdr:sp macro="" textlink="">
      <cdr:nvSpPr>
        <cdr:cNvPr id="2" name="TextBox 1"/>
        <cdr:cNvSpPr txBox="1"/>
      </cdr:nvSpPr>
      <cdr:spPr bwMode="auto">
        <a:xfrm xmlns:a="http://schemas.openxmlformats.org/drawingml/2006/main">
          <a:off x="407114" y="3006491"/>
          <a:ext cx="1220225" cy="46940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square" lIns="0" tIns="0" rIns="0" rtlCol="0">
          <a:prstTxWarp prst="textNoShape">
            <a:avLst/>
          </a:prstTxWarp>
        </a:bodyPr>
        <a:lstStyle xmlns:a="http://schemas.openxmlformats.org/drawingml/2006/main"/>
        <a:p xmlns:a="http://schemas.openxmlformats.org/drawingml/2006/main">
          <a:pPr algn="ctr" eaLnBrk="0" hangingPunct="0"/>
          <a:r>
            <a:rPr lang="en-US" sz="1400" i="0" dirty="0" smtClean="0">
              <a:solidFill>
                <a:srgbClr val="333333"/>
              </a:solidFill>
              <a:latin typeface="+mn-lt"/>
              <a:ea typeface="Times New Roman" charset="0"/>
              <a:cs typeface="Times New Roman" charset="0"/>
            </a:rPr>
            <a:t>Residential: households</a:t>
          </a:r>
        </a:p>
      </cdr:txBody>
    </cdr:sp>
  </cdr:relSizeAnchor>
  <cdr:relSizeAnchor xmlns:cdr="http://schemas.openxmlformats.org/drawingml/2006/chartDrawing">
    <cdr:from>
      <cdr:x>0.24096</cdr:x>
      <cdr:y>0.03331</cdr:y>
    </cdr:from>
    <cdr:to>
      <cdr:x>0.95119</cdr:x>
      <cdr:y>0.11987</cdr:y>
    </cdr:to>
    <cdr:sp macro="" textlink="">
      <cdr:nvSpPr>
        <cdr:cNvPr id="7" name="TextBox 1"/>
        <cdr:cNvSpPr txBox="1"/>
      </cdr:nvSpPr>
      <cdr:spPr bwMode="auto">
        <a:xfrm xmlns:a="http://schemas.openxmlformats.org/drawingml/2006/main">
          <a:off x="418483" y="121823"/>
          <a:ext cx="1233474" cy="316602"/>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eaLnBrk="0" hangingPunct="0"/>
          <a:r>
            <a:rPr lang="en-US" sz="1400" b="1" i="0" dirty="0" smtClean="0">
              <a:solidFill>
                <a:srgbClr val="333333"/>
              </a:solidFill>
              <a:latin typeface="+mn-lt"/>
              <a:ea typeface="Times New Roman" charset="0"/>
              <a:cs typeface="Times New Roman" charset="0"/>
            </a:rPr>
            <a:t>2018       2050</a:t>
          </a:r>
        </a:p>
      </cdr:txBody>
    </cdr:sp>
  </cdr:relSizeAnchor>
  <cdr:relSizeAnchor xmlns:cdr="http://schemas.openxmlformats.org/drawingml/2006/chartDrawing">
    <cdr:from>
      <cdr:x>0.22068</cdr:x>
      <cdr:y>0.52727</cdr:y>
    </cdr:from>
    <cdr:to>
      <cdr:x>0.97535</cdr:x>
      <cdr:y>0.65103</cdr:y>
    </cdr:to>
    <cdr:sp macro="" textlink="">
      <cdr:nvSpPr>
        <cdr:cNvPr id="8" name="TextBox 1"/>
        <cdr:cNvSpPr txBox="1"/>
      </cdr:nvSpPr>
      <cdr:spPr bwMode="auto">
        <a:xfrm xmlns:a="http://schemas.openxmlformats.org/drawingml/2006/main">
          <a:off x="249764" y="1435072"/>
          <a:ext cx="854132" cy="336836"/>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eaLnBrk="0" hangingPunct="0"/>
          <a:r>
            <a:rPr lang="en-US" sz="1400" b="1" i="0" dirty="0" smtClean="0">
              <a:solidFill>
                <a:schemeClr val="tx2">
                  <a:lumMod val="50000"/>
                  <a:lumOff val="50000"/>
                </a:schemeClr>
              </a:solidFill>
              <a:latin typeface="Arial (body)"/>
              <a:ea typeface="Times New Roman" charset="0"/>
              <a:cs typeface="Times New Roman" charset="0"/>
            </a:rPr>
            <a:t>energy</a:t>
          </a:r>
          <a:r>
            <a:rPr lang="en-US" sz="1400" b="1" i="0" baseline="0" dirty="0" smtClean="0">
              <a:solidFill>
                <a:schemeClr val="tx2">
                  <a:lumMod val="50000"/>
                  <a:lumOff val="50000"/>
                </a:schemeClr>
              </a:solidFill>
              <a:latin typeface="Arial (body)"/>
              <a:ea typeface="Times New Roman" charset="0"/>
              <a:cs typeface="Times New Roman" charset="0"/>
            </a:rPr>
            <a:t> </a:t>
          </a:r>
          <a:r>
            <a:rPr lang="en-US" sz="1400" b="1" i="0" dirty="0" smtClean="0">
              <a:solidFill>
                <a:schemeClr val="tx2">
                  <a:lumMod val="50000"/>
                  <a:lumOff val="50000"/>
                </a:schemeClr>
              </a:solidFill>
              <a:latin typeface="Arial (body)"/>
              <a:ea typeface="Times New Roman" charset="0"/>
              <a:cs typeface="Times New Roman" charset="0"/>
            </a:rPr>
            <a:t>intensity</a:t>
          </a:r>
        </a:p>
      </cdr:txBody>
    </cdr:sp>
  </cdr:relSizeAnchor>
  <cdr:relSizeAnchor xmlns:cdr="http://schemas.openxmlformats.org/drawingml/2006/chartDrawing">
    <cdr:from>
      <cdr:x>0.15411</cdr:x>
      <cdr:y>0.28747</cdr:y>
    </cdr:from>
    <cdr:to>
      <cdr:x>0.90878</cdr:x>
      <cdr:y>0.36162</cdr:y>
    </cdr:to>
    <cdr:sp macro="" textlink="">
      <cdr:nvSpPr>
        <cdr:cNvPr id="9" name="TextBox 1"/>
        <cdr:cNvSpPr txBox="1"/>
      </cdr:nvSpPr>
      <cdr:spPr bwMode="auto">
        <a:xfrm xmlns:a="http://schemas.openxmlformats.org/drawingml/2006/main">
          <a:off x="174417" y="782404"/>
          <a:ext cx="854132" cy="201813"/>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eaLnBrk="0" hangingPunct="0"/>
          <a:r>
            <a:rPr lang="en-US" sz="1400" b="1" i="0" dirty="0" smtClean="0">
              <a:solidFill>
                <a:schemeClr val="tx2"/>
              </a:solidFill>
              <a:latin typeface="Arial (body)"/>
              <a:ea typeface="Times New Roman" charset="0"/>
              <a:cs typeface="Times New Roman" charset="0"/>
            </a:rPr>
            <a:t>demand</a:t>
          </a:r>
        </a:p>
      </cdr:txBody>
    </cdr:sp>
  </cdr:relSizeAnchor>
</c:userShapes>
</file>

<file path=ppt/drawings/drawing110.xml><?xml version="1.0" encoding="utf-8"?>
<c:userShapes xmlns:c="http://schemas.openxmlformats.org/drawingml/2006/chart">
  <cdr:relSizeAnchor xmlns:cdr="http://schemas.openxmlformats.org/drawingml/2006/chartDrawing">
    <cdr:from>
      <cdr:x>0.00875</cdr:x>
      <cdr:y>0.14586</cdr:y>
    </cdr:from>
    <cdr:to>
      <cdr:x>0.47229</cdr:x>
      <cdr:y>0.3785</cdr:y>
    </cdr:to>
    <cdr:sp macro="" textlink="">
      <cdr:nvSpPr>
        <cdr:cNvPr id="2" name="TextBox 1"/>
        <cdr:cNvSpPr txBox="1"/>
      </cdr:nvSpPr>
      <cdr:spPr bwMode="auto">
        <a:xfrm xmlns:a="http://schemas.openxmlformats.org/drawingml/2006/main">
          <a:off x="24011" y="408214"/>
          <a:ext cx="1271583" cy="651067"/>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endParaRPr lang="en-US" sz="10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0.1219</cdr:x>
      <cdr:y>0.16054</cdr:y>
    </cdr:from>
    <cdr:to>
      <cdr:x>0.45405</cdr:x>
      <cdr:y>0.28437</cdr:y>
    </cdr:to>
    <cdr:sp macro="" textlink="">
      <cdr:nvSpPr>
        <cdr:cNvPr id="8" name="TextBox 1"/>
        <cdr:cNvSpPr txBox="1"/>
      </cdr:nvSpPr>
      <cdr:spPr bwMode="auto">
        <a:xfrm xmlns:a="http://schemas.openxmlformats.org/drawingml/2006/main">
          <a:off x="408758" y="449294"/>
          <a:ext cx="1113750" cy="346551"/>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spcAft>
              <a:spcPts val="300"/>
            </a:spcAft>
          </a:pPr>
          <a:r>
            <a:rPr lang="en-US" sz="1000" b="0" i="0" dirty="0" smtClean="0">
              <a:solidFill>
                <a:schemeClr val="bg2"/>
              </a:solidFill>
              <a:latin typeface="+mn-lt"/>
              <a:ea typeface="Times New Roman" charset="0"/>
              <a:cs typeface="Times New Roman" charset="0"/>
            </a:rPr>
            <a:t>        </a:t>
          </a:r>
        </a:p>
      </cdr:txBody>
    </cdr:sp>
  </cdr:relSizeAnchor>
  <cdr:relSizeAnchor xmlns:cdr="http://schemas.openxmlformats.org/drawingml/2006/chartDrawing">
    <cdr:from>
      <cdr:x>0.27981</cdr:x>
      <cdr:y>0.61301</cdr:y>
    </cdr:from>
    <cdr:to>
      <cdr:x>0.96771</cdr:x>
      <cdr:y>0.8595</cdr:y>
    </cdr:to>
    <cdr:sp macro="" textlink="">
      <cdr:nvSpPr>
        <cdr:cNvPr id="10" name="TextBox 1"/>
        <cdr:cNvSpPr txBox="1"/>
      </cdr:nvSpPr>
      <cdr:spPr bwMode="auto">
        <a:xfrm xmlns:a="http://schemas.openxmlformats.org/drawingml/2006/main">
          <a:off x="861590" y="2480563"/>
          <a:ext cx="2118148" cy="997431"/>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baseline="0" dirty="0">
              <a:solidFill>
                <a:schemeClr val="accent2"/>
              </a:solidFill>
              <a:latin typeface="+mn-lt"/>
              <a:ea typeface="Times New Roman" charset="0"/>
              <a:cs typeface="Times New Roman" charset="0"/>
            </a:rPr>
            <a:t>Low Oil &amp; </a:t>
          </a:r>
          <a:r>
            <a:rPr lang="en-US" sz="1400" b="1" i="0" baseline="0" dirty="0" smtClean="0">
              <a:solidFill>
                <a:schemeClr val="accent2"/>
              </a:solidFill>
              <a:latin typeface="+mn-lt"/>
              <a:ea typeface="Times New Roman" charset="0"/>
              <a:cs typeface="Times New Roman" charset="0"/>
            </a:rPr>
            <a:t>Gas</a:t>
          </a:r>
        </a:p>
        <a:p xmlns:a="http://schemas.openxmlformats.org/drawingml/2006/main">
          <a:pPr eaLnBrk="0" hangingPunct="0"/>
          <a:r>
            <a:rPr lang="en-US" sz="1400" b="1" i="0" baseline="0" dirty="0" smtClean="0">
              <a:solidFill>
                <a:schemeClr val="accent2"/>
              </a:solidFill>
              <a:latin typeface="+mn-lt"/>
              <a:ea typeface="Times New Roman" charset="0"/>
              <a:cs typeface="Times New Roman" charset="0"/>
            </a:rPr>
            <a:t>Resource &amp; Technology</a:t>
          </a:r>
          <a:endParaRPr lang="en-US" sz="1400" b="1" i="0" baseline="0" dirty="0">
            <a:solidFill>
              <a:schemeClr val="accent2"/>
            </a:solidFill>
            <a:latin typeface="+mn-lt"/>
            <a:ea typeface="Times New Roman" charset="0"/>
            <a:cs typeface="Times New Roman" charset="0"/>
          </a:endParaRPr>
        </a:p>
      </cdr:txBody>
    </cdr:sp>
  </cdr:relSizeAnchor>
  <cdr:relSizeAnchor xmlns:cdr="http://schemas.openxmlformats.org/drawingml/2006/chartDrawing">
    <cdr:from>
      <cdr:x>0.20542</cdr:x>
      <cdr:y>0.27075</cdr:y>
    </cdr:from>
    <cdr:to>
      <cdr:x>0.91751</cdr:x>
      <cdr:y>0.4677</cdr:y>
    </cdr:to>
    <cdr:sp macro="" textlink="">
      <cdr:nvSpPr>
        <cdr:cNvPr id="11" name="TextBox 1"/>
        <cdr:cNvSpPr txBox="1"/>
      </cdr:nvSpPr>
      <cdr:spPr bwMode="auto">
        <a:xfrm xmlns:a="http://schemas.openxmlformats.org/drawingml/2006/main">
          <a:off x="632518" y="1095587"/>
          <a:ext cx="2192633" cy="79696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baseline="0" dirty="0">
              <a:solidFill>
                <a:schemeClr val="accent3"/>
              </a:solidFill>
              <a:latin typeface="+mn-lt"/>
              <a:ea typeface="Times New Roman" charset="0"/>
              <a:cs typeface="Times New Roman" charset="0"/>
            </a:rPr>
            <a:t>High </a:t>
          </a:r>
          <a:r>
            <a:rPr lang="en-US" sz="1400" b="1" i="0" baseline="0" dirty="0" smtClean="0">
              <a:solidFill>
                <a:schemeClr val="accent3"/>
              </a:solidFill>
              <a:latin typeface="+mn-lt"/>
              <a:ea typeface="Times New Roman" charset="0"/>
              <a:cs typeface="Times New Roman" charset="0"/>
            </a:rPr>
            <a:t>Oil </a:t>
          </a:r>
          <a:r>
            <a:rPr lang="en-US" sz="1400" b="1" i="0" baseline="0" dirty="0">
              <a:solidFill>
                <a:schemeClr val="accent3"/>
              </a:solidFill>
              <a:latin typeface="+mn-lt"/>
              <a:ea typeface="Times New Roman" charset="0"/>
              <a:cs typeface="Times New Roman" charset="0"/>
            </a:rPr>
            <a:t>&amp; </a:t>
          </a:r>
          <a:r>
            <a:rPr lang="en-US" sz="1400" b="1" i="0" baseline="0" dirty="0" smtClean="0">
              <a:solidFill>
                <a:schemeClr val="accent3"/>
              </a:solidFill>
              <a:latin typeface="+mn-lt"/>
              <a:ea typeface="Times New Roman" charset="0"/>
              <a:cs typeface="Times New Roman" charset="0"/>
            </a:rPr>
            <a:t>Gas</a:t>
          </a:r>
        </a:p>
        <a:p xmlns:a="http://schemas.openxmlformats.org/drawingml/2006/main">
          <a:pPr eaLnBrk="0" hangingPunct="0"/>
          <a:r>
            <a:rPr lang="en-US" sz="1400" b="1" i="0" baseline="0" dirty="0" smtClean="0">
              <a:solidFill>
                <a:schemeClr val="accent3"/>
              </a:solidFill>
              <a:latin typeface="+mn-lt"/>
              <a:ea typeface="Times New Roman" charset="0"/>
              <a:cs typeface="Times New Roman" charset="0"/>
            </a:rPr>
            <a:t>Resource &amp;</a:t>
          </a:r>
        </a:p>
        <a:p xmlns:a="http://schemas.openxmlformats.org/drawingml/2006/main">
          <a:pPr eaLnBrk="0" hangingPunct="0"/>
          <a:r>
            <a:rPr lang="en-US" sz="1400" b="1" i="0" baseline="0" dirty="0" smtClean="0">
              <a:solidFill>
                <a:schemeClr val="accent3"/>
              </a:solidFill>
              <a:latin typeface="+mn-lt"/>
              <a:ea typeface="Times New Roman" charset="0"/>
              <a:cs typeface="Times New Roman" charset="0"/>
            </a:rPr>
            <a:t>Technology</a:t>
          </a:r>
          <a:endParaRPr lang="en-US" sz="1400" b="1" i="0" baseline="0" dirty="0">
            <a:solidFill>
              <a:schemeClr val="accent3"/>
            </a:solidFill>
            <a:latin typeface="+mn-lt"/>
            <a:ea typeface="Times New Roman" charset="0"/>
            <a:cs typeface="Times New Roman" charset="0"/>
          </a:endParaRPr>
        </a:p>
      </cdr:txBody>
    </cdr:sp>
  </cdr:relSizeAnchor>
  <cdr:relSizeAnchor xmlns:cdr="http://schemas.openxmlformats.org/drawingml/2006/chartDrawing">
    <cdr:from>
      <cdr:x>0</cdr:x>
      <cdr:y>0.06531</cdr:y>
    </cdr:from>
    <cdr:to>
      <cdr:x>0.55225</cdr:x>
      <cdr:y>0.25022</cdr:y>
    </cdr:to>
    <cdr:sp macro="" textlink="">
      <cdr:nvSpPr>
        <cdr:cNvPr id="6" name="TextBox 1"/>
        <cdr:cNvSpPr txBox="1"/>
      </cdr:nvSpPr>
      <cdr:spPr bwMode="auto">
        <a:xfrm xmlns:a="http://schemas.openxmlformats.org/drawingml/2006/main">
          <a:off x="0" y="264273"/>
          <a:ext cx="1700466" cy="748264"/>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spcAft>
              <a:spcPts val="300"/>
            </a:spcAft>
          </a:pPr>
          <a:r>
            <a:rPr lang="en-US" sz="1400" b="0" i="0" dirty="0" smtClean="0">
              <a:solidFill>
                <a:schemeClr val="bg2"/>
              </a:solidFill>
              <a:latin typeface="+mn-lt"/>
              <a:ea typeface="Times New Roman" charset="0"/>
              <a:cs typeface="Times New Roman" charset="0"/>
            </a:rPr>
            <a:t>     </a:t>
          </a:r>
          <a:r>
            <a:rPr lang="en-US" sz="1400" b="1" i="0" dirty="0" smtClean="0">
              <a:solidFill>
                <a:schemeClr val="bg2"/>
              </a:solidFill>
              <a:latin typeface="+mn-lt"/>
              <a:ea typeface="Times New Roman" charset="0"/>
              <a:cs typeface="Times New Roman" charset="0"/>
            </a:rPr>
            <a:t>2018</a:t>
          </a:r>
          <a:endParaRPr lang="en-US" sz="1400" b="0" i="0" dirty="0" smtClean="0">
            <a:solidFill>
              <a:schemeClr val="bg2"/>
            </a:solidFill>
            <a:latin typeface="+mn-lt"/>
            <a:ea typeface="Times New Roman" charset="0"/>
            <a:cs typeface="Times New Roman" charset="0"/>
          </a:endParaRPr>
        </a:p>
        <a:p xmlns:a="http://schemas.openxmlformats.org/drawingml/2006/main">
          <a:pPr eaLnBrk="0" hangingPunct="0"/>
          <a:r>
            <a:rPr lang="en-US" sz="1400" b="0" i="0" dirty="0" smtClean="0">
              <a:solidFill>
                <a:schemeClr val="bg2"/>
              </a:solidFill>
              <a:latin typeface="+mn-lt"/>
              <a:ea typeface="Times New Roman" charset="0"/>
              <a:cs typeface="Times New Roman" charset="0"/>
            </a:rPr>
            <a:t>           </a:t>
          </a:r>
          <a:r>
            <a:rPr lang="en-US" sz="1400" b="0" i="0" baseline="0" dirty="0" smtClean="0">
              <a:solidFill>
                <a:schemeClr val="bg2"/>
              </a:solidFill>
              <a:latin typeface="+mn-lt"/>
              <a:ea typeface="Times New Roman" charset="0"/>
              <a:cs typeface="Times New Roman" charset="0"/>
            </a:rPr>
            <a:t> projections</a:t>
          </a:r>
          <a:endParaRPr lang="en-US" sz="1400" b="0" i="0" dirty="0" smtClean="0">
            <a:solidFill>
              <a:schemeClr val="bg2"/>
            </a:solidFill>
            <a:latin typeface="+mn-lt"/>
            <a:ea typeface="Times New Roman" charset="0"/>
            <a:cs typeface="Times New Roman" charset="0"/>
          </a:endParaRPr>
        </a:p>
      </cdr:txBody>
    </cdr:sp>
  </cdr:relSizeAnchor>
</c:userShapes>
</file>

<file path=ppt/drawings/drawing111.xml><?xml version="1.0" encoding="utf-8"?>
<c:userShapes xmlns:c="http://schemas.openxmlformats.org/drawingml/2006/chart">
  <cdr:relSizeAnchor xmlns:cdr="http://schemas.openxmlformats.org/drawingml/2006/chartDrawing">
    <cdr:from>
      <cdr:x>0.73909</cdr:x>
      <cdr:y>0.74421</cdr:y>
    </cdr:from>
    <cdr:to>
      <cdr:x>0.87769</cdr:x>
      <cdr:y>0.86078</cdr:y>
    </cdr:to>
    <cdr:sp macro="" textlink="">
      <cdr:nvSpPr>
        <cdr:cNvPr id="3" name="TextBox 1"/>
        <cdr:cNvSpPr txBox="1"/>
      </cdr:nvSpPr>
      <cdr:spPr bwMode="auto">
        <a:xfrm xmlns:a="http://schemas.openxmlformats.org/drawingml/2006/main">
          <a:off x="2027467" y="2041525"/>
          <a:ext cx="380208" cy="31977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endParaRPr lang="en-US" sz="1000" i="0" dirty="0" smtClean="0">
            <a:solidFill>
              <a:schemeClr val="accent3"/>
            </a:solidFill>
            <a:latin typeface="+mn-lt"/>
            <a:ea typeface="Times New Roman" charset="0"/>
            <a:cs typeface="Times New Roman" charset="0"/>
          </a:endParaRPr>
        </a:p>
      </cdr:txBody>
    </cdr:sp>
  </cdr:relSizeAnchor>
  <cdr:relSizeAnchor xmlns:cdr="http://schemas.openxmlformats.org/drawingml/2006/chartDrawing">
    <cdr:from>
      <cdr:x>0.72338</cdr:x>
      <cdr:y>0.61228</cdr:y>
    </cdr:from>
    <cdr:to>
      <cdr:x>0.86198</cdr:x>
      <cdr:y>0.72885</cdr:y>
    </cdr:to>
    <cdr:sp macro="" textlink="">
      <cdr:nvSpPr>
        <cdr:cNvPr id="9" name="TextBox 1"/>
        <cdr:cNvSpPr txBox="1"/>
      </cdr:nvSpPr>
      <cdr:spPr bwMode="auto">
        <a:xfrm xmlns:a="http://schemas.openxmlformats.org/drawingml/2006/main">
          <a:off x="1984375" y="1679609"/>
          <a:ext cx="380208" cy="31977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endParaRPr lang="en-US" sz="900" i="0" dirty="0" smtClean="0">
            <a:solidFill>
              <a:schemeClr val="accent1"/>
            </a:solidFill>
            <a:latin typeface="+mn-lt"/>
            <a:ea typeface="Times New Roman" charset="0"/>
            <a:cs typeface="Times New Roman" charset="0"/>
          </a:endParaRPr>
        </a:p>
      </cdr:txBody>
    </cdr:sp>
  </cdr:relSizeAnchor>
  <cdr:relSizeAnchor xmlns:cdr="http://schemas.openxmlformats.org/drawingml/2006/chartDrawing">
    <cdr:from>
      <cdr:x>0.7581</cdr:x>
      <cdr:y>0.42477</cdr:y>
    </cdr:from>
    <cdr:to>
      <cdr:x>0.8967</cdr:x>
      <cdr:y>0.54134</cdr:y>
    </cdr:to>
    <cdr:sp macro="" textlink="">
      <cdr:nvSpPr>
        <cdr:cNvPr id="10" name="TextBox 1"/>
        <cdr:cNvSpPr txBox="1"/>
      </cdr:nvSpPr>
      <cdr:spPr bwMode="auto">
        <a:xfrm xmlns:a="http://schemas.openxmlformats.org/drawingml/2006/main">
          <a:off x="2079628" y="1165219"/>
          <a:ext cx="380208" cy="31977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endParaRPr lang="en-US" sz="1000" i="0" dirty="0" smtClean="0">
            <a:solidFill>
              <a:schemeClr val="accent2"/>
            </a:solidFill>
            <a:latin typeface="+mn-lt"/>
            <a:ea typeface="Times New Roman" charset="0"/>
            <a:cs typeface="Times New Roman" charset="0"/>
          </a:endParaRPr>
        </a:p>
      </cdr:txBody>
    </cdr:sp>
  </cdr:relSizeAnchor>
  <cdr:relSizeAnchor xmlns:cdr="http://schemas.openxmlformats.org/drawingml/2006/chartDrawing">
    <cdr:from>
      <cdr:x>0.75669</cdr:x>
      <cdr:y>0.35577</cdr:y>
    </cdr:from>
    <cdr:to>
      <cdr:x>1</cdr:x>
      <cdr:y>0.80884</cdr:y>
    </cdr:to>
    <cdr:sp macro="" textlink="">
      <cdr:nvSpPr>
        <cdr:cNvPr id="11" name="TextBox 1"/>
        <cdr:cNvSpPr txBox="1"/>
      </cdr:nvSpPr>
      <cdr:spPr bwMode="auto">
        <a:xfrm xmlns:a="http://schemas.openxmlformats.org/drawingml/2006/main">
          <a:off x="3106438" y="1597783"/>
          <a:ext cx="998837" cy="2034762"/>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baseline="0" dirty="0">
              <a:solidFill>
                <a:schemeClr val="accent1"/>
              </a:solidFill>
              <a:effectLst/>
              <a:latin typeface="+mn-lt"/>
              <a:ea typeface="+mn-ea"/>
              <a:cs typeface="+mn-cs"/>
            </a:rPr>
            <a:t>natural </a:t>
          </a:r>
          <a:r>
            <a:rPr lang="en-US" sz="1400" b="1" i="0" baseline="0" dirty="0" smtClean="0">
              <a:solidFill>
                <a:schemeClr val="accent1"/>
              </a:solidFill>
              <a:effectLst/>
              <a:latin typeface="+mn-lt"/>
              <a:ea typeface="+mn-ea"/>
              <a:cs typeface="+mn-cs"/>
            </a:rPr>
            <a:t>gas</a:t>
          </a:r>
        </a:p>
        <a:p xmlns:a="http://schemas.openxmlformats.org/drawingml/2006/main">
          <a:pPr eaLnBrk="0" hangingPunct="0"/>
          <a:endParaRPr lang="en-US" sz="1400" b="1" i="0" baseline="0" dirty="0">
            <a:solidFill>
              <a:schemeClr val="accent1"/>
            </a:solidFill>
            <a:effectLst/>
            <a:latin typeface="+mn-lt"/>
            <a:ea typeface="+mn-ea"/>
            <a:cs typeface="+mn-cs"/>
          </a:endParaRPr>
        </a:p>
        <a:p xmlns:a="http://schemas.openxmlformats.org/drawingml/2006/main">
          <a:pPr eaLnBrk="0" hangingPunct="0"/>
          <a:r>
            <a:rPr lang="en-US" sz="1400" b="1" i="0" dirty="0" smtClean="0">
              <a:solidFill>
                <a:schemeClr val="accent2">
                  <a:lumMod val="50000"/>
                </a:schemeClr>
              </a:solidFill>
              <a:latin typeface="+mn-lt"/>
              <a:ea typeface="Times New Roman" charset="0"/>
              <a:cs typeface="Times New Roman" charset="0"/>
            </a:rPr>
            <a:t>hydro-</a:t>
          </a:r>
        </a:p>
        <a:p xmlns:a="http://schemas.openxmlformats.org/drawingml/2006/main">
          <a:pPr eaLnBrk="0" hangingPunct="0"/>
          <a:r>
            <a:rPr lang="en-US" sz="1400" b="1" i="0" dirty="0" smtClean="0">
              <a:solidFill>
                <a:schemeClr val="accent2">
                  <a:lumMod val="50000"/>
                </a:schemeClr>
              </a:solidFill>
              <a:latin typeface="+mn-lt"/>
              <a:ea typeface="Times New Roman" charset="0"/>
              <a:cs typeface="Times New Roman" charset="0"/>
            </a:rPr>
            <a:t>carbon</a:t>
          </a:r>
        </a:p>
        <a:p xmlns:a="http://schemas.openxmlformats.org/drawingml/2006/main">
          <a:pPr eaLnBrk="0" hangingPunct="0"/>
          <a:r>
            <a:rPr lang="en-US" sz="1400" b="1" i="0" dirty="0" smtClean="0">
              <a:solidFill>
                <a:schemeClr val="accent2">
                  <a:lumMod val="50000"/>
                </a:schemeClr>
              </a:solidFill>
              <a:latin typeface="+mn-lt"/>
              <a:ea typeface="Times New Roman" charset="0"/>
              <a:cs typeface="Times New Roman" charset="0"/>
            </a:rPr>
            <a:t>gas liquids</a:t>
          </a:r>
        </a:p>
        <a:p xmlns:a="http://schemas.openxmlformats.org/drawingml/2006/main">
          <a:pPr eaLnBrk="0" hangingPunct="0"/>
          <a:endParaRPr lang="en-US" sz="1400" b="1" i="0" dirty="0" smtClean="0">
            <a:solidFill>
              <a:schemeClr val="accent2">
                <a:lumMod val="50000"/>
              </a:schemeClr>
            </a:solidFill>
            <a:latin typeface="+mn-lt"/>
            <a:ea typeface="Times New Roman" charset="0"/>
            <a:cs typeface="Times New Roman" charset="0"/>
          </a:endParaRPr>
        </a:p>
        <a:p xmlns:a="http://schemas.openxmlformats.org/drawingml/2006/main">
          <a:pPr marL="0" marR="0" lvl="0" indent="0" defTabSz="914400" eaLnBrk="0" fontAlgn="auto" latinLnBrk="0" hangingPunct="0">
            <a:buClrTx/>
            <a:buSzTx/>
            <a:buFontTx/>
            <a:buNone/>
            <a:tabLst/>
            <a:defRPr/>
          </a:pPr>
          <a:r>
            <a:rPr kumimoji="0" lang="en-US" sz="1400" b="1" i="0" u="none" strike="noStrike" kern="0" cap="none" spc="0" normalizeH="0" baseline="0" noProof="0" dirty="0" smtClean="0">
              <a:ln>
                <a:noFill/>
              </a:ln>
              <a:solidFill>
                <a:schemeClr val="accent2"/>
              </a:solidFill>
              <a:effectLst/>
              <a:uLnTx/>
              <a:uFillTx/>
              <a:latin typeface="+mn-lt"/>
              <a:ea typeface="Times New Roman" charset="0"/>
              <a:cs typeface="Times New Roman" charset="0"/>
            </a:rPr>
            <a:t>petroleum</a:t>
          </a:r>
        </a:p>
        <a:p xmlns:a="http://schemas.openxmlformats.org/drawingml/2006/main">
          <a:pPr marL="0" marR="0" lvl="0" indent="0" defTabSz="914400" eaLnBrk="0" fontAlgn="auto" latinLnBrk="0" hangingPunct="0">
            <a:buClrTx/>
            <a:buSzTx/>
            <a:buFontTx/>
            <a:buNone/>
            <a:tabLst/>
            <a:defRPr/>
          </a:pPr>
          <a:endParaRPr lang="en-US" sz="1400" b="1" i="0" baseline="0" dirty="0">
            <a:solidFill>
              <a:schemeClr val="accent3"/>
            </a:solidFill>
            <a:effectLst/>
            <a:latin typeface="+mn-lt"/>
            <a:ea typeface="+mn-ea"/>
            <a:cs typeface="+mn-cs"/>
          </a:endParaRPr>
        </a:p>
        <a:p xmlns:a="http://schemas.openxmlformats.org/drawingml/2006/main">
          <a:pPr eaLnBrk="0" fontAlgn="auto" latinLnBrk="0" hangingPunct="0"/>
          <a:r>
            <a:rPr lang="en-US" sz="1400" b="1" i="0" baseline="0" dirty="0">
              <a:solidFill>
                <a:schemeClr val="accent3"/>
              </a:solidFill>
              <a:effectLst/>
              <a:latin typeface="+mn-lt"/>
              <a:ea typeface="+mn-ea"/>
              <a:cs typeface="+mn-cs"/>
            </a:rPr>
            <a:t>renewables</a:t>
          </a:r>
          <a:endParaRPr lang="en-US" sz="1400" b="1" i="0" dirty="0" smtClean="0">
            <a:solidFill>
              <a:schemeClr val="accent2"/>
            </a:solidFill>
            <a:latin typeface="+mn-lt"/>
            <a:ea typeface="Times New Roman" charset="0"/>
            <a:cs typeface="Times New Roman" charset="0"/>
          </a:endParaRPr>
        </a:p>
        <a:p xmlns:a="http://schemas.openxmlformats.org/drawingml/2006/main">
          <a:pPr marL="0" marR="0" lvl="0" indent="0" defTabSz="914400" eaLnBrk="0" fontAlgn="auto" latinLnBrk="0" hangingPunct="0">
            <a:buClrTx/>
            <a:buSzTx/>
            <a:buFontTx/>
            <a:buNone/>
            <a:tabLst/>
            <a:defRPr/>
          </a:pPr>
          <a:r>
            <a:rPr kumimoji="0" lang="en-US" sz="1400" b="1" i="0" u="none" strike="noStrike" kern="0" cap="none" spc="0" normalizeH="0" baseline="0" noProof="0" dirty="0" smtClean="0">
              <a:ln>
                <a:noFill/>
              </a:ln>
              <a:solidFill>
                <a:srgbClr val="FFC702"/>
              </a:solidFill>
              <a:effectLst/>
              <a:uLnTx/>
              <a:uFillTx/>
              <a:latin typeface="+mn-lt"/>
              <a:ea typeface="Times New Roman" charset="0"/>
              <a:cs typeface="Times New Roman" charset="0"/>
            </a:rPr>
            <a:t>purchased</a:t>
          </a:r>
        </a:p>
        <a:p xmlns:a="http://schemas.openxmlformats.org/drawingml/2006/main">
          <a:pPr marL="0" marR="0" lvl="0" indent="0" defTabSz="914400" eaLnBrk="0" fontAlgn="auto" latinLnBrk="0" hangingPunct="0">
            <a:buClrTx/>
            <a:buSzTx/>
            <a:buFontTx/>
            <a:buNone/>
            <a:tabLst/>
            <a:defRPr/>
          </a:pPr>
          <a:r>
            <a:rPr kumimoji="0" lang="en-US" sz="1400" b="1" i="0" u="none" strike="noStrike" kern="0" cap="none" spc="0" normalizeH="0" baseline="0" noProof="0" dirty="0" smtClean="0">
              <a:ln>
                <a:noFill/>
              </a:ln>
              <a:solidFill>
                <a:srgbClr val="FFC702"/>
              </a:solidFill>
              <a:effectLst/>
              <a:uLnTx/>
              <a:uFillTx/>
              <a:latin typeface="+mn-lt"/>
              <a:ea typeface="Times New Roman" charset="0"/>
              <a:cs typeface="Times New Roman" charset="0"/>
            </a:rPr>
            <a:t> electricity</a:t>
          </a:r>
        </a:p>
        <a:p xmlns:a="http://schemas.openxmlformats.org/drawingml/2006/main">
          <a:pPr marL="0" marR="0" lvl="0" indent="0" defTabSz="914400" eaLnBrk="0" fontAlgn="auto" latinLnBrk="0" hangingPunct="0">
            <a:buClrTx/>
            <a:buSzTx/>
            <a:buFontTx/>
            <a:buNone/>
            <a:tabLst/>
            <a:defRPr/>
          </a:pPr>
          <a:r>
            <a:rPr kumimoji="0" lang="en-US" sz="1400" b="1" i="0" u="none" strike="noStrike" kern="0" cap="none" spc="0" normalizeH="0" baseline="0" noProof="0" dirty="0" smtClean="0">
              <a:ln>
                <a:noFill/>
              </a:ln>
              <a:solidFill>
                <a:schemeClr val="tx1">
                  <a:lumMod val="50000"/>
                  <a:lumOff val="50000"/>
                </a:schemeClr>
              </a:solidFill>
              <a:effectLst/>
              <a:uLnTx/>
              <a:uFillTx/>
              <a:latin typeface="+mn-lt"/>
              <a:ea typeface="Times New Roman" charset="0"/>
              <a:cs typeface="Times New Roman" charset="0"/>
            </a:rPr>
            <a:t>coal</a:t>
          </a:r>
          <a:endParaRPr lang="en-US" sz="1400" b="1" i="0" dirty="0" smtClean="0">
            <a:solidFill>
              <a:schemeClr val="accent2">
                <a:lumMod val="50000"/>
              </a:schemeClr>
            </a:solidFill>
            <a:latin typeface="+mn-lt"/>
            <a:ea typeface="Times New Roman" charset="0"/>
            <a:cs typeface="Times New Roman" charset="0"/>
          </a:endParaRPr>
        </a:p>
      </cdr:txBody>
    </cdr:sp>
  </cdr:relSizeAnchor>
  <cdr:relSizeAnchor xmlns:cdr="http://schemas.openxmlformats.org/drawingml/2006/chartDrawing">
    <cdr:from>
      <cdr:x>0.09878</cdr:x>
      <cdr:y>0.05626</cdr:y>
    </cdr:from>
    <cdr:to>
      <cdr:x>0.56654</cdr:x>
      <cdr:y>0.23154</cdr:y>
    </cdr:to>
    <cdr:sp macro="" textlink="">
      <cdr:nvSpPr>
        <cdr:cNvPr id="6" name="TextBox 1"/>
        <cdr:cNvSpPr txBox="1"/>
      </cdr:nvSpPr>
      <cdr:spPr bwMode="auto">
        <a:xfrm xmlns:a="http://schemas.openxmlformats.org/drawingml/2006/main">
          <a:off x="316139" y="180068"/>
          <a:ext cx="1497019" cy="560967"/>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spcAft>
              <a:spcPts val="300"/>
            </a:spcAft>
          </a:pPr>
          <a:r>
            <a:rPr lang="en-US" sz="1400" b="1" i="0" dirty="0" smtClean="0">
              <a:solidFill>
                <a:schemeClr val="bg2"/>
              </a:solidFill>
              <a:latin typeface="+mn-lt"/>
              <a:ea typeface="Times New Roman" charset="0"/>
              <a:cs typeface="Times New Roman" charset="0"/>
            </a:rPr>
            <a:t>  2018</a:t>
          </a:r>
        </a:p>
        <a:p xmlns:a="http://schemas.openxmlformats.org/drawingml/2006/main">
          <a:pPr eaLnBrk="0" hangingPunct="0"/>
          <a:r>
            <a:rPr lang="en-US" sz="1400" b="0" i="0" baseline="0" dirty="0" smtClean="0">
              <a:solidFill>
                <a:schemeClr val="bg2"/>
              </a:solidFill>
              <a:latin typeface="+mn-lt"/>
              <a:ea typeface="Times New Roman" charset="0"/>
              <a:cs typeface="Times New Roman" charset="0"/>
            </a:rPr>
            <a:t>         projections</a:t>
          </a:r>
          <a:endParaRPr lang="en-US" sz="1400" b="0" i="0" dirty="0" smtClean="0">
            <a:solidFill>
              <a:schemeClr val="bg2"/>
            </a:solidFill>
            <a:latin typeface="+mn-lt"/>
            <a:ea typeface="Times New Roman" charset="0"/>
            <a:cs typeface="Times New Roman" charset="0"/>
          </a:endParaRPr>
        </a:p>
      </cdr:txBody>
    </cdr:sp>
  </cdr:relSizeAnchor>
</c:userShapes>
</file>

<file path=ppt/drawings/drawing112.xml><?xml version="1.0" encoding="utf-8"?>
<c:userShapes xmlns:c="http://schemas.openxmlformats.org/drawingml/2006/chart">
  <cdr:relSizeAnchor xmlns:cdr="http://schemas.openxmlformats.org/drawingml/2006/chartDrawing">
    <cdr:from>
      <cdr:x>0.73909</cdr:x>
      <cdr:y>0.74421</cdr:y>
    </cdr:from>
    <cdr:to>
      <cdr:x>0.87769</cdr:x>
      <cdr:y>0.86078</cdr:y>
    </cdr:to>
    <cdr:sp macro="" textlink="">
      <cdr:nvSpPr>
        <cdr:cNvPr id="3" name="TextBox 1"/>
        <cdr:cNvSpPr txBox="1"/>
      </cdr:nvSpPr>
      <cdr:spPr bwMode="auto">
        <a:xfrm xmlns:a="http://schemas.openxmlformats.org/drawingml/2006/main">
          <a:off x="2027467" y="2041525"/>
          <a:ext cx="380208" cy="31977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endParaRPr lang="en-US" sz="1000" i="0" dirty="0" smtClean="0">
            <a:solidFill>
              <a:schemeClr val="accent3"/>
            </a:solidFill>
            <a:latin typeface="+mn-lt"/>
            <a:ea typeface="Times New Roman" charset="0"/>
            <a:cs typeface="Times New Roman" charset="0"/>
          </a:endParaRPr>
        </a:p>
      </cdr:txBody>
    </cdr:sp>
  </cdr:relSizeAnchor>
  <cdr:relSizeAnchor xmlns:cdr="http://schemas.openxmlformats.org/drawingml/2006/chartDrawing">
    <cdr:from>
      <cdr:x>0.72338</cdr:x>
      <cdr:y>0.61228</cdr:y>
    </cdr:from>
    <cdr:to>
      <cdr:x>0.86198</cdr:x>
      <cdr:y>0.72885</cdr:y>
    </cdr:to>
    <cdr:sp macro="" textlink="">
      <cdr:nvSpPr>
        <cdr:cNvPr id="9" name="TextBox 1"/>
        <cdr:cNvSpPr txBox="1"/>
      </cdr:nvSpPr>
      <cdr:spPr bwMode="auto">
        <a:xfrm xmlns:a="http://schemas.openxmlformats.org/drawingml/2006/main">
          <a:off x="1984375" y="1679609"/>
          <a:ext cx="380208" cy="31977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endParaRPr lang="en-US" sz="900" i="0" dirty="0" smtClean="0">
            <a:solidFill>
              <a:schemeClr val="accent1"/>
            </a:solidFill>
            <a:latin typeface="+mn-lt"/>
            <a:ea typeface="Times New Roman" charset="0"/>
            <a:cs typeface="Times New Roman" charset="0"/>
          </a:endParaRPr>
        </a:p>
      </cdr:txBody>
    </cdr:sp>
  </cdr:relSizeAnchor>
  <cdr:relSizeAnchor xmlns:cdr="http://schemas.openxmlformats.org/drawingml/2006/chartDrawing">
    <cdr:from>
      <cdr:x>0.7581</cdr:x>
      <cdr:y>0.42477</cdr:y>
    </cdr:from>
    <cdr:to>
      <cdr:x>0.8967</cdr:x>
      <cdr:y>0.54134</cdr:y>
    </cdr:to>
    <cdr:sp macro="" textlink="">
      <cdr:nvSpPr>
        <cdr:cNvPr id="10" name="TextBox 1"/>
        <cdr:cNvSpPr txBox="1"/>
      </cdr:nvSpPr>
      <cdr:spPr bwMode="auto">
        <a:xfrm xmlns:a="http://schemas.openxmlformats.org/drawingml/2006/main">
          <a:off x="2079628" y="1165219"/>
          <a:ext cx="380208" cy="31977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endParaRPr lang="en-US" sz="1000" i="0" dirty="0" smtClean="0">
            <a:solidFill>
              <a:schemeClr val="accent2"/>
            </a:solidFill>
            <a:latin typeface="+mn-lt"/>
            <a:ea typeface="Times New Roman" charset="0"/>
            <a:cs typeface="Times New Roman" charset="0"/>
          </a:endParaRPr>
        </a:p>
      </cdr:txBody>
    </cdr:sp>
  </cdr:relSizeAnchor>
  <cdr:relSizeAnchor xmlns:cdr="http://schemas.openxmlformats.org/drawingml/2006/chartDrawing">
    <cdr:from>
      <cdr:x>0.72526</cdr:x>
      <cdr:y>0.32395</cdr:y>
    </cdr:from>
    <cdr:to>
      <cdr:x>0.98954</cdr:x>
      <cdr:y>0.88588</cdr:y>
    </cdr:to>
    <cdr:sp macro="" textlink="">
      <cdr:nvSpPr>
        <cdr:cNvPr id="11" name="TextBox 1"/>
        <cdr:cNvSpPr txBox="1"/>
      </cdr:nvSpPr>
      <cdr:spPr bwMode="auto">
        <a:xfrm xmlns:a="http://schemas.openxmlformats.org/drawingml/2006/main">
          <a:off x="2977406" y="1454884"/>
          <a:ext cx="1084943" cy="2523649"/>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baseline="0" dirty="0">
              <a:solidFill>
                <a:schemeClr val="accent5">
                  <a:lumMod val="60000"/>
                  <a:lumOff val="40000"/>
                </a:schemeClr>
              </a:solidFill>
              <a:effectLst/>
              <a:latin typeface="+mn-lt"/>
              <a:ea typeface="+mn-ea"/>
              <a:cs typeface="+mn-cs"/>
            </a:rPr>
            <a:t>non-</a:t>
          </a:r>
        </a:p>
        <a:p xmlns:a="http://schemas.openxmlformats.org/drawingml/2006/main">
          <a:pPr eaLnBrk="0" hangingPunct="0"/>
          <a:r>
            <a:rPr lang="en-US" sz="1400" b="1" i="0" baseline="0" dirty="0">
              <a:solidFill>
                <a:schemeClr val="accent5">
                  <a:lumMod val="60000"/>
                  <a:lumOff val="40000"/>
                </a:schemeClr>
              </a:solidFill>
              <a:effectLst/>
              <a:latin typeface="+mn-lt"/>
              <a:ea typeface="+mn-ea"/>
              <a:cs typeface="+mn-cs"/>
            </a:rPr>
            <a:t>manufacturing</a:t>
          </a:r>
          <a:endParaRPr lang="en-US" sz="1400" b="1" i="0" dirty="0" smtClean="0">
            <a:solidFill>
              <a:schemeClr val="accent5">
                <a:lumMod val="60000"/>
                <a:lumOff val="40000"/>
              </a:schemeClr>
            </a:solidFill>
            <a:latin typeface="+mn-lt"/>
            <a:ea typeface="Times New Roman" charset="0"/>
            <a:cs typeface="Times New Roman" charset="0"/>
          </a:endParaRPr>
        </a:p>
        <a:p xmlns:a="http://schemas.openxmlformats.org/drawingml/2006/main">
          <a:pPr eaLnBrk="0" hangingPunct="0"/>
          <a:r>
            <a:rPr lang="en-US" sz="1400" b="1" i="0" dirty="0" smtClean="0">
              <a:solidFill>
                <a:schemeClr val="accent3">
                  <a:lumMod val="75000"/>
                </a:schemeClr>
              </a:solidFill>
              <a:latin typeface="+mn-lt"/>
              <a:ea typeface="Times New Roman" charset="0"/>
              <a:cs typeface="Times New Roman" charset="0"/>
            </a:rPr>
            <a:t>non-energy</a:t>
          </a:r>
          <a:r>
            <a:rPr lang="en-US" sz="1400" b="1" i="0" baseline="0" dirty="0" smtClean="0">
              <a:solidFill>
                <a:schemeClr val="accent3">
                  <a:lumMod val="75000"/>
                </a:schemeClr>
              </a:solidFill>
              <a:latin typeface="+mn-lt"/>
              <a:ea typeface="Times New Roman" charset="0"/>
              <a:cs typeface="Times New Roman" charset="0"/>
            </a:rPr>
            <a:t> </a:t>
          </a:r>
        </a:p>
        <a:p xmlns:a="http://schemas.openxmlformats.org/drawingml/2006/main">
          <a:pPr eaLnBrk="0" hangingPunct="0"/>
          <a:r>
            <a:rPr lang="en-US" sz="1400" b="1" i="0" baseline="0" dirty="0" smtClean="0">
              <a:solidFill>
                <a:schemeClr val="accent3">
                  <a:lumMod val="75000"/>
                </a:schemeClr>
              </a:solidFill>
              <a:latin typeface="+mn-lt"/>
              <a:ea typeface="Times New Roman" charset="0"/>
              <a:cs typeface="Times New Roman" charset="0"/>
            </a:rPr>
            <a:t>intensive</a:t>
          </a:r>
        </a:p>
        <a:p xmlns:a="http://schemas.openxmlformats.org/drawingml/2006/main">
          <a:pPr eaLnBrk="0" hangingPunct="0"/>
          <a:r>
            <a:rPr lang="en-US" sz="1400" b="1" i="0" dirty="0" smtClean="0">
              <a:solidFill>
                <a:schemeClr val="accent4">
                  <a:lumMod val="60000"/>
                  <a:lumOff val="40000"/>
                </a:schemeClr>
              </a:solidFill>
              <a:latin typeface="+mn-lt"/>
              <a:ea typeface="Times New Roman" charset="0"/>
              <a:cs typeface="Times New Roman" charset="0"/>
            </a:rPr>
            <a:t>other energy </a:t>
          </a:r>
        </a:p>
        <a:p xmlns:a="http://schemas.openxmlformats.org/drawingml/2006/main">
          <a:pPr eaLnBrk="0" hangingPunct="0"/>
          <a:r>
            <a:rPr lang="en-US" sz="1400" b="1" i="0" dirty="0" smtClean="0">
              <a:solidFill>
                <a:schemeClr val="accent4">
                  <a:lumMod val="60000"/>
                  <a:lumOff val="40000"/>
                </a:schemeClr>
              </a:solidFill>
              <a:latin typeface="+mn-lt"/>
              <a:ea typeface="Times New Roman" charset="0"/>
              <a:cs typeface="Times New Roman" charset="0"/>
            </a:rPr>
            <a:t>intensive</a:t>
          </a:r>
        </a:p>
        <a:p xmlns:a="http://schemas.openxmlformats.org/drawingml/2006/main">
          <a:pPr eaLnBrk="0" hangingPunct="0"/>
          <a:r>
            <a:rPr kumimoji="0" lang="en-US" sz="1400" b="1" i="0" u="none" strike="noStrike" kern="0" cap="none" spc="0" normalizeH="0" baseline="0" noProof="0" dirty="0" smtClean="0">
              <a:ln>
                <a:noFill/>
              </a:ln>
              <a:solidFill>
                <a:schemeClr val="accent2">
                  <a:lumMod val="60000"/>
                  <a:lumOff val="40000"/>
                </a:schemeClr>
              </a:solidFill>
              <a:effectLst/>
              <a:uLnTx/>
              <a:uFillTx/>
              <a:latin typeface="+mn-lt"/>
              <a:ea typeface="Times New Roman" charset="0"/>
              <a:cs typeface="Times New Roman" charset="0"/>
            </a:rPr>
            <a:t>bulk chemical </a:t>
          </a:r>
        </a:p>
        <a:p xmlns:a="http://schemas.openxmlformats.org/drawingml/2006/main">
          <a:pPr eaLnBrk="0" hangingPunct="0">
            <a:spcAft>
              <a:spcPts val="300"/>
            </a:spcAft>
          </a:pPr>
          <a:r>
            <a:rPr kumimoji="0" lang="en-US" sz="1400" b="1" i="0" u="none" strike="noStrike" kern="0" cap="none" spc="0" normalizeH="0" baseline="0" noProof="0" dirty="0" smtClean="0">
              <a:ln>
                <a:noFill/>
              </a:ln>
              <a:solidFill>
                <a:schemeClr val="accent2">
                  <a:lumMod val="60000"/>
                  <a:lumOff val="40000"/>
                </a:schemeClr>
              </a:solidFill>
              <a:effectLst/>
              <a:uLnTx/>
              <a:uFillTx/>
              <a:latin typeface="+mn-lt"/>
              <a:ea typeface="Times New Roman" charset="0"/>
              <a:cs typeface="Times New Roman" charset="0"/>
            </a:rPr>
            <a:t>feedstocks</a:t>
          </a:r>
        </a:p>
        <a:p xmlns:a="http://schemas.openxmlformats.org/drawingml/2006/main">
          <a:pPr eaLnBrk="0" hangingPunct="0"/>
          <a:r>
            <a:rPr kumimoji="0" lang="en-US" sz="1400" b="1" i="0" u="none" strike="noStrike" kern="0" cap="none" spc="0" normalizeH="0" baseline="0" noProof="0" dirty="0" smtClean="0">
              <a:ln>
                <a:noFill/>
              </a:ln>
              <a:solidFill>
                <a:schemeClr val="accent2">
                  <a:lumMod val="75000"/>
                </a:schemeClr>
              </a:solidFill>
              <a:effectLst/>
              <a:uLnTx/>
              <a:uFillTx/>
              <a:latin typeface="+mn-lt"/>
              <a:ea typeface="Times New Roman" charset="0"/>
              <a:cs typeface="Times New Roman" charset="0"/>
            </a:rPr>
            <a:t>bulk chemical  </a:t>
          </a:r>
        </a:p>
        <a:p xmlns:a="http://schemas.openxmlformats.org/drawingml/2006/main">
          <a:pPr eaLnBrk="0" hangingPunct="0">
            <a:spcAft>
              <a:spcPts val="600"/>
            </a:spcAft>
          </a:pPr>
          <a:r>
            <a:rPr kumimoji="0" lang="en-US" sz="1400" b="1" i="0" u="none" strike="noStrike" kern="0" cap="none" spc="0" normalizeH="0" baseline="0" noProof="0" dirty="0" smtClean="0">
              <a:ln>
                <a:noFill/>
              </a:ln>
              <a:solidFill>
                <a:schemeClr val="accent2">
                  <a:lumMod val="75000"/>
                </a:schemeClr>
              </a:solidFill>
              <a:effectLst/>
              <a:uLnTx/>
              <a:uFillTx/>
              <a:latin typeface="+mn-lt"/>
              <a:ea typeface="Times New Roman" charset="0"/>
              <a:cs typeface="Times New Roman" charset="0"/>
            </a:rPr>
            <a:t>heat &amp; power</a:t>
          </a:r>
        </a:p>
        <a:p xmlns:a="http://schemas.openxmlformats.org/drawingml/2006/main">
          <a:pPr eaLnBrk="0" hangingPunct="0"/>
          <a:r>
            <a:rPr kumimoji="0" lang="en-US" sz="1400" b="1" i="0" u="none" strike="noStrike" kern="0" cap="none" spc="0" normalizeH="0" baseline="0" noProof="0" dirty="0" smtClean="0">
              <a:ln>
                <a:noFill/>
              </a:ln>
              <a:solidFill>
                <a:schemeClr val="tx2">
                  <a:lumMod val="90000"/>
                  <a:lumOff val="10000"/>
                </a:schemeClr>
              </a:solidFill>
              <a:effectLst/>
              <a:uLnTx/>
              <a:uFillTx/>
              <a:latin typeface="+mn-lt"/>
              <a:ea typeface="Times New Roman" charset="0"/>
              <a:cs typeface="Times New Roman" charset="0"/>
            </a:rPr>
            <a:t>refining</a:t>
          </a:r>
          <a:endParaRPr lang="en-US" sz="1400" b="1" i="0" dirty="0" smtClean="0">
            <a:solidFill>
              <a:schemeClr val="tx2">
                <a:lumMod val="90000"/>
                <a:lumOff val="10000"/>
              </a:schemeClr>
            </a:solidFill>
            <a:latin typeface="+mn-lt"/>
            <a:ea typeface="Times New Roman" charset="0"/>
            <a:cs typeface="Times New Roman" charset="0"/>
          </a:endParaRPr>
        </a:p>
      </cdr:txBody>
    </cdr:sp>
  </cdr:relSizeAnchor>
  <cdr:relSizeAnchor xmlns:cdr="http://schemas.openxmlformats.org/drawingml/2006/chartDrawing">
    <cdr:from>
      <cdr:x>0.09175</cdr:x>
      <cdr:y>0.06208</cdr:y>
    </cdr:from>
    <cdr:to>
      <cdr:x>0.55951</cdr:x>
      <cdr:y>0.243</cdr:y>
    </cdr:to>
    <cdr:sp macro="" textlink="">
      <cdr:nvSpPr>
        <cdr:cNvPr id="13" name="TextBox 1"/>
        <cdr:cNvSpPr txBox="1"/>
      </cdr:nvSpPr>
      <cdr:spPr bwMode="auto">
        <a:xfrm xmlns:a="http://schemas.openxmlformats.org/drawingml/2006/main">
          <a:off x="281803" y="198668"/>
          <a:ext cx="1436669" cy="57902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spcAft>
              <a:spcPts val="300"/>
            </a:spcAft>
          </a:pPr>
          <a:r>
            <a:rPr lang="en-US" sz="1400" b="1" i="0" dirty="0" smtClean="0">
              <a:solidFill>
                <a:schemeClr val="bg2"/>
              </a:solidFill>
              <a:latin typeface="+mn-lt"/>
              <a:ea typeface="Times New Roman" charset="0"/>
              <a:cs typeface="Times New Roman" charset="0"/>
            </a:rPr>
            <a:t>  2018</a:t>
          </a:r>
        </a:p>
        <a:p xmlns:a="http://schemas.openxmlformats.org/drawingml/2006/main">
          <a:pPr eaLnBrk="0" hangingPunct="0"/>
          <a:r>
            <a:rPr lang="en-US" sz="1400" b="0" i="0" baseline="0" dirty="0" smtClean="0">
              <a:solidFill>
                <a:schemeClr val="bg2"/>
              </a:solidFill>
              <a:latin typeface="+mn-lt"/>
              <a:ea typeface="Times New Roman" charset="0"/>
              <a:cs typeface="Times New Roman" charset="0"/>
            </a:rPr>
            <a:t>         projections</a:t>
          </a:r>
          <a:endParaRPr lang="en-US" sz="1400" b="0" i="0" dirty="0" smtClean="0">
            <a:solidFill>
              <a:schemeClr val="bg2"/>
            </a:solidFill>
            <a:latin typeface="+mn-lt"/>
            <a:ea typeface="Times New Roman" charset="0"/>
            <a:cs typeface="Times New Roman" charset="0"/>
          </a:endParaRPr>
        </a:p>
      </cdr:txBody>
    </cdr:sp>
  </cdr:relSizeAnchor>
</c:userShapes>
</file>

<file path=ppt/drawings/drawing113.xml><?xml version="1.0" encoding="utf-8"?>
<c:userShapes xmlns:c="http://schemas.openxmlformats.org/drawingml/2006/chart">
  <cdr:relSizeAnchor xmlns:cdr="http://schemas.openxmlformats.org/drawingml/2006/chartDrawing">
    <cdr:from>
      <cdr:x>0.76254</cdr:x>
      <cdr:y>0.22751</cdr:y>
    </cdr:from>
    <cdr:to>
      <cdr:x>0.88713</cdr:x>
      <cdr:y>0.34879</cdr:y>
    </cdr:to>
    <cdr:sp macro="" textlink="">
      <cdr:nvSpPr>
        <cdr:cNvPr id="4" name="TextBox 3"/>
        <cdr:cNvSpPr txBox="1"/>
      </cdr:nvSpPr>
      <cdr:spPr bwMode="auto">
        <a:xfrm xmlns:a="http://schemas.openxmlformats.org/drawingml/2006/main">
          <a:off x="3130437" y="902873"/>
          <a:ext cx="511459" cy="481306"/>
        </a:xfrm>
        <a:prstGeom xmlns:a="http://schemas.openxmlformats.org/drawingml/2006/main" prst="rect">
          <a:avLst/>
        </a:prstGeom>
        <a:solidFill xmlns:a="http://schemas.openxmlformats.org/drawingml/2006/main">
          <a:schemeClr val="bg1"/>
        </a:solidFill>
        <a:ln xmlns:a="http://schemas.openxmlformats.org/drawingml/2006/main" w="9525">
          <a:noFill/>
          <a:miter lim="800000"/>
          <a:headEnd/>
          <a:tailEnd/>
        </a:ln>
      </cdr:spPr>
      <cdr:txBody>
        <a:bodyPr xmlns:a="http://schemas.openxmlformats.org/drawingml/2006/main" vertOverflow="clip" wrap="none" lIns="0" tIns="0" rIns="0" rtlCol="0">
          <a:prstTxWarp prst="textNoShape">
            <a:avLst/>
          </a:prstTxWarp>
        </a:bodyPr>
        <a:lstStyle xmlns:a="http://schemas.openxmlformats.org/drawingml/2006/main"/>
        <a:p xmlns:a="http://schemas.openxmlformats.org/drawingml/2006/main">
          <a:pPr eaLnBrk="0" hangingPunct="0"/>
          <a:r>
            <a:rPr lang="en-US" sz="1400" b="1" i="0" dirty="0" smtClean="0">
              <a:solidFill>
                <a:schemeClr val="tx2"/>
              </a:solidFill>
              <a:latin typeface="+mn-lt"/>
              <a:ea typeface="Times New Roman" charset="0"/>
              <a:cs typeface="Times New Roman" charset="0"/>
            </a:rPr>
            <a:t>2018</a:t>
          </a:r>
        </a:p>
        <a:p xmlns:a="http://schemas.openxmlformats.org/drawingml/2006/main">
          <a:pPr eaLnBrk="0" hangingPunct="0"/>
          <a:r>
            <a:rPr lang="en-US" sz="1400" b="1" i="0" dirty="0" smtClean="0">
              <a:solidFill>
                <a:schemeClr val="accent1"/>
              </a:solidFill>
              <a:latin typeface="+mn-lt"/>
              <a:ea typeface="Times New Roman" charset="0"/>
              <a:cs typeface="Times New Roman" charset="0"/>
            </a:rPr>
            <a:t>2050</a:t>
          </a:r>
        </a:p>
        <a:p xmlns:a="http://schemas.openxmlformats.org/drawingml/2006/main">
          <a:pPr eaLnBrk="0" hangingPunct="0"/>
          <a:endParaRPr lang="en-US" sz="1400" b="1" i="0" dirty="0" smtClean="0">
            <a:solidFill>
              <a:schemeClr val="accent1"/>
            </a:solidFill>
            <a:latin typeface="+mn-lt"/>
            <a:ea typeface="Times New Roman" charset="0"/>
            <a:cs typeface="Times New Roman" charset="0"/>
          </a:endParaRPr>
        </a:p>
      </cdr:txBody>
    </cdr:sp>
  </cdr:relSizeAnchor>
</c:userShapes>
</file>

<file path=ppt/drawings/drawing114.xml><?xml version="1.0" encoding="utf-8"?>
<c:userShapes xmlns:c="http://schemas.openxmlformats.org/drawingml/2006/chart">
  <cdr:relSizeAnchor xmlns:cdr="http://schemas.openxmlformats.org/drawingml/2006/chartDrawing">
    <cdr:from>
      <cdr:x>0.6988</cdr:x>
      <cdr:y>0.19623</cdr:y>
    </cdr:from>
    <cdr:to>
      <cdr:x>0.82886</cdr:x>
      <cdr:y>0.32014</cdr:y>
    </cdr:to>
    <cdr:sp macro="" textlink="">
      <cdr:nvSpPr>
        <cdr:cNvPr id="4" name="TextBox 3"/>
        <cdr:cNvSpPr txBox="1"/>
      </cdr:nvSpPr>
      <cdr:spPr bwMode="auto">
        <a:xfrm xmlns:a="http://schemas.openxmlformats.org/drawingml/2006/main">
          <a:off x="3241079" y="778733"/>
          <a:ext cx="603261" cy="491738"/>
        </a:xfrm>
        <a:prstGeom xmlns:a="http://schemas.openxmlformats.org/drawingml/2006/main" prst="rect">
          <a:avLst/>
        </a:prstGeom>
        <a:solidFill xmlns:a="http://schemas.openxmlformats.org/drawingml/2006/main">
          <a:schemeClr val="bg1"/>
        </a:solidFill>
        <a:ln xmlns:a="http://schemas.openxmlformats.org/drawingml/2006/main" w="9525">
          <a:noFill/>
          <a:miter lim="800000"/>
          <a:headEnd/>
          <a:tailEnd/>
        </a:ln>
      </cdr:spPr>
      <cdr:txBody>
        <a:bodyPr xmlns:a="http://schemas.openxmlformats.org/drawingml/2006/main" vertOverflow="clip" wrap="none" lIns="0" tIns="0" rIns="0" rtlCol="0">
          <a:prstTxWarp prst="textNoShape">
            <a:avLst/>
          </a:prstTxWarp>
        </a:bodyPr>
        <a:lstStyle xmlns:a="http://schemas.openxmlformats.org/drawingml/2006/main"/>
        <a:p xmlns:a="http://schemas.openxmlformats.org/drawingml/2006/main">
          <a:pPr eaLnBrk="0" hangingPunct="0"/>
          <a:r>
            <a:rPr lang="en-US" sz="1400" b="1" i="0" dirty="0" smtClean="0">
              <a:solidFill>
                <a:schemeClr val="accent6">
                  <a:lumMod val="50000"/>
                </a:schemeClr>
              </a:solidFill>
              <a:latin typeface="+mn-lt"/>
              <a:ea typeface="Times New Roman" charset="0"/>
              <a:cs typeface="Times New Roman" charset="0"/>
            </a:rPr>
            <a:t>2018</a:t>
          </a:r>
          <a:endParaRPr lang="en-US" sz="1400" b="1" i="0" dirty="0" smtClean="0">
            <a:solidFill>
              <a:schemeClr val="accent1"/>
            </a:solidFill>
            <a:latin typeface="+mn-lt"/>
            <a:ea typeface="Times New Roman" charset="0"/>
            <a:cs typeface="Times New Roman" charset="0"/>
          </a:endParaRPr>
        </a:p>
        <a:p xmlns:a="http://schemas.openxmlformats.org/drawingml/2006/main">
          <a:pPr eaLnBrk="0" hangingPunct="0"/>
          <a:r>
            <a:rPr lang="en-US" sz="1400" b="1" i="0" dirty="0" smtClean="0">
              <a:solidFill>
                <a:schemeClr val="accent6">
                  <a:lumMod val="60000"/>
                  <a:lumOff val="40000"/>
                </a:schemeClr>
              </a:solidFill>
              <a:latin typeface="+mn-lt"/>
              <a:ea typeface="Times New Roman" charset="0"/>
              <a:cs typeface="Times New Roman" charset="0"/>
            </a:rPr>
            <a:t>2050</a:t>
          </a:r>
        </a:p>
        <a:p xmlns:a="http://schemas.openxmlformats.org/drawingml/2006/main">
          <a:pPr eaLnBrk="0" hangingPunct="0"/>
          <a:endParaRPr lang="en-US" sz="1400" b="1" i="0" dirty="0" smtClean="0">
            <a:solidFill>
              <a:schemeClr val="accent1"/>
            </a:solidFill>
            <a:latin typeface="+mn-lt"/>
            <a:ea typeface="Times New Roman" charset="0"/>
            <a:cs typeface="Times New Roman" charset="0"/>
          </a:endParaRPr>
        </a:p>
      </cdr:txBody>
    </cdr:sp>
  </cdr:relSizeAnchor>
</c:userShapes>
</file>

<file path=ppt/drawings/drawing115.xml><?xml version="1.0" encoding="utf-8"?>
<c:userShapes xmlns:c="http://schemas.openxmlformats.org/drawingml/2006/chart">
  <cdr:relSizeAnchor xmlns:cdr="http://schemas.openxmlformats.org/drawingml/2006/chartDrawing">
    <cdr:from>
      <cdr:x>0.73909</cdr:x>
      <cdr:y>0.74421</cdr:y>
    </cdr:from>
    <cdr:to>
      <cdr:x>0.87769</cdr:x>
      <cdr:y>0.86078</cdr:y>
    </cdr:to>
    <cdr:sp macro="" textlink="">
      <cdr:nvSpPr>
        <cdr:cNvPr id="3" name="TextBox 1"/>
        <cdr:cNvSpPr txBox="1"/>
      </cdr:nvSpPr>
      <cdr:spPr bwMode="auto">
        <a:xfrm xmlns:a="http://schemas.openxmlformats.org/drawingml/2006/main">
          <a:off x="2027467" y="2041525"/>
          <a:ext cx="380208" cy="31977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endParaRPr lang="en-US" sz="1000" i="0" dirty="0" smtClean="0">
            <a:solidFill>
              <a:schemeClr val="accent3"/>
            </a:solidFill>
            <a:latin typeface="+mn-lt"/>
            <a:ea typeface="Times New Roman" charset="0"/>
            <a:cs typeface="Times New Roman" charset="0"/>
          </a:endParaRPr>
        </a:p>
      </cdr:txBody>
    </cdr:sp>
  </cdr:relSizeAnchor>
  <cdr:relSizeAnchor xmlns:cdr="http://schemas.openxmlformats.org/drawingml/2006/chartDrawing">
    <cdr:from>
      <cdr:x>0.44292</cdr:x>
      <cdr:y>0.25579</cdr:y>
    </cdr:from>
    <cdr:to>
      <cdr:x>0.80643</cdr:x>
      <cdr:y>0.502</cdr:y>
    </cdr:to>
    <cdr:sp macro="" textlink="">
      <cdr:nvSpPr>
        <cdr:cNvPr id="11" name="TextBox 1"/>
        <cdr:cNvSpPr txBox="1"/>
      </cdr:nvSpPr>
      <cdr:spPr bwMode="auto">
        <a:xfrm xmlns:a="http://schemas.openxmlformats.org/drawingml/2006/main">
          <a:off x="1818308" y="1032968"/>
          <a:ext cx="1492309" cy="99427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endParaRPr lang="en-US" sz="1400" b="1" i="0" dirty="0" smtClean="0">
            <a:solidFill>
              <a:schemeClr val="accent2">
                <a:lumMod val="50000"/>
              </a:schemeClr>
            </a:solidFill>
            <a:latin typeface="+mn-lt"/>
            <a:ea typeface="Times New Roman" charset="0"/>
            <a:cs typeface="Times New Roman" charset="0"/>
          </a:endParaRP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chemeClr val="tx2"/>
              </a:solidFill>
              <a:effectLst/>
              <a:uLnTx/>
              <a:uFillTx/>
              <a:latin typeface="+mn-lt"/>
              <a:ea typeface="Times New Roman" charset="0"/>
              <a:cs typeface="Times New Roman" charset="0"/>
            </a:rPr>
            <a:t>electricity sector </a:t>
          </a: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chemeClr val="tx2"/>
              </a:solidFill>
              <a:effectLst/>
              <a:uLnTx/>
              <a:uFillTx/>
              <a:latin typeface="+mn-lt"/>
              <a:ea typeface="Times New Roman" charset="0"/>
              <a:cs typeface="Times New Roman" charset="0"/>
            </a:rPr>
            <a:t>natural gas</a:t>
          </a:r>
        </a:p>
      </cdr:txBody>
    </cdr:sp>
  </cdr:relSizeAnchor>
  <cdr:relSizeAnchor xmlns:cdr="http://schemas.openxmlformats.org/drawingml/2006/chartDrawing">
    <cdr:from>
      <cdr:x>0.42947</cdr:x>
      <cdr:y>0.07274</cdr:y>
    </cdr:from>
    <cdr:to>
      <cdr:x>0.88024</cdr:x>
      <cdr:y>0.22293</cdr:y>
    </cdr:to>
    <cdr:sp macro="" textlink="">
      <cdr:nvSpPr>
        <cdr:cNvPr id="13" name="TextBox 1"/>
        <cdr:cNvSpPr txBox="1"/>
      </cdr:nvSpPr>
      <cdr:spPr bwMode="auto">
        <a:xfrm xmlns:a="http://schemas.openxmlformats.org/drawingml/2006/main">
          <a:off x="1763110" y="293744"/>
          <a:ext cx="1850534" cy="606512"/>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endParaRPr lang="en-US" sz="1400" b="1" i="0" dirty="0" smtClean="0">
            <a:solidFill>
              <a:schemeClr val="accent2">
                <a:lumMod val="50000"/>
              </a:schemeClr>
            </a:solidFill>
            <a:latin typeface="+mn-lt"/>
            <a:ea typeface="Times New Roman" charset="0"/>
            <a:cs typeface="Times New Roman" charset="0"/>
          </a:endParaRPr>
        </a:p>
        <a:p xmlns:a="http://schemas.openxmlformats.org/drawingml/2006/main">
          <a:pPr eaLnBrk="0" hangingPunct="0"/>
          <a:r>
            <a:rPr lang="en-US" sz="1400" b="1" i="0" baseline="0" dirty="0">
              <a:solidFill>
                <a:schemeClr val="accent1"/>
              </a:solidFill>
              <a:effectLst/>
              <a:latin typeface="+mn-lt"/>
              <a:ea typeface="+mn-ea"/>
              <a:cs typeface="+mn-cs"/>
            </a:rPr>
            <a:t>industrial sector </a:t>
          </a:r>
        </a:p>
        <a:p xmlns:a="http://schemas.openxmlformats.org/drawingml/2006/main">
          <a:pPr eaLnBrk="0" hangingPunct="0"/>
          <a:r>
            <a:rPr lang="en-US" sz="1400" b="1" i="0" baseline="0" dirty="0">
              <a:solidFill>
                <a:schemeClr val="accent1"/>
              </a:solidFill>
              <a:effectLst/>
              <a:latin typeface="+mn-lt"/>
              <a:ea typeface="+mn-ea"/>
              <a:cs typeface="+mn-cs"/>
            </a:rPr>
            <a:t>natural gas</a:t>
          </a:r>
          <a:endParaRPr lang="en-US" sz="1400" b="1" i="0" dirty="0" smtClean="0">
            <a:solidFill>
              <a:schemeClr val="accent1"/>
            </a:solidFill>
            <a:latin typeface="+mn-lt"/>
            <a:ea typeface="Times New Roman" charset="0"/>
            <a:cs typeface="Times New Roman" charset="0"/>
          </a:endParaRPr>
        </a:p>
        <a:p xmlns:a="http://schemas.openxmlformats.org/drawingml/2006/main">
          <a:pPr eaLnBrk="0" hangingPunct="0"/>
          <a:endParaRPr lang="en-US" sz="1400" b="1" i="0" dirty="0" smtClean="0">
            <a:solidFill>
              <a:schemeClr val="accent2">
                <a:lumMod val="50000"/>
              </a:schemeClr>
            </a:solidFill>
            <a:latin typeface="+mn-lt"/>
            <a:ea typeface="Times New Roman" charset="0"/>
            <a:cs typeface="Times New Roman" charset="0"/>
          </a:endParaRP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endParaRPr kumimoji="0" lang="en-US" sz="1400" b="1" i="0" u="none" strike="noStrike" kern="0" cap="none" spc="0" normalizeH="0" baseline="0" noProof="0" dirty="0" smtClean="0">
            <a:ln>
              <a:noFill/>
            </a:ln>
            <a:solidFill>
              <a:srgbClr val="000000"/>
            </a:solidFill>
            <a:effectLst/>
            <a:uLnTx/>
            <a:uFillTx/>
            <a:latin typeface="+mn-lt"/>
            <a:ea typeface="Times New Roman" charset="0"/>
            <a:cs typeface="Times New Roman" charset="0"/>
          </a:endParaRPr>
        </a:p>
        <a:p xmlns:a="http://schemas.openxmlformats.org/drawingml/2006/main">
          <a:pPr eaLnBrk="0" hangingPunct="0"/>
          <a:endParaRPr lang="en-US" sz="1400" b="1" i="0" dirty="0" smtClean="0">
            <a:solidFill>
              <a:schemeClr val="accent2">
                <a:lumMod val="50000"/>
              </a:schemeClr>
            </a:solidFill>
            <a:latin typeface="+mn-lt"/>
            <a:ea typeface="Times New Roman" charset="0"/>
            <a:cs typeface="Times New Roman" charset="0"/>
          </a:endParaRPr>
        </a:p>
      </cdr:txBody>
    </cdr:sp>
  </cdr:relSizeAnchor>
  <cdr:relSizeAnchor xmlns:cdr="http://schemas.openxmlformats.org/drawingml/2006/chartDrawing">
    <cdr:from>
      <cdr:x>0.26585</cdr:x>
      <cdr:y>0</cdr:y>
    </cdr:from>
    <cdr:to>
      <cdr:x>0.81179</cdr:x>
      <cdr:y>0.19284</cdr:y>
    </cdr:to>
    <cdr:sp macro="" textlink="">
      <cdr:nvSpPr>
        <cdr:cNvPr id="14" name="TextBox 1"/>
        <cdr:cNvSpPr txBox="1"/>
      </cdr:nvSpPr>
      <cdr:spPr bwMode="auto">
        <a:xfrm xmlns:a="http://schemas.openxmlformats.org/drawingml/2006/main">
          <a:off x="1091376" y="0"/>
          <a:ext cx="2241234" cy="778746"/>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spcAft>
              <a:spcPts val="300"/>
            </a:spcAft>
          </a:pPr>
          <a:r>
            <a:rPr lang="en-US" sz="1400" b="1" i="0" dirty="0" smtClean="0">
              <a:solidFill>
                <a:schemeClr val="bg2"/>
              </a:solidFill>
              <a:latin typeface="+mn-lt"/>
              <a:ea typeface="Times New Roman" charset="0"/>
              <a:cs typeface="Times New Roman" charset="0"/>
            </a:rPr>
            <a:t>       2018</a:t>
          </a:r>
        </a:p>
        <a:p xmlns:a="http://schemas.openxmlformats.org/drawingml/2006/main">
          <a:pPr eaLnBrk="0" hangingPunct="0"/>
          <a:r>
            <a:rPr lang="en-US" sz="1400" b="0" i="0" baseline="0" dirty="0" smtClean="0">
              <a:solidFill>
                <a:schemeClr val="bg2"/>
              </a:solidFill>
              <a:latin typeface="+mn-lt"/>
              <a:ea typeface="Times New Roman" charset="0"/>
              <a:cs typeface="Times New Roman" charset="0"/>
            </a:rPr>
            <a:t>history    projections</a:t>
          </a:r>
          <a:endParaRPr lang="en-US" sz="1400" b="0" i="0" dirty="0" smtClean="0">
            <a:solidFill>
              <a:schemeClr val="bg2"/>
            </a:solidFill>
            <a:latin typeface="+mn-lt"/>
            <a:ea typeface="Times New Roman" charset="0"/>
            <a:cs typeface="Times New Roman" charset="0"/>
          </a:endParaRPr>
        </a:p>
      </cdr:txBody>
    </cdr:sp>
  </cdr:relSizeAnchor>
</c:userShapes>
</file>

<file path=ppt/drawings/drawing116.xml><?xml version="1.0" encoding="utf-8"?>
<c:userShapes xmlns:c="http://schemas.openxmlformats.org/drawingml/2006/chart">
  <cdr:relSizeAnchor xmlns:cdr="http://schemas.openxmlformats.org/drawingml/2006/chartDrawing">
    <cdr:from>
      <cdr:x>0.73909</cdr:x>
      <cdr:y>0.74421</cdr:y>
    </cdr:from>
    <cdr:to>
      <cdr:x>0.87769</cdr:x>
      <cdr:y>0.86078</cdr:y>
    </cdr:to>
    <cdr:sp macro="" textlink="">
      <cdr:nvSpPr>
        <cdr:cNvPr id="3" name="TextBox 1"/>
        <cdr:cNvSpPr txBox="1"/>
      </cdr:nvSpPr>
      <cdr:spPr bwMode="auto">
        <a:xfrm xmlns:a="http://schemas.openxmlformats.org/drawingml/2006/main">
          <a:off x="2027467" y="2041525"/>
          <a:ext cx="380208" cy="31977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endParaRPr lang="en-US" sz="1000" i="0" dirty="0" smtClean="0">
            <a:solidFill>
              <a:schemeClr val="accent3"/>
            </a:solidFill>
            <a:latin typeface="+mn-lt"/>
            <a:ea typeface="Times New Roman" charset="0"/>
            <a:cs typeface="Times New Roman" charset="0"/>
          </a:endParaRPr>
        </a:p>
      </cdr:txBody>
    </cdr:sp>
  </cdr:relSizeAnchor>
  <cdr:relSizeAnchor xmlns:cdr="http://schemas.openxmlformats.org/drawingml/2006/chartDrawing">
    <cdr:from>
      <cdr:x>0.72338</cdr:x>
      <cdr:y>0.61228</cdr:y>
    </cdr:from>
    <cdr:to>
      <cdr:x>0.86198</cdr:x>
      <cdr:y>0.72885</cdr:y>
    </cdr:to>
    <cdr:sp macro="" textlink="">
      <cdr:nvSpPr>
        <cdr:cNvPr id="9" name="TextBox 1"/>
        <cdr:cNvSpPr txBox="1"/>
      </cdr:nvSpPr>
      <cdr:spPr bwMode="auto">
        <a:xfrm xmlns:a="http://schemas.openxmlformats.org/drawingml/2006/main">
          <a:off x="1984375" y="1679609"/>
          <a:ext cx="380208" cy="31977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endParaRPr lang="en-US" sz="900" i="0" dirty="0" smtClean="0">
            <a:solidFill>
              <a:schemeClr val="accent1"/>
            </a:solidFill>
            <a:latin typeface="+mn-lt"/>
            <a:ea typeface="Times New Roman" charset="0"/>
            <a:cs typeface="Times New Roman" charset="0"/>
          </a:endParaRPr>
        </a:p>
      </cdr:txBody>
    </cdr:sp>
  </cdr:relSizeAnchor>
  <cdr:relSizeAnchor xmlns:cdr="http://schemas.openxmlformats.org/drawingml/2006/chartDrawing">
    <cdr:from>
      <cdr:x>0.56281</cdr:x>
      <cdr:y>0.54794</cdr:y>
    </cdr:from>
    <cdr:to>
      <cdr:x>0.93216</cdr:x>
      <cdr:y>0.72768</cdr:y>
    </cdr:to>
    <cdr:sp macro="" textlink="">
      <cdr:nvSpPr>
        <cdr:cNvPr id="11" name="TextBox 1"/>
        <cdr:cNvSpPr txBox="1"/>
      </cdr:nvSpPr>
      <cdr:spPr bwMode="auto">
        <a:xfrm xmlns:a="http://schemas.openxmlformats.org/drawingml/2006/main">
          <a:off x="2549084" y="2115315"/>
          <a:ext cx="1672865" cy="693886"/>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endParaRPr lang="en-US" sz="1400" b="1" i="0" dirty="0" smtClean="0">
            <a:solidFill>
              <a:schemeClr val="accent2">
                <a:lumMod val="50000"/>
              </a:schemeClr>
            </a:solidFill>
            <a:latin typeface="+mn-lt"/>
            <a:ea typeface="Times New Roman" charset="0"/>
            <a:cs typeface="Times New Roman" charset="0"/>
          </a:endParaRPr>
        </a:p>
        <a:p xmlns:a="http://schemas.openxmlformats.org/drawingml/2006/main">
          <a:pPr eaLnBrk="0" fontAlgn="auto" latinLnBrk="0" hangingPunct="0"/>
          <a:r>
            <a:rPr lang="en-US" sz="1400" b="1" i="0" baseline="0" dirty="0">
              <a:solidFill>
                <a:schemeClr val="accent3"/>
              </a:solidFill>
              <a:effectLst/>
              <a:latin typeface="+mn-lt"/>
              <a:ea typeface="+mn-ea"/>
              <a:cs typeface="+mn-cs"/>
            </a:rPr>
            <a:t>industrial sector </a:t>
          </a:r>
          <a:endParaRPr lang="en-US" sz="1400" b="1" dirty="0">
            <a:solidFill>
              <a:schemeClr val="accent3"/>
            </a:solidFill>
            <a:effectLst/>
          </a:endParaRPr>
        </a:p>
        <a:p xmlns:a="http://schemas.openxmlformats.org/drawingml/2006/main">
          <a:r>
            <a:rPr lang="en-US" sz="1400" b="1" i="0" baseline="0" dirty="0">
              <a:solidFill>
                <a:schemeClr val="accent3"/>
              </a:solidFill>
              <a:effectLst/>
              <a:latin typeface="+mn-lt"/>
              <a:ea typeface="+mn-ea"/>
              <a:cs typeface="+mn-cs"/>
            </a:rPr>
            <a:t>renewables</a:t>
          </a:r>
          <a:endParaRPr lang="en-US" sz="1400" b="1" i="0" dirty="0" smtClean="0">
            <a:solidFill>
              <a:schemeClr val="accent3"/>
            </a:solidFill>
            <a:latin typeface="+mn-lt"/>
            <a:ea typeface="Times New Roman" charset="0"/>
            <a:cs typeface="Times New Roman" charset="0"/>
          </a:endParaRPr>
        </a:p>
      </cdr:txBody>
    </cdr:sp>
  </cdr:relSizeAnchor>
  <cdr:relSizeAnchor xmlns:cdr="http://schemas.openxmlformats.org/drawingml/2006/chartDrawing">
    <cdr:from>
      <cdr:x>0.25595</cdr:x>
      <cdr:y>0.01569</cdr:y>
    </cdr:from>
    <cdr:to>
      <cdr:x>0.80549</cdr:x>
      <cdr:y>0.20853</cdr:y>
    </cdr:to>
    <cdr:sp macro="" textlink="">
      <cdr:nvSpPr>
        <cdr:cNvPr id="8" name="TextBox 1"/>
        <cdr:cNvSpPr txBox="1"/>
      </cdr:nvSpPr>
      <cdr:spPr bwMode="auto">
        <a:xfrm xmlns:a="http://schemas.openxmlformats.org/drawingml/2006/main">
          <a:off x="1159246" y="63365"/>
          <a:ext cx="2488984" cy="778746"/>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spcAft>
              <a:spcPts val="300"/>
            </a:spcAft>
          </a:pPr>
          <a:r>
            <a:rPr lang="en-US" sz="1400" b="1" i="0" dirty="0" smtClean="0">
              <a:solidFill>
                <a:schemeClr val="bg2"/>
              </a:solidFill>
              <a:latin typeface="+mn-lt"/>
              <a:ea typeface="Times New Roman" charset="0"/>
              <a:cs typeface="Times New Roman" charset="0"/>
            </a:rPr>
            <a:t>       2018</a:t>
          </a:r>
        </a:p>
        <a:p xmlns:a="http://schemas.openxmlformats.org/drawingml/2006/main">
          <a:pPr eaLnBrk="0" hangingPunct="0"/>
          <a:r>
            <a:rPr lang="en-US" sz="1400" b="0" i="0" baseline="0" dirty="0" smtClean="0">
              <a:solidFill>
                <a:schemeClr val="bg2"/>
              </a:solidFill>
              <a:latin typeface="+mn-lt"/>
              <a:ea typeface="Times New Roman" charset="0"/>
              <a:cs typeface="Times New Roman" charset="0"/>
            </a:rPr>
            <a:t>history    projections</a:t>
          </a:r>
          <a:endParaRPr lang="en-US" sz="1400" b="0" i="0" dirty="0" smtClean="0">
            <a:solidFill>
              <a:schemeClr val="bg2"/>
            </a:solidFill>
            <a:latin typeface="+mn-lt"/>
            <a:ea typeface="Times New Roman" charset="0"/>
            <a:cs typeface="Times New Roman" charset="0"/>
          </a:endParaRPr>
        </a:p>
      </cdr:txBody>
    </cdr:sp>
  </cdr:relSizeAnchor>
  <cdr:relSizeAnchor xmlns:cdr="http://schemas.openxmlformats.org/drawingml/2006/chartDrawing">
    <cdr:from>
      <cdr:x>0.52735</cdr:x>
      <cdr:y>0.19268</cdr:y>
    </cdr:from>
    <cdr:to>
      <cdr:x>0.78588</cdr:x>
      <cdr:y>0.40028</cdr:y>
    </cdr:to>
    <cdr:sp macro="" textlink="">
      <cdr:nvSpPr>
        <cdr:cNvPr id="13" name="TextBox 1"/>
        <cdr:cNvSpPr txBox="1"/>
      </cdr:nvSpPr>
      <cdr:spPr bwMode="auto">
        <a:xfrm xmlns:a="http://schemas.openxmlformats.org/drawingml/2006/main">
          <a:off x="2388485" y="743845"/>
          <a:ext cx="1170938" cy="801439"/>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endParaRPr lang="en-US" sz="1400" b="1" i="0" dirty="0" smtClean="0">
            <a:solidFill>
              <a:schemeClr val="accent2">
                <a:lumMod val="50000"/>
              </a:schemeClr>
            </a:solidFill>
            <a:latin typeface="+mn-lt"/>
            <a:ea typeface="Times New Roman" charset="0"/>
            <a:cs typeface="Times New Roman" charset="0"/>
          </a:endParaRP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chemeClr val="accent3">
                  <a:lumMod val="50000"/>
                </a:schemeClr>
              </a:solidFill>
              <a:effectLst/>
              <a:uLnTx/>
              <a:uFillTx/>
              <a:latin typeface="+mn-lt"/>
              <a:ea typeface="Times New Roman" charset="0"/>
              <a:cs typeface="Times New Roman" charset="0"/>
            </a:rPr>
            <a:t>electricity sector </a:t>
          </a: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chemeClr val="accent3">
                  <a:lumMod val="50000"/>
                </a:schemeClr>
              </a:solidFill>
              <a:effectLst/>
              <a:uLnTx/>
              <a:uFillTx/>
              <a:latin typeface="+mn-lt"/>
              <a:ea typeface="Times New Roman" charset="0"/>
              <a:cs typeface="Times New Roman" charset="0"/>
            </a:rPr>
            <a:t>renewables</a:t>
          </a: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endParaRPr kumimoji="0" lang="en-US" sz="1400" b="1" i="0" u="none" strike="noStrike" kern="0" cap="none" spc="0" normalizeH="0" baseline="0" noProof="0" dirty="0" smtClean="0">
            <a:ln>
              <a:noFill/>
            </a:ln>
            <a:solidFill>
              <a:schemeClr val="accent5"/>
            </a:solidFill>
            <a:effectLst/>
            <a:uLnTx/>
            <a:uFillTx/>
            <a:latin typeface="+mn-lt"/>
            <a:ea typeface="Times New Roman" charset="0"/>
            <a:cs typeface="Times New Roman" charset="0"/>
          </a:endParaRPr>
        </a:p>
        <a:p xmlns:a="http://schemas.openxmlformats.org/drawingml/2006/main">
          <a:endParaRPr lang="en-US" sz="1400" b="1" i="0" dirty="0" smtClean="0">
            <a:solidFill>
              <a:schemeClr val="accent3"/>
            </a:solidFill>
            <a:latin typeface="+mn-lt"/>
            <a:ea typeface="Times New Roman" charset="0"/>
            <a:cs typeface="Times New Roman" charset="0"/>
          </a:endParaRPr>
        </a:p>
      </cdr:txBody>
    </cdr:sp>
  </cdr:relSizeAnchor>
</c:userShapes>
</file>

<file path=ppt/drawings/drawing117.xml><?xml version="1.0" encoding="utf-8"?>
<c:userShapes xmlns:c="http://schemas.openxmlformats.org/drawingml/2006/chart">
  <cdr:relSizeAnchor xmlns:cdr="http://schemas.openxmlformats.org/drawingml/2006/chartDrawing">
    <cdr:from>
      <cdr:x>0.74283</cdr:x>
      <cdr:y>0.53309</cdr:y>
    </cdr:from>
    <cdr:to>
      <cdr:x>0.87626</cdr:x>
      <cdr:y>0.63061</cdr:y>
    </cdr:to>
    <cdr:sp macro="" textlink="">
      <cdr:nvSpPr>
        <cdr:cNvPr id="26" name="TextBox 1"/>
        <cdr:cNvSpPr txBox="1"/>
      </cdr:nvSpPr>
      <cdr:spPr bwMode="auto">
        <a:xfrm xmlns:a="http://schemas.openxmlformats.org/drawingml/2006/main">
          <a:off x="3049520" y="2394108"/>
          <a:ext cx="547755" cy="437992"/>
        </a:xfrm>
        <a:prstGeom xmlns:a="http://schemas.openxmlformats.org/drawingml/2006/main" prst="rect">
          <a:avLst/>
        </a:prstGeom>
        <a:solidFill xmlns:a="http://schemas.openxmlformats.org/drawingml/2006/main">
          <a:schemeClr val="bg1"/>
        </a:solidFill>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chemeClr val="accent1">
                  <a:lumMod val="50000"/>
                </a:schemeClr>
              </a:solidFill>
              <a:latin typeface="+mn-lt"/>
              <a:ea typeface="Times New Roman" charset="0"/>
              <a:cs typeface="Times New Roman" charset="0"/>
            </a:rPr>
            <a:t>2018</a:t>
          </a:r>
        </a:p>
        <a:p xmlns:a="http://schemas.openxmlformats.org/drawingml/2006/main">
          <a:pPr eaLnBrk="0" hangingPunct="0"/>
          <a:r>
            <a:rPr lang="en-US" sz="1400" b="1" i="0" dirty="0" smtClean="0">
              <a:solidFill>
                <a:schemeClr val="accent1"/>
              </a:solidFill>
              <a:latin typeface="+mn-lt"/>
              <a:ea typeface="Times New Roman" charset="0"/>
              <a:cs typeface="Times New Roman" charset="0"/>
            </a:rPr>
            <a:t>2050</a:t>
          </a:r>
        </a:p>
        <a:p xmlns:a="http://schemas.openxmlformats.org/drawingml/2006/main">
          <a:pPr eaLnBrk="0" hangingPunct="0"/>
          <a:endParaRPr lang="en-US" sz="1400" b="1" i="0" dirty="0" smtClean="0">
            <a:solidFill>
              <a:schemeClr val="accent1"/>
            </a:solidFill>
            <a:latin typeface="+mn-lt"/>
            <a:ea typeface="Times New Roman" charset="0"/>
            <a:cs typeface="Times New Roman" charset="0"/>
          </a:endParaRPr>
        </a:p>
      </cdr:txBody>
    </cdr:sp>
  </cdr:relSizeAnchor>
  <cdr:relSizeAnchor xmlns:cdr="http://schemas.openxmlformats.org/drawingml/2006/chartDrawing">
    <cdr:from>
      <cdr:x>0</cdr:x>
      <cdr:y>0</cdr:y>
    </cdr:from>
    <cdr:to>
      <cdr:x>1</cdr:x>
      <cdr:y>0.18353</cdr:y>
    </cdr:to>
    <cdr:sp macro="" textlink="">
      <cdr:nvSpPr>
        <cdr:cNvPr id="3" name="TextBox 2"/>
        <cdr:cNvSpPr txBox="1"/>
      </cdr:nvSpPr>
      <cdr:spPr bwMode="auto">
        <a:xfrm xmlns:a="http://schemas.openxmlformats.org/drawingml/2006/main">
          <a:off x="0" y="0"/>
          <a:ext cx="3576246" cy="671296"/>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square" lIns="0" tIns="0" rIns="0" rtlCol="0">
          <a:prstTxWarp prst="textNoShape">
            <a:avLst/>
          </a:prstTxWarp>
        </a:bodyPr>
        <a:lstStyle xmlns:a="http://schemas.openxmlformats.org/drawingml/2006/main"/>
        <a:p xmlns:a="http://schemas.openxmlformats.org/drawingml/2006/main">
          <a:pPr eaLnBrk="0" hangingPunct="0"/>
          <a:endParaRPr lang="en-US" sz="1600" i="1" dirty="0" smtClean="0">
            <a:solidFill>
              <a:srgbClr val="333333"/>
            </a:solidFill>
            <a:latin typeface="Times New Roman" charset="0"/>
            <a:ea typeface="Times New Roman" charset="0"/>
            <a:cs typeface="Times New Roman" charset="0"/>
          </a:endParaRPr>
        </a:p>
      </cdr:txBody>
    </cdr:sp>
  </cdr:relSizeAnchor>
  <cdr:relSizeAnchor xmlns:cdr="http://schemas.openxmlformats.org/drawingml/2006/chartDrawing">
    <cdr:from>
      <cdr:x>0.0142</cdr:x>
      <cdr:y>0.01389</cdr:y>
    </cdr:from>
    <cdr:to>
      <cdr:x>0.9986</cdr:x>
      <cdr:y>0.19878</cdr:y>
    </cdr:to>
    <cdr:sp macro="" textlink="">
      <cdr:nvSpPr>
        <cdr:cNvPr id="5" name="TextBox 1"/>
        <cdr:cNvSpPr txBox="1"/>
      </cdr:nvSpPr>
      <cdr:spPr bwMode="auto">
        <a:xfrm xmlns:a="http://schemas.openxmlformats.org/drawingml/2006/main">
          <a:off x="45461" y="50800"/>
          <a:ext cx="3150457" cy="67627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marL="0" marR="0" lvl="0" indent="0" defTabSz="914400" rtl="0" eaLnBrk="0" fontAlgn="auto" latinLnBrk="0" hangingPunct="0">
            <a:lnSpc>
              <a:spcPct val="100000"/>
            </a:lnSpc>
            <a:spcBef>
              <a:spcPts val="0"/>
            </a:spcBef>
            <a:spcAft>
              <a:spcPts val="0"/>
            </a:spcAft>
            <a:buClrTx/>
            <a:buSzTx/>
            <a:buFontTx/>
            <a:buNone/>
            <a:tabLst/>
            <a:defRPr/>
          </a:pPr>
          <a:r>
            <a:rPr lang="en-US" sz="1400" b="1" i="0" baseline="0" dirty="0">
              <a:effectLst/>
              <a:latin typeface="+mn-lt"/>
              <a:ea typeface="+mn-ea"/>
              <a:cs typeface="+mn-cs"/>
            </a:rPr>
            <a:t>Natural gas share of energy used for high relative natural gas </a:t>
          </a:r>
          <a:r>
            <a:rPr lang="en-US" sz="1400" b="1" i="0" baseline="0" dirty="0" smtClean="0">
              <a:effectLst/>
              <a:latin typeface="+mn-lt"/>
              <a:ea typeface="+mn-ea"/>
              <a:cs typeface="+mn-cs"/>
            </a:rPr>
            <a:t>consumers</a:t>
          </a:r>
          <a:r>
            <a:rPr lang="en-US" sz="1400" b="1" i="0" dirty="0" smtClean="0">
              <a:effectLst/>
              <a:latin typeface="+mn-lt"/>
              <a:ea typeface="+mn-ea"/>
              <a:cs typeface="+mn-cs"/>
            </a:rPr>
            <a:t> (Reference case)</a:t>
          </a:r>
          <a:endParaRPr lang="en-US" sz="1400" b="1" i="0" baseline="0" dirty="0">
            <a:effectLst/>
            <a:latin typeface="+mn-lt"/>
            <a:ea typeface="+mn-ea"/>
            <a:cs typeface="+mn-cs"/>
          </a:endParaRPr>
        </a:p>
        <a:p xmlns:a="http://schemas.openxmlformats.org/drawingml/2006/main">
          <a:pPr marL="0" marR="0" lvl="0" indent="0" defTabSz="914400" rtl="0" eaLnBrk="0" fontAlgn="auto" latinLnBrk="0" hangingPunct="0">
            <a:lnSpc>
              <a:spcPct val="100000"/>
            </a:lnSpc>
            <a:spcBef>
              <a:spcPts val="0"/>
            </a:spcBef>
            <a:spcAft>
              <a:spcPts val="0"/>
            </a:spcAft>
            <a:buClrTx/>
            <a:buSzTx/>
            <a:buFontTx/>
            <a:buNone/>
            <a:tabLst/>
            <a:defRPr/>
          </a:pPr>
          <a:r>
            <a:rPr lang="en-US" sz="1400" b="0" i="0" baseline="0" dirty="0">
              <a:effectLst/>
              <a:latin typeface="+mn-lt"/>
              <a:ea typeface="+mn-ea"/>
              <a:cs typeface="+mn-cs"/>
            </a:rPr>
            <a:t>percent of total</a:t>
          </a:r>
          <a:endParaRPr lang="en-US" sz="1400" b="0" dirty="0">
            <a:effectLst/>
          </a:endParaRPr>
        </a:p>
        <a:p xmlns:a="http://schemas.openxmlformats.org/drawingml/2006/main">
          <a:pPr eaLnBrk="0" hangingPunct="0"/>
          <a:endParaRPr lang="en-US" sz="1400" i="1" dirty="0" smtClean="0">
            <a:solidFill>
              <a:srgbClr val="333333"/>
            </a:solidFill>
            <a:latin typeface="Times New Roman" charset="0"/>
            <a:ea typeface="Times New Roman" charset="0"/>
            <a:cs typeface="Times New Roman" charset="0"/>
          </a:endParaRPr>
        </a:p>
      </cdr:txBody>
    </cdr:sp>
  </cdr:relSizeAnchor>
</c:userShapes>
</file>

<file path=ppt/drawings/drawing118.xml><?xml version="1.0" encoding="utf-8"?>
<c:userShapes xmlns:c="http://schemas.openxmlformats.org/drawingml/2006/chart">
  <cdr:relSizeAnchor xmlns:cdr="http://schemas.openxmlformats.org/drawingml/2006/chartDrawing">
    <cdr:from>
      <cdr:x>0.81865</cdr:x>
      <cdr:y>0.56725</cdr:y>
    </cdr:from>
    <cdr:to>
      <cdr:x>0.89327</cdr:x>
      <cdr:y>0.73204</cdr:y>
    </cdr:to>
    <cdr:sp macro="" textlink="">
      <cdr:nvSpPr>
        <cdr:cNvPr id="26" name="TextBox 1"/>
        <cdr:cNvSpPr txBox="1"/>
      </cdr:nvSpPr>
      <cdr:spPr bwMode="auto">
        <a:xfrm xmlns:a="http://schemas.openxmlformats.org/drawingml/2006/main">
          <a:off x="3360801" y="2547554"/>
          <a:ext cx="306324" cy="740078"/>
        </a:xfrm>
        <a:prstGeom xmlns:a="http://schemas.openxmlformats.org/drawingml/2006/main" prst="rect">
          <a:avLst/>
        </a:prstGeom>
        <a:solidFill xmlns:a="http://schemas.openxmlformats.org/drawingml/2006/main">
          <a:schemeClr val="bg1"/>
        </a:solidFill>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chemeClr val="accent2">
                  <a:lumMod val="50000"/>
                </a:schemeClr>
              </a:solidFill>
              <a:latin typeface="+mn-lt"/>
              <a:ea typeface="Times New Roman" charset="0"/>
              <a:cs typeface="Times New Roman" charset="0"/>
            </a:rPr>
            <a:t>2018</a:t>
          </a:r>
          <a:endParaRPr lang="en-US" sz="1400" b="1" i="0" dirty="0" smtClean="0">
            <a:solidFill>
              <a:schemeClr val="accent1"/>
            </a:solidFill>
            <a:latin typeface="+mn-lt"/>
            <a:ea typeface="Times New Roman" charset="0"/>
            <a:cs typeface="Times New Roman" charset="0"/>
          </a:endParaRPr>
        </a:p>
        <a:p xmlns:a="http://schemas.openxmlformats.org/drawingml/2006/main">
          <a:pPr eaLnBrk="0" hangingPunct="0"/>
          <a:r>
            <a:rPr lang="en-US" sz="1400" b="1" i="0" dirty="0" smtClean="0">
              <a:solidFill>
                <a:schemeClr val="accent2">
                  <a:lumMod val="60000"/>
                  <a:lumOff val="40000"/>
                </a:schemeClr>
              </a:solidFill>
              <a:latin typeface="+mn-lt"/>
              <a:ea typeface="Times New Roman" charset="0"/>
              <a:cs typeface="Times New Roman" charset="0"/>
            </a:rPr>
            <a:t>2050</a:t>
          </a:r>
        </a:p>
        <a:p xmlns:a="http://schemas.openxmlformats.org/drawingml/2006/main">
          <a:pPr eaLnBrk="0" hangingPunct="0"/>
          <a:endParaRPr lang="en-US" sz="1400" b="1" i="0" dirty="0" smtClean="0">
            <a:solidFill>
              <a:schemeClr val="accent1"/>
            </a:solidFill>
            <a:latin typeface="+mn-lt"/>
            <a:ea typeface="Times New Roman" charset="0"/>
            <a:cs typeface="Times New Roman" charset="0"/>
          </a:endParaRPr>
        </a:p>
      </cdr:txBody>
    </cdr:sp>
  </cdr:relSizeAnchor>
  <cdr:relSizeAnchor xmlns:cdr="http://schemas.openxmlformats.org/drawingml/2006/chartDrawing">
    <cdr:from>
      <cdr:x>0.0142</cdr:x>
      <cdr:y>0.01389</cdr:y>
    </cdr:from>
    <cdr:to>
      <cdr:x>0.9864</cdr:x>
      <cdr:y>0.19878</cdr:y>
    </cdr:to>
    <cdr:sp macro="" textlink="">
      <cdr:nvSpPr>
        <cdr:cNvPr id="4" name="TextBox 1"/>
        <cdr:cNvSpPr txBox="1"/>
      </cdr:nvSpPr>
      <cdr:spPr bwMode="auto">
        <a:xfrm xmlns:a="http://schemas.openxmlformats.org/drawingml/2006/main">
          <a:off x="50800" y="50800"/>
          <a:ext cx="3476812" cy="67627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marL="0" marR="0" lvl="0" indent="0" defTabSz="914400" rtl="0" eaLnBrk="0" fontAlgn="auto" latinLnBrk="0" hangingPunct="0">
            <a:lnSpc>
              <a:spcPct val="100000"/>
            </a:lnSpc>
            <a:spcBef>
              <a:spcPts val="0"/>
            </a:spcBef>
            <a:spcAft>
              <a:spcPts val="0"/>
            </a:spcAft>
            <a:buClrTx/>
            <a:buSzTx/>
            <a:buFontTx/>
            <a:buNone/>
            <a:tabLst/>
            <a:defRPr/>
          </a:pPr>
          <a:r>
            <a:rPr lang="en-US" sz="1400" b="1" i="0" baseline="0" dirty="0">
              <a:effectLst/>
              <a:latin typeface="+mn-lt"/>
              <a:ea typeface="+mn-ea"/>
              <a:cs typeface="+mn-cs"/>
            </a:rPr>
            <a:t>Petroleum </a:t>
          </a:r>
          <a:r>
            <a:rPr lang="en-US" sz="1400" b="1" i="0" baseline="0" dirty="0" smtClean="0">
              <a:effectLst/>
              <a:latin typeface="+mn-lt"/>
              <a:ea typeface="+mn-ea"/>
              <a:cs typeface="+mn-cs"/>
            </a:rPr>
            <a:t>share of energy used </a:t>
          </a:r>
          <a:r>
            <a:rPr lang="en-US" sz="1400" b="1" i="0" baseline="0" dirty="0">
              <a:effectLst/>
              <a:latin typeface="+mn-lt"/>
              <a:ea typeface="+mn-ea"/>
              <a:cs typeface="+mn-cs"/>
            </a:rPr>
            <a:t>for high relative petroleum </a:t>
          </a:r>
          <a:r>
            <a:rPr lang="en-US" sz="1400" b="1" i="0" baseline="0" dirty="0" smtClean="0">
              <a:effectLst/>
              <a:latin typeface="+mn-lt"/>
              <a:ea typeface="+mn-ea"/>
              <a:cs typeface="+mn-cs"/>
            </a:rPr>
            <a:t>consumers (Reference</a:t>
          </a:r>
          <a:r>
            <a:rPr lang="en-US" sz="1400" b="1" i="0" dirty="0" smtClean="0">
              <a:effectLst/>
              <a:latin typeface="+mn-lt"/>
              <a:ea typeface="+mn-ea"/>
              <a:cs typeface="+mn-cs"/>
            </a:rPr>
            <a:t> case)</a:t>
          </a:r>
          <a:endParaRPr lang="en-US" sz="1400" b="1" i="0" baseline="0" dirty="0">
            <a:effectLst/>
            <a:latin typeface="+mn-lt"/>
            <a:ea typeface="+mn-ea"/>
            <a:cs typeface="+mn-cs"/>
          </a:endParaRPr>
        </a:p>
        <a:p xmlns:a="http://schemas.openxmlformats.org/drawingml/2006/main">
          <a:pPr marL="0" marR="0" lvl="0" indent="0" defTabSz="914400" rtl="0" eaLnBrk="0" fontAlgn="auto" latinLnBrk="0" hangingPunct="0">
            <a:lnSpc>
              <a:spcPct val="100000"/>
            </a:lnSpc>
            <a:spcBef>
              <a:spcPts val="0"/>
            </a:spcBef>
            <a:spcAft>
              <a:spcPts val="0"/>
            </a:spcAft>
            <a:buClrTx/>
            <a:buSzTx/>
            <a:buFontTx/>
            <a:buNone/>
            <a:tabLst/>
            <a:defRPr/>
          </a:pPr>
          <a:r>
            <a:rPr lang="en-US" sz="1400" b="0" i="0" baseline="0" dirty="0">
              <a:effectLst/>
              <a:latin typeface="+mn-lt"/>
              <a:ea typeface="+mn-ea"/>
              <a:cs typeface="+mn-cs"/>
            </a:rPr>
            <a:t>percent of total</a:t>
          </a:r>
          <a:endParaRPr lang="en-US" sz="1400" b="0" dirty="0">
            <a:effectLst/>
          </a:endParaRPr>
        </a:p>
        <a:p xmlns:a="http://schemas.openxmlformats.org/drawingml/2006/main">
          <a:pPr eaLnBrk="0" hangingPunct="0"/>
          <a:endParaRPr lang="en-US" sz="1400" i="1" dirty="0" smtClean="0">
            <a:solidFill>
              <a:srgbClr val="333333"/>
            </a:solidFill>
            <a:latin typeface="Times New Roman" charset="0"/>
            <a:ea typeface="Times New Roman" charset="0"/>
            <a:cs typeface="Times New Roman" charset="0"/>
          </a:endParaRPr>
        </a:p>
      </cdr:txBody>
    </cdr:sp>
  </cdr:relSizeAnchor>
</c:userShapes>
</file>

<file path=ppt/drawings/drawing119.xml><?xml version="1.0" encoding="utf-8"?>
<c:userShapes xmlns:c="http://schemas.openxmlformats.org/drawingml/2006/chart">
  <cdr:relSizeAnchor xmlns:cdr="http://schemas.openxmlformats.org/drawingml/2006/chartDrawing">
    <cdr:from>
      <cdr:x>0.0025</cdr:x>
      <cdr:y>0.00781</cdr:y>
    </cdr:from>
    <cdr:to>
      <cdr:x>0.98688</cdr:x>
      <cdr:y>0.20313</cdr:y>
    </cdr:to>
    <cdr:sp macro="" textlink="">
      <cdr:nvSpPr>
        <cdr:cNvPr id="2" name="TextBox 1"/>
        <cdr:cNvSpPr txBox="1"/>
      </cdr:nvSpPr>
      <cdr:spPr bwMode="auto">
        <a:xfrm xmlns:a="http://schemas.openxmlformats.org/drawingml/2006/main">
          <a:off x="10263" y="35075"/>
          <a:ext cx="4041151" cy="87719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horzOverflow="clip" wrap="square" lIns="27432" tIns="27432" rIns="27432" bIns="27432" rtlCol="0">
          <a:prstTxWarp prst="textNoShape">
            <a:avLst/>
          </a:prstTxWarp>
        </a:bodyPr>
        <a:lstStyle xmlns:a="http://schemas.openxmlformats.org/drawingml/2006/main"/>
        <a:p xmlns:a="http://schemas.openxmlformats.org/drawingml/2006/main">
          <a:pPr eaLnBrk="0" hangingPunct="0"/>
          <a:r>
            <a:rPr lang="en-US" sz="1400" b="1" i="0" baseline="0" dirty="0" smtClean="0">
              <a:solidFill>
                <a:sysClr val="windowText" lastClr="000000"/>
              </a:solidFill>
              <a:latin typeface="+mn-lt"/>
              <a:ea typeface="Times New Roman" charset="0"/>
              <a:cs typeface="Times New Roman" charset="0"/>
            </a:rPr>
            <a:t>CHP generation</a:t>
          </a:r>
        </a:p>
        <a:p xmlns:a="http://schemas.openxmlformats.org/drawingml/2006/main">
          <a:pPr eaLnBrk="0" hangingPunct="0"/>
          <a:r>
            <a:rPr lang="en-US" sz="1400" b="0" i="0" baseline="0" dirty="0" smtClean="0">
              <a:solidFill>
                <a:sysClr val="windowText" lastClr="000000"/>
              </a:solidFill>
              <a:latin typeface="+mn-lt"/>
              <a:ea typeface="Times New Roman" charset="0"/>
              <a:cs typeface="Times New Roman" charset="0"/>
            </a:rPr>
            <a:t>billion kilowatthours</a:t>
          </a:r>
        </a:p>
      </cdr:txBody>
    </cdr:sp>
  </cdr:relSizeAnchor>
  <cdr:relSizeAnchor xmlns:cdr="http://schemas.openxmlformats.org/drawingml/2006/chartDrawing">
    <cdr:from>
      <cdr:x>0.11981</cdr:x>
      <cdr:y>0.11976</cdr:y>
    </cdr:from>
    <cdr:to>
      <cdr:x>0.41788</cdr:x>
      <cdr:y>0.27264</cdr:y>
    </cdr:to>
    <cdr:sp macro="" textlink="">
      <cdr:nvSpPr>
        <cdr:cNvPr id="6" name="TextBox 1"/>
        <cdr:cNvSpPr txBox="1"/>
      </cdr:nvSpPr>
      <cdr:spPr bwMode="auto">
        <a:xfrm xmlns:a="http://schemas.openxmlformats.org/drawingml/2006/main">
          <a:off x="491840" y="485832"/>
          <a:ext cx="1223659" cy="620177"/>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spcAft>
              <a:spcPts val="300"/>
            </a:spcAft>
          </a:pPr>
          <a:r>
            <a:rPr lang="en-US" sz="1400" b="0" i="0" dirty="0" smtClean="0">
              <a:solidFill>
                <a:schemeClr val="bg2"/>
              </a:solidFill>
              <a:latin typeface="+mn-lt"/>
              <a:ea typeface="Times New Roman" charset="0"/>
              <a:cs typeface="Times New Roman" charset="0"/>
            </a:rPr>
            <a:t> </a:t>
          </a:r>
          <a:r>
            <a:rPr lang="en-US" sz="1400" b="1" i="0" dirty="0" smtClean="0">
              <a:solidFill>
                <a:schemeClr val="bg2"/>
              </a:solidFill>
              <a:latin typeface="+mn-lt"/>
              <a:ea typeface="Times New Roman" charset="0"/>
              <a:cs typeface="Times New Roman" charset="0"/>
            </a:rPr>
            <a:t>2018</a:t>
          </a:r>
          <a:endParaRPr lang="en-US" sz="1400" b="0" i="0" dirty="0" smtClean="0">
            <a:solidFill>
              <a:schemeClr val="bg2"/>
            </a:solidFill>
            <a:latin typeface="+mn-lt"/>
            <a:ea typeface="Times New Roman" charset="0"/>
            <a:cs typeface="Times New Roman" charset="0"/>
          </a:endParaRPr>
        </a:p>
        <a:p xmlns:a="http://schemas.openxmlformats.org/drawingml/2006/main">
          <a:pPr eaLnBrk="0" hangingPunct="0"/>
          <a:r>
            <a:rPr lang="en-US" sz="1400" b="0" i="0" baseline="0" dirty="0" smtClean="0">
              <a:solidFill>
                <a:schemeClr val="bg2"/>
              </a:solidFill>
              <a:latin typeface="+mn-lt"/>
              <a:ea typeface="Times New Roman" charset="0"/>
              <a:cs typeface="Times New Roman" charset="0"/>
            </a:rPr>
            <a:t>       projections</a:t>
          </a:r>
          <a:endParaRPr lang="en-US" sz="1400" b="0" i="0" dirty="0" smtClean="0">
            <a:solidFill>
              <a:schemeClr val="bg2"/>
            </a:solidFill>
            <a:latin typeface="+mn-lt"/>
            <a:ea typeface="Times New Roman" charset="0"/>
            <a:cs typeface="Times New Roman" charset="0"/>
          </a:endParaRPr>
        </a:p>
      </cdr:txBody>
    </cdr:sp>
  </cdr:relSizeAnchor>
  <cdr:relSizeAnchor xmlns:cdr="http://schemas.openxmlformats.org/drawingml/2006/chartDrawing">
    <cdr:from>
      <cdr:x>0.3939</cdr:x>
      <cdr:y>0.63248</cdr:y>
    </cdr:from>
    <cdr:to>
      <cdr:x>0.88306</cdr:x>
      <cdr:y>0.90112</cdr:y>
    </cdr:to>
    <cdr:sp macro="" textlink="">
      <cdr:nvSpPr>
        <cdr:cNvPr id="7" name="TextBox 1"/>
        <cdr:cNvSpPr txBox="1"/>
      </cdr:nvSpPr>
      <cdr:spPr bwMode="auto">
        <a:xfrm xmlns:a="http://schemas.openxmlformats.org/drawingml/2006/main">
          <a:off x="1617054" y="2565742"/>
          <a:ext cx="2008137" cy="1089771"/>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l" eaLnBrk="0" hangingPunct="0">
            <a:spcAft>
              <a:spcPts val="0"/>
            </a:spcAft>
          </a:pPr>
          <a:r>
            <a:rPr lang="en-US" sz="1400" b="1" i="0" dirty="0" smtClean="0">
              <a:solidFill>
                <a:schemeClr val="bg1"/>
              </a:solidFill>
              <a:latin typeface="+mn-lt"/>
              <a:ea typeface="Times New Roman" charset="0"/>
              <a:cs typeface="Times New Roman" charset="0"/>
            </a:rPr>
            <a:t>bulk chemical</a:t>
          </a:r>
        </a:p>
        <a:p xmlns:a="http://schemas.openxmlformats.org/drawingml/2006/main">
          <a:pPr algn="l" eaLnBrk="0" hangingPunct="0">
            <a:spcAft>
              <a:spcPts val="0"/>
            </a:spcAft>
          </a:pPr>
          <a:endParaRPr lang="en-US" sz="1000" b="1" dirty="0">
            <a:solidFill>
              <a:schemeClr val="bg1"/>
            </a:solidFill>
            <a:ea typeface="Times New Roman" charset="0"/>
            <a:cs typeface="Times New Roman" charset="0"/>
          </a:endParaRPr>
        </a:p>
        <a:p xmlns:a="http://schemas.openxmlformats.org/drawingml/2006/main">
          <a:pPr algn="l" eaLnBrk="0" hangingPunct="0">
            <a:spcAft>
              <a:spcPts val="0"/>
            </a:spcAft>
          </a:pPr>
          <a:endParaRPr lang="en-US" sz="1400" b="1" i="0" dirty="0" smtClean="0">
            <a:solidFill>
              <a:schemeClr val="bg1"/>
            </a:solidFill>
            <a:latin typeface="+mn-lt"/>
            <a:ea typeface="Times New Roman" charset="0"/>
            <a:cs typeface="Times New Roman" charset="0"/>
          </a:endParaRPr>
        </a:p>
        <a:p xmlns:a="http://schemas.openxmlformats.org/drawingml/2006/main">
          <a:pPr algn="l" eaLnBrk="0" hangingPunct="0">
            <a:spcAft>
              <a:spcPts val="0"/>
            </a:spcAft>
          </a:pPr>
          <a:r>
            <a:rPr lang="en-US" sz="1400" b="1" i="0" dirty="0" smtClean="0">
              <a:solidFill>
                <a:schemeClr val="bg1"/>
              </a:solidFill>
              <a:effectLst/>
              <a:latin typeface="+mn-lt"/>
              <a:ea typeface="+mn-ea"/>
              <a:cs typeface="+mn-cs"/>
            </a:rPr>
            <a:t>refining</a:t>
          </a:r>
        </a:p>
        <a:p xmlns:a="http://schemas.openxmlformats.org/drawingml/2006/main">
          <a:pPr algn="l" eaLnBrk="0" hangingPunct="0">
            <a:spcAft>
              <a:spcPts val="0"/>
            </a:spcAft>
          </a:pPr>
          <a:endParaRPr lang="en-US" sz="800" b="1" i="0" dirty="0" smtClean="0">
            <a:solidFill>
              <a:schemeClr val="bg1"/>
            </a:solidFill>
            <a:latin typeface="+mn-lt"/>
            <a:ea typeface="Times New Roman" charset="0"/>
            <a:cs typeface="Times New Roman" charset="0"/>
          </a:endParaRPr>
        </a:p>
        <a:p xmlns:a="http://schemas.openxmlformats.org/drawingml/2006/main">
          <a:pPr algn="l" eaLnBrk="0" hangingPunct="0">
            <a:spcAft>
              <a:spcPts val="0"/>
            </a:spcAft>
          </a:pPr>
          <a:r>
            <a:rPr lang="en-US" sz="1400" b="1" i="0" dirty="0">
              <a:solidFill>
                <a:schemeClr val="bg1"/>
              </a:solidFill>
              <a:effectLst/>
              <a:latin typeface="+mn-lt"/>
              <a:ea typeface="+mn-ea"/>
              <a:cs typeface="+mn-cs"/>
            </a:rPr>
            <a:t>paper</a:t>
          </a:r>
          <a:endParaRPr lang="en-US" sz="1400" b="1" i="0" dirty="0" smtClean="0">
            <a:solidFill>
              <a:schemeClr val="bg1"/>
            </a:solidFill>
            <a:latin typeface="+mn-lt"/>
            <a:ea typeface="Times New Roman" charset="0"/>
            <a:cs typeface="Times New Roman" charset="0"/>
          </a:endParaRPr>
        </a:p>
      </cdr:txBody>
    </cdr:sp>
  </cdr:relSizeAnchor>
</c:userShapes>
</file>

<file path=ppt/drawings/drawing12.xml><?xml version="1.0" encoding="utf-8"?>
<c:userShapes xmlns:c="http://schemas.openxmlformats.org/drawingml/2006/chart">
  <cdr:relSizeAnchor xmlns:cdr="http://schemas.openxmlformats.org/drawingml/2006/chartDrawing">
    <cdr:from>
      <cdr:x>0.14323</cdr:x>
      <cdr:y>0.83078</cdr:y>
    </cdr:from>
    <cdr:to>
      <cdr:x>0.85677</cdr:x>
      <cdr:y>0.95069</cdr:y>
    </cdr:to>
    <cdr:sp macro="" textlink="">
      <cdr:nvSpPr>
        <cdr:cNvPr id="7" name="TextBox 1"/>
        <cdr:cNvSpPr txBox="1"/>
      </cdr:nvSpPr>
      <cdr:spPr bwMode="auto">
        <a:xfrm xmlns:a="http://schemas.openxmlformats.org/drawingml/2006/main">
          <a:off x="235790" y="3038651"/>
          <a:ext cx="1174657" cy="438583"/>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eaLnBrk="0" hangingPunct="0"/>
          <a:r>
            <a:rPr lang="en-US" sz="1400" i="0" dirty="0" smtClean="0">
              <a:solidFill>
                <a:srgbClr val="333333"/>
              </a:solidFill>
              <a:latin typeface="+mn-lt"/>
              <a:ea typeface="Times New Roman" charset="0"/>
              <a:cs typeface="Times New Roman" charset="0"/>
            </a:rPr>
            <a:t>Commercial: floorspace</a:t>
          </a:r>
        </a:p>
      </cdr:txBody>
    </cdr:sp>
  </cdr:relSizeAnchor>
</c:userShapes>
</file>

<file path=ppt/drawings/drawing120.xml><?xml version="1.0" encoding="utf-8"?>
<c:userShapes xmlns:c="http://schemas.openxmlformats.org/drawingml/2006/chart">
  <cdr:relSizeAnchor xmlns:cdr="http://schemas.openxmlformats.org/drawingml/2006/chartDrawing">
    <cdr:from>
      <cdr:x>0.01851</cdr:x>
      <cdr:y>0.11227</cdr:y>
    </cdr:from>
    <cdr:to>
      <cdr:x>0.01851</cdr:x>
      <cdr:y>0.11227</cdr:y>
    </cdr:to>
    <cdr:grpSp>
      <cdr:nvGrpSpPr>
        <cdr:cNvPr id="2" name="Group 1"/>
        <cdr:cNvGrpSpPr/>
      </cdr:nvGrpSpPr>
      <cdr:grpSpPr>
        <a:xfrm xmlns:a="http://schemas.openxmlformats.org/drawingml/2006/main">
          <a:off x="75989" y="471764"/>
          <a:ext cx="0" cy="0"/>
          <a:chOff x="75989" y="471764"/>
          <a:chExt cx="0" cy="0"/>
        </a:xfrm>
      </cdr:grpSpPr>
    </cdr:grpSp>
  </cdr:relSizeAnchor>
  <cdr:relSizeAnchor xmlns:cdr="http://schemas.openxmlformats.org/drawingml/2006/chartDrawing">
    <cdr:from>
      <cdr:x>0.12297</cdr:x>
      <cdr:y>0.11975</cdr:y>
    </cdr:from>
    <cdr:to>
      <cdr:x>0.42055</cdr:x>
      <cdr:y>0.27264</cdr:y>
    </cdr:to>
    <cdr:sp macro="" textlink="">
      <cdr:nvSpPr>
        <cdr:cNvPr id="10" name="TextBox 1"/>
        <cdr:cNvSpPr txBox="1"/>
      </cdr:nvSpPr>
      <cdr:spPr bwMode="auto">
        <a:xfrm xmlns:a="http://schemas.openxmlformats.org/drawingml/2006/main">
          <a:off x="504812" y="485772"/>
          <a:ext cx="1221648" cy="620217"/>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spcAft>
              <a:spcPts val="300"/>
            </a:spcAft>
          </a:pPr>
          <a:r>
            <a:rPr lang="en-US" sz="1400" b="0" i="0" dirty="0" smtClean="0">
              <a:solidFill>
                <a:schemeClr val="bg2"/>
              </a:solidFill>
              <a:latin typeface="+mn-lt"/>
              <a:ea typeface="Times New Roman" charset="0"/>
              <a:cs typeface="Times New Roman" charset="0"/>
            </a:rPr>
            <a:t> </a:t>
          </a:r>
          <a:r>
            <a:rPr lang="en-US" sz="1400" b="1" i="0" dirty="0" smtClean="0">
              <a:solidFill>
                <a:schemeClr val="bg2"/>
              </a:solidFill>
              <a:latin typeface="+mn-lt"/>
              <a:ea typeface="Times New Roman" charset="0"/>
              <a:cs typeface="Times New Roman" charset="0"/>
            </a:rPr>
            <a:t>2018</a:t>
          </a:r>
          <a:endParaRPr lang="en-US" sz="1400" b="0" i="0" dirty="0" smtClean="0">
            <a:solidFill>
              <a:schemeClr val="bg2"/>
            </a:solidFill>
            <a:latin typeface="+mn-lt"/>
            <a:ea typeface="Times New Roman" charset="0"/>
            <a:cs typeface="Times New Roman" charset="0"/>
          </a:endParaRPr>
        </a:p>
        <a:p xmlns:a="http://schemas.openxmlformats.org/drawingml/2006/main">
          <a:pPr eaLnBrk="0" hangingPunct="0"/>
          <a:r>
            <a:rPr lang="en-US" sz="1400" b="0" i="0" baseline="0" dirty="0" smtClean="0">
              <a:solidFill>
                <a:schemeClr val="bg2"/>
              </a:solidFill>
              <a:latin typeface="+mn-lt"/>
              <a:ea typeface="Times New Roman" charset="0"/>
              <a:cs typeface="Times New Roman" charset="0"/>
            </a:rPr>
            <a:t>       projections</a:t>
          </a:r>
          <a:endParaRPr lang="en-US" sz="1400" b="0" i="0" dirty="0" smtClean="0">
            <a:solidFill>
              <a:schemeClr val="bg2"/>
            </a:solidFill>
            <a:latin typeface="+mn-lt"/>
            <a:ea typeface="Times New Roman" charset="0"/>
            <a:cs typeface="Times New Roman" charset="0"/>
          </a:endParaRPr>
        </a:p>
      </cdr:txBody>
    </cdr:sp>
  </cdr:relSizeAnchor>
  <cdr:relSizeAnchor xmlns:cdr="http://schemas.openxmlformats.org/drawingml/2006/chartDrawing">
    <cdr:from>
      <cdr:x>0.00977</cdr:x>
      <cdr:y>0.01727</cdr:y>
    </cdr:from>
    <cdr:to>
      <cdr:x>0.98958</cdr:x>
      <cdr:y>0.21077</cdr:y>
    </cdr:to>
    <cdr:sp macro="" textlink="">
      <cdr:nvSpPr>
        <cdr:cNvPr id="6" name="TextBox 1"/>
        <cdr:cNvSpPr txBox="1"/>
      </cdr:nvSpPr>
      <cdr:spPr bwMode="auto">
        <a:xfrm xmlns:a="http://schemas.openxmlformats.org/drawingml/2006/main">
          <a:off x="40109" y="77560"/>
          <a:ext cx="4022389" cy="869016"/>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baseline="0" dirty="0" smtClean="0">
              <a:solidFill>
                <a:sysClr val="windowText" lastClr="000000"/>
              </a:solidFill>
              <a:latin typeface="+mn-lt"/>
              <a:ea typeface="Times New Roman" charset="0"/>
              <a:cs typeface="Times New Roman" charset="0"/>
            </a:rPr>
            <a:t>Purchased electricity consumption </a:t>
          </a:r>
        </a:p>
        <a:p xmlns:a="http://schemas.openxmlformats.org/drawingml/2006/main">
          <a:pPr eaLnBrk="0" hangingPunct="0"/>
          <a:r>
            <a:rPr lang="en-US" sz="1400" i="0" baseline="0">
              <a:effectLst/>
              <a:latin typeface="+mn-lt"/>
              <a:ea typeface="+mn-ea"/>
              <a:cs typeface="+mn-cs"/>
            </a:rPr>
            <a:t>billion kilowatthours</a:t>
          </a:r>
          <a:endParaRPr lang="en-US" sz="1400">
            <a:effectLst/>
          </a:endParaRPr>
        </a:p>
        <a:p xmlns:a="http://schemas.openxmlformats.org/drawingml/2006/main">
          <a:pPr eaLnBrk="0" hangingPunct="0"/>
          <a:endParaRPr lang="en-US" sz="14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0.39839</cdr:x>
      <cdr:y>0.44911</cdr:y>
    </cdr:from>
    <cdr:to>
      <cdr:x>0.80556</cdr:x>
      <cdr:y>0.71924</cdr:y>
    </cdr:to>
    <cdr:sp macro="" textlink="">
      <cdr:nvSpPr>
        <cdr:cNvPr id="8" name="TextBox 1"/>
        <cdr:cNvSpPr txBox="1"/>
      </cdr:nvSpPr>
      <cdr:spPr bwMode="auto">
        <a:xfrm xmlns:a="http://schemas.openxmlformats.org/drawingml/2006/main">
          <a:off x="1635501" y="1821861"/>
          <a:ext cx="1671544" cy="1095816"/>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l" eaLnBrk="0" hangingPunct="0">
            <a:spcAft>
              <a:spcPts val="0"/>
            </a:spcAft>
          </a:pPr>
          <a:r>
            <a:rPr lang="en-US" sz="1400" b="1" i="0" dirty="0" smtClean="0">
              <a:solidFill>
                <a:schemeClr val="bg1"/>
              </a:solidFill>
              <a:latin typeface="+mn-lt"/>
              <a:ea typeface="Times New Roman" charset="0"/>
              <a:cs typeface="Times New Roman" charset="0"/>
            </a:rPr>
            <a:t>bulk chemical</a:t>
          </a:r>
        </a:p>
        <a:p xmlns:a="http://schemas.openxmlformats.org/drawingml/2006/main">
          <a:pPr algn="l" eaLnBrk="0" hangingPunct="0">
            <a:spcAft>
              <a:spcPts val="0"/>
            </a:spcAft>
          </a:pPr>
          <a:endParaRPr lang="en-US" sz="1400" b="1" i="0" dirty="0" smtClean="0">
            <a:solidFill>
              <a:schemeClr val="bg1"/>
            </a:solidFill>
            <a:latin typeface="+mn-lt"/>
            <a:ea typeface="Times New Roman" charset="0"/>
            <a:cs typeface="Times New Roman" charset="0"/>
          </a:endParaRPr>
        </a:p>
        <a:p xmlns:a="http://schemas.openxmlformats.org/drawingml/2006/main">
          <a:pPr algn="l" eaLnBrk="0" hangingPunct="0">
            <a:spcAft>
              <a:spcPts val="0"/>
            </a:spcAft>
          </a:pPr>
          <a:endParaRPr lang="en-US" sz="1400" b="1" i="0" dirty="0" smtClean="0">
            <a:solidFill>
              <a:schemeClr val="bg1"/>
            </a:solidFill>
            <a:latin typeface="+mn-lt"/>
            <a:ea typeface="Times New Roman" charset="0"/>
            <a:cs typeface="Times New Roman" charset="0"/>
          </a:endParaRPr>
        </a:p>
        <a:p xmlns:a="http://schemas.openxmlformats.org/drawingml/2006/main">
          <a:pPr algn="l" eaLnBrk="0" hangingPunct="0">
            <a:spcAft>
              <a:spcPts val="0"/>
            </a:spcAft>
          </a:pPr>
          <a:endParaRPr lang="en-US" sz="1400" b="1" i="0" dirty="0" smtClean="0">
            <a:solidFill>
              <a:schemeClr val="bg1"/>
            </a:solidFill>
            <a:latin typeface="+mn-lt"/>
            <a:ea typeface="Times New Roman" charset="0"/>
            <a:cs typeface="Times New Roman" charset="0"/>
          </a:endParaRPr>
        </a:p>
        <a:p xmlns:a="http://schemas.openxmlformats.org/drawingml/2006/main">
          <a:pPr algn="l" eaLnBrk="0" hangingPunct="0">
            <a:spcAft>
              <a:spcPts val="0"/>
            </a:spcAft>
          </a:pPr>
          <a:r>
            <a:rPr lang="en-US" sz="1400" b="1" i="0" dirty="0" smtClean="0">
              <a:solidFill>
                <a:schemeClr val="bg1"/>
              </a:solidFill>
              <a:effectLst/>
              <a:latin typeface="+mn-lt"/>
              <a:ea typeface="+mn-ea"/>
              <a:cs typeface="+mn-cs"/>
            </a:rPr>
            <a:t>refining</a:t>
          </a:r>
        </a:p>
        <a:p xmlns:a="http://schemas.openxmlformats.org/drawingml/2006/main">
          <a:pPr algn="l" eaLnBrk="0" hangingPunct="0">
            <a:spcAft>
              <a:spcPts val="0"/>
            </a:spcAft>
          </a:pPr>
          <a:endParaRPr lang="en-US" sz="1400" b="1" i="0" dirty="0">
            <a:solidFill>
              <a:schemeClr val="bg1"/>
            </a:solidFill>
            <a:effectLst/>
            <a:latin typeface="+mn-lt"/>
            <a:ea typeface="+mn-ea"/>
            <a:cs typeface="+mn-cs"/>
          </a:endParaRPr>
        </a:p>
        <a:p xmlns:a="http://schemas.openxmlformats.org/drawingml/2006/main">
          <a:pPr algn="l" eaLnBrk="0" hangingPunct="0">
            <a:spcAft>
              <a:spcPts val="0"/>
            </a:spcAft>
          </a:pPr>
          <a:endParaRPr lang="en-US" sz="1400" b="1" i="0" dirty="0" smtClean="0">
            <a:solidFill>
              <a:schemeClr val="bg1"/>
            </a:solidFill>
            <a:latin typeface="+mn-lt"/>
            <a:ea typeface="Times New Roman" charset="0"/>
            <a:cs typeface="Times New Roman" charset="0"/>
          </a:endParaRPr>
        </a:p>
        <a:p xmlns:a="http://schemas.openxmlformats.org/drawingml/2006/main">
          <a:pPr algn="l" eaLnBrk="0" hangingPunct="0">
            <a:spcAft>
              <a:spcPts val="0"/>
            </a:spcAft>
          </a:pPr>
          <a:r>
            <a:rPr lang="en-US" sz="1400" b="1" i="0" dirty="0">
              <a:solidFill>
                <a:schemeClr val="bg1"/>
              </a:solidFill>
              <a:effectLst/>
              <a:latin typeface="+mn-lt"/>
              <a:ea typeface="+mn-ea"/>
              <a:cs typeface="+mn-cs"/>
            </a:rPr>
            <a:t>paper</a:t>
          </a:r>
          <a:endParaRPr lang="en-US" sz="1400" b="1" i="0" dirty="0" smtClean="0">
            <a:solidFill>
              <a:schemeClr val="bg1"/>
            </a:solidFill>
            <a:latin typeface="+mn-lt"/>
            <a:ea typeface="Times New Roman" charset="0"/>
            <a:cs typeface="Times New Roman" charset="0"/>
          </a:endParaRPr>
        </a:p>
      </cdr:txBody>
    </cdr:sp>
  </cdr:relSizeAnchor>
</c:userShapes>
</file>

<file path=ppt/drawings/drawing13.xml><?xml version="1.0" encoding="utf-8"?>
<c:userShapes xmlns:c="http://schemas.openxmlformats.org/drawingml/2006/chart">
  <cdr:relSizeAnchor xmlns:cdr="http://schemas.openxmlformats.org/drawingml/2006/chartDrawing">
    <cdr:from>
      <cdr:x>0.12195</cdr:x>
      <cdr:y>0.83078</cdr:y>
    </cdr:from>
    <cdr:to>
      <cdr:x>0.87805</cdr:x>
      <cdr:y>0.96914</cdr:y>
    </cdr:to>
    <cdr:sp macro="" textlink="">
      <cdr:nvSpPr>
        <cdr:cNvPr id="11" name="TextBox 1"/>
        <cdr:cNvSpPr txBox="1"/>
      </cdr:nvSpPr>
      <cdr:spPr bwMode="auto">
        <a:xfrm xmlns:a="http://schemas.openxmlformats.org/drawingml/2006/main">
          <a:off x="200568" y="3038651"/>
          <a:ext cx="1243513" cy="50606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eaLnBrk="0" hangingPunct="0"/>
          <a:r>
            <a:rPr lang="en-US" sz="1400" i="0" dirty="0" smtClean="0">
              <a:solidFill>
                <a:srgbClr val="333333"/>
              </a:solidFill>
              <a:latin typeface="+mn-lt"/>
              <a:ea typeface="Times New Roman" charset="0"/>
              <a:cs typeface="Times New Roman" charset="0"/>
            </a:rPr>
            <a:t>Industrial: value of shipments</a:t>
          </a:r>
        </a:p>
      </cdr:txBody>
    </cdr:sp>
  </cdr:relSizeAnchor>
</c:userShapes>
</file>

<file path=ppt/drawings/drawing14.xml><?xml version="1.0" encoding="utf-8"?>
<c:userShapes xmlns:c="http://schemas.openxmlformats.org/drawingml/2006/chart">
  <cdr:relSizeAnchor xmlns:cdr="http://schemas.openxmlformats.org/drawingml/2006/chartDrawing">
    <cdr:from>
      <cdr:x>0</cdr:x>
      <cdr:y>0.08235</cdr:y>
    </cdr:from>
    <cdr:to>
      <cdr:x>0</cdr:x>
      <cdr:y>0.08235</cdr:y>
    </cdr:to>
    <cdr:grpSp>
      <cdr:nvGrpSpPr>
        <cdr:cNvPr id="5" name="Group 4"/>
        <cdr:cNvGrpSpPr/>
      </cdr:nvGrpSpPr>
      <cdr:grpSpPr>
        <a:xfrm xmlns:a="http://schemas.openxmlformats.org/drawingml/2006/main">
          <a:off x="0" y="301203"/>
          <a:ext cx="0" cy="0"/>
          <a:chOff x="0" y="301203"/>
          <a:chExt cx="0" cy="0"/>
        </a:xfrm>
      </cdr:grpSpPr>
    </cdr:grpSp>
  </cdr:relSizeAnchor>
  <cdr:relSizeAnchor xmlns:cdr="http://schemas.openxmlformats.org/drawingml/2006/chartDrawing">
    <cdr:from>
      <cdr:x>0.04053</cdr:x>
      <cdr:y>0.83078</cdr:y>
    </cdr:from>
    <cdr:to>
      <cdr:x>0.88273</cdr:x>
      <cdr:y>0.99174</cdr:y>
    </cdr:to>
    <cdr:sp macro="" textlink="">
      <cdr:nvSpPr>
        <cdr:cNvPr id="9" name="TextBox 1"/>
        <cdr:cNvSpPr txBox="1"/>
      </cdr:nvSpPr>
      <cdr:spPr bwMode="auto">
        <a:xfrm xmlns:a="http://schemas.openxmlformats.org/drawingml/2006/main">
          <a:off x="66722" y="3038651"/>
          <a:ext cx="1386461" cy="588737"/>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eaLnBrk="0" hangingPunct="0"/>
          <a:r>
            <a:rPr lang="en-US" sz="1400" i="0" dirty="0" smtClean="0">
              <a:solidFill>
                <a:srgbClr val="333333"/>
              </a:solidFill>
              <a:latin typeface="+mn-lt"/>
              <a:ea typeface="Times New Roman" charset="0"/>
              <a:cs typeface="Times New Roman" charset="0"/>
            </a:rPr>
            <a:t>Transportation: passenger and vehicle travel</a:t>
          </a:r>
        </a:p>
      </cdr:txBody>
    </cdr:sp>
  </cdr:relSizeAnchor>
  <cdr:relSizeAnchor xmlns:cdr="http://schemas.openxmlformats.org/drawingml/2006/chartDrawing">
    <cdr:from>
      <cdr:x>0.12775</cdr:x>
      <cdr:y>0.05078</cdr:y>
    </cdr:from>
    <cdr:to>
      <cdr:x>0.87225</cdr:x>
      <cdr:y>0.21787</cdr:y>
    </cdr:to>
    <cdr:sp macro="" textlink="">
      <cdr:nvSpPr>
        <cdr:cNvPr id="10" name="TextBox 1"/>
        <cdr:cNvSpPr txBox="1"/>
      </cdr:nvSpPr>
      <cdr:spPr bwMode="auto">
        <a:xfrm xmlns:a="http://schemas.openxmlformats.org/drawingml/2006/main">
          <a:off x="210300" y="185738"/>
          <a:ext cx="1225636" cy="61114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chemeClr val="tx2"/>
              </a:solidFill>
              <a:latin typeface="Arial (body)"/>
              <a:ea typeface="Times New Roman" charset="0"/>
              <a:cs typeface="Times New Roman" charset="0"/>
            </a:rPr>
            <a:t>bus,</a:t>
          </a:r>
          <a:r>
            <a:rPr lang="en-US" sz="1400" b="1" i="0" baseline="0" dirty="0" smtClean="0">
              <a:solidFill>
                <a:schemeClr val="tx2"/>
              </a:solidFill>
              <a:latin typeface="Arial (body)"/>
              <a:ea typeface="Times New Roman" charset="0"/>
              <a:cs typeface="Times New Roman" charset="0"/>
            </a:rPr>
            <a:t> air, and rail </a:t>
          </a:r>
          <a:r>
            <a:rPr lang="en-US" sz="1400" b="1" i="0" dirty="0" smtClean="0">
              <a:solidFill>
                <a:schemeClr val="tx2"/>
              </a:solidFill>
              <a:latin typeface="Arial (body)"/>
              <a:ea typeface="Times New Roman" charset="0"/>
              <a:cs typeface="Times New Roman" charset="0"/>
            </a:rPr>
            <a:t>passenger</a:t>
          </a:r>
          <a:r>
            <a:rPr lang="en-US" sz="1400" b="1" i="0" baseline="0" dirty="0" smtClean="0">
              <a:solidFill>
                <a:schemeClr val="tx2"/>
              </a:solidFill>
              <a:latin typeface="Arial (body)"/>
              <a:ea typeface="Times New Roman" charset="0"/>
              <a:cs typeface="Times New Roman" charset="0"/>
            </a:rPr>
            <a:t> miles</a:t>
          </a:r>
          <a:endParaRPr lang="en-US" sz="1400" b="1" i="0" dirty="0" smtClean="0">
            <a:solidFill>
              <a:schemeClr val="tx2"/>
            </a:solidFill>
            <a:latin typeface="Arial (body)"/>
            <a:ea typeface="Times New Roman" charset="0"/>
            <a:cs typeface="Times New Roman" charset="0"/>
          </a:endParaRPr>
        </a:p>
      </cdr:txBody>
    </cdr:sp>
  </cdr:relSizeAnchor>
  <cdr:relSizeAnchor xmlns:cdr="http://schemas.openxmlformats.org/drawingml/2006/chartDrawing">
    <cdr:from>
      <cdr:x>0</cdr:x>
      <cdr:y>0.58023</cdr:y>
    </cdr:from>
    <cdr:to>
      <cdr:x>0.79615</cdr:x>
      <cdr:y>0.70399</cdr:y>
    </cdr:to>
    <cdr:sp macro="" textlink="">
      <cdr:nvSpPr>
        <cdr:cNvPr id="6" name="TextBox 1"/>
        <cdr:cNvSpPr txBox="1"/>
      </cdr:nvSpPr>
      <cdr:spPr bwMode="auto">
        <a:xfrm xmlns:a="http://schemas.openxmlformats.org/drawingml/2006/main">
          <a:off x="-5561013" y="2122247"/>
          <a:ext cx="1310655" cy="452664"/>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eaLnBrk="0" hangingPunct="0"/>
          <a:r>
            <a:rPr lang="en-US" sz="1400" b="1" i="0" dirty="0" smtClean="0">
              <a:solidFill>
                <a:schemeClr val="bg1">
                  <a:lumMod val="65000"/>
                </a:schemeClr>
              </a:solidFill>
              <a:latin typeface="Arial (body)"/>
              <a:ea typeface="Times New Roman" charset="0"/>
              <a:cs typeface="Times New Roman" charset="0"/>
            </a:rPr>
            <a:t>energy</a:t>
          </a:r>
          <a:r>
            <a:rPr lang="en-US" sz="1400" b="1" i="0" baseline="0" dirty="0" smtClean="0">
              <a:solidFill>
                <a:schemeClr val="bg1">
                  <a:lumMod val="65000"/>
                </a:schemeClr>
              </a:solidFill>
              <a:latin typeface="Arial (body)"/>
              <a:ea typeface="Times New Roman" charset="0"/>
              <a:cs typeface="Times New Roman" charset="0"/>
            </a:rPr>
            <a:t> </a:t>
          </a:r>
          <a:r>
            <a:rPr lang="en-US" sz="1400" b="1" i="0" dirty="0" smtClean="0">
              <a:solidFill>
                <a:schemeClr val="bg1">
                  <a:lumMod val="65000"/>
                </a:schemeClr>
              </a:solidFill>
              <a:latin typeface="Arial (body)"/>
              <a:ea typeface="Times New Roman" charset="0"/>
              <a:cs typeface="Times New Roman" charset="0"/>
            </a:rPr>
            <a:t>intensity</a:t>
          </a:r>
        </a:p>
      </cdr:txBody>
    </cdr:sp>
  </cdr:relSizeAnchor>
  <cdr:relSizeAnchor xmlns:cdr="http://schemas.openxmlformats.org/drawingml/2006/chartDrawing">
    <cdr:from>
      <cdr:x>0.39808</cdr:x>
      <cdr:y>0.55624</cdr:y>
    </cdr:from>
    <cdr:to>
      <cdr:x>0.56435</cdr:x>
      <cdr:y>0.58023</cdr:y>
    </cdr:to>
    <cdr:cxnSp macro="">
      <cdr:nvCxnSpPr>
        <cdr:cNvPr id="7" name="Straight Connector 6"/>
        <cdr:cNvCxnSpPr>
          <a:stCxn xmlns:a="http://schemas.openxmlformats.org/drawingml/2006/main" id="6" idx="0"/>
        </cdr:cNvCxnSpPr>
      </cdr:nvCxnSpPr>
      <cdr:spPr>
        <a:xfrm xmlns:a="http://schemas.openxmlformats.org/drawingml/2006/main" flipV="1">
          <a:off x="655328" y="2034507"/>
          <a:ext cx="273732" cy="87740"/>
        </a:xfrm>
        <a:prstGeom xmlns:a="http://schemas.openxmlformats.org/drawingml/2006/main" prst="line">
          <a:avLst/>
        </a:prstGeom>
        <a:ln xmlns:a="http://schemas.openxmlformats.org/drawingml/2006/main">
          <a:solidFill>
            <a:schemeClr val="bg1">
              <a:lumMod val="75000"/>
            </a:schemeClr>
          </a:solidFill>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drawings/drawing15.xml><?xml version="1.0" encoding="utf-8"?>
<c:userShapes xmlns:c="http://schemas.openxmlformats.org/drawingml/2006/chart">
  <cdr:relSizeAnchor xmlns:cdr="http://schemas.openxmlformats.org/drawingml/2006/chartDrawing">
    <cdr:from>
      <cdr:x>0</cdr:x>
      <cdr:y>0.08235</cdr:y>
    </cdr:from>
    <cdr:to>
      <cdr:x>0</cdr:x>
      <cdr:y>0.08235</cdr:y>
    </cdr:to>
    <cdr:grpSp>
      <cdr:nvGrpSpPr>
        <cdr:cNvPr id="5" name="Group 4"/>
        <cdr:cNvGrpSpPr/>
      </cdr:nvGrpSpPr>
      <cdr:grpSpPr>
        <a:xfrm xmlns:a="http://schemas.openxmlformats.org/drawingml/2006/main">
          <a:off x="0" y="301203"/>
          <a:ext cx="0" cy="0"/>
          <a:chOff x="0" y="301203"/>
          <a:chExt cx="0" cy="0"/>
        </a:xfrm>
      </cdr:grpSpPr>
    </cdr:grpSp>
  </cdr:relSizeAnchor>
  <cdr:relSizeAnchor xmlns:cdr="http://schemas.openxmlformats.org/drawingml/2006/chartDrawing">
    <cdr:from>
      <cdr:x>0.07066</cdr:x>
      <cdr:y>0.82981</cdr:y>
    </cdr:from>
    <cdr:to>
      <cdr:x>0.92934</cdr:x>
      <cdr:y>1</cdr:y>
    </cdr:to>
    <cdr:sp macro="" textlink="">
      <cdr:nvSpPr>
        <cdr:cNvPr id="9" name="TextBox 1"/>
        <cdr:cNvSpPr txBox="1"/>
      </cdr:nvSpPr>
      <cdr:spPr bwMode="auto">
        <a:xfrm xmlns:a="http://schemas.openxmlformats.org/drawingml/2006/main">
          <a:off x="116211" y="3035111"/>
          <a:ext cx="1412228" cy="622489"/>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eaLnBrk="0" hangingPunct="0"/>
          <a:r>
            <a:rPr lang="en-US" sz="1400" i="0" dirty="0" smtClean="0">
              <a:solidFill>
                <a:srgbClr val="333333"/>
              </a:solidFill>
              <a:latin typeface="+mn-lt"/>
              <a:ea typeface="Times New Roman" charset="0"/>
              <a:cs typeface="Times New Roman" charset="0"/>
            </a:rPr>
            <a:t>Transportation: off-highway freight travel</a:t>
          </a:r>
        </a:p>
      </cdr:txBody>
    </cdr:sp>
  </cdr:relSizeAnchor>
</c:userShapes>
</file>

<file path=ppt/drawings/drawing16.xml><?xml version="1.0" encoding="utf-8"?>
<c:userShapes xmlns:c="http://schemas.openxmlformats.org/drawingml/2006/chart">
  <cdr:relSizeAnchor xmlns:cdr="http://schemas.openxmlformats.org/drawingml/2006/chartDrawing">
    <cdr:from>
      <cdr:x>0.58609</cdr:x>
      <cdr:y>0.29812</cdr:y>
    </cdr:from>
    <cdr:to>
      <cdr:x>0.90516</cdr:x>
      <cdr:y>0.89153</cdr:y>
    </cdr:to>
    <cdr:sp macro="" textlink="">
      <cdr:nvSpPr>
        <cdr:cNvPr id="3" name="TextBox 1"/>
        <cdr:cNvSpPr txBox="1"/>
      </cdr:nvSpPr>
      <cdr:spPr bwMode="auto">
        <a:xfrm xmlns:a="http://schemas.openxmlformats.org/drawingml/2006/main">
          <a:off x="2406054" y="1402029"/>
          <a:ext cx="1309870" cy="2790729"/>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l" eaLnBrk="0" hangingPunct="0"/>
          <a:endParaRPr lang="en-US" sz="300" b="1" i="0" dirty="0" smtClean="0">
            <a:solidFill>
              <a:schemeClr val="tx2"/>
            </a:solidFill>
            <a:latin typeface="+mn-lt"/>
            <a:ea typeface="Times New Roman" charset="0"/>
            <a:cs typeface="Times New Roman" charset="0"/>
          </a:endParaRPr>
        </a:p>
        <a:p xmlns:a="http://schemas.openxmlformats.org/drawingml/2006/main">
          <a:pPr algn="l" eaLnBrk="0" hangingPunct="0"/>
          <a:endParaRPr lang="en-US" sz="400" b="1" i="0" dirty="0" smtClean="0">
            <a:solidFill>
              <a:schemeClr val="accent1"/>
            </a:solidFill>
            <a:latin typeface="+mn-lt"/>
            <a:ea typeface="Times New Roman" charset="0"/>
            <a:cs typeface="Times New Roman" charset="0"/>
          </a:endParaRPr>
        </a:p>
        <a:p xmlns:a="http://schemas.openxmlformats.org/drawingml/2006/main">
          <a:pPr algn="l" eaLnBrk="0" hangingPunct="0"/>
          <a:r>
            <a:rPr kumimoji="0" lang="en-US" sz="1400" b="1" i="0" u="none" strike="noStrike" kern="0" cap="none" spc="0" normalizeH="0" baseline="0" noProof="0" dirty="0" smtClean="0">
              <a:ln>
                <a:noFill/>
              </a:ln>
              <a:solidFill>
                <a:srgbClr val="003953"/>
              </a:solidFill>
              <a:effectLst/>
              <a:uLnTx/>
              <a:uFillTx/>
              <a:latin typeface="+mn-lt"/>
              <a:ea typeface="Times New Roman" charset="0"/>
              <a:cs typeface="Times New Roman" charset="0"/>
            </a:rPr>
            <a:t>transportation</a:t>
          </a:r>
        </a:p>
        <a:p xmlns:a="http://schemas.openxmlformats.org/drawingml/2006/main">
          <a:pPr marL="0" marR="0" lvl="0" indent="0" algn="l" defTabSz="914400" eaLnBrk="0" fontAlgn="auto" latinLnBrk="0" hangingPunct="0">
            <a:lnSpc>
              <a:spcPct val="100000"/>
            </a:lnSpc>
            <a:spcBef>
              <a:spcPts val="0"/>
            </a:spcBef>
            <a:spcAft>
              <a:spcPts val="0"/>
            </a:spcAft>
            <a:buClrTx/>
            <a:buSzTx/>
            <a:buFontTx/>
            <a:buNone/>
            <a:tabLst/>
            <a:defRPr/>
          </a:pPr>
          <a:endParaRPr kumimoji="0" lang="en-US" sz="1400" b="1" i="0" u="none" strike="noStrike" kern="0" cap="none" spc="0" normalizeH="0" baseline="0" noProof="0" dirty="0" smtClean="0">
            <a:ln>
              <a:noFill/>
            </a:ln>
            <a:solidFill>
              <a:srgbClr val="A33340">
                <a:lumMod val="60000"/>
                <a:lumOff val="40000"/>
              </a:srgbClr>
            </a:solidFill>
            <a:effectLst/>
            <a:uLnTx/>
            <a:uFillTx/>
            <a:latin typeface="+mn-lt"/>
            <a:ea typeface="Times New Roman" charset="0"/>
            <a:cs typeface="Times New Roman" charset="0"/>
          </a:endParaRPr>
        </a:p>
        <a:p xmlns:a="http://schemas.openxmlformats.org/drawingml/2006/main">
          <a:pPr marL="0" marR="0" lvl="0" indent="0" algn="l" defTabSz="914400" eaLnBrk="0" fontAlgn="auto" latinLnBrk="0" hangingPunct="0">
            <a:lnSpc>
              <a:spcPct val="100000"/>
            </a:lnSpc>
            <a:spcBef>
              <a:spcPts val="0"/>
            </a:spcBef>
            <a:spcAft>
              <a:spcPts val="0"/>
            </a:spcAft>
            <a:buClrTx/>
            <a:buSzTx/>
            <a:buFontTx/>
            <a:buNone/>
            <a:tabLst/>
            <a:defRPr/>
          </a:pPr>
          <a:endParaRPr kumimoji="0" lang="en-US" sz="1400" b="1" i="0" u="none" strike="noStrike" kern="0" cap="none" spc="0" normalizeH="0" baseline="0" noProof="0" dirty="0" smtClean="0">
            <a:ln>
              <a:noFill/>
            </a:ln>
            <a:solidFill>
              <a:srgbClr val="A33340">
                <a:lumMod val="60000"/>
                <a:lumOff val="40000"/>
              </a:srgbClr>
            </a:solidFill>
            <a:effectLst/>
            <a:uLnTx/>
            <a:uFillTx/>
            <a:latin typeface="+mn-lt"/>
            <a:ea typeface="Times New Roman" charset="0"/>
            <a:cs typeface="Times New Roman" charset="0"/>
          </a:endParaRPr>
        </a:p>
        <a:p xmlns:a="http://schemas.openxmlformats.org/drawingml/2006/main">
          <a:pPr marL="0" marR="0" lvl="0" indent="0" algn="l" defTabSz="914400" eaLnBrk="0" fontAlgn="auto" latinLnBrk="0" hangingPunct="0">
            <a:lnSpc>
              <a:spcPct val="100000"/>
            </a:lnSpc>
            <a:spcBef>
              <a:spcPts val="0"/>
            </a:spcBef>
            <a:spcAft>
              <a:spcPts val="0"/>
            </a:spcAft>
            <a:buClrTx/>
            <a:buSzTx/>
            <a:buFontTx/>
            <a:buNone/>
            <a:tabLst/>
            <a:defRPr/>
          </a:pPr>
          <a:endParaRPr kumimoji="0" lang="en-US" sz="1400" b="1" i="0" u="none" strike="noStrike" kern="0" cap="none" spc="0" normalizeH="0" baseline="0" noProof="0" dirty="0" smtClean="0">
            <a:ln>
              <a:noFill/>
            </a:ln>
            <a:solidFill>
              <a:srgbClr val="FF0000"/>
            </a:solidFill>
            <a:effectLst/>
            <a:uLnTx/>
            <a:uFillTx/>
            <a:latin typeface="+mn-lt"/>
            <a:ea typeface="Times New Roman" charset="0"/>
            <a:cs typeface="Times New Roman" charset="0"/>
          </a:endParaRPr>
        </a:p>
        <a:p xmlns:a="http://schemas.openxmlformats.org/drawingml/2006/main">
          <a:pPr marL="0" marR="0" lvl="0" indent="0" algn="l" defTabSz="914400" eaLnBrk="0"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E3A5AC"/>
              </a:solidFill>
              <a:effectLst/>
              <a:uLnTx/>
              <a:uFillTx/>
              <a:latin typeface="+mn-lt"/>
              <a:ea typeface="Times New Roman" charset="0"/>
              <a:cs typeface="Times New Roman" charset="0"/>
            </a:rPr>
            <a:t>commercial</a:t>
          </a:r>
        </a:p>
        <a:p xmlns:a="http://schemas.openxmlformats.org/drawingml/2006/main">
          <a:pPr marL="0" marR="0" lvl="0" indent="0" algn="l" defTabSz="914400" eaLnBrk="0"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A33340">
                  <a:lumMod val="75000"/>
                </a:srgbClr>
              </a:solidFill>
              <a:effectLst/>
              <a:uLnTx/>
              <a:uFillTx/>
              <a:latin typeface="+mn-lt"/>
              <a:ea typeface="Times New Roman" charset="0"/>
              <a:cs typeface="Times New Roman" charset="0"/>
            </a:rPr>
            <a:t>residential</a:t>
          </a:r>
        </a:p>
        <a:p xmlns:a="http://schemas.openxmlformats.org/drawingml/2006/main">
          <a:pPr algn="l" eaLnBrk="0" hangingPunct="0"/>
          <a:endParaRPr lang="en-US" sz="1400" b="1" i="0" dirty="0" smtClean="0">
            <a:solidFill>
              <a:schemeClr val="accent3"/>
            </a:solidFill>
            <a:latin typeface="+mn-lt"/>
            <a:ea typeface="Times New Roman" charset="0"/>
            <a:cs typeface="Times New Roman" charset="0"/>
          </a:endParaRPr>
        </a:p>
        <a:p xmlns:a="http://schemas.openxmlformats.org/drawingml/2006/main">
          <a:pPr algn="l" eaLnBrk="0" hangingPunct="0"/>
          <a:endParaRPr lang="en-US" sz="1400" b="1" i="0" dirty="0" smtClean="0">
            <a:solidFill>
              <a:schemeClr val="accent3"/>
            </a:solidFill>
            <a:latin typeface="+mn-lt"/>
            <a:ea typeface="Times New Roman" charset="0"/>
            <a:cs typeface="Times New Roman" charset="0"/>
          </a:endParaRPr>
        </a:p>
        <a:p xmlns:a="http://schemas.openxmlformats.org/drawingml/2006/main">
          <a:pPr algn="l" eaLnBrk="0" hangingPunct="0"/>
          <a:r>
            <a:rPr lang="en-US" sz="1400" b="1" i="0" dirty="0" smtClean="0">
              <a:solidFill>
                <a:schemeClr val="accent3"/>
              </a:solidFill>
              <a:latin typeface="+mn-lt"/>
              <a:ea typeface="Times New Roman" charset="0"/>
              <a:cs typeface="Times New Roman" charset="0"/>
            </a:rPr>
            <a:t>industrial</a:t>
          </a:r>
        </a:p>
        <a:p xmlns:a="http://schemas.openxmlformats.org/drawingml/2006/main">
          <a:pPr algn="l" eaLnBrk="0" hangingPunct="0"/>
          <a:endParaRPr kumimoji="0" lang="en-US" sz="1400" b="1" i="0" u="none" strike="noStrike" kern="0" cap="none" spc="0" normalizeH="0" baseline="0" noProof="0" dirty="0" smtClean="0">
            <a:ln>
              <a:noFill/>
            </a:ln>
            <a:solidFill>
              <a:srgbClr val="BD732A"/>
            </a:solidFill>
            <a:effectLst/>
            <a:uLnTx/>
            <a:uFillTx/>
            <a:latin typeface="+mn-lt"/>
            <a:ea typeface="Times New Roman" charset="0"/>
            <a:cs typeface="Times New Roman" charset="0"/>
          </a:endParaRPr>
        </a:p>
        <a:p xmlns:a="http://schemas.openxmlformats.org/drawingml/2006/main">
          <a:pPr algn="l" eaLnBrk="0" hangingPunct="0"/>
          <a:endParaRPr kumimoji="0" lang="en-US" sz="800" b="1" i="0" u="none" strike="noStrike" kern="0" cap="none" spc="0" normalizeH="0" baseline="0" noProof="0" dirty="0" smtClean="0">
            <a:ln>
              <a:noFill/>
            </a:ln>
            <a:solidFill>
              <a:srgbClr val="E1AB76"/>
            </a:solidFill>
            <a:effectLst/>
            <a:uLnTx/>
            <a:uFillTx/>
            <a:latin typeface="+mn-lt"/>
            <a:ea typeface="Times New Roman" charset="0"/>
            <a:cs typeface="Times New Roman" charset="0"/>
          </a:endParaRPr>
        </a:p>
        <a:p xmlns:a="http://schemas.openxmlformats.org/drawingml/2006/main">
          <a:pPr algn="l" eaLnBrk="0" hangingPunct="0"/>
          <a:r>
            <a:rPr kumimoji="0" lang="en-US" sz="1400" b="1" i="0" u="none" strike="noStrike" kern="0" cap="none" spc="0" normalizeH="0" baseline="0" noProof="0" dirty="0" smtClean="0">
              <a:ln>
                <a:noFill/>
              </a:ln>
              <a:solidFill>
                <a:srgbClr val="E1AB76"/>
              </a:solidFill>
              <a:effectLst/>
              <a:uLnTx/>
              <a:uFillTx/>
              <a:latin typeface="+mn-lt"/>
              <a:ea typeface="Times New Roman" charset="0"/>
              <a:cs typeface="Times New Roman" charset="0"/>
            </a:rPr>
            <a:t>electric power</a:t>
          </a:r>
          <a:endParaRPr lang="en-US" sz="1400" b="1" i="0" dirty="0" smtClean="0">
            <a:solidFill>
              <a:srgbClr val="E1AB76"/>
            </a:solidFill>
            <a:latin typeface="+mn-lt"/>
            <a:ea typeface="Times New Roman" charset="0"/>
            <a:cs typeface="Times New Roman" charset="0"/>
          </a:endParaRPr>
        </a:p>
        <a:p xmlns:a="http://schemas.openxmlformats.org/drawingml/2006/main">
          <a:pPr algn="l" eaLnBrk="0" hangingPunct="0"/>
          <a:endParaRPr lang="en-US" sz="1400" b="1" i="0" dirty="0" smtClean="0">
            <a:solidFill>
              <a:schemeClr val="accent2"/>
            </a:solidFill>
            <a:latin typeface="+mn-lt"/>
            <a:ea typeface="Times New Roman" charset="0"/>
            <a:cs typeface="Times New Roman" charset="0"/>
          </a:endParaRPr>
        </a:p>
        <a:p xmlns:a="http://schemas.openxmlformats.org/drawingml/2006/main">
          <a:pPr algn="l" eaLnBrk="0" hangingPunct="0"/>
          <a:endParaRPr lang="en-US" sz="1400" b="1" i="0" dirty="0" smtClean="0">
            <a:solidFill>
              <a:schemeClr val="accent5">
                <a:lumMod val="75000"/>
              </a:schemeClr>
            </a:solidFill>
            <a:latin typeface="+mn-lt"/>
            <a:ea typeface="Times New Roman" charset="0"/>
            <a:cs typeface="Times New Roman" charset="0"/>
          </a:endParaRPr>
        </a:p>
        <a:p xmlns:a="http://schemas.openxmlformats.org/drawingml/2006/main">
          <a:pPr algn="l" eaLnBrk="0" hangingPunct="0"/>
          <a:endParaRPr lang="en-US" sz="1400" b="1" i="0" dirty="0" smtClean="0">
            <a:solidFill>
              <a:schemeClr val="accent5">
                <a:lumMod val="75000"/>
              </a:schemeClr>
            </a:solidFill>
            <a:latin typeface="+mn-lt"/>
            <a:ea typeface="Times New Roman" charset="0"/>
            <a:cs typeface="Times New Roman" charset="0"/>
          </a:endParaRPr>
        </a:p>
        <a:p xmlns:a="http://schemas.openxmlformats.org/drawingml/2006/main">
          <a:pPr algn="l" eaLnBrk="0" hangingPunct="0"/>
          <a:endParaRPr lang="en-US" sz="1400" b="1" i="0" dirty="0" smtClean="0">
            <a:solidFill>
              <a:schemeClr val="accent5">
                <a:lumMod val="60000"/>
                <a:lumOff val="40000"/>
              </a:schemeClr>
            </a:solidFill>
            <a:latin typeface="+mn-lt"/>
            <a:ea typeface="Times New Roman" charset="0"/>
            <a:cs typeface="Times New Roman" charset="0"/>
          </a:endParaRPr>
        </a:p>
      </cdr:txBody>
    </cdr:sp>
  </cdr:relSizeAnchor>
  <cdr:relSizeAnchor xmlns:cdr="http://schemas.openxmlformats.org/drawingml/2006/chartDrawing">
    <cdr:from>
      <cdr:x>0</cdr:x>
      <cdr:y>0</cdr:y>
    </cdr:from>
    <cdr:to>
      <cdr:x>1</cdr:x>
      <cdr:y>0.18978</cdr:y>
    </cdr:to>
    <cdr:sp macro="" textlink="">
      <cdr:nvSpPr>
        <cdr:cNvPr id="8" name="TextBox 1"/>
        <cdr:cNvSpPr txBox="1"/>
      </cdr:nvSpPr>
      <cdr:spPr bwMode="auto">
        <a:xfrm xmlns:a="http://schemas.openxmlformats.org/drawingml/2006/main">
          <a:off x="0" y="0"/>
          <a:ext cx="4105275" cy="89251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lang="en-US" sz="1400" b="1" i="0" dirty="0" smtClean="0">
              <a:solidFill>
                <a:sysClr val="windowText" lastClr="000000"/>
              </a:solidFill>
              <a:latin typeface="+mn-lt"/>
              <a:ea typeface="Times New Roman" charset="0"/>
              <a:cs typeface="Times New Roman" charset="0"/>
            </a:rPr>
            <a:t>Carbon </a:t>
          </a:r>
          <a:r>
            <a:rPr lang="en-US" sz="1400" b="1" i="0" dirty="0">
              <a:solidFill>
                <a:sysClr val="windowText" lastClr="000000"/>
              </a:solidFill>
              <a:latin typeface="+mn-lt"/>
              <a:ea typeface="Times New Roman" charset="0"/>
              <a:cs typeface="Times New Roman" charset="0"/>
            </a:rPr>
            <a:t>dioxide </a:t>
          </a:r>
          <a:r>
            <a:rPr lang="en-US" sz="1400" b="1" i="0" dirty="0" smtClean="0">
              <a:solidFill>
                <a:sysClr val="windowText" lastClr="000000"/>
              </a:solidFill>
              <a:latin typeface="+mn-lt"/>
              <a:ea typeface="Times New Roman" charset="0"/>
              <a:cs typeface="Times New Roman" charset="0"/>
            </a:rPr>
            <a:t>intensity </a:t>
          </a:r>
          <a:r>
            <a:rPr lang="en-US" sz="1400" b="1" i="0" dirty="0">
              <a:solidFill>
                <a:sysClr val="windowText" lastClr="000000"/>
              </a:solidFill>
              <a:latin typeface="+mn-lt"/>
              <a:ea typeface="Times New Roman" charset="0"/>
              <a:cs typeface="Times New Roman" charset="0"/>
            </a:rPr>
            <a:t>by end-use</a:t>
          </a:r>
          <a:r>
            <a:rPr lang="en-US" sz="1400" b="1" i="0" baseline="0" dirty="0">
              <a:solidFill>
                <a:sysClr val="windowText" lastClr="000000"/>
              </a:solidFill>
              <a:latin typeface="+mn-lt"/>
              <a:ea typeface="Times New Roman" charset="0"/>
              <a:cs typeface="Times New Roman" charset="0"/>
            </a:rPr>
            <a:t> </a:t>
          </a:r>
          <a:r>
            <a:rPr lang="en-US" sz="1400" b="1" i="0" dirty="0" smtClean="0">
              <a:solidFill>
                <a:sysClr val="windowText" lastClr="000000"/>
              </a:solidFill>
              <a:latin typeface="+mn-lt"/>
              <a:ea typeface="Times New Roman" charset="0"/>
              <a:cs typeface="Times New Roman" charset="0"/>
            </a:rPr>
            <a:t>sector</a:t>
          </a: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lang="en-US" sz="1400" b="1" dirty="0" smtClean="0">
              <a:ea typeface="Times New Roman" charset="0"/>
              <a:cs typeface="Times New Roman" charset="0"/>
            </a:rPr>
            <a:t>(Reference case)</a:t>
          </a: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Text" lastClr="000000"/>
              </a:solidFill>
              <a:effectLst/>
              <a:uLnTx/>
              <a:uFillTx/>
              <a:latin typeface="+mn-lt"/>
              <a:ea typeface="Times New Roman" charset="0"/>
              <a:cs typeface="Times New Roman" charset="0"/>
            </a:rPr>
            <a:t>metric tons of carbon dioxide per billion British thermal units</a:t>
          </a:r>
          <a:endParaRPr lang="en-US" sz="1400" i="0" dirty="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0.31326</cdr:x>
      <cdr:y>0.16815</cdr:y>
    </cdr:from>
    <cdr:to>
      <cdr:x>0.60394</cdr:x>
      <cdr:y>0.36983</cdr:y>
    </cdr:to>
    <cdr:sp macro="" textlink="">
      <cdr:nvSpPr>
        <cdr:cNvPr id="2" name="TextBox 1"/>
        <cdr:cNvSpPr txBox="1"/>
      </cdr:nvSpPr>
      <cdr:spPr bwMode="auto">
        <a:xfrm xmlns:a="http://schemas.openxmlformats.org/drawingml/2006/main">
          <a:off x="1286021" y="790801"/>
          <a:ext cx="1193322" cy="948474"/>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0" tIns="0" rIns="0" rtlCol="0">
          <a:prstTxWarp prst="textNoShape">
            <a:avLst/>
          </a:prstTxWarp>
        </a:bodyPr>
        <a:lstStyle xmlns:a="http://schemas.openxmlformats.org/drawingml/2006/main"/>
        <a:p xmlns:a="http://schemas.openxmlformats.org/drawingml/2006/main">
          <a:pPr eaLnBrk="0" hangingPunct="0"/>
          <a:r>
            <a:rPr lang="en-US" sz="1400" i="0" dirty="0" smtClean="0">
              <a:solidFill>
                <a:srgbClr val="333333"/>
              </a:solidFill>
              <a:latin typeface="+mn-lt"/>
              <a:ea typeface="Times New Roman" charset="0"/>
              <a:cs typeface="Times New Roman" charset="0"/>
            </a:rPr>
            <a:t>        </a:t>
          </a:r>
          <a:r>
            <a:rPr lang="en-US" sz="1400" b="1" i="0" dirty="0" smtClean="0">
              <a:solidFill>
                <a:srgbClr val="333333"/>
              </a:solidFill>
              <a:latin typeface="+mn-lt"/>
              <a:ea typeface="Times New Roman" charset="0"/>
              <a:cs typeface="Times New Roman" charset="0"/>
            </a:rPr>
            <a:t>2018</a:t>
          </a:r>
        </a:p>
        <a:p xmlns:a="http://schemas.openxmlformats.org/drawingml/2006/main">
          <a:pPr eaLnBrk="0" hangingPunct="0"/>
          <a:r>
            <a:rPr lang="en-US" sz="1400" i="0" dirty="0" smtClean="0">
              <a:solidFill>
                <a:srgbClr val="333333"/>
              </a:solidFill>
              <a:latin typeface="+mn-lt"/>
              <a:ea typeface="Times New Roman" charset="0"/>
              <a:cs typeface="Times New Roman" charset="0"/>
            </a:rPr>
            <a:t>history     projections  </a:t>
          </a:r>
        </a:p>
      </cdr:txBody>
    </cdr:sp>
  </cdr:relSizeAnchor>
</c:userShapes>
</file>

<file path=ppt/drawings/drawing17.xml><?xml version="1.0" encoding="utf-8"?>
<c:userShapes xmlns:c="http://schemas.openxmlformats.org/drawingml/2006/chart">
  <cdr:relSizeAnchor xmlns:cdr="http://schemas.openxmlformats.org/drawingml/2006/chartDrawing">
    <cdr:from>
      <cdr:x>0</cdr:x>
      <cdr:y>0</cdr:y>
    </cdr:from>
    <cdr:to>
      <cdr:x>1</cdr:x>
      <cdr:y>0.18978</cdr:y>
    </cdr:to>
    <cdr:sp macro="" textlink="">
      <cdr:nvSpPr>
        <cdr:cNvPr id="8" name="TextBox 1"/>
        <cdr:cNvSpPr txBox="1"/>
      </cdr:nvSpPr>
      <cdr:spPr bwMode="auto">
        <a:xfrm xmlns:a="http://schemas.openxmlformats.org/drawingml/2006/main">
          <a:off x="0" y="-1689100"/>
          <a:ext cx="4105275" cy="852309"/>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lang="en-US" sz="1400" b="1" i="0" dirty="0">
              <a:solidFill>
                <a:sysClr val="windowText" lastClr="000000"/>
              </a:solidFill>
              <a:latin typeface="+mn-lt"/>
              <a:ea typeface="Times New Roman" charset="0"/>
              <a:cs typeface="Times New Roman" charset="0"/>
            </a:rPr>
            <a:t>Carbon dioxide </a:t>
          </a:r>
          <a:r>
            <a:rPr lang="en-US" sz="1400" b="1" i="0" dirty="0" smtClean="0">
              <a:solidFill>
                <a:sysClr val="windowText" lastClr="000000"/>
              </a:solidFill>
              <a:latin typeface="+mn-lt"/>
              <a:ea typeface="Times New Roman" charset="0"/>
              <a:cs typeface="Times New Roman" charset="0"/>
            </a:rPr>
            <a:t>intensity </a:t>
          </a:r>
          <a:r>
            <a:rPr lang="en-US" sz="1400" b="1" i="0" dirty="0">
              <a:solidFill>
                <a:sysClr val="windowText" lastClr="000000"/>
              </a:solidFill>
              <a:latin typeface="+mn-lt"/>
              <a:ea typeface="Times New Roman" charset="0"/>
              <a:cs typeface="Times New Roman" charset="0"/>
            </a:rPr>
            <a:t>by end-use sector </a:t>
          </a:r>
          <a:endParaRPr lang="en-US" sz="1400" b="1" i="0" dirty="0" smtClean="0">
            <a:solidFill>
              <a:sysClr val="windowText" lastClr="000000"/>
            </a:solidFill>
            <a:latin typeface="+mn-lt"/>
            <a:ea typeface="Times New Roman" charset="0"/>
            <a:cs typeface="Times New Roman" charset="0"/>
          </a:endParaRP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kumimoji="0" lang="en-US" sz="1400" b="1" u="none" strike="noStrike" kern="0" cap="none" spc="0" normalizeH="0" baseline="0" noProof="0" dirty="0" smtClean="0">
              <a:ln>
                <a:noFill/>
              </a:ln>
              <a:effectLst/>
              <a:uLnTx/>
              <a:uFillTx/>
              <a:ea typeface="Times New Roman" charset="0"/>
              <a:cs typeface="Times New Roman" charset="0"/>
            </a:rPr>
            <a:t>(Reference case)</a:t>
          </a:r>
          <a:endParaRPr kumimoji="0" lang="en-US" sz="1400" b="1" u="none" strike="noStrike" kern="0" cap="none" spc="0" normalizeH="0" baseline="0" noProof="0" dirty="0">
            <a:ln>
              <a:noFill/>
            </a:ln>
            <a:effectLst/>
            <a:uLnTx/>
            <a:uFillTx/>
            <a:ea typeface="Times New Roman" charset="0"/>
            <a:cs typeface="Times New Roman" charset="0"/>
          </a:endParaRP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Text" lastClr="000000"/>
              </a:solidFill>
              <a:effectLst/>
              <a:uLnTx/>
              <a:uFillTx/>
              <a:latin typeface="+mn-lt"/>
              <a:ea typeface="Times New Roman" charset="0"/>
              <a:cs typeface="Times New Roman" charset="0"/>
            </a:rPr>
            <a:t>metric tons of carbon dioxide per billion British thermal units</a:t>
          </a:r>
          <a:endParaRPr lang="en-US" sz="1400" i="0" dirty="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0.29469</cdr:x>
      <cdr:y>0.15041</cdr:y>
    </cdr:from>
    <cdr:to>
      <cdr:x>0.58537</cdr:x>
      <cdr:y>0.35209</cdr:y>
    </cdr:to>
    <cdr:sp macro="" textlink="">
      <cdr:nvSpPr>
        <cdr:cNvPr id="2" name="TextBox 1"/>
        <cdr:cNvSpPr txBox="1"/>
      </cdr:nvSpPr>
      <cdr:spPr bwMode="auto">
        <a:xfrm xmlns:a="http://schemas.openxmlformats.org/drawingml/2006/main">
          <a:off x="1209792" y="712777"/>
          <a:ext cx="1193321" cy="955711"/>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0" tIns="0" rIns="0" rtlCol="0">
          <a:prstTxWarp prst="textNoShape">
            <a:avLst/>
          </a:prstTxWarp>
        </a:bodyPr>
        <a:lstStyle xmlns:a="http://schemas.openxmlformats.org/drawingml/2006/main"/>
        <a:p xmlns:a="http://schemas.openxmlformats.org/drawingml/2006/main">
          <a:pPr eaLnBrk="0" hangingPunct="0"/>
          <a:r>
            <a:rPr lang="en-US" sz="1400" i="0" dirty="0" smtClean="0">
              <a:solidFill>
                <a:srgbClr val="333333"/>
              </a:solidFill>
              <a:latin typeface="+mn-lt"/>
              <a:ea typeface="Times New Roman" charset="0"/>
              <a:cs typeface="Times New Roman" charset="0"/>
            </a:rPr>
            <a:t>        </a:t>
          </a:r>
          <a:r>
            <a:rPr lang="en-US" sz="1400" b="1" i="0" dirty="0" smtClean="0">
              <a:solidFill>
                <a:srgbClr val="333333"/>
              </a:solidFill>
              <a:latin typeface="+mn-lt"/>
              <a:ea typeface="Times New Roman" charset="0"/>
              <a:cs typeface="Times New Roman" charset="0"/>
            </a:rPr>
            <a:t>2018</a:t>
          </a:r>
        </a:p>
        <a:p xmlns:a="http://schemas.openxmlformats.org/drawingml/2006/main">
          <a:pPr eaLnBrk="0" hangingPunct="0"/>
          <a:r>
            <a:rPr lang="en-US" sz="1400" i="0" dirty="0" smtClean="0">
              <a:solidFill>
                <a:srgbClr val="333333"/>
              </a:solidFill>
              <a:latin typeface="+mn-lt"/>
              <a:ea typeface="Times New Roman" charset="0"/>
              <a:cs typeface="Times New Roman" charset="0"/>
            </a:rPr>
            <a:t>history     projections  </a:t>
          </a:r>
        </a:p>
      </cdr:txBody>
    </cdr:sp>
  </cdr:relSizeAnchor>
  <cdr:relSizeAnchor xmlns:cdr="http://schemas.openxmlformats.org/drawingml/2006/chartDrawing">
    <cdr:from>
      <cdr:x>0.03417</cdr:x>
      <cdr:y>0.8049</cdr:y>
    </cdr:from>
    <cdr:to>
      <cdr:x>0.81229</cdr:x>
      <cdr:y>0.99786</cdr:y>
    </cdr:to>
    <cdr:sp macro="" textlink="">
      <cdr:nvSpPr>
        <cdr:cNvPr id="3" name="TextBox 2"/>
        <cdr:cNvSpPr txBox="1"/>
      </cdr:nvSpPr>
      <cdr:spPr>
        <a:xfrm xmlns:a="http://schemas.openxmlformats.org/drawingml/2006/main">
          <a:off x="140289" y="3814220"/>
          <a:ext cx="3194374"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400" b="1" dirty="0" smtClean="0">
              <a:solidFill>
                <a:srgbClr val="E1AB76"/>
              </a:solidFill>
            </a:rPr>
            <a:t>The electric power sector is redistributed </a:t>
          </a:r>
        </a:p>
        <a:p xmlns:a="http://schemas.openxmlformats.org/drawingml/2006/main">
          <a:r>
            <a:rPr lang="en-US" sz="1400" b="1" dirty="0" smtClean="0">
              <a:solidFill>
                <a:srgbClr val="E1AB76"/>
              </a:solidFill>
            </a:rPr>
            <a:t>to each end-use sector</a:t>
          </a:r>
          <a:endParaRPr lang="en-US" sz="1400" b="1" dirty="0">
            <a:solidFill>
              <a:srgbClr val="E1AB76"/>
            </a:solidFill>
          </a:endParaRPr>
        </a:p>
      </cdr:txBody>
    </cdr:sp>
  </cdr:relSizeAnchor>
</c:userShapes>
</file>

<file path=ppt/drawings/drawing18.xml><?xml version="1.0" encoding="utf-8"?>
<c:userShapes xmlns:c="http://schemas.openxmlformats.org/drawingml/2006/chart">
  <cdr:relSizeAnchor xmlns:cdr="http://schemas.openxmlformats.org/drawingml/2006/chartDrawing">
    <cdr:from>
      <cdr:x>0.55918</cdr:x>
      <cdr:y>0.24657</cdr:y>
    </cdr:from>
    <cdr:to>
      <cdr:x>0.93676</cdr:x>
      <cdr:y>1</cdr:y>
    </cdr:to>
    <cdr:sp macro="" textlink="">
      <cdr:nvSpPr>
        <cdr:cNvPr id="3" name="TextBox 1"/>
        <cdr:cNvSpPr txBox="1"/>
      </cdr:nvSpPr>
      <cdr:spPr bwMode="auto">
        <a:xfrm xmlns:a="http://schemas.openxmlformats.org/drawingml/2006/main">
          <a:off x="2295595" y="1107355"/>
          <a:ext cx="1550069" cy="3383683"/>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r" eaLnBrk="0" hangingPunct="0"/>
          <a:endParaRPr lang="en-US" sz="300" b="1" i="0" dirty="0" smtClean="0">
            <a:solidFill>
              <a:schemeClr val="tx2"/>
            </a:solidFill>
            <a:latin typeface="+mn-lt"/>
            <a:ea typeface="Times New Roman" charset="0"/>
            <a:cs typeface="Times New Roman" charset="0"/>
          </a:endParaRPr>
        </a:p>
        <a:p xmlns:a="http://schemas.openxmlformats.org/drawingml/2006/main">
          <a:pPr algn="r" eaLnBrk="0" hangingPunct="0"/>
          <a:endParaRPr lang="en-US" sz="400" b="1" i="0" dirty="0" smtClean="0">
            <a:solidFill>
              <a:schemeClr val="accent1"/>
            </a:solidFill>
            <a:latin typeface="+mn-lt"/>
            <a:ea typeface="Times New Roman" charset="0"/>
            <a:cs typeface="Times New Roman" charset="0"/>
          </a:endParaRPr>
        </a:p>
        <a:p xmlns:a="http://schemas.openxmlformats.org/drawingml/2006/main">
          <a:pPr algn="r" eaLnBrk="0" hangingPunct="0"/>
          <a:r>
            <a:rPr lang="en-US" sz="1400" b="1" i="0" dirty="0" smtClean="0">
              <a:solidFill>
                <a:schemeClr val="accent2"/>
              </a:solidFill>
              <a:latin typeface="+mn-lt"/>
              <a:ea typeface="Times New Roman" charset="0"/>
              <a:cs typeface="Times New Roman" charset="0"/>
            </a:rPr>
            <a:t>  </a:t>
          </a:r>
        </a:p>
        <a:p xmlns:a="http://schemas.openxmlformats.org/drawingml/2006/main">
          <a:pPr algn="r" eaLnBrk="0" hangingPunct="0"/>
          <a:r>
            <a:rPr lang="en-US" sz="1400" b="1" i="0" dirty="0" smtClean="0">
              <a:solidFill>
                <a:srgbClr val="E1AB76"/>
              </a:solidFill>
              <a:latin typeface="+mn-lt"/>
              <a:ea typeface="Times New Roman" charset="0"/>
              <a:cs typeface="Times New Roman" charset="0"/>
            </a:rPr>
            <a:t>electric power</a:t>
          </a:r>
        </a:p>
        <a:p xmlns:a="http://schemas.openxmlformats.org/drawingml/2006/main">
          <a:pPr marL="0" marR="0" lvl="0" indent="0" algn="r" defTabSz="914400" eaLnBrk="0"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chemeClr val="accent3"/>
              </a:solidFill>
              <a:effectLst/>
              <a:uLnTx/>
              <a:uFillTx/>
              <a:latin typeface="+mn-lt"/>
              <a:ea typeface="Times New Roman" charset="0"/>
              <a:cs typeface="Times New Roman" charset="0"/>
            </a:rPr>
            <a:t>industrial</a:t>
          </a:r>
        </a:p>
        <a:p xmlns:a="http://schemas.openxmlformats.org/drawingml/2006/main">
          <a:pPr marL="0" marR="0" lvl="0" indent="0" algn="r" defTabSz="914400" eaLnBrk="0" fontAlgn="auto" latinLnBrk="0" hangingPunct="0">
            <a:lnSpc>
              <a:spcPct val="100000"/>
            </a:lnSpc>
            <a:spcBef>
              <a:spcPts val="0"/>
            </a:spcBef>
            <a:spcAft>
              <a:spcPts val="0"/>
            </a:spcAft>
            <a:buClrTx/>
            <a:buSzTx/>
            <a:buFontTx/>
            <a:buNone/>
            <a:tabLst/>
            <a:defRPr/>
          </a:pPr>
          <a:endParaRPr kumimoji="0" lang="en-US" sz="1400" b="1" i="0" u="none" strike="noStrike" kern="0" cap="none" spc="0" normalizeH="0" baseline="0" noProof="0" dirty="0" smtClean="0">
            <a:ln>
              <a:noFill/>
            </a:ln>
            <a:solidFill>
              <a:srgbClr val="003953"/>
            </a:solidFill>
            <a:effectLst/>
            <a:uLnTx/>
            <a:uFillTx/>
            <a:latin typeface="+mn-lt"/>
            <a:ea typeface="Times New Roman" charset="0"/>
            <a:cs typeface="Times New Roman" charset="0"/>
          </a:endParaRPr>
        </a:p>
        <a:p xmlns:a="http://schemas.openxmlformats.org/drawingml/2006/main">
          <a:pPr marL="0" marR="0" lvl="0" indent="0" algn="r" defTabSz="914400" eaLnBrk="0"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003953"/>
              </a:solidFill>
              <a:effectLst/>
              <a:uLnTx/>
              <a:uFillTx/>
              <a:latin typeface="+mn-lt"/>
              <a:ea typeface="Times New Roman" charset="0"/>
              <a:cs typeface="Times New Roman" charset="0"/>
            </a:rPr>
            <a:t>transportation</a:t>
          </a:r>
        </a:p>
        <a:p xmlns:a="http://schemas.openxmlformats.org/drawingml/2006/main">
          <a:pPr algn="r" eaLnBrk="0" hangingPunct="0"/>
          <a:endParaRPr lang="en-US" sz="1400" b="1" i="0" dirty="0" smtClean="0">
            <a:solidFill>
              <a:schemeClr val="accent2"/>
            </a:solidFill>
            <a:latin typeface="+mn-lt"/>
            <a:ea typeface="Times New Roman" charset="0"/>
            <a:cs typeface="Times New Roman" charset="0"/>
          </a:endParaRPr>
        </a:p>
        <a:p xmlns:a="http://schemas.openxmlformats.org/drawingml/2006/main">
          <a:pPr algn="r" eaLnBrk="0" hangingPunct="0"/>
          <a:endParaRPr lang="en-US" sz="1400" b="1" i="0" dirty="0" smtClean="0">
            <a:solidFill>
              <a:schemeClr val="accent5">
                <a:lumMod val="75000"/>
              </a:schemeClr>
            </a:solidFill>
            <a:latin typeface="+mn-lt"/>
            <a:ea typeface="Times New Roman" charset="0"/>
            <a:cs typeface="Times New Roman" charset="0"/>
          </a:endParaRPr>
        </a:p>
        <a:p xmlns:a="http://schemas.openxmlformats.org/drawingml/2006/main">
          <a:pPr algn="r" eaLnBrk="0" hangingPunct="0"/>
          <a:endParaRPr lang="en-US" sz="1400" b="1" i="0" dirty="0" smtClean="0">
            <a:solidFill>
              <a:schemeClr val="accent5">
                <a:lumMod val="75000"/>
              </a:schemeClr>
            </a:solidFill>
            <a:latin typeface="+mn-lt"/>
            <a:ea typeface="Times New Roman" charset="0"/>
            <a:cs typeface="Times New Roman" charset="0"/>
          </a:endParaRPr>
        </a:p>
        <a:p xmlns:a="http://schemas.openxmlformats.org/drawingml/2006/main">
          <a:pPr algn="r" eaLnBrk="0" hangingPunct="0"/>
          <a:endParaRPr lang="en-US" sz="1400" b="1" i="0" dirty="0" smtClean="0">
            <a:solidFill>
              <a:srgbClr val="C00000"/>
            </a:solidFill>
            <a:latin typeface="+mn-lt"/>
            <a:ea typeface="Times New Roman" charset="0"/>
            <a:cs typeface="Times New Roman" charset="0"/>
          </a:endParaRPr>
        </a:p>
        <a:p xmlns:a="http://schemas.openxmlformats.org/drawingml/2006/main">
          <a:pPr algn="r" eaLnBrk="0" hangingPunct="0"/>
          <a:endParaRPr lang="en-US" sz="1400" b="1" i="0" dirty="0" smtClean="0">
            <a:solidFill>
              <a:srgbClr val="C00000"/>
            </a:solidFill>
            <a:latin typeface="+mn-lt"/>
            <a:ea typeface="Times New Roman" charset="0"/>
            <a:cs typeface="Times New Roman" charset="0"/>
          </a:endParaRPr>
        </a:p>
        <a:p xmlns:a="http://schemas.openxmlformats.org/drawingml/2006/main">
          <a:pPr algn="r" eaLnBrk="0" hangingPunct="0"/>
          <a:r>
            <a:rPr lang="en-US" sz="1400" b="1" i="0" dirty="0" smtClean="0">
              <a:solidFill>
                <a:srgbClr val="7A2630"/>
              </a:solidFill>
              <a:latin typeface="+mn-lt"/>
              <a:ea typeface="Times New Roman" charset="0"/>
              <a:cs typeface="Times New Roman" charset="0"/>
            </a:rPr>
            <a:t>residential</a:t>
          </a:r>
        </a:p>
        <a:p xmlns:a="http://schemas.openxmlformats.org/drawingml/2006/main">
          <a:pPr algn="r" eaLnBrk="0" hangingPunct="0"/>
          <a:endParaRPr lang="en-US" sz="1400" b="1" i="0" dirty="0" smtClean="0">
            <a:solidFill>
              <a:schemeClr val="accent5">
                <a:lumMod val="60000"/>
                <a:lumOff val="40000"/>
              </a:schemeClr>
            </a:solidFill>
            <a:latin typeface="+mn-lt"/>
            <a:ea typeface="Times New Roman" charset="0"/>
            <a:cs typeface="Times New Roman" charset="0"/>
          </a:endParaRPr>
        </a:p>
        <a:p xmlns:a="http://schemas.openxmlformats.org/drawingml/2006/main">
          <a:pPr algn="r" eaLnBrk="0" hangingPunct="0"/>
          <a:r>
            <a:rPr lang="en-US" sz="1400" b="1" i="0" dirty="0" smtClean="0">
              <a:solidFill>
                <a:srgbClr val="E3A5AC"/>
              </a:solidFill>
              <a:latin typeface="+mn-lt"/>
              <a:ea typeface="Times New Roman" charset="0"/>
              <a:cs typeface="Times New Roman" charset="0"/>
            </a:rPr>
            <a:t>commercial</a:t>
          </a:r>
        </a:p>
      </cdr:txBody>
    </cdr:sp>
  </cdr:relSizeAnchor>
  <cdr:relSizeAnchor xmlns:cdr="http://schemas.openxmlformats.org/drawingml/2006/chartDrawing">
    <cdr:from>
      <cdr:x>0</cdr:x>
      <cdr:y>0</cdr:y>
    </cdr:from>
    <cdr:to>
      <cdr:x>1</cdr:x>
      <cdr:y>0.18978</cdr:y>
    </cdr:to>
    <cdr:sp macro="" textlink="">
      <cdr:nvSpPr>
        <cdr:cNvPr id="8" name="TextBox 1"/>
        <cdr:cNvSpPr txBox="1"/>
      </cdr:nvSpPr>
      <cdr:spPr bwMode="auto">
        <a:xfrm xmlns:a="http://schemas.openxmlformats.org/drawingml/2006/main">
          <a:off x="0" y="0"/>
          <a:ext cx="3670035" cy="860444"/>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lang="en-US" sz="1000" i="0" dirty="0">
              <a:solidFill>
                <a:sysClr val="windowText" lastClr="000000"/>
              </a:solidFill>
              <a:latin typeface="+mn-lt"/>
              <a:ea typeface="Times New Roman" charset="0"/>
              <a:cs typeface="Times New Roman" charset="0"/>
            </a:rPr>
            <a:t> </a:t>
          </a:r>
          <a:r>
            <a:rPr lang="en-US" sz="1400" b="1" i="0" dirty="0">
              <a:solidFill>
                <a:sysClr val="windowText" lastClr="000000"/>
              </a:solidFill>
              <a:latin typeface="+mn-lt"/>
              <a:ea typeface="Times New Roman" charset="0"/>
              <a:cs typeface="Times New Roman" charset="0"/>
            </a:rPr>
            <a:t>Energy</a:t>
          </a:r>
          <a:r>
            <a:rPr lang="en-US" sz="1400" b="1" i="0" baseline="0" dirty="0">
              <a:solidFill>
                <a:sysClr val="windowText" lastClr="000000"/>
              </a:solidFill>
              <a:latin typeface="+mn-lt"/>
              <a:ea typeface="Times New Roman" charset="0"/>
              <a:cs typeface="Times New Roman" charset="0"/>
            </a:rPr>
            <a:t> consumption by </a:t>
          </a:r>
          <a:r>
            <a:rPr lang="en-US" sz="1400" b="1" i="0" baseline="0" dirty="0" smtClean="0">
              <a:solidFill>
                <a:sysClr val="windowText" lastClr="000000"/>
              </a:solidFill>
              <a:latin typeface="+mn-lt"/>
              <a:ea typeface="Times New Roman" charset="0"/>
              <a:cs typeface="Times New Roman" charset="0"/>
            </a:rPr>
            <a:t>sector (</a:t>
          </a:r>
          <a:r>
            <a:rPr lang="en-US" sz="1400" b="1" i="0" baseline="0" dirty="0">
              <a:solidFill>
                <a:sysClr val="windowText" lastClr="000000"/>
              </a:solidFill>
              <a:latin typeface="+mn-lt"/>
              <a:ea typeface="Times New Roman" charset="0"/>
              <a:cs typeface="Times New Roman" charset="0"/>
            </a:rPr>
            <a:t>Reference case)</a:t>
          </a: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latin typeface="+mn-lt"/>
              <a:ea typeface="Times New Roman" charset="0"/>
              <a:cs typeface="Times New Roman" charset="0"/>
            </a:rPr>
            <a:t> </a:t>
          </a:r>
          <a:r>
            <a:rPr kumimoji="0" lang="en-US" sz="1400" b="0" i="0" u="none" strike="noStrike" kern="0" cap="none" spc="0" normalizeH="0" baseline="0" noProof="0" dirty="0">
              <a:ln>
                <a:noFill/>
              </a:ln>
              <a:solidFill>
                <a:sysClr val="windowText" lastClr="000000"/>
              </a:solidFill>
              <a:effectLst/>
              <a:uLnTx/>
              <a:uFillTx/>
              <a:latin typeface="+mn-lt"/>
              <a:ea typeface="Times New Roman" charset="0"/>
              <a:cs typeface="Times New Roman" charset="0"/>
            </a:rPr>
            <a:t>q</a:t>
          </a:r>
          <a:r>
            <a:rPr kumimoji="0" lang="en-US" sz="1400" b="0" i="0" u="none" strike="noStrike" kern="0" cap="none" spc="0" normalizeH="0" baseline="0" noProof="0" dirty="0" smtClean="0">
              <a:ln>
                <a:noFill/>
              </a:ln>
              <a:solidFill>
                <a:sysClr val="windowText" lastClr="000000"/>
              </a:solidFill>
              <a:effectLst/>
              <a:uLnTx/>
              <a:uFillTx/>
              <a:latin typeface="+mn-lt"/>
              <a:ea typeface="Times New Roman" charset="0"/>
              <a:cs typeface="Times New Roman" charset="0"/>
            </a:rPr>
            <a:t>uadrillion British thermal units</a:t>
          </a:r>
          <a:endParaRPr lang="en-US" sz="1400" b="0" i="0" dirty="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0.31654</cdr:x>
      <cdr:y>0.1097</cdr:y>
    </cdr:from>
    <cdr:to>
      <cdr:x>0.55918</cdr:x>
      <cdr:y>0.244</cdr:y>
    </cdr:to>
    <cdr:sp macro="" textlink="">
      <cdr:nvSpPr>
        <cdr:cNvPr id="9" name="TextBox 1"/>
        <cdr:cNvSpPr txBox="1"/>
      </cdr:nvSpPr>
      <cdr:spPr bwMode="auto">
        <a:xfrm xmlns:a="http://schemas.openxmlformats.org/drawingml/2006/main">
          <a:off x="1379960" y="492647"/>
          <a:ext cx="1057792" cy="603147"/>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900" b="0" i="0" dirty="0" smtClean="0">
              <a:solidFill>
                <a:schemeClr val="bg2"/>
              </a:solidFill>
              <a:latin typeface="+mn-lt"/>
              <a:ea typeface="Times New Roman" charset="0"/>
              <a:cs typeface="Times New Roman" charset="0"/>
            </a:rPr>
            <a:t>             </a:t>
          </a:r>
          <a:r>
            <a:rPr lang="en-US" sz="1400" b="1" i="0" dirty="0" smtClean="0">
              <a:solidFill>
                <a:schemeClr val="bg2"/>
              </a:solidFill>
              <a:latin typeface="+mn-lt"/>
              <a:ea typeface="Times New Roman" charset="0"/>
              <a:cs typeface="Times New Roman" charset="0"/>
            </a:rPr>
            <a:t>2018</a:t>
          </a:r>
        </a:p>
        <a:p xmlns:a="http://schemas.openxmlformats.org/drawingml/2006/main">
          <a:pPr eaLnBrk="0" hangingPunct="0"/>
          <a:endParaRPr lang="en-US" sz="300" b="0" i="0" dirty="0" smtClean="0">
            <a:solidFill>
              <a:schemeClr val="bg2"/>
            </a:solidFill>
            <a:latin typeface="+mn-lt"/>
            <a:ea typeface="Times New Roman" charset="0"/>
            <a:cs typeface="Times New Roman" charset="0"/>
          </a:endParaRPr>
        </a:p>
        <a:p xmlns:a="http://schemas.openxmlformats.org/drawingml/2006/main">
          <a:pPr eaLnBrk="0" hangingPunct="0"/>
          <a:r>
            <a:rPr lang="en-US" sz="1400" b="0" i="0" dirty="0" smtClean="0">
              <a:solidFill>
                <a:schemeClr val="bg2"/>
              </a:solidFill>
              <a:latin typeface="+mn-lt"/>
              <a:ea typeface="Times New Roman" charset="0"/>
              <a:cs typeface="Times New Roman" charset="0"/>
            </a:rPr>
            <a:t>history</a:t>
          </a:r>
          <a:r>
            <a:rPr lang="en-US" sz="1400" b="0" i="0" baseline="0" dirty="0" smtClean="0">
              <a:solidFill>
                <a:schemeClr val="bg2"/>
              </a:solidFill>
              <a:latin typeface="+mn-lt"/>
              <a:ea typeface="Times New Roman" charset="0"/>
              <a:cs typeface="Times New Roman" charset="0"/>
            </a:rPr>
            <a:t>     projections</a:t>
          </a:r>
          <a:endParaRPr lang="en-US" sz="1400" b="0" i="0" dirty="0" smtClean="0">
            <a:solidFill>
              <a:schemeClr val="bg2"/>
            </a:solidFill>
            <a:latin typeface="+mn-lt"/>
            <a:ea typeface="Times New Roman" charset="0"/>
            <a:cs typeface="Times New Roman" charset="0"/>
          </a:endParaRPr>
        </a:p>
      </cdr:txBody>
    </cdr:sp>
  </cdr:relSizeAnchor>
</c:userShapes>
</file>

<file path=ppt/drawings/drawing19.xml><?xml version="1.0" encoding="utf-8"?>
<c:userShapes xmlns:c="http://schemas.openxmlformats.org/drawingml/2006/chart">
  <cdr:relSizeAnchor xmlns:cdr="http://schemas.openxmlformats.org/drawingml/2006/chartDrawing">
    <cdr:from>
      <cdr:x>0</cdr:x>
      <cdr:y>0</cdr:y>
    </cdr:from>
    <cdr:to>
      <cdr:x>1</cdr:x>
      <cdr:y>0.23264</cdr:y>
    </cdr:to>
    <cdr:sp macro="" textlink="">
      <cdr:nvSpPr>
        <cdr:cNvPr id="2" name="TextBox 1"/>
        <cdr:cNvSpPr txBox="1"/>
      </cdr:nvSpPr>
      <cdr:spPr bwMode="auto">
        <a:xfrm xmlns:a="http://schemas.openxmlformats.org/drawingml/2006/main">
          <a:off x="0" y="0"/>
          <a:ext cx="3200400" cy="850904"/>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400" b="1" i="0" baseline="0" dirty="0" smtClean="0">
              <a:solidFill>
                <a:sysClr val="windowText" lastClr="000000"/>
              </a:solidFill>
              <a:latin typeface="+mn-lt"/>
              <a:ea typeface="Times New Roman" charset="0"/>
              <a:cs typeface="Times New Roman" charset="0"/>
            </a:rPr>
            <a:t>Energy consumption by fuel (Reference case)</a:t>
          </a:r>
        </a:p>
        <a:p xmlns:a="http://schemas.openxmlformats.org/drawingml/2006/main">
          <a:pPr eaLnBrk="0" hangingPunct="0"/>
          <a:r>
            <a:rPr lang="en-US" sz="1400" b="0" i="0" baseline="0" dirty="0" smtClean="0">
              <a:solidFill>
                <a:sysClr val="windowText" lastClr="000000"/>
              </a:solidFill>
              <a:latin typeface="+mn-lt"/>
              <a:ea typeface="Times New Roman" charset="0"/>
              <a:cs typeface="Times New Roman" charset="0"/>
            </a:rPr>
            <a:t>quadrillion British thermal units</a:t>
          </a:r>
          <a:endParaRPr lang="en-US" sz="1400" b="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0.23382</cdr:x>
      <cdr:y>0.12158</cdr:y>
    </cdr:from>
    <cdr:to>
      <cdr:x>0.65312</cdr:x>
      <cdr:y>0.25583</cdr:y>
    </cdr:to>
    <cdr:sp macro="" textlink="">
      <cdr:nvSpPr>
        <cdr:cNvPr id="6" name="TextBox 1"/>
        <cdr:cNvSpPr txBox="1"/>
      </cdr:nvSpPr>
      <cdr:spPr bwMode="auto">
        <a:xfrm xmlns:a="http://schemas.openxmlformats.org/drawingml/2006/main">
          <a:off x="959881" y="546005"/>
          <a:ext cx="1721342" cy="602922"/>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900" b="0" i="0" dirty="0" smtClean="0">
              <a:solidFill>
                <a:schemeClr val="bg2"/>
              </a:solidFill>
              <a:latin typeface="+mn-lt"/>
              <a:ea typeface="Times New Roman" charset="0"/>
              <a:cs typeface="Times New Roman" charset="0"/>
            </a:rPr>
            <a:t>             </a:t>
          </a:r>
          <a:r>
            <a:rPr lang="en-US" sz="1400" b="1" i="0" dirty="0" smtClean="0">
              <a:solidFill>
                <a:schemeClr val="bg2"/>
              </a:solidFill>
              <a:latin typeface="+mn-lt"/>
              <a:ea typeface="Times New Roman" charset="0"/>
              <a:cs typeface="Times New Roman" charset="0"/>
            </a:rPr>
            <a:t>2018</a:t>
          </a:r>
        </a:p>
        <a:p xmlns:a="http://schemas.openxmlformats.org/drawingml/2006/main">
          <a:pPr eaLnBrk="0" hangingPunct="0"/>
          <a:endParaRPr lang="en-US" sz="300" b="0" i="0" dirty="0" smtClean="0">
            <a:solidFill>
              <a:schemeClr val="bg2"/>
            </a:solidFill>
            <a:latin typeface="+mn-lt"/>
            <a:ea typeface="Times New Roman" charset="0"/>
            <a:cs typeface="Times New Roman" charset="0"/>
          </a:endParaRPr>
        </a:p>
        <a:p xmlns:a="http://schemas.openxmlformats.org/drawingml/2006/main">
          <a:pPr eaLnBrk="0" hangingPunct="0"/>
          <a:r>
            <a:rPr lang="en-US" sz="1400" b="0" i="0" dirty="0" smtClean="0">
              <a:solidFill>
                <a:schemeClr val="bg2"/>
              </a:solidFill>
              <a:latin typeface="+mn-lt"/>
              <a:ea typeface="Times New Roman" charset="0"/>
              <a:cs typeface="Times New Roman" charset="0"/>
            </a:rPr>
            <a:t>history</a:t>
          </a:r>
          <a:r>
            <a:rPr lang="en-US" sz="1400" b="0" i="0" baseline="0" dirty="0" smtClean="0">
              <a:solidFill>
                <a:schemeClr val="bg2"/>
              </a:solidFill>
              <a:latin typeface="+mn-lt"/>
              <a:ea typeface="Times New Roman" charset="0"/>
              <a:cs typeface="Times New Roman" charset="0"/>
            </a:rPr>
            <a:t>     projections</a:t>
          </a:r>
          <a:endParaRPr lang="en-US" sz="1400" b="0" i="0" dirty="0" smtClean="0">
            <a:solidFill>
              <a:schemeClr val="bg2"/>
            </a:solidFill>
            <a:latin typeface="+mn-lt"/>
            <a:ea typeface="Times New Roman" charset="0"/>
            <a:cs typeface="Times New Roman" charset="0"/>
          </a:endParaRPr>
        </a:p>
      </cdr:txBody>
    </cdr:sp>
  </cdr:relSizeAnchor>
  <cdr:relSizeAnchor xmlns:cdr="http://schemas.openxmlformats.org/drawingml/2006/chartDrawing">
    <cdr:from>
      <cdr:x>0.77103</cdr:x>
      <cdr:y>0.01362</cdr:y>
    </cdr:from>
    <cdr:to>
      <cdr:x>1</cdr:x>
      <cdr:y>0.93978</cdr:y>
    </cdr:to>
    <cdr:sp macro="" textlink="">
      <cdr:nvSpPr>
        <cdr:cNvPr id="7" name="TextBox 1"/>
        <cdr:cNvSpPr txBox="1"/>
      </cdr:nvSpPr>
      <cdr:spPr bwMode="auto">
        <a:xfrm xmlns:a="http://schemas.openxmlformats.org/drawingml/2006/main">
          <a:off x="3165298" y="61168"/>
          <a:ext cx="939977" cy="415942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endParaRPr lang="en-US" sz="1400" b="1" i="0" dirty="0" smtClean="0">
            <a:solidFill>
              <a:schemeClr val="accent2"/>
            </a:solidFill>
            <a:latin typeface="+mn-lt"/>
            <a:ea typeface="Times New Roman" charset="0"/>
            <a:cs typeface="Times New Roman" charset="0"/>
          </a:endParaRPr>
        </a:p>
        <a:p xmlns:a="http://schemas.openxmlformats.org/drawingml/2006/main">
          <a:pPr eaLnBrk="0" hangingPunct="0"/>
          <a:endParaRPr lang="en-US" sz="1400" b="1" i="0" dirty="0" smtClean="0">
            <a:solidFill>
              <a:schemeClr val="accent2"/>
            </a:solidFill>
            <a:latin typeface="+mn-lt"/>
            <a:ea typeface="Times New Roman" charset="0"/>
            <a:cs typeface="Times New Roman" charset="0"/>
          </a:endParaRPr>
        </a:p>
        <a:p xmlns:a="http://schemas.openxmlformats.org/drawingml/2006/main">
          <a:pPr eaLnBrk="0" hangingPunct="0"/>
          <a:endParaRPr lang="en-US" sz="1400" b="1" i="0" dirty="0" smtClean="0">
            <a:solidFill>
              <a:schemeClr val="accent2"/>
            </a:solidFill>
            <a:latin typeface="+mn-lt"/>
            <a:ea typeface="Times New Roman" charset="0"/>
            <a:cs typeface="Times New Roman" charset="0"/>
          </a:endParaRPr>
        </a:p>
        <a:p xmlns:a="http://schemas.openxmlformats.org/drawingml/2006/main">
          <a:pPr eaLnBrk="0" hangingPunct="0"/>
          <a:r>
            <a:rPr lang="en-US" sz="1400" b="1" i="0" dirty="0" smtClean="0">
              <a:solidFill>
                <a:schemeClr val="accent2"/>
              </a:solidFill>
              <a:latin typeface="+mn-lt"/>
              <a:ea typeface="Times New Roman" charset="0"/>
              <a:cs typeface="Times New Roman" charset="0"/>
            </a:rPr>
            <a:t>petroleum</a:t>
          </a:r>
          <a:r>
            <a:rPr lang="en-US" sz="1400" b="1" i="0" baseline="0" dirty="0" smtClean="0">
              <a:solidFill>
                <a:schemeClr val="accent2"/>
              </a:solidFill>
              <a:latin typeface="+mn-lt"/>
              <a:ea typeface="Times New Roman" charset="0"/>
              <a:cs typeface="Times New Roman" charset="0"/>
            </a:rPr>
            <a:t> and other liquids</a:t>
          </a:r>
        </a:p>
        <a:p xmlns:a="http://schemas.openxmlformats.org/drawingml/2006/main">
          <a:pPr eaLnBrk="0" hangingPunct="0"/>
          <a:r>
            <a:rPr lang="en-US" sz="1400" b="1" i="0" baseline="0" dirty="0" smtClean="0">
              <a:solidFill>
                <a:schemeClr val="accent1"/>
              </a:solidFill>
              <a:latin typeface="+mn-lt"/>
              <a:ea typeface="Times New Roman" charset="0"/>
              <a:cs typeface="Times New Roman" charset="0"/>
            </a:rPr>
            <a:t>natural gas</a:t>
          </a:r>
        </a:p>
        <a:p xmlns:a="http://schemas.openxmlformats.org/drawingml/2006/main">
          <a:pPr eaLnBrk="0" hangingPunct="0"/>
          <a:endParaRPr lang="en-US" sz="1400" b="1" dirty="0" smtClean="0">
            <a:solidFill>
              <a:schemeClr val="accent3"/>
            </a:solidFill>
            <a:ea typeface="Times New Roman" charset="0"/>
            <a:cs typeface="Times New Roman" charset="0"/>
          </a:endParaRPr>
        </a:p>
        <a:p xmlns:a="http://schemas.openxmlformats.org/drawingml/2006/main">
          <a:pPr eaLnBrk="0" hangingPunct="0"/>
          <a:endParaRPr lang="en-US" sz="1400" b="1" dirty="0" smtClean="0">
            <a:solidFill>
              <a:schemeClr val="accent3"/>
            </a:solidFill>
            <a:ea typeface="Times New Roman" charset="0"/>
            <a:cs typeface="Times New Roman" charset="0"/>
          </a:endParaRPr>
        </a:p>
        <a:p xmlns:a="http://schemas.openxmlformats.org/drawingml/2006/main">
          <a:pPr eaLnBrk="0" hangingPunct="0"/>
          <a:endParaRPr lang="en-US" sz="1400" b="1" dirty="0" smtClean="0">
            <a:solidFill>
              <a:schemeClr val="accent3"/>
            </a:solidFill>
            <a:ea typeface="Times New Roman" charset="0"/>
            <a:cs typeface="Times New Roman" charset="0"/>
          </a:endParaRPr>
        </a:p>
        <a:p xmlns:a="http://schemas.openxmlformats.org/drawingml/2006/main">
          <a:pPr eaLnBrk="0" hangingPunct="0"/>
          <a:r>
            <a:rPr lang="en-US" sz="1400" b="1" dirty="0" smtClean="0">
              <a:solidFill>
                <a:schemeClr val="accent3"/>
              </a:solidFill>
              <a:ea typeface="Times New Roman" charset="0"/>
              <a:cs typeface="Times New Roman" charset="0"/>
            </a:rPr>
            <a:t>o</a:t>
          </a:r>
          <a:r>
            <a:rPr lang="en-US" sz="1400" b="1" i="0" baseline="0" dirty="0" smtClean="0">
              <a:solidFill>
                <a:schemeClr val="accent3"/>
              </a:solidFill>
              <a:latin typeface="+mn-lt"/>
              <a:ea typeface="Times New Roman" charset="0"/>
              <a:cs typeface="Times New Roman" charset="0"/>
            </a:rPr>
            <a:t>ther renewable energy</a:t>
          </a:r>
          <a:endParaRPr lang="en-US" sz="800" b="1" dirty="0" smtClean="0">
            <a:solidFill>
              <a:srgbClr val="7F7F7F"/>
            </a:solidFill>
            <a:ea typeface="Times New Roman" charset="0"/>
            <a:cs typeface="Times New Roman" charset="0"/>
          </a:endParaRPr>
        </a:p>
        <a:p xmlns:a="http://schemas.openxmlformats.org/drawingml/2006/main">
          <a:pPr eaLnBrk="0" hangingPunct="0"/>
          <a:r>
            <a:rPr kumimoji="0" lang="en-US" sz="1400" b="1" i="0" u="none" strike="noStrike" kern="0" cap="none" spc="0" normalizeH="0" baseline="0" noProof="0" dirty="0" smtClean="0">
              <a:ln>
                <a:noFill/>
              </a:ln>
              <a:solidFill>
                <a:srgbClr val="7F7F7F"/>
              </a:solidFill>
              <a:effectLst/>
              <a:uLnTx/>
              <a:uFillTx/>
              <a:latin typeface="+mn-lt"/>
              <a:ea typeface="Times New Roman" charset="0"/>
              <a:cs typeface="Times New Roman" charset="0"/>
            </a:rPr>
            <a:t>coal</a:t>
          </a:r>
          <a:endParaRPr lang="en-US" sz="1400" b="1" i="0" baseline="0" dirty="0" smtClean="0">
            <a:solidFill>
              <a:srgbClr val="7F7F7F"/>
            </a:solidFill>
            <a:latin typeface="+mn-lt"/>
            <a:ea typeface="Times New Roman" charset="0"/>
            <a:cs typeface="Times New Roman" charset="0"/>
          </a:endParaRPr>
        </a:p>
        <a:p xmlns:a="http://schemas.openxmlformats.org/drawingml/2006/main">
          <a:pPr eaLnBrk="0" hangingPunct="0"/>
          <a:r>
            <a:rPr lang="en-US" sz="1400" b="1" i="0" baseline="0" dirty="0" smtClean="0">
              <a:solidFill>
                <a:schemeClr val="accent5"/>
              </a:solidFill>
              <a:latin typeface="+mn-lt"/>
              <a:ea typeface="Times New Roman" charset="0"/>
              <a:cs typeface="Times New Roman" charset="0"/>
            </a:rPr>
            <a:t>nuclear</a:t>
          </a:r>
        </a:p>
        <a:p xmlns:a="http://schemas.openxmlformats.org/drawingml/2006/main">
          <a:pPr eaLnBrk="0" hangingPunct="0"/>
          <a:r>
            <a:rPr lang="en-US" sz="1400" b="1" i="0" baseline="0" dirty="0" smtClean="0">
              <a:solidFill>
                <a:schemeClr val="accent1">
                  <a:lumMod val="75000"/>
                </a:schemeClr>
              </a:solidFill>
              <a:latin typeface="+mn-lt"/>
              <a:ea typeface="Times New Roman" charset="0"/>
              <a:cs typeface="Times New Roman" charset="0"/>
            </a:rPr>
            <a:t>hydro</a:t>
          </a:r>
        </a:p>
        <a:p xmlns:a="http://schemas.openxmlformats.org/drawingml/2006/main">
          <a:pPr eaLnBrk="0" hangingPunct="0"/>
          <a:r>
            <a:rPr lang="en-US" sz="1400" b="1" dirty="0">
              <a:solidFill>
                <a:schemeClr val="accent4"/>
              </a:solidFill>
              <a:ea typeface="Times New Roman" charset="0"/>
              <a:cs typeface="Times New Roman" charset="0"/>
            </a:rPr>
            <a:t> </a:t>
          </a:r>
          <a:r>
            <a:rPr lang="en-US" sz="1400" b="1" i="0" baseline="0" dirty="0" smtClean="0">
              <a:solidFill>
                <a:schemeClr val="accent4"/>
              </a:solidFill>
              <a:latin typeface="+mn-lt"/>
              <a:ea typeface="Times New Roman" charset="0"/>
              <a:cs typeface="Times New Roman" charset="0"/>
            </a:rPr>
            <a:t>liquid</a:t>
          </a:r>
          <a:r>
            <a:rPr lang="en-US" sz="1400" b="1" dirty="0">
              <a:solidFill>
                <a:schemeClr val="accent4"/>
              </a:solidFill>
              <a:ea typeface="Times New Roman" charset="0"/>
              <a:cs typeface="Times New Roman" charset="0"/>
            </a:rPr>
            <a:t> </a:t>
          </a:r>
          <a:r>
            <a:rPr lang="en-US" sz="1400" b="1" i="0" baseline="0" dirty="0" smtClean="0">
              <a:solidFill>
                <a:schemeClr val="accent4"/>
              </a:solidFill>
              <a:latin typeface="+mn-lt"/>
              <a:ea typeface="Times New Roman" charset="0"/>
              <a:cs typeface="Times New Roman" charset="0"/>
            </a:rPr>
            <a:t>biofuels</a:t>
          </a:r>
          <a:endParaRPr lang="en-US" sz="1400" b="1" i="0" dirty="0" smtClean="0">
            <a:solidFill>
              <a:schemeClr val="accent4"/>
            </a:solidFill>
            <a:latin typeface="+mn-lt"/>
            <a:ea typeface="Times New Roman" charset="0"/>
            <a:cs typeface="Times New Roman" charset="0"/>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0.00521</cdr:x>
      <cdr:y>0</cdr:y>
    </cdr:from>
    <cdr:to>
      <cdr:x>0.46875</cdr:x>
      <cdr:y>0.23264</cdr:y>
    </cdr:to>
    <cdr:sp macro="" textlink="">
      <cdr:nvSpPr>
        <cdr:cNvPr id="2" name="TextBox 1"/>
        <cdr:cNvSpPr txBox="1"/>
      </cdr:nvSpPr>
      <cdr:spPr bwMode="auto">
        <a:xfrm xmlns:a="http://schemas.openxmlformats.org/drawingml/2006/main">
          <a:off x="28575" y="0"/>
          <a:ext cx="2543175" cy="63817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400" b="1" i="0" baseline="0" dirty="0" smtClean="0">
              <a:solidFill>
                <a:sysClr val="windowText" lastClr="000000"/>
              </a:solidFill>
              <a:latin typeface="+mn-lt"/>
              <a:ea typeface="Times New Roman" charset="0"/>
              <a:cs typeface="Times New Roman" charset="0"/>
            </a:rPr>
            <a:t>Net energy imports (Reference case)</a:t>
          </a:r>
        </a:p>
        <a:p xmlns:a="http://schemas.openxmlformats.org/drawingml/2006/main">
          <a:pPr eaLnBrk="0" hangingPunct="0"/>
          <a:r>
            <a:rPr lang="en-US" sz="1400" i="0" baseline="0" dirty="0" smtClean="0">
              <a:solidFill>
                <a:sysClr val="windowText" lastClr="000000"/>
              </a:solidFill>
              <a:latin typeface="+mn-lt"/>
              <a:ea typeface="Times New Roman" charset="0"/>
              <a:cs typeface="Times New Roman" charset="0"/>
            </a:rPr>
            <a:t>quadrillion British thermal units</a:t>
          </a:r>
          <a:endParaRPr lang="en-US" sz="14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0.75681</cdr:x>
      <cdr:y>0.31162</cdr:y>
    </cdr:from>
    <cdr:to>
      <cdr:x>1</cdr:x>
      <cdr:y>0.67392</cdr:y>
    </cdr:to>
    <cdr:sp macro="" textlink="">
      <cdr:nvSpPr>
        <cdr:cNvPr id="3" name="TextBox 1"/>
        <cdr:cNvSpPr txBox="1"/>
      </cdr:nvSpPr>
      <cdr:spPr bwMode="auto">
        <a:xfrm xmlns:a="http://schemas.openxmlformats.org/drawingml/2006/main">
          <a:off x="3287129" y="1309153"/>
          <a:ext cx="1056271" cy="1522062"/>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endParaRPr lang="en-US" sz="1400" b="1" i="0" dirty="0" smtClean="0">
            <a:solidFill>
              <a:schemeClr val="accent2"/>
            </a:solidFill>
            <a:latin typeface="+mn-lt"/>
            <a:ea typeface="Times New Roman" charset="0"/>
            <a:cs typeface="Times New Roman" charset="0"/>
          </a:endParaRPr>
        </a:p>
        <a:p xmlns:a="http://schemas.openxmlformats.org/drawingml/2006/main">
          <a:pPr eaLnBrk="0" hangingPunct="0"/>
          <a:endParaRPr lang="en-US" sz="1400" b="1" i="0" dirty="0" smtClean="0">
            <a:solidFill>
              <a:schemeClr val="accent2"/>
            </a:solidFill>
            <a:latin typeface="+mn-lt"/>
            <a:ea typeface="Times New Roman" charset="0"/>
            <a:cs typeface="Times New Roman" charset="0"/>
          </a:endParaRPr>
        </a:p>
        <a:p xmlns:a="http://schemas.openxmlformats.org/drawingml/2006/main">
          <a:pPr eaLnBrk="0" hangingPunct="0"/>
          <a:endParaRPr lang="en-US" sz="1400" b="1" i="0" dirty="0" smtClean="0">
            <a:solidFill>
              <a:schemeClr val="accent2"/>
            </a:solidFill>
            <a:latin typeface="+mn-lt"/>
            <a:ea typeface="Times New Roman" charset="0"/>
            <a:cs typeface="Times New Roman" charset="0"/>
          </a:endParaRPr>
        </a:p>
        <a:p xmlns:a="http://schemas.openxmlformats.org/drawingml/2006/main">
          <a:pPr eaLnBrk="0" hangingPunct="0"/>
          <a:endParaRPr lang="en-US" sz="1400" b="1" i="0" dirty="0" smtClean="0">
            <a:solidFill>
              <a:schemeClr val="accent2"/>
            </a:solidFill>
            <a:latin typeface="+mn-lt"/>
            <a:ea typeface="Times New Roman" charset="0"/>
            <a:cs typeface="Times New Roman" charset="0"/>
          </a:endParaRPr>
        </a:p>
        <a:p xmlns:a="http://schemas.openxmlformats.org/drawingml/2006/main">
          <a:pPr eaLnBrk="0" hangingPunct="0"/>
          <a:endParaRPr lang="en-US" sz="1400" b="1" i="0" dirty="0" smtClean="0">
            <a:solidFill>
              <a:schemeClr val="accent2"/>
            </a:solidFill>
            <a:latin typeface="+mn-lt"/>
            <a:ea typeface="Times New Roman" charset="0"/>
            <a:cs typeface="Times New Roman" charset="0"/>
          </a:endParaRPr>
        </a:p>
        <a:p xmlns:a="http://schemas.openxmlformats.org/drawingml/2006/main">
          <a:pPr eaLnBrk="0" hangingPunct="0"/>
          <a:r>
            <a:rPr lang="en-US" sz="1400" b="1" i="0" dirty="0" smtClean="0">
              <a:solidFill>
                <a:schemeClr val="accent2"/>
              </a:solidFill>
              <a:latin typeface="+mn-lt"/>
              <a:ea typeface="Times New Roman" charset="0"/>
              <a:cs typeface="Times New Roman" charset="0"/>
            </a:rPr>
            <a:t>petroleum</a:t>
          </a:r>
          <a:r>
            <a:rPr lang="en-US" sz="1400" b="1" i="0" baseline="0" dirty="0" smtClean="0">
              <a:solidFill>
                <a:schemeClr val="accent2"/>
              </a:solidFill>
              <a:latin typeface="+mn-lt"/>
              <a:ea typeface="Times New Roman" charset="0"/>
              <a:cs typeface="Times New Roman" charset="0"/>
            </a:rPr>
            <a:t> and other l</a:t>
          </a:r>
          <a:r>
            <a:rPr lang="en-US" sz="1400" b="1" i="0" dirty="0" smtClean="0">
              <a:solidFill>
                <a:schemeClr val="accent2"/>
              </a:solidFill>
              <a:latin typeface="+mn-lt"/>
              <a:ea typeface="Times New Roman" charset="0"/>
              <a:cs typeface="Times New Roman" charset="0"/>
            </a:rPr>
            <a:t>iquids</a:t>
          </a:r>
        </a:p>
        <a:p xmlns:a="http://schemas.openxmlformats.org/drawingml/2006/main">
          <a:pPr eaLnBrk="0" hangingPunct="0"/>
          <a:r>
            <a:rPr lang="en-US" sz="1400" b="1" i="0" dirty="0" smtClean="0">
              <a:solidFill>
                <a:schemeClr val="accent4"/>
              </a:solidFill>
              <a:latin typeface="+mn-lt"/>
              <a:ea typeface="Times New Roman" charset="0"/>
              <a:cs typeface="Times New Roman" charset="0"/>
            </a:rPr>
            <a:t>electricity</a:t>
          </a:r>
        </a:p>
        <a:p xmlns:a="http://schemas.openxmlformats.org/drawingml/2006/main">
          <a:pPr eaLnBrk="0" hangingPunct="0"/>
          <a:r>
            <a:rPr lang="en-US" sz="1400" b="1" i="0" dirty="0" smtClean="0">
              <a:solidFill>
                <a:srgbClr val="7F7F7F"/>
              </a:solidFill>
              <a:latin typeface="+mn-lt"/>
              <a:ea typeface="Times New Roman" charset="0"/>
              <a:cs typeface="Times New Roman" charset="0"/>
            </a:rPr>
            <a:t>coal and coke</a:t>
          </a:r>
        </a:p>
        <a:p xmlns:a="http://schemas.openxmlformats.org/drawingml/2006/main">
          <a:pPr eaLnBrk="0" hangingPunct="0"/>
          <a:r>
            <a:rPr lang="en-US" sz="1400" b="1" i="0" dirty="0" smtClean="0">
              <a:solidFill>
                <a:schemeClr val="accent1"/>
              </a:solidFill>
              <a:latin typeface="+mn-lt"/>
              <a:ea typeface="Times New Roman" charset="0"/>
              <a:cs typeface="Times New Roman" charset="0"/>
            </a:rPr>
            <a:t>natural gas</a:t>
          </a:r>
        </a:p>
      </cdr:txBody>
    </cdr:sp>
  </cdr:relSizeAnchor>
  <cdr:relSizeAnchor xmlns:cdr="http://schemas.openxmlformats.org/drawingml/2006/chartDrawing">
    <cdr:from>
      <cdr:x>0.26078</cdr:x>
      <cdr:y>0.11864</cdr:y>
    </cdr:from>
    <cdr:to>
      <cdr:x>0.47374</cdr:x>
      <cdr:y>0.25288</cdr:y>
    </cdr:to>
    <cdr:sp macro="" textlink="">
      <cdr:nvSpPr>
        <cdr:cNvPr id="6" name="TextBox 1"/>
        <cdr:cNvSpPr txBox="1"/>
      </cdr:nvSpPr>
      <cdr:spPr bwMode="auto">
        <a:xfrm xmlns:a="http://schemas.openxmlformats.org/drawingml/2006/main">
          <a:off x="1132689" y="498431"/>
          <a:ext cx="924970" cy="563957"/>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900" b="0" i="0" dirty="0" smtClean="0">
              <a:solidFill>
                <a:schemeClr val="bg2"/>
              </a:solidFill>
              <a:latin typeface="+mn-lt"/>
              <a:ea typeface="Times New Roman" charset="0"/>
              <a:cs typeface="Times New Roman" charset="0"/>
            </a:rPr>
            <a:t>             </a:t>
          </a:r>
          <a:r>
            <a:rPr lang="en-US" sz="1400" b="1" i="0" dirty="0" smtClean="0">
              <a:solidFill>
                <a:schemeClr val="bg2"/>
              </a:solidFill>
              <a:latin typeface="+mn-lt"/>
              <a:ea typeface="Times New Roman" charset="0"/>
              <a:cs typeface="Times New Roman" charset="0"/>
            </a:rPr>
            <a:t>2018</a:t>
          </a:r>
        </a:p>
        <a:p xmlns:a="http://schemas.openxmlformats.org/drawingml/2006/main">
          <a:pPr eaLnBrk="0" hangingPunct="0"/>
          <a:endParaRPr lang="en-US" sz="300" b="0" i="0" dirty="0" smtClean="0">
            <a:solidFill>
              <a:schemeClr val="bg2"/>
            </a:solidFill>
            <a:latin typeface="+mn-lt"/>
            <a:ea typeface="Times New Roman" charset="0"/>
            <a:cs typeface="Times New Roman" charset="0"/>
          </a:endParaRPr>
        </a:p>
        <a:p xmlns:a="http://schemas.openxmlformats.org/drawingml/2006/main">
          <a:pPr eaLnBrk="0" hangingPunct="0"/>
          <a:r>
            <a:rPr lang="en-US" sz="1400" b="0" i="0" dirty="0" smtClean="0">
              <a:solidFill>
                <a:schemeClr val="bg2"/>
              </a:solidFill>
              <a:latin typeface="+mn-lt"/>
              <a:ea typeface="Times New Roman" charset="0"/>
              <a:cs typeface="Times New Roman" charset="0"/>
            </a:rPr>
            <a:t>history</a:t>
          </a:r>
          <a:r>
            <a:rPr lang="en-US" sz="1400" b="0" i="0" baseline="0" dirty="0" smtClean="0">
              <a:solidFill>
                <a:schemeClr val="bg2"/>
              </a:solidFill>
              <a:latin typeface="+mn-lt"/>
              <a:ea typeface="Times New Roman" charset="0"/>
              <a:cs typeface="Times New Roman" charset="0"/>
            </a:rPr>
            <a:t>     projections</a:t>
          </a:r>
          <a:endParaRPr lang="en-US" sz="1400" b="0" i="0" dirty="0" smtClean="0">
            <a:solidFill>
              <a:schemeClr val="bg2"/>
            </a:solidFill>
            <a:latin typeface="+mn-lt"/>
            <a:ea typeface="Times New Roman" charset="0"/>
            <a:cs typeface="Times New Roman" charset="0"/>
          </a:endParaRPr>
        </a:p>
      </cdr:txBody>
    </cdr:sp>
  </cdr:relSizeAnchor>
  <cdr:relSizeAnchor xmlns:cdr="http://schemas.openxmlformats.org/drawingml/2006/chartDrawing">
    <cdr:from>
      <cdr:x>0.14989</cdr:x>
      <cdr:y>0.59144</cdr:y>
    </cdr:from>
    <cdr:to>
      <cdr:x>0.27952</cdr:x>
      <cdr:y>0.78125</cdr:y>
    </cdr:to>
    <cdr:sp macro="" textlink="">
      <cdr:nvSpPr>
        <cdr:cNvPr id="7" name="TextBox 1"/>
        <cdr:cNvSpPr txBox="1"/>
      </cdr:nvSpPr>
      <cdr:spPr bwMode="auto">
        <a:xfrm xmlns:a="http://schemas.openxmlformats.org/drawingml/2006/main">
          <a:off x="411169" y="1622426"/>
          <a:ext cx="355601" cy="520687"/>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0" i="0" dirty="0" smtClean="0">
              <a:solidFill>
                <a:schemeClr val="bg2"/>
              </a:solidFill>
              <a:latin typeface="+mn-lt"/>
              <a:ea typeface="Times New Roman" charset="0"/>
              <a:cs typeface="Times New Roman" charset="0"/>
            </a:rPr>
            <a:t>net</a:t>
          </a:r>
          <a:r>
            <a:rPr lang="en-US" sz="1400" b="0" i="0" baseline="0" dirty="0" smtClean="0">
              <a:solidFill>
                <a:schemeClr val="bg2"/>
              </a:solidFill>
              <a:latin typeface="+mn-lt"/>
              <a:ea typeface="Times New Roman" charset="0"/>
              <a:cs typeface="Times New Roman" charset="0"/>
            </a:rPr>
            <a:t> imports</a:t>
          </a:r>
        </a:p>
        <a:p xmlns:a="http://schemas.openxmlformats.org/drawingml/2006/main">
          <a:pPr eaLnBrk="0" hangingPunct="0"/>
          <a:endParaRPr lang="en-US" sz="1400" b="0" i="0" baseline="0" dirty="0" smtClean="0">
            <a:solidFill>
              <a:schemeClr val="bg2"/>
            </a:solidFill>
            <a:latin typeface="+mn-lt"/>
            <a:ea typeface="Times New Roman" charset="0"/>
            <a:cs typeface="Times New Roman" charset="0"/>
          </a:endParaRPr>
        </a:p>
        <a:p xmlns:a="http://schemas.openxmlformats.org/drawingml/2006/main">
          <a:pPr eaLnBrk="0" hangingPunct="0"/>
          <a:endParaRPr lang="en-US" sz="1400" b="0" i="0" baseline="0" dirty="0" smtClean="0">
            <a:solidFill>
              <a:schemeClr val="bg2"/>
            </a:solidFill>
            <a:latin typeface="+mn-lt"/>
            <a:ea typeface="Times New Roman" charset="0"/>
            <a:cs typeface="Times New Roman" charset="0"/>
          </a:endParaRPr>
        </a:p>
        <a:p xmlns:a="http://schemas.openxmlformats.org/drawingml/2006/main">
          <a:pPr eaLnBrk="0" hangingPunct="0"/>
          <a:endParaRPr lang="en-US" sz="1400" b="0" i="0" baseline="0" dirty="0" smtClean="0">
            <a:solidFill>
              <a:schemeClr val="bg2"/>
            </a:solidFill>
            <a:latin typeface="+mn-lt"/>
            <a:ea typeface="Times New Roman" charset="0"/>
            <a:cs typeface="Times New Roman" charset="0"/>
          </a:endParaRPr>
        </a:p>
        <a:p xmlns:a="http://schemas.openxmlformats.org/drawingml/2006/main">
          <a:pPr eaLnBrk="0" hangingPunct="0"/>
          <a:endParaRPr lang="en-US" sz="1400" b="0" i="0" baseline="0" dirty="0" smtClean="0">
            <a:solidFill>
              <a:schemeClr val="bg2"/>
            </a:solidFill>
            <a:latin typeface="+mn-lt"/>
            <a:ea typeface="Times New Roman" charset="0"/>
            <a:cs typeface="Times New Roman" charset="0"/>
          </a:endParaRPr>
        </a:p>
        <a:p xmlns:a="http://schemas.openxmlformats.org/drawingml/2006/main">
          <a:pPr eaLnBrk="0" hangingPunct="0"/>
          <a:r>
            <a:rPr lang="en-US" sz="1400" b="0" i="0" baseline="0" dirty="0" smtClean="0">
              <a:solidFill>
                <a:schemeClr val="bg2"/>
              </a:solidFill>
              <a:latin typeface="+mn-lt"/>
              <a:ea typeface="Times New Roman" charset="0"/>
              <a:cs typeface="Times New Roman" charset="0"/>
            </a:rPr>
            <a:t>net exports</a:t>
          </a:r>
          <a:endParaRPr lang="en-US" sz="1400" b="0" i="0" dirty="0" smtClean="0">
            <a:solidFill>
              <a:schemeClr val="bg2"/>
            </a:solidFill>
            <a:latin typeface="+mn-lt"/>
            <a:ea typeface="Times New Roman" charset="0"/>
            <a:cs typeface="Times New Roman" charset="0"/>
          </a:endParaRPr>
        </a:p>
      </cdr:txBody>
    </cdr:sp>
  </cdr:relSizeAnchor>
</c:userShapes>
</file>

<file path=ppt/drawings/drawing20.xml><?xml version="1.0" encoding="utf-8"?>
<c:userShapes xmlns:c="http://schemas.openxmlformats.org/drawingml/2006/chart">
  <cdr:relSizeAnchor xmlns:cdr="http://schemas.openxmlformats.org/drawingml/2006/chartDrawing">
    <cdr:from>
      <cdr:x>0.00521</cdr:x>
      <cdr:y>0</cdr:y>
    </cdr:from>
    <cdr:to>
      <cdr:x>0.56207</cdr:x>
      <cdr:y>0.1932</cdr:y>
    </cdr:to>
    <cdr:sp macro="" textlink="">
      <cdr:nvSpPr>
        <cdr:cNvPr id="2" name="TextBox 1"/>
        <cdr:cNvSpPr txBox="1"/>
      </cdr:nvSpPr>
      <cdr:spPr bwMode="auto">
        <a:xfrm xmlns:a="http://schemas.openxmlformats.org/drawingml/2006/main">
          <a:off x="21454" y="0"/>
          <a:ext cx="2293121" cy="712789"/>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400" b="1" i="0" baseline="0" dirty="0" smtClean="0">
              <a:solidFill>
                <a:sysClr val="windowText" lastClr="000000"/>
              </a:solidFill>
              <a:latin typeface="+mn-lt"/>
              <a:ea typeface="Times New Roman" charset="0"/>
              <a:cs typeface="Times New Roman" charset="0"/>
            </a:rPr>
            <a:t>North Sea Brent oil price</a:t>
          </a:r>
        </a:p>
        <a:p xmlns:a="http://schemas.openxmlformats.org/drawingml/2006/main">
          <a:pPr eaLnBrk="0" hangingPunct="0"/>
          <a:endParaRPr lang="en-US" sz="200" b="1" i="0" baseline="0" dirty="0" smtClean="0">
            <a:solidFill>
              <a:sysClr val="windowText" lastClr="000000"/>
            </a:solidFill>
            <a:latin typeface="+mn-lt"/>
            <a:ea typeface="Times New Roman" charset="0"/>
            <a:cs typeface="Times New Roman" charset="0"/>
          </a:endParaRPr>
        </a:p>
        <a:p xmlns:a="http://schemas.openxmlformats.org/drawingml/2006/main">
          <a:pPr eaLnBrk="0" hangingPunct="0"/>
          <a:r>
            <a:rPr lang="en-US" sz="1400" i="0" baseline="0" dirty="0" smtClean="0">
              <a:solidFill>
                <a:sysClr val="windowText" lastClr="000000"/>
              </a:solidFill>
              <a:latin typeface="+mn-lt"/>
              <a:ea typeface="Times New Roman" charset="0"/>
              <a:cs typeface="Times New Roman" charset="0"/>
            </a:rPr>
            <a:t>2018 dollars per barrel</a:t>
          </a:r>
        </a:p>
        <a:p xmlns:a="http://schemas.openxmlformats.org/drawingml/2006/main">
          <a:pPr eaLnBrk="0" hangingPunct="0"/>
          <a:endParaRPr lang="en-US" sz="14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0.65972</cdr:x>
      <cdr:y>0.26952</cdr:y>
    </cdr:from>
    <cdr:to>
      <cdr:x>0.9892</cdr:x>
      <cdr:y>0.89149</cdr:y>
    </cdr:to>
    <cdr:sp macro="" textlink="">
      <cdr:nvSpPr>
        <cdr:cNvPr id="5" name="TextBox 2"/>
        <cdr:cNvSpPr txBox="1"/>
      </cdr:nvSpPr>
      <cdr:spPr bwMode="auto">
        <a:xfrm xmlns:a="http://schemas.openxmlformats.org/drawingml/2006/main">
          <a:off x="2708332" y="1210408"/>
          <a:ext cx="1352606" cy="2793307"/>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nchor="t">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chemeClr val="accent4"/>
              </a:solidFill>
              <a:latin typeface="+mn-lt"/>
              <a:ea typeface="Times New Roman" charset="0"/>
              <a:cs typeface="Times New Roman" charset="0"/>
            </a:rPr>
            <a:t>High Oil Price</a:t>
          </a:r>
        </a:p>
        <a:p xmlns:a="http://schemas.openxmlformats.org/drawingml/2006/main">
          <a:pPr eaLnBrk="0" hangingPunct="0"/>
          <a:endParaRPr lang="en-US" sz="1400" b="1" i="0" dirty="0" smtClean="0">
            <a:solidFill>
              <a:schemeClr val="accent4"/>
            </a:solidFill>
            <a:latin typeface="+mn-lt"/>
            <a:ea typeface="Times New Roman" charset="0"/>
            <a:cs typeface="Times New Roman" charset="0"/>
          </a:endParaRPr>
        </a:p>
        <a:p xmlns:a="http://schemas.openxmlformats.org/drawingml/2006/main">
          <a:pPr eaLnBrk="0" hangingPunct="0"/>
          <a:endParaRPr lang="en-US" sz="500" b="1" i="0" dirty="0" smtClean="0">
            <a:solidFill>
              <a:schemeClr val="accent4"/>
            </a:solidFill>
            <a:latin typeface="+mn-lt"/>
            <a:ea typeface="Times New Roman" charset="0"/>
            <a:cs typeface="Times New Roman" charset="0"/>
          </a:endParaRPr>
        </a:p>
        <a:p xmlns:a="http://schemas.openxmlformats.org/drawingml/2006/main">
          <a:pPr eaLnBrk="0" hangingPunct="0"/>
          <a:r>
            <a:rPr lang="en-US" sz="1400" b="1" i="0" dirty="0" smtClean="0">
              <a:solidFill>
                <a:schemeClr val="accent2"/>
              </a:solidFill>
              <a:latin typeface="+mn-lt"/>
              <a:ea typeface="Times New Roman" charset="0"/>
              <a:cs typeface="Times New Roman" charset="0"/>
            </a:rPr>
            <a:t>Low Oil and Gas Resource and Technology</a:t>
          </a:r>
        </a:p>
        <a:p xmlns:a="http://schemas.openxmlformats.org/drawingml/2006/main">
          <a:pPr eaLnBrk="0" hangingPunct="0"/>
          <a:r>
            <a:rPr lang="en-US" sz="1400" b="1" i="0" dirty="0" smtClean="0">
              <a:solidFill>
                <a:schemeClr val="tx1"/>
              </a:solidFill>
              <a:latin typeface="+mn-lt"/>
              <a:ea typeface="Times New Roman" charset="0"/>
              <a:cs typeface="Times New Roman" charset="0"/>
            </a:rPr>
            <a:t>Reference</a:t>
          </a:r>
        </a:p>
        <a:p xmlns:a="http://schemas.openxmlformats.org/drawingml/2006/main">
          <a:pPr eaLnBrk="0" hangingPunct="0"/>
          <a:r>
            <a:rPr lang="en-US" sz="1400" b="1" i="0" dirty="0" smtClean="0">
              <a:solidFill>
                <a:schemeClr val="accent3"/>
              </a:solidFill>
              <a:latin typeface="+mn-lt"/>
              <a:ea typeface="Times New Roman" charset="0"/>
              <a:cs typeface="Times New Roman" charset="0"/>
            </a:rPr>
            <a:t>High Oil and Gas Resource and Technology</a:t>
          </a:r>
        </a:p>
        <a:p xmlns:a="http://schemas.openxmlformats.org/drawingml/2006/main">
          <a:pPr eaLnBrk="0" hangingPunct="0"/>
          <a:r>
            <a:rPr lang="en-US" sz="1400" b="1" i="0" dirty="0" smtClean="0">
              <a:solidFill>
                <a:schemeClr val="accent5"/>
              </a:solidFill>
              <a:latin typeface="+mn-lt"/>
              <a:ea typeface="Times New Roman" charset="0"/>
              <a:cs typeface="Times New Roman" charset="0"/>
            </a:rPr>
            <a:t>Low Oil Price</a:t>
          </a:r>
        </a:p>
      </cdr:txBody>
    </cdr:sp>
  </cdr:relSizeAnchor>
  <cdr:relSizeAnchor xmlns:cdr="http://schemas.openxmlformats.org/drawingml/2006/chartDrawing">
    <cdr:from>
      <cdr:x>0.08333</cdr:x>
      <cdr:y>0.1467</cdr:y>
    </cdr:from>
    <cdr:to>
      <cdr:x>0.5</cdr:x>
      <cdr:y>0.27604</cdr:y>
    </cdr:to>
    <cdr:sp macro="" textlink="">
      <cdr:nvSpPr>
        <cdr:cNvPr id="6" name="TextBox 3"/>
        <cdr:cNvSpPr txBox="1"/>
      </cdr:nvSpPr>
      <cdr:spPr bwMode="auto">
        <a:xfrm xmlns:a="http://schemas.openxmlformats.org/drawingml/2006/main">
          <a:off x="342901" y="536575"/>
          <a:ext cx="1714500" cy="473077"/>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nchor="t">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rgbClr val="333333"/>
              </a:solidFill>
              <a:latin typeface="+mn-lt"/>
              <a:ea typeface="Times New Roman" charset="0"/>
              <a:cs typeface="Times New Roman" charset="0"/>
            </a:rPr>
            <a:t>       </a:t>
          </a:r>
          <a:r>
            <a:rPr lang="en-US" sz="1400" b="1" i="0" dirty="0" smtClean="0">
              <a:solidFill>
                <a:schemeClr val="tx1"/>
              </a:solidFill>
              <a:latin typeface="+mn-lt"/>
              <a:ea typeface="Times New Roman" charset="0"/>
              <a:cs typeface="Times New Roman" charset="0"/>
            </a:rPr>
            <a:t>2018</a:t>
          </a:r>
        </a:p>
        <a:p xmlns:a="http://schemas.openxmlformats.org/drawingml/2006/main">
          <a:pPr eaLnBrk="0" hangingPunct="0"/>
          <a:r>
            <a:rPr lang="en-US" sz="1400" b="0" i="0" dirty="0" smtClean="0">
              <a:solidFill>
                <a:schemeClr val="tx1"/>
              </a:solidFill>
              <a:latin typeface="+mn-lt"/>
              <a:ea typeface="Times New Roman" charset="0"/>
              <a:cs typeface="Times New Roman" charset="0"/>
            </a:rPr>
            <a:t>history  projections</a:t>
          </a:r>
        </a:p>
        <a:p xmlns:a="http://schemas.openxmlformats.org/drawingml/2006/main">
          <a:pPr eaLnBrk="0" hangingPunct="0"/>
          <a:endParaRPr lang="en-US" sz="1400" b="1" i="0" dirty="0" smtClean="0">
            <a:solidFill>
              <a:schemeClr val="tx1"/>
            </a:solidFill>
            <a:latin typeface="+mn-lt"/>
            <a:ea typeface="Times New Roman" charset="0"/>
            <a:cs typeface="Times New Roman" charset="0"/>
          </a:endParaRPr>
        </a:p>
      </cdr:txBody>
    </cdr:sp>
  </cdr:relSizeAnchor>
</c:userShapes>
</file>

<file path=ppt/drawings/drawing21.xml><?xml version="1.0" encoding="utf-8"?>
<c:userShapes xmlns:c="http://schemas.openxmlformats.org/drawingml/2006/chart">
  <cdr:relSizeAnchor xmlns:cdr="http://schemas.openxmlformats.org/drawingml/2006/chartDrawing">
    <cdr:from>
      <cdr:x>0</cdr:x>
      <cdr:y>0.01156</cdr:y>
    </cdr:from>
    <cdr:to>
      <cdr:x>0.9517</cdr:x>
      <cdr:y>0.19886</cdr:y>
    </cdr:to>
    <cdr:sp macro="" textlink="">
      <cdr:nvSpPr>
        <cdr:cNvPr id="2" name="TextBox 1"/>
        <cdr:cNvSpPr txBox="1"/>
      </cdr:nvSpPr>
      <cdr:spPr bwMode="auto">
        <a:xfrm xmlns:a="http://schemas.openxmlformats.org/drawingml/2006/main">
          <a:off x="0" y="44384"/>
          <a:ext cx="3480956" cy="719127"/>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400" b="1" i="0" dirty="0" smtClean="0">
              <a:solidFill>
                <a:sysClr val="windowText" lastClr="000000"/>
              </a:solidFill>
              <a:latin typeface="Arial" panose="020B0604020202020204" pitchFamily="34" charset="0"/>
              <a:ea typeface="Times New Roman" charset="0"/>
              <a:cs typeface="Arial" panose="020B0604020202020204" pitchFamily="34" charset="0"/>
            </a:rPr>
            <a:t>Natural gas price at Henry Hub</a:t>
          </a:r>
        </a:p>
        <a:p xmlns:a="http://schemas.openxmlformats.org/drawingml/2006/main">
          <a:pPr eaLnBrk="0" hangingPunct="0"/>
          <a:endParaRPr lang="en-US" sz="200" b="1" i="0" dirty="0" smtClean="0">
            <a:solidFill>
              <a:sysClr val="windowText" lastClr="000000"/>
            </a:solidFill>
            <a:latin typeface="Arial" panose="020B0604020202020204" pitchFamily="34" charset="0"/>
            <a:ea typeface="Times New Roman" charset="0"/>
            <a:cs typeface="Arial" panose="020B0604020202020204" pitchFamily="34" charset="0"/>
          </a:endParaRPr>
        </a:p>
        <a:p xmlns:a="http://schemas.openxmlformats.org/drawingml/2006/main">
          <a:pPr eaLnBrk="0" hangingPunct="0"/>
          <a:r>
            <a:rPr lang="en-US" sz="1400" i="0" baseline="0" dirty="0" smtClean="0">
              <a:solidFill>
                <a:sysClr val="windowText" lastClr="000000"/>
              </a:solidFill>
              <a:latin typeface="Arial" panose="020B0604020202020204" pitchFamily="34" charset="0"/>
              <a:ea typeface="Times New Roman" charset="0"/>
              <a:cs typeface="Arial" panose="020B0604020202020204" pitchFamily="34" charset="0"/>
            </a:rPr>
            <a:t>2018 dollars per million British thermal unit</a:t>
          </a:r>
          <a:endParaRPr lang="en-US" sz="14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0.03373</cdr:x>
      <cdr:y>0.15556</cdr:y>
    </cdr:from>
    <cdr:to>
      <cdr:x>0.46056</cdr:x>
      <cdr:y>0.28981</cdr:y>
    </cdr:to>
    <cdr:sp macro="" textlink="">
      <cdr:nvSpPr>
        <cdr:cNvPr id="6" name="TextBox 1"/>
        <cdr:cNvSpPr txBox="1"/>
      </cdr:nvSpPr>
      <cdr:spPr bwMode="auto">
        <a:xfrm xmlns:a="http://schemas.openxmlformats.org/drawingml/2006/main">
          <a:off x="138479" y="698629"/>
          <a:ext cx="1752266" cy="602922"/>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0" i="0" dirty="0" smtClean="0">
              <a:solidFill>
                <a:schemeClr val="bg2"/>
              </a:solidFill>
              <a:latin typeface="+mn-lt"/>
              <a:ea typeface="Times New Roman" charset="0"/>
              <a:cs typeface="Times New Roman" charset="0"/>
            </a:rPr>
            <a:t>           </a:t>
          </a:r>
          <a:r>
            <a:rPr lang="en-US" sz="1400" b="1" i="0" dirty="0" smtClean="0">
              <a:solidFill>
                <a:schemeClr val="tx1"/>
              </a:solidFill>
              <a:latin typeface="Arial" panose="020B0604020202020204" pitchFamily="34" charset="0"/>
              <a:ea typeface="Times New Roman" charset="0"/>
              <a:cs typeface="Arial" panose="020B0604020202020204" pitchFamily="34" charset="0"/>
            </a:rPr>
            <a:t>2018</a:t>
          </a:r>
        </a:p>
        <a:p xmlns:a="http://schemas.openxmlformats.org/drawingml/2006/main">
          <a:pPr eaLnBrk="0" hangingPunct="0"/>
          <a:endParaRPr lang="en-US" sz="200" b="0" i="0" dirty="0" smtClean="0">
            <a:solidFill>
              <a:schemeClr val="tx1"/>
            </a:solidFill>
            <a:latin typeface="Arial" panose="020B0604020202020204" pitchFamily="34" charset="0"/>
            <a:ea typeface="Times New Roman" charset="0"/>
            <a:cs typeface="Arial" panose="020B0604020202020204" pitchFamily="34" charset="0"/>
          </a:endParaRPr>
        </a:p>
        <a:p xmlns:a="http://schemas.openxmlformats.org/drawingml/2006/main">
          <a:pPr eaLnBrk="0" hangingPunct="0"/>
          <a:r>
            <a:rPr lang="en-US" sz="1400" b="0" i="0" dirty="0" smtClean="0">
              <a:solidFill>
                <a:schemeClr val="tx1"/>
              </a:solidFill>
              <a:latin typeface="Arial" panose="020B0604020202020204" pitchFamily="34" charset="0"/>
              <a:ea typeface="Times New Roman" charset="0"/>
              <a:cs typeface="Arial" panose="020B0604020202020204" pitchFamily="34" charset="0"/>
            </a:rPr>
            <a:t>  history</a:t>
          </a:r>
          <a:r>
            <a:rPr lang="en-US" sz="1400" b="0" i="0" baseline="0" dirty="0" smtClean="0">
              <a:solidFill>
                <a:schemeClr val="tx1"/>
              </a:solidFill>
              <a:latin typeface="Arial" panose="020B0604020202020204" pitchFamily="34" charset="0"/>
              <a:ea typeface="Times New Roman" charset="0"/>
              <a:cs typeface="Arial" panose="020B0604020202020204" pitchFamily="34" charset="0"/>
            </a:rPr>
            <a:t>  projections</a:t>
          </a:r>
          <a:endParaRPr lang="en-US" sz="1400" b="0" i="0" dirty="0" smtClean="0">
            <a:solidFill>
              <a:schemeClr val="tx1"/>
            </a:solidFill>
            <a:latin typeface="Arial" panose="020B0604020202020204" pitchFamily="34" charset="0"/>
            <a:ea typeface="Times New Roman" charset="0"/>
            <a:cs typeface="Arial" panose="020B0604020202020204" pitchFamily="34" charset="0"/>
          </a:endParaRPr>
        </a:p>
      </cdr:txBody>
    </cdr:sp>
  </cdr:relSizeAnchor>
  <cdr:relSizeAnchor xmlns:cdr="http://schemas.openxmlformats.org/drawingml/2006/chartDrawing">
    <cdr:from>
      <cdr:x>0.63674</cdr:x>
      <cdr:y>0.15245</cdr:y>
    </cdr:from>
    <cdr:to>
      <cdr:x>0.99785</cdr:x>
      <cdr:y>0.78125</cdr:y>
    </cdr:to>
    <cdr:sp macro="" textlink="">
      <cdr:nvSpPr>
        <cdr:cNvPr id="9" name="TextBox 1"/>
        <cdr:cNvSpPr txBox="1"/>
      </cdr:nvSpPr>
      <cdr:spPr bwMode="auto">
        <a:xfrm xmlns:a="http://schemas.openxmlformats.org/drawingml/2006/main">
          <a:off x="2732746" y="557607"/>
          <a:ext cx="1549809" cy="2299894"/>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lang="en-US" sz="1400" b="1" i="0" dirty="0">
              <a:solidFill>
                <a:schemeClr val="accent2"/>
              </a:solidFill>
              <a:effectLst/>
              <a:latin typeface="Arial" panose="020B0604020202020204" pitchFamily="34" charset="0"/>
              <a:ea typeface="+mn-ea"/>
              <a:cs typeface="Arial" panose="020B0604020202020204" pitchFamily="34" charset="0"/>
            </a:rPr>
            <a:t>Low Oil and Gas Resource and Technology</a:t>
          </a:r>
          <a:endParaRPr lang="en-US" sz="1400" dirty="0">
            <a:solidFill>
              <a:schemeClr val="accent2"/>
            </a:solidFill>
            <a:effectLst/>
            <a:latin typeface="Arial" panose="020B0604020202020204" pitchFamily="34" charset="0"/>
            <a:cs typeface="Arial" panose="020B0604020202020204" pitchFamily="34" charset="0"/>
          </a:endParaRP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endParaRPr lang="en-US" sz="500" dirty="0" smtClean="0">
            <a:solidFill>
              <a:schemeClr val="accent2"/>
            </a:solidFill>
            <a:effectLst/>
            <a:latin typeface="Arial" panose="020B0604020202020204" pitchFamily="34" charset="0"/>
            <a:cs typeface="Arial" panose="020B0604020202020204" pitchFamily="34" charset="0"/>
          </a:endParaRP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endParaRPr lang="en-US" sz="500" dirty="0">
            <a:solidFill>
              <a:schemeClr val="accent2"/>
            </a:solidFill>
            <a:latin typeface="Arial" panose="020B0604020202020204" pitchFamily="34" charset="0"/>
            <a:cs typeface="Arial" panose="020B0604020202020204" pitchFamily="34" charset="0"/>
          </a:endParaRP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endParaRPr lang="en-US" sz="500" dirty="0" smtClean="0">
            <a:solidFill>
              <a:schemeClr val="accent2"/>
            </a:solidFill>
            <a:effectLst/>
            <a:latin typeface="Arial" panose="020B0604020202020204" pitchFamily="34" charset="0"/>
            <a:cs typeface="Arial" panose="020B0604020202020204" pitchFamily="34" charset="0"/>
          </a:endParaRP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endParaRPr lang="en-US" sz="500" dirty="0">
            <a:solidFill>
              <a:schemeClr val="accent2"/>
            </a:solidFill>
            <a:latin typeface="Arial" panose="020B0604020202020204" pitchFamily="34" charset="0"/>
            <a:cs typeface="Arial" panose="020B0604020202020204" pitchFamily="34" charset="0"/>
          </a:endParaRP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endParaRPr lang="en-US" sz="500" dirty="0" smtClean="0">
            <a:solidFill>
              <a:schemeClr val="accent2"/>
            </a:solidFill>
            <a:effectLst/>
            <a:latin typeface="Arial" panose="020B0604020202020204" pitchFamily="34" charset="0"/>
            <a:cs typeface="Arial" panose="020B0604020202020204" pitchFamily="34" charset="0"/>
          </a:endParaRP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endParaRPr lang="en-US" sz="500" dirty="0">
            <a:solidFill>
              <a:schemeClr val="accent2"/>
            </a:solidFill>
            <a:latin typeface="Arial" panose="020B0604020202020204" pitchFamily="34" charset="0"/>
            <a:cs typeface="Arial" panose="020B0604020202020204" pitchFamily="34" charset="0"/>
          </a:endParaRP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endParaRPr lang="en-US" sz="500" dirty="0">
            <a:solidFill>
              <a:schemeClr val="accent2"/>
            </a:solidFill>
            <a:effectLst/>
            <a:latin typeface="Arial" panose="020B0604020202020204" pitchFamily="34" charset="0"/>
            <a:cs typeface="Arial" panose="020B0604020202020204" pitchFamily="34" charset="0"/>
          </a:endParaRP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endParaRPr lang="en-US" sz="500" dirty="0">
            <a:solidFill>
              <a:schemeClr val="accent2"/>
            </a:solidFill>
            <a:effectLst/>
            <a:latin typeface="Arial" panose="020B0604020202020204" pitchFamily="34" charset="0"/>
            <a:cs typeface="Arial" panose="020B0604020202020204" pitchFamily="34" charset="0"/>
          </a:endParaRP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lang="en-US" sz="1400" b="1" i="0" dirty="0">
              <a:solidFill>
                <a:schemeClr val="accent4"/>
              </a:solidFill>
              <a:effectLst/>
              <a:latin typeface="Arial" panose="020B0604020202020204" pitchFamily="34" charset="0"/>
              <a:ea typeface="+mn-ea"/>
              <a:cs typeface="Arial" panose="020B0604020202020204" pitchFamily="34" charset="0"/>
            </a:rPr>
            <a:t>High Oil</a:t>
          </a:r>
          <a:r>
            <a:rPr lang="en-US" sz="1400" b="1" i="0" baseline="0" dirty="0">
              <a:solidFill>
                <a:schemeClr val="accent4"/>
              </a:solidFill>
              <a:effectLst/>
              <a:latin typeface="Arial" panose="020B0604020202020204" pitchFamily="34" charset="0"/>
              <a:ea typeface="+mn-ea"/>
              <a:cs typeface="Arial" panose="020B0604020202020204" pitchFamily="34" charset="0"/>
            </a:rPr>
            <a:t> Price</a:t>
          </a:r>
          <a:endParaRPr lang="en-US" sz="1400" dirty="0">
            <a:solidFill>
              <a:schemeClr val="accent4"/>
            </a:solidFill>
            <a:effectLst/>
            <a:latin typeface="Arial" panose="020B0604020202020204" pitchFamily="34" charset="0"/>
            <a:cs typeface="Arial" panose="020B0604020202020204" pitchFamily="34" charset="0"/>
          </a:endParaRPr>
        </a:p>
        <a:p xmlns:a="http://schemas.openxmlformats.org/drawingml/2006/main">
          <a:pPr eaLnBrk="0" hangingPunct="0"/>
          <a:r>
            <a:rPr lang="en-US" sz="1400" b="1" i="0" dirty="0" smtClean="0">
              <a:solidFill>
                <a:schemeClr val="tx1"/>
              </a:solidFill>
              <a:latin typeface="Arial" panose="020B0604020202020204" pitchFamily="34" charset="0"/>
              <a:ea typeface="Times New Roman" charset="0"/>
              <a:cs typeface="Arial" panose="020B0604020202020204" pitchFamily="34" charset="0"/>
            </a:rPr>
            <a:t>Reference</a:t>
          </a: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lang="en-US" sz="1400" b="1" i="0" dirty="0">
              <a:solidFill>
                <a:schemeClr val="accent5"/>
              </a:solidFill>
              <a:effectLst/>
              <a:latin typeface="Arial" panose="020B0604020202020204" pitchFamily="34" charset="0"/>
              <a:ea typeface="+mn-ea"/>
              <a:cs typeface="Arial" panose="020B0604020202020204" pitchFamily="34" charset="0"/>
            </a:rPr>
            <a:t>Low Oil Price</a:t>
          </a:r>
          <a:endParaRPr lang="en-US" sz="1400" dirty="0">
            <a:solidFill>
              <a:schemeClr val="accent5"/>
            </a:solidFill>
            <a:effectLst/>
            <a:latin typeface="Arial" panose="020B0604020202020204" pitchFamily="34" charset="0"/>
            <a:cs typeface="Arial" panose="020B0604020202020204" pitchFamily="34" charset="0"/>
          </a:endParaRPr>
        </a:p>
        <a:p xmlns:a="http://schemas.openxmlformats.org/drawingml/2006/main">
          <a:pPr eaLnBrk="0" hangingPunct="0"/>
          <a:r>
            <a:rPr lang="en-US" sz="1400" b="1" i="0" dirty="0" smtClean="0">
              <a:solidFill>
                <a:schemeClr val="accent3"/>
              </a:solidFill>
              <a:latin typeface="Arial" panose="020B0604020202020204" pitchFamily="34" charset="0"/>
              <a:ea typeface="Times New Roman" charset="0"/>
              <a:cs typeface="Arial" panose="020B0604020202020204" pitchFamily="34" charset="0"/>
            </a:rPr>
            <a:t>High Oil and Gas Resource and Technology</a:t>
          </a:r>
          <a:endParaRPr lang="en-US" sz="1400" i="0" dirty="0" smtClean="0">
            <a:solidFill>
              <a:schemeClr val="accent3"/>
            </a:solidFill>
            <a:latin typeface="Arial" panose="020B0604020202020204" pitchFamily="34" charset="0"/>
            <a:ea typeface="Times New Roman" charset="0"/>
            <a:cs typeface="Arial" panose="020B0604020202020204" pitchFamily="34" charset="0"/>
          </a:endParaRPr>
        </a:p>
      </cdr:txBody>
    </cdr:sp>
  </cdr:relSizeAnchor>
</c:userShapes>
</file>

<file path=ppt/drawings/drawing22.xml><?xml version="1.0" encoding="utf-8"?>
<c:userShapes xmlns:c="http://schemas.openxmlformats.org/drawingml/2006/chart">
  <cdr:relSizeAnchor xmlns:cdr="http://schemas.openxmlformats.org/drawingml/2006/chartDrawing">
    <cdr:from>
      <cdr:x>0</cdr:x>
      <cdr:y>0</cdr:y>
    </cdr:from>
    <cdr:to>
      <cdr:x>0.88671</cdr:x>
      <cdr:y>0.19301</cdr:y>
    </cdr:to>
    <cdr:sp macro="" textlink="">
      <cdr:nvSpPr>
        <cdr:cNvPr id="2" name="TextBox 1"/>
        <cdr:cNvSpPr txBox="1"/>
      </cdr:nvSpPr>
      <cdr:spPr bwMode="auto">
        <a:xfrm xmlns:a="http://schemas.openxmlformats.org/drawingml/2006/main">
          <a:off x="0" y="0"/>
          <a:ext cx="1621618" cy="458869"/>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400" b="1" i="0" dirty="0" smtClean="0">
              <a:solidFill>
                <a:schemeClr val="tx1"/>
              </a:solidFill>
              <a:latin typeface="+mn-lt"/>
              <a:ea typeface="Times New Roman" charset="0"/>
              <a:cs typeface="Times New Roman" charset="0"/>
            </a:rPr>
            <a:t>Gross domestic product</a:t>
          </a:r>
        </a:p>
        <a:p xmlns:a="http://schemas.openxmlformats.org/drawingml/2006/main">
          <a:pPr eaLnBrk="0" hangingPunct="0"/>
          <a:r>
            <a:rPr lang="en-US" sz="1400" i="0" dirty="0" smtClean="0">
              <a:solidFill>
                <a:schemeClr val="tx1"/>
              </a:solidFill>
              <a:latin typeface="+mn-lt"/>
              <a:ea typeface="Times New Roman" charset="0"/>
              <a:cs typeface="Times New Roman" charset="0"/>
            </a:rPr>
            <a:t>trillion</a:t>
          </a:r>
          <a:r>
            <a:rPr lang="en-US" sz="1400" i="0" baseline="0" dirty="0" smtClean="0">
              <a:solidFill>
                <a:schemeClr val="tx1"/>
              </a:solidFill>
              <a:latin typeface="+mn-lt"/>
              <a:ea typeface="Times New Roman" charset="0"/>
              <a:cs typeface="Times New Roman" charset="0"/>
            </a:rPr>
            <a:t> 2009 dollars</a:t>
          </a:r>
          <a:endParaRPr lang="en-US" sz="1400" i="0" dirty="0" smtClean="0">
            <a:solidFill>
              <a:schemeClr val="tx1"/>
            </a:solidFill>
            <a:latin typeface="+mn-lt"/>
            <a:ea typeface="Times New Roman" charset="0"/>
            <a:cs typeface="Times New Roman" charset="0"/>
          </a:endParaRPr>
        </a:p>
      </cdr:txBody>
    </cdr:sp>
  </cdr:relSizeAnchor>
  <cdr:relSizeAnchor xmlns:cdr="http://schemas.openxmlformats.org/drawingml/2006/chartDrawing">
    <cdr:from>
      <cdr:x>0.13456</cdr:x>
      <cdr:y>0.13358</cdr:y>
    </cdr:from>
    <cdr:to>
      <cdr:x>0.63745</cdr:x>
      <cdr:y>0.28997</cdr:y>
    </cdr:to>
    <cdr:grpSp>
      <cdr:nvGrpSpPr>
        <cdr:cNvPr id="3" name="Group 2"/>
        <cdr:cNvGrpSpPr/>
      </cdr:nvGrpSpPr>
      <cdr:grpSpPr>
        <a:xfrm xmlns:a="http://schemas.openxmlformats.org/drawingml/2006/main">
          <a:off x="552406" y="599913"/>
          <a:ext cx="2064502" cy="702353"/>
          <a:chOff x="7024" y="41275"/>
          <a:chExt cx="1054208" cy="371808"/>
        </a:xfrm>
      </cdr:grpSpPr>
      <cdr:sp macro="" textlink="">
        <cdr:nvSpPr>
          <cdr:cNvPr id="5" name="TextBox 12"/>
          <cdr:cNvSpPr txBox="1"/>
        </cdr:nvSpPr>
        <cdr:spPr>
          <a:xfrm xmlns:a="http://schemas.openxmlformats.org/drawingml/2006/main">
            <a:off x="219876" y="41275"/>
            <a:ext cx="670321" cy="258962"/>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square" rtlCol="0" anchor="t">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400" b="1"/>
              <a:t>2018</a:t>
            </a:r>
          </a:p>
        </cdr:txBody>
      </cdr:sp>
      <cdr:sp macro="" textlink="">
        <cdr:nvSpPr>
          <cdr:cNvPr id="6" name="TextBox 8"/>
          <cdr:cNvSpPr txBox="1"/>
        </cdr:nvSpPr>
        <cdr:spPr>
          <a:xfrm xmlns:a="http://schemas.openxmlformats.org/drawingml/2006/main">
            <a:off x="7024" y="191775"/>
            <a:ext cx="1054208" cy="221308"/>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400" dirty="0">
                <a:solidFill>
                  <a:schemeClr val="bg2"/>
                </a:solidFill>
              </a:rPr>
              <a:t>history  projections</a:t>
            </a:r>
          </a:p>
        </cdr:txBody>
      </cdr:sp>
    </cdr:grpSp>
  </cdr:relSizeAnchor>
  <cdr:relSizeAnchor xmlns:cdr="http://schemas.openxmlformats.org/drawingml/2006/chartDrawing">
    <cdr:from>
      <cdr:x>0.47886</cdr:x>
      <cdr:y>0.56209</cdr:y>
    </cdr:from>
    <cdr:to>
      <cdr:x>0.97886</cdr:x>
      <cdr:y>0.7551</cdr:y>
    </cdr:to>
    <cdr:sp macro="" textlink="">
      <cdr:nvSpPr>
        <cdr:cNvPr id="7" name="TextBox 1"/>
        <cdr:cNvSpPr txBox="1"/>
      </cdr:nvSpPr>
      <cdr:spPr bwMode="auto">
        <a:xfrm xmlns:a="http://schemas.openxmlformats.org/drawingml/2006/main">
          <a:off x="1600944" y="1804253"/>
          <a:ext cx="1671637" cy="61954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chemeClr val="accent1"/>
              </a:solidFill>
              <a:latin typeface="+mn-lt"/>
              <a:ea typeface="Times New Roman" charset="0"/>
              <a:cs typeface="Times New Roman" charset="0"/>
            </a:rPr>
            <a:t>High Economic</a:t>
          </a:r>
          <a:r>
            <a:rPr lang="en-US" sz="1400" b="1" i="0" baseline="0" dirty="0" smtClean="0">
              <a:solidFill>
                <a:schemeClr val="accent1"/>
              </a:solidFill>
              <a:latin typeface="+mn-lt"/>
              <a:ea typeface="Times New Roman" charset="0"/>
              <a:cs typeface="Times New Roman" charset="0"/>
            </a:rPr>
            <a:t> Growth</a:t>
          </a:r>
        </a:p>
        <a:p xmlns:a="http://schemas.openxmlformats.org/drawingml/2006/main">
          <a:pPr eaLnBrk="0" hangingPunct="0"/>
          <a:r>
            <a:rPr lang="en-US" sz="1400" b="1" i="0" baseline="0" dirty="0" smtClean="0">
              <a:solidFill>
                <a:schemeClr val="tx1"/>
              </a:solidFill>
              <a:latin typeface="+mn-lt"/>
              <a:ea typeface="Times New Roman" charset="0"/>
              <a:cs typeface="Times New Roman" charset="0"/>
            </a:rPr>
            <a:t>Reference </a:t>
          </a:r>
        </a:p>
        <a:p xmlns:a="http://schemas.openxmlformats.org/drawingml/2006/main">
          <a:pPr eaLnBrk="0" hangingPunct="0"/>
          <a:r>
            <a:rPr lang="en-US" sz="1400" b="1" i="0" baseline="0" dirty="0" smtClean="0">
              <a:solidFill>
                <a:schemeClr val="accent6"/>
              </a:solidFill>
              <a:latin typeface="+mn-lt"/>
              <a:ea typeface="Times New Roman" charset="0"/>
              <a:cs typeface="Times New Roman" charset="0"/>
            </a:rPr>
            <a:t>Low Economic Growth</a:t>
          </a:r>
          <a:endParaRPr lang="en-US" sz="1400" i="0" dirty="0" smtClean="0">
            <a:solidFill>
              <a:schemeClr val="accent6"/>
            </a:solidFill>
            <a:latin typeface="+mn-lt"/>
            <a:ea typeface="Times New Roman" charset="0"/>
            <a:cs typeface="Times New Roman" charset="0"/>
          </a:endParaRPr>
        </a:p>
      </cdr:txBody>
    </cdr:sp>
  </cdr:relSizeAnchor>
</c:userShapes>
</file>

<file path=ppt/drawings/drawing23.xml><?xml version="1.0" encoding="utf-8"?>
<c:userShapes xmlns:c="http://schemas.openxmlformats.org/drawingml/2006/chart">
  <cdr:relSizeAnchor xmlns:cdr="http://schemas.openxmlformats.org/drawingml/2006/chartDrawing">
    <cdr:from>
      <cdr:x>0</cdr:x>
      <cdr:y>0</cdr:y>
    </cdr:from>
    <cdr:to>
      <cdr:x>0.88671</cdr:x>
      <cdr:y>0.19301</cdr:y>
    </cdr:to>
    <cdr:sp macro="" textlink="">
      <cdr:nvSpPr>
        <cdr:cNvPr id="2" name="TextBox 1"/>
        <cdr:cNvSpPr txBox="1"/>
      </cdr:nvSpPr>
      <cdr:spPr bwMode="auto">
        <a:xfrm xmlns:a="http://schemas.openxmlformats.org/drawingml/2006/main">
          <a:off x="0" y="0"/>
          <a:ext cx="1621618" cy="458869"/>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400" b="1" i="0" dirty="0" smtClean="0">
              <a:solidFill>
                <a:schemeClr val="tx1"/>
              </a:solidFill>
              <a:latin typeface="+mn-lt"/>
              <a:ea typeface="Times New Roman" charset="0"/>
              <a:cs typeface="Times New Roman" charset="0"/>
            </a:rPr>
            <a:t>Population</a:t>
          </a:r>
        </a:p>
        <a:p xmlns:a="http://schemas.openxmlformats.org/drawingml/2006/main">
          <a:pPr eaLnBrk="0" hangingPunct="0"/>
          <a:r>
            <a:rPr lang="en-US" sz="1400" i="0" dirty="0" smtClean="0">
              <a:solidFill>
                <a:schemeClr val="tx1"/>
              </a:solidFill>
              <a:latin typeface="+mn-lt"/>
              <a:ea typeface="Times New Roman" charset="0"/>
              <a:cs typeface="Times New Roman" charset="0"/>
            </a:rPr>
            <a:t>millions</a:t>
          </a:r>
        </a:p>
      </cdr:txBody>
    </cdr:sp>
  </cdr:relSizeAnchor>
  <cdr:relSizeAnchor xmlns:cdr="http://schemas.openxmlformats.org/drawingml/2006/chartDrawing">
    <cdr:from>
      <cdr:x>0.11092</cdr:x>
      <cdr:y>0.12167</cdr:y>
    </cdr:from>
    <cdr:to>
      <cdr:x>0.65608</cdr:x>
      <cdr:y>0.30818</cdr:y>
    </cdr:to>
    <cdr:grpSp>
      <cdr:nvGrpSpPr>
        <cdr:cNvPr id="3" name="Group 2"/>
        <cdr:cNvGrpSpPr/>
      </cdr:nvGrpSpPr>
      <cdr:grpSpPr>
        <a:xfrm xmlns:a="http://schemas.openxmlformats.org/drawingml/2006/main">
          <a:off x="455357" y="546425"/>
          <a:ext cx="2238032" cy="837623"/>
          <a:chOff x="-71285" y="33020"/>
          <a:chExt cx="996989" cy="443406"/>
        </a:xfrm>
      </cdr:grpSpPr>
      <cdr:sp macro="" textlink="">
        <cdr:nvSpPr>
          <cdr:cNvPr id="5" name="TextBox 12"/>
          <cdr:cNvSpPr txBox="1"/>
        </cdr:nvSpPr>
        <cdr:spPr>
          <a:xfrm xmlns:a="http://schemas.openxmlformats.org/drawingml/2006/main">
            <a:off x="147641" y="33020"/>
            <a:ext cx="363172" cy="258956"/>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400" b="1"/>
              <a:t>2018</a:t>
            </a:r>
          </a:p>
        </cdr:txBody>
      </cdr:sp>
      <cdr:sp macro="" textlink="">
        <cdr:nvSpPr>
          <cdr:cNvPr id="6" name="TextBox 8"/>
          <cdr:cNvSpPr txBox="1"/>
        </cdr:nvSpPr>
        <cdr:spPr>
          <a:xfrm xmlns:a="http://schemas.openxmlformats.org/drawingml/2006/main">
            <a:off x="-71285" y="250992"/>
            <a:ext cx="996989" cy="2254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400">
                <a:solidFill>
                  <a:schemeClr val="bg2"/>
                </a:solidFill>
              </a:rPr>
              <a:t>history    projections</a:t>
            </a:r>
          </a:p>
        </cdr:txBody>
      </cdr:sp>
    </cdr:grpSp>
  </cdr:relSizeAnchor>
</c:userShapes>
</file>

<file path=ppt/drawings/drawing24.xml><?xml version="1.0" encoding="utf-8"?>
<c:userShapes xmlns:c="http://schemas.openxmlformats.org/drawingml/2006/chart">
  <cdr:relSizeAnchor xmlns:cdr="http://schemas.openxmlformats.org/drawingml/2006/chartDrawing">
    <cdr:from>
      <cdr:x>0</cdr:x>
      <cdr:y>0</cdr:y>
    </cdr:from>
    <cdr:to>
      <cdr:x>0.98889</cdr:x>
      <cdr:y>0.10937</cdr:y>
    </cdr:to>
    <cdr:sp macro="" textlink="">
      <cdr:nvSpPr>
        <cdr:cNvPr id="2" name="TextBox 1"/>
        <cdr:cNvSpPr txBox="1"/>
      </cdr:nvSpPr>
      <cdr:spPr>
        <a:xfrm xmlns:a="http://schemas.openxmlformats.org/drawingml/2006/main">
          <a:off x="0" y="0"/>
          <a:ext cx="3164844" cy="400038"/>
        </a:xfrm>
        <a:prstGeom xmlns:a="http://schemas.openxmlformats.org/drawingml/2006/main" prst="rect">
          <a:avLst/>
        </a:prstGeom>
      </cdr:spPr>
      <cdr:txBody>
        <a:bodyPr xmlns:a="http://schemas.openxmlformats.org/drawingml/2006/main" wrap="square" lIns="0" tIns="0" rIns="0"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400" b="1" dirty="0">
              <a:latin typeface="Arial" panose="020B0604020202020204" pitchFamily="34" charset="0"/>
              <a:cs typeface="Arial" panose="020B0604020202020204" pitchFamily="34" charset="0"/>
            </a:rPr>
            <a:t>International marine shipping fuel </a:t>
          </a:r>
          <a:r>
            <a:rPr lang="en-US" sz="1400" b="1" dirty="0" smtClean="0">
              <a:latin typeface="Arial" panose="020B0604020202020204" pitchFamily="34" charset="0"/>
              <a:cs typeface="Arial" panose="020B0604020202020204" pitchFamily="34" charset="0"/>
            </a:rPr>
            <a:t>consumption (Reference case)</a:t>
          </a:r>
          <a:endParaRPr lang="en-US" sz="1400" b="1" baseline="0" dirty="0">
            <a:latin typeface="Arial" panose="020B0604020202020204" pitchFamily="34" charset="0"/>
            <a:cs typeface="Arial" panose="020B0604020202020204" pitchFamily="34" charset="0"/>
          </a:endParaRPr>
        </a:p>
        <a:p xmlns:a="http://schemas.openxmlformats.org/drawingml/2006/main">
          <a:r>
            <a:rPr lang="en-US" sz="1400" baseline="0" dirty="0">
              <a:latin typeface="Arial" panose="020B0604020202020204" pitchFamily="34" charset="0"/>
              <a:cs typeface="Arial" panose="020B0604020202020204" pitchFamily="34" charset="0"/>
            </a:rPr>
            <a:t>trillion British thermal units</a:t>
          </a:r>
          <a:endParaRPr lang="en-US" sz="1400" dirty="0">
            <a:latin typeface="Arial" panose="020B0604020202020204" pitchFamily="34" charset="0"/>
            <a:cs typeface="Arial" panose="020B0604020202020204" pitchFamily="34" charset="0"/>
          </a:endParaRPr>
        </a:p>
      </cdr:txBody>
    </cdr:sp>
  </cdr:relSizeAnchor>
  <cdr:relSizeAnchor xmlns:cdr="http://schemas.openxmlformats.org/drawingml/2006/chartDrawing">
    <cdr:from>
      <cdr:x>0.40135</cdr:x>
      <cdr:y>0.54046</cdr:y>
    </cdr:from>
    <cdr:to>
      <cdr:x>0.76742</cdr:x>
      <cdr:y>0.59871</cdr:y>
    </cdr:to>
    <cdr:sp macro="" textlink="">
      <cdr:nvSpPr>
        <cdr:cNvPr id="9" name="TextBox 8"/>
        <cdr:cNvSpPr txBox="1"/>
      </cdr:nvSpPr>
      <cdr:spPr bwMode="auto">
        <a:xfrm xmlns:a="http://schemas.openxmlformats.org/drawingml/2006/main">
          <a:off x="3488996" y="2427226"/>
          <a:ext cx="3182301" cy="26161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square" lIns="0" tIns="0" rIns="0" rtlCol="0">
          <a:prstTxWarp prst="textNoShape">
            <a:avLst/>
          </a:prstTxWarp>
          <a:spAutoFit/>
        </a:bodyPr>
        <a:lstStyle xmlns:a="http://schemas.openxmlformats.org/drawingml/2006/main"/>
        <a:p xmlns:a="http://schemas.openxmlformats.org/drawingml/2006/main">
          <a:pPr eaLnBrk="0" hangingPunct="0"/>
          <a:r>
            <a:rPr lang="en-US" sz="1400" b="1" dirty="0">
              <a:solidFill>
                <a:schemeClr val="bg1"/>
              </a:solidFill>
              <a:ea typeface="Times New Roman" charset="0"/>
              <a:cs typeface="Times New Roman" charset="0"/>
            </a:rPr>
            <a:t>l</a:t>
          </a:r>
          <a:r>
            <a:rPr lang="en-US" sz="1400" b="1" i="0" dirty="0" smtClean="0">
              <a:solidFill>
                <a:schemeClr val="bg1"/>
              </a:solidFill>
              <a:latin typeface="+mn-lt"/>
              <a:ea typeface="Times New Roman" charset="0"/>
              <a:cs typeface="Times New Roman" charset="0"/>
            </a:rPr>
            <a:t>ow</a:t>
          </a:r>
          <a:r>
            <a:rPr lang="en-US" sz="1400" b="1" dirty="0" smtClean="0">
              <a:solidFill>
                <a:schemeClr val="bg1"/>
              </a:solidFill>
              <a:ea typeface="Times New Roman" charset="0"/>
              <a:cs typeface="Times New Roman" charset="0"/>
            </a:rPr>
            <a:t>-</a:t>
          </a:r>
          <a:r>
            <a:rPr lang="en-US" sz="1400" b="1" i="0" baseline="0" dirty="0" smtClean="0">
              <a:solidFill>
                <a:schemeClr val="bg1"/>
              </a:solidFill>
              <a:latin typeface="+mn-lt"/>
              <a:ea typeface="Times New Roman" charset="0"/>
              <a:cs typeface="Times New Roman" charset="0"/>
            </a:rPr>
            <a:t>sulfur fuel oil</a:t>
          </a:r>
          <a:endParaRPr lang="en-US" sz="1400" b="1" i="0" dirty="0" smtClean="0">
            <a:solidFill>
              <a:schemeClr val="bg1"/>
            </a:solidFill>
            <a:latin typeface="+mn-lt"/>
            <a:ea typeface="Times New Roman" charset="0"/>
            <a:cs typeface="Times New Roman" charset="0"/>
          </a:endParaRPr>
        </a:p>
      </cdr:txBody>
    </cdr:sp>
  </cdr:relSizeAnchor>
  <cdr:relSizeAnchor xmlns:cdr="http://schemas.openxmlformats.org/drawingml/2006/chartDrawing">
    <cdr:from>
      <cdr:x>0.40591</cdr:x>
      <cdr:y>0.75688</cdr:y>
    </cdr:from>
    <cdr:to>
      <cdr:x>0.77198</cdr:x>
      <cdr:y>0.82489</cdr:y>
    </cdr:to>
    <cdr:sp macro="" textlink="">
      <cdr:nvSpPr>
        <cdr:cNvPr id="10" name="TextBox 1"/>
        <cdr:cNvSpPr txBox="1"/>
      </cdr:nvSpPr>
      <cdr:spPr bwMode="auto">
        <a:xfrm xmlns:a="http://schemas.openxmlformats.org/drawingml/2006/main">
          <a:off x="2567218" y="2811620"/>
          <a:ext cx="2315247" cy="252633"/>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chemeClr val="bg1"/>
              </a:solidFill>
              <a:latin typeface="+mn-lt"/>
              <a:ea typeface="Times New Roman" charset="0"/>
              <a:cs typeface="Times New Roman" charset="0"/>
            </a:rPr>
            <a:t>distillate </a:t>
          </a:r>
          <a:r>
            <a:rPr lang="en-US" sz="1400" b="1" i="0" baseline="0" dirty="0" smtClean="0">
              <a:solidFill>
                <a:schemeClr val="bg1"/>
              </a:solidFill>
              <a:latin typeface="+mn-lt"/>
              <a:ea typeface="Times New Roman" charset="0"/>
              <a:cs typeface="Times New Roman" charset="0"/>
            </a:rPr>
            <a:t>fuel oil</a:t>
          </a:r>
          <a:endParaRPr lang="en-US" sz="1400" b="1" i="0" dirty="0" smtClean="0">
            <a:solidFill>
              <a:schemeClr val="bg1"/>
            </a:solidFill>
            <a:latin typeface="+mn-lt"/>
            <a:ea typeface="Times New Roman" charset="0"/>
            <a:cs typeface="Times New Roman" charset="0"/>
          </a:endParaRPr>
        </a:p>
      </cdr:txBody>
    </cdr:sp>
  </cdr:relSizeAnchor>
  <cdr:relSizeAnchor xmlns:cdr="http://schemas.openxmlformats.org/drawingml/2006/chartDrawing">
    <cdr:from>
      <cdr:x>0.63222</cdr:x>
      <cdr:y>0.87143</cdr:y>
    </cdr:from>
    <cdr:to>
      <cdr:x>1</cdr:x>
      <cdr:y>0.93944</cdr:y>
    </cdr:to>
    <cdr:sp macro="" textlink="">
      <cdr:nvSpPr>
        <cdr:cNvPr id="11" name="TextBox 1"/>
        <cdr:cNvSpPr txBox="1"/>
      </cdr:nvSpPr>
      <cdr:spPr bwMode="auto">
        <a:xfrm xmlns:a="http://schemas.openxmlformats.org/drawingml/2006/main">
          <a:off x="5495983" y="3913617"/>
          <a:ext cx="3197167" cy="30543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chemeClr val="bg1"/>
              </a:solidFill>
              <a:latin typeface="+mn-lt"/>
              <a:ea typeface="Times New Roman" charset="0"/>
              <a:cs typeface="Times New Roman" charset="0"/>
            </a:rPr>
            <a:t>liquefied</a:t>
          </a:r>
          <a:r>
            <a:rPr lang="en-US" sz="1400" b="1" i="0" baseline="0" dirty="0" smtClean="0">
              <a:solidFill>
                <a:schemeClr val="bg1"/>
              </a:solidFill>
              <a:latin typeface="+mn-lt"/>
              <a:ea typeface="Times New Roman" charset="0"/>
              <a:cs typeface="Times New Roman" charset="0"/>
            </a:rPr>
            <a:t> natural gas</a:t>
          </a:r>
          <a:endParaRPr lang="en-US" sz="1400" b="1" i="0" dirty="0" smtClean="0">
            <a:solidFill>
              <a:schemeClr val="bg1"/>
            </a:solidFill>
            <a:latin typeface="+mn-lt"/>
            <a:ea typeface="Times New Roman" charset="0"/>
            <a:cs typeface="Times New Roman" charset="0"/>
          </a:endParaRPr>
        </a:p>
      </cdr:txBody>
    </cdr:sp>
  </cdr:relSizeAnchor>
  <cdr:relSizeAnchor xmlns:cdr="http://schemas.openxmlformats.org/drawingml/2006/chartDrawing">
    <cdr:from>
      <cdr:x>0.39902</cdr:x>
      <cdr:y>0.35213</cdr:y>
    </cdr:from>
    <cdr:to>
      <cdr:x>0.66932</cdr:x>
      <cdr:y>0.41038</cdr:y>
    </cdr:to>
    <cdr:sp macro="" textlink="">
      <cdr:nvSpPr>
        <cdr:cNvPr id="6" name="TextBox 1"/>
        <cdr:cNvSpPr txBox="1"/>
      </cdr:nvSpPr>
      <cdr:spPr bwMode="auto">
        <a:xfrm xmlns:a="http://schemas.openxmlformats.org/drawingml/2006/main">
          <a:off x="3468741" y="1581429"/>
          <a:ext cx="2349758" cy="26161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dirty="0">
              <a:solidFill>
                <a:schemeClr val="bg1"/>
              </a:solidFill>
              <a:ea typeface="Times New Roman" charset="0"/>
              <a:cs typeface="Times New Roman" charset="0"/>
            </a:rPr>
            <a:t>h</a:t>
          </a:r>
          <a:r>
            <a:rPr lang="en-US" sz="1400" b="1" i="0" baseline="0" dirty="0" smtClean="0">
              <a:solidFill>
                <a:schemeClr val="bg1"/>
              </a:solidFill>
              <a:latin typeface="+mn-lt"/>
              <a:ea typeface="Times New Roman" charset="0"/>
              <a:cs typeface="Times New Roman" charset="0"/>
            </a:rPr>
            <a:t>igh-sulfur fuel oil</a:t>
          </a:r>
          <a:endParaRPr lang="en-US" sz="1400" b="1" i="0" dirty="0" smtClean="0">
            <a:solidFill>
              <a:schemeClr val="bg1"/>
            </a:solidFill>
            <a:latin typeface="+mn-lt"/>
            <a:ea typeface="Times New Roman" charset="0"/>
            <a:cs typeface="Times New Roman" charset="0"/>
          </a:endParaRPr>
        </a:p>
      </cdr:txBody>
    </cdr:sp>
  </cdr:relSizeAnchor>
</c:userShapes>
</file>

<file path=ppt/drawings/drawing25.xml><?xml version="1.0" encoding="utf-8"?>
<c:userShapes xmlns:c="http://schemas.openxmlformats.org/drawingml/2006/chart">
  <cdr:relSizeAnchor xmlns:cdr="http://schemas.openxmlformats.org/drawingml/2006/chartDrawing">
    <cdr:from>
      <cdr:x>0.01111</cdr:x>
      <cdr:y>0.01852</cdr:y>
    </cdr:from>
    <cdr:to>
      <cdr:x>0.69194</cdr:x>
      <cdr:y>0.21361</cdr:y>
    </cdr:to>
    <cdr:sp macro="" textlink="">
      <cdr:nvSpPr>
        <cdr:cNvPr id="7" name="TextBox 1"/>
        <cdr:cNvSpPr txBox="1"/>
      </cdr:nvSpPr>
      <cdr:spPr bwMode="auto">
        <a:xfrm xmlns:a="http://schemas.openxmlformats.org/drawingml/2006/main">
          <a:off x="35547" y="67418"/>
          <a:ext cx="2178339" cy="710169"/>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baseline="0" dirty="0" smtClean="0">
              <a:solidFill>
                <a:sysClr val="windowText" lastClr="000000"/>
              </a:solidFill>
              <a:latin typeface="Arial" panose="020B0604020202020204" pitchFamily="34" charset="0"/>
              <a:ea typeface="Times New Roman" charset="0"/>
              <a:cs typeface="Arial" panose="020B0604020202020204" pitchFamily="34" charset="0"/>
            </a:rPr>
            <a:t>U.S. refinery utilization (Reference</a:t>
          </a:r>
          <a:r>
            <a:rPr lang="en-US" sz="1400" b="1" i="0" dirty="0" smtClean="0">
              <a:solidFill>
                <a:sysClr val="windowText" lastClr="000000"/>
              </a:solidFill>
              <a:latin typeface="Arial" panose="020B0604020202020204" pitchFamily="34" charset="0"/>
              <a:ea typeface="Times New Roman" charset="0"/>
              <a:cs typeface="Arial" panose="020B0604020202020204" pitchFamily="34" charset="0"/>
            </a:rPr>
            <a:t> case)</a:t>
          </a:r>
          <a:endParaRPr lang="en-US" sz="1400" b="1" i="0" baseline="0" dirty="0" smtClean="0">
            <a:solidFill>
              <a:sysClr val="windowText" lastClr="000000"/>
            </a:solidFill>
            <a:latin typeface="Arial" panose="020B0604020202020204" pitchFamily="34" charset="0"/>
            <a:ea typeface="Times New Roman" charset="0"/>
            <a:cs typeface="Arial" panose="020B0604020202020204" pitchFamily="34" charset="0"/>
          </a:endParaRPr>
        </a:p>
        <a:p xmlns:a="http://schemas.openxmlformats.org/drawingml/2006/main">
          <a:pPr eaLnBrk="0" hangingPunct="0"/>
          <a:endParaRPr lang="en-US" sz="200" b="1" i="0" baseline="0" dirty="0" smtClean="0">
            <a:solidFill>
              <a:sysClr val="windowText" lastClr="000000"/>
            </a:solidFill>
            <a:latin typeface="Arial" panose="020B0604020202020204" pitchFamily="34" charset="0"/>
            <a:ea typeface="Times New Roman" charset="0"/>
            <a:cs typeface="Arial" panose="020B0604020202020204" pitchFamily="34" charset="0"/>
          </a:endParaRPr>
        </a:p>
        <a:p xmlns:a="http://schemas.openxmlformats.org/drawingml/2006/main">
          <a:pPr eaLnBrk="0" hangingPunct="0"/>
          <a:r>
            <a:rPr lang="en-US" sz="1400" i="0" baseline="0" dirty="0" smtClean="0">
              <a:solidFill>
                <a:sysClr val="windowText" lastClr="000000"/>
              </a:solidFill>
              <a:latin typeface="Arial" panose="020B0604020202020204" pitchFamily="34" charset="0"/>
              <a:ea typeface="Times New Roman" charset="0"/>
              <a:cs typeface="Arial" panose="020B0604020202020204" pitchFamily="34" charset="0"/>
            </a:rPr>
            <a:t>percent</a:t>
          </a:r>
        </a:p>
        <a:p xmlns:a="http://schemas.openxmlformats.org/drawingml/2006/main">
          <a:pPr eaLnBrk="0" hangingPunct="0"/>
          <a:endParaRPr lang="en-US" sz="14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0.51802</cdr:x>
      <cdr:y>0.29707</cdr:y>
    </cdr:from>
    <cdr:to>
      <cdr:x>0.84927</cdr:x>
      <cdr:y>0.47994</cdr:y>
    </cdr:to>
    <cdr:sp macro="" textlink="">
      <cdr:nvSpPr>
        <cdr:cNvPr id="2" name="TextBox 1"/>
        <cdr:cNvSpPr txBox="1"/>
      </cdr:nvSpPr>
      <cdr:spPr bwMode="auto">
        <a:xfrm xmlns:a="http://schemas.openxmlformats.org/drawingml/2006/main">
          <a:off x="1658566" y="1094495"/>
          <a:ext cx="1060574" cy="67373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r" eaLnBrk="0" hangingPunct="0"/>
          <a:r>
            <a:rPr lang="en-US" sz="1400" b="1" i="0" dirty="0" smtClean="0">
              <a:solidFill>
                <a:schemeClr val="bg1"/>
              </a:solidFill>
              <a:latin typeface="+mn-lt"/>
              <a:ea typeface="Times New Roman" charset="0"/>
              <a:cs typeface="Times New Roman" charset="0"/>
            </a:rPr>
            <a:t>portion of throughput</a:t>
          </a:r>
          <a:r>
            <a:rPr lang="en-US" sz="1400" b="1" i="0" baseline="0" dirty="0" smtClean="0">
              <a:solidFill>
                <a:schemeClr val="bg1"/>
              </a:solidFill>
              <a:latin typeface="+mn-lt"/>
              <a:ea typeface="Times New Roman" charset="0"/>
              <a:cs typeface="Times New Roman" charset="0"/>
            </a:rPr>
            <a:t> exported</a:t>
          </a:r>
          <a:endParaRPr lang="en-US" sz="1400" b="1" i="0" dirty="0" smtClean="0">
            <a:solidFill>
              <a:schemeClr val="bg1"/>
            </a:solidFill>
            <a:latin typeface="+mn-lt"/>
            <a:ea typeface="Times New Roman" charset="0"/>
            <a:cs typeface="Times New Roman" charset="0"/>
          </a:endParaRPr>
        </a:p>
      </cdr:txBody>
    </cdr:sp>
  </cdr:relSizeAnchor>
  <cdr:relSizeAnchor xmlns:cdr="http://schemas.openxmlformats.org/drawingml/2006/chartDrawing">
    <cdr:from>
      <cdr:x>0.47986</cdr:x>
      <cdr:y>0.56713</cdr:y>
    </cdr:from>
    <cdr:to>
      <cdr:x>0.85417</cdr:x>
      <cdr:y>0.75</cdr:y>
    </cdr:to>
    <cdr:sp macro="" textlink="">
      <cdr:nvSpPr>
        <cdr:cNvPr id="3" name="TextBox 1"/>
        <cdr:cNvSpPr txBox="1"/>
      </cdr:nvSpPr>
      <cdr:spPr bwMode="auto">
        <a:xfrm xmlns:a="http://schemas.openxmlformats.org/drawingml/2006/main">
          <a:off x="2193925" y="1555750"/>
          <a:ext cx="1711325" cy="50165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r" eaLnBrk="0" hangingPunct="0"/>
          <a:r>
            <a:rPr lang="en-US" sz="1400" b="1" i="0" dirty="0" smtClean="0">
              <a:solidFill>
                <a:schemeClr val="bg1"/>
              </a:solidFill>
              <a:latin typeface="Arial" panose="020B0604020202020204" pitchFamily="34" charset="0"/>
              <a:ea typeface="Times New Roman" charset="0"/>
              <a:cs typeface="Arial" panose="020B0604020202020204" pitchFamily="34" charset="0"/>
            </a:rPr>
            <a:t>portion of throughput</a:t>
          </a:r>
          <a:r>
            <a:rPr lang="en-US" sz="1400" b="1" i="0" baseline="0" dirty="0" smtClean="0">
              <a:solidFill>
                <a:schemeClr val="bg1"/>
              </a:solidFill>
              <a:latin typeface="Arial" panose="020B0604020202020204" pitchFamily="34" charset="0"/>
              <a:ea typeface="Times New Roman" charset="0"/>
              <a:cs typeface="Arial" panose="020B0604020202020204" pitchFamily="34" charset="0"/>
            </a:rPr>
            <a:t> consumed domestically</a:t>
          </a:r>
          <a:endParaRPr lang="en-US" sz="1400" b="1" i="0" dirty="0" smtClean="0">
            <a:solidFill>
              <a:schemeClr val="bg1"/>
            </a:solidFill>
            <a:latin typeface="Arial" panose="020B0604020202020204" pitchFamily="34" charset="0"/>
            <a:ea typeface="Times New Roman" charset="0"/>
            <a:cs typeface="Arial" panose="020B0604020202020204" pitchFamily="34" charset="0"/>
          </a:endParaRPr>
        </a:p>
      </cdr:txBody>
    </cdr:sp>
  </cdr:relSizeAnchor>
  <cdr:relSizeAnchor xmlns:cdr="http://schemas.openxmlformats.org/drawingml/2006/chartDrawing">
    <cdr:from>
      <cdr:x>0.5409</cdr:x>
      <cdr:y>0.2188</cdr:y>
    </cdr:from>
    <cdr:to>
      <cdr:x>0.83828</cdr:x>
      <cdr:y>0.29924</cdr:y>
    </cdr:to>
    <cdr:sp macro="" textlink="">
      <cdr:nvSpPr>
        <cdr:cNvPr id="4" name="TextBox 1"/>
        <cdr:cNvSpPr txBox="1"/>
      </cdr:nvSpPr>
      <cdr:spPr bwMode="auto">
        <a:xfrm xmlns:a="http://schemas.openxmlformats.org/drawingml/2006/main">
          <a:off x="1731818" y="806115"/>
          <a:ext cx="952125" cy="296361"/>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r" eaLnBrk="0" hangingPunct="0"/>
          <a:r>
            <a:rPr lang="en-US" sz="1400" b="1" i="0" dirty="0" smtClean="0">
              <a:solidFill>
                <a:schemeClr val="accent2"/>
              </a:solidFill>
              <a:latin typeface="+mn-lt"/>
              <a:ea typeface="Times New Roman" charset="0"/>
              <a:cs typeface="Times New Roman" charset="0"/>
            </a:rPr>
            <a:t>utilization</a:t>
          </a:r>
        </a:p>
      </cdr:txBody>
    </cdr:sp>
  </cdr:relSizeAnchor>
  <cdr:relSizeAnchor xmlns:cdr="http://schemas.openxmlformats.org/drawingml/2006/chartDrawing">
    <cdr:from>
      <cdr:x>0.1614</cdr:x>
      <cdr:y>0.16743</cdr:y>
    </cdr:from>
    <cdr:to>
      <cdr:x>0.34508</cdr:x>
      <cdr:y>0.2181</cdr:y>
    </cdr:to>
    <cdr:sp macro="" textlink="">
      <cdr:nvSpPr>
        <cdr:cNvPr id="6" name="TextBox 1"/>
        <cdr:cNvSpPr txBox="1"/>
      </cdr:nvSpPr>
      <cdr:spPr bwMode="auto">
        <a:xfrm xmlns:a="http://schemas.openxmlformats.org/drawingml/2006/main">
          <a:off x="662592" y="751931"/>
          <a:ext cx="754057" cy="227561"/>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900" b="0" i="0" dirty="0" smtClean="0">
              <a:solidFill>
                <a:schemeClr val="bg2"/>
              </a:solidFill>
              <a:latin typeface="+mn-lt"/>
              <a:ea typeface="Times New Roman" charset="0"/>
              <a:cs typeface="Times New Roman" charset="0"/>
            </a:rPr>
            <a:t>         </a:t>
          </a:r>
          <a:r>
            <a:rPr lang="en-US" sz="1400" b="1" i="0" dirty="0" smtClean="0">
              <a:solidFill>
                <a:schemeClr val="tx1"/>
              </a:solidFill>
              <a:latin typeface="Arial" panose="020B0604020202020204" pitchFamily="34" charset="0"/>
              <a:ea typeface="Times New Roman" charset="0"/>
              <a:cs typeface="Arial" panose="020B0604020202020204" pitchFamily="34" charset="0"/>
            </a:rPr>
            <a:t>2018</a:t>
          </a:r>
        </a:p>
      </cdr:txBody>
    </cdr:sp>
  </cdr:relSizeAnchor>
  <cdr:relSizeAnchor xmlns:cdr="http://schemas.openxmlformats.org/drawingml/2006/chartDrawing">
    <cdr:from>
      <cdr:x>0.14022</cdr:x>
      <cdr:y>0.20696</cdr:y>
    </cdr:from>
    <cdr:to>
      <cdr:x>0.80743</cdr:x>
      <cdr:y>0.26083</cdr:y>
    </cdr:to>
    <cdr:sp macro="" textlink="">
      <cdr:nvSpPr>
        <cdr:cNvPr id="8" name="TextBox 1"/>
        <cdr:cNvSpPr txBox="1"/>
      </cdr:nvSpPr>
      <cdr:spPr bwMode="auto">
        <a:xfrm xmlns:a="http://schemas.openxmlformats.org/drawingml/2006/main">
          <a:off x="575657" y="929475"/>
          <a:ext cx="2739080" cy="241933"/>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endParaRPr lang="en-US" sz="300" b="0" i="0" dirty="0">
            <a:solidFill>
              <a:schemeClr val="tx1"/>
            </a:solidFill>
            <a:latin typeface="Arial" panose="020B0604020202020204" pitchFamily="34" charset="0"/>
            <a:ea typeface="Times New Roman" charset="0"/>
            <a:cs typeface="Arial" panose="020B0604020202020204" pitchFamily="34" charset="0"/>
          </a:endParaRPr>
        </a:p>
        <a:p xmlns:a="http://schemas.openxmlformats.org/drawingml/2006/main">
          <a:pPr eaLnBrk="0" hangingPunct="0"/>
          <a:r>
            <a:rPr lang="en-US" sz="1400" b="0" i="0" dirty="0">
              <a:solidFill>
                <a:schemeClr val="tx1"/>
              </a:solidFill>
              <a:latin typeface="Arial" panose="020B0604020202020204" pitchFamily="34" charset="0"/>
              <a:ea typeface="Times New Roman" charset="0"/>
              <a:cs typeface="Arial" panose="020B0604020202020204" pitchFamily="34" charset="0"/>
            </a:rPr>
            <a:t>history</a:t>
          </a:r>
          <a:r>
            <a:rPr lang="en-US" sz="1400" b="0" i="0" baseline="0" dirty="0">
              <a:solidFill>
                <a:schemeClr val="tx1"/>
              </a:solidFill>
              <a:latin typeface="Arial" panose="020B0604020202020204" pitchFamily="34" charset="0"/>
              <a:ea typeface="Times New Roman" charset="0"/>
              <a:cs typeface="Arial" panose="020B0604020202020204" pitchFamily="34" charset="0"/>
            </a:rPr>
            <a:t>  projections</a:t>
          </a:r>
          <a:endParaRPr lang="en-US" sz="1400" b="0" i="0" dirty="0">
            <a:solidFill>
              <a:schemeClr val="tx1"/>
            </a:solidFill>
            <a:latin typeface="Arial" panose="020B0604020202020204" pitchFamily="34" charset="0"/>
            <a:ea typeface="Times New Roman" charset="0"/>
            <a:cs typeface="Arial" panose="020B0604020202020204" pitchFamily="34" charset="0"/>
          </a:endParaRPr>
        </a:p>
      </cdr:txBody>
    </cdr:sp>
  </cdr:relSizeAnchor>
</c:userShapes>
</file>

<file path=ppt/drawings/drawing26.xml><?xml version="1.0" encoding="utf-8"?>
<c:userShapes xmlns:c="http://schemas.openxmlformats.org/drawingml/2006/chart">
  <cdr:relSizeAnchor xmlns:cdr="http://schemas.openxmlformats.org/drawingml/2006/chartDrawing">
    <cdr:from>
      <cdr:x>0.0302</cdr:x>
      <cdr:y>0.01657</cdr:y>
    </cdr:from>
    <cdr:to>
      <cdr:x>0.99836</cdr:x>
      <cdr:y>0.21905</cdr:y>
    </cdr:to>
    <cdr:sp macro="" textlink="">
      <cdr:nvSpPr>
        <cdr:cNvPr id="2" name="TextBox 1"/>
        <cdr:cNvSpPr txBox="1"/>
      </cdr:nvSpPr>
      <cdr:spPr bwMode="auto">
        <a:xfrm xmlns:a="http://schemas.openxmlformats.org/drawingml/2006/main">
          <a:off x="123979" y="74416"/>
          <a:ext cx="3974563" cy="909346"/>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a:effectLst/>
              <a:latin typeface="Arial" panose="020B0604020202020204" pitchFamily="34" charset="0"/>
              <a:cs typeface="Arial" panose="020B0604020202020204" pitchFamily="34" charset="0"/>
            </a:rPr>
            <a:t>U.S.</a:t>
          </a:r>
          <a:r>
            <a:rPr lang="en-US" sz="1400" b="1" i="0" baseline="0" dirty="0">
              <a:effectLst/>
              <a:latin typeface="Arial" panose="020B0604020202020204" pitchFamily="34" charset="0"/>
              <a:cs typeface="Arial" panose="020B0604020202020204" pitchFamily="34" charset="0"/>
            </a:rPr>
            <a:t> diesel and residual fuel exports </a:t>
          </a:r>
        </a:p>
        <a:p xmlns:a="http://schemas.openxmlformats.org/drawingml/2006/main">
          <a:pPr eaLnBrk="0" hangingPunct="0"/>
          <a:r>
            <a:rPr lang="en-US" sz="1400" b="1" i="0" baseline="0" dirty="0">
              <a:effectLst/>
              <a:latin typeface="Arial" panose="020B0604020202020204" pitchFamily="34" charset="0"/>
              <a:cs typeface="Arial" panose="020B0604020202020204" pitchFamily="34" charset="0"/>
            </a:rPr>
            <a:t>and unfinished oils </a:t>
          </a:r>
          <a:r>
            <a:rPr lang="en-US" sz="1400" b="1" i="0" baseline="0" dirty="0" smtClean="0">
              <a:effectLst/>
              <a:latin typeface="Arial" panose="020B0604020202020204" pitchFamily="34" charset="0"/>
              <a:cs typeface="Arial" panose="020B0604020202020204" pitchFamily="34" charset="0"/>
            </a:rPr>
            <a:t>imports (Reference</a:t>
          </a:r>
          <a:r>
            <a:rPr lang="en-US" sz="1400" b="1" i="0" dirty="0" smtClean="0">
              <a:effectLst/>
              <a:latin typeface="Arial" panose="020B0604020202020204" pitchFamily="34" charset="0"/>
              <a:cs typeface="Arial" panose="020B0604020202020204" pitchFamily="34" charset="0"/>
            </a:rPr>
            <a:t> case)</a:t>
          </a:r>
          <a:endParaRPr lang="en-US" sz="1400" b="1" i="0" baseline="0" dirty="0" smtClean="0">
            <a:effectLst/>
            <a:latin typeface="Arial" panose="020B0604020202020204" pitchFamily="34" charset="0"/>
            <a:cs typeface="Arial" panose="020B0604020202020204" pitchFamily="34" charset="0"/>
          </a:endParaRPr>
        </a:p>
        <a:p xmlns:a="http://schemas.openxmlformats.org/drawingml/2006/main">
          <a:pPr eaLnBrk="0" hangingPunct="0"/>
          <a:endParaRPr lang="en-US" sz="200" dirty="0">
            <a:effectLst/>
            <a:latin typeface="Arial" panose="020B0604020202020204" pitchFamily="34" charset="0"/>
            <a:cs typeface="Arial" panose="020B0604020202020204" pitchFamily="34" charset="0"/>
          </a:endParaRPr>
        </a:p>
        <a:p xmlns:a="http://schemas.openxmlformats.org/drawingml/2006/main">
          <a:pPr eaLnBrk="0" hangingPunct="0"/>
          <a:r>
            <a:rPr lang="en-US" sz="1400" b="0" i="0" baseline="0" dirty="0">
              <a:effectLst/>
              <a:latin typeface="Arial" panose="020B0604020202020204" pitchFamily="34" charset="0"/>
              <a:cs typeface="Arial" panose="020B0604020202020204" pitchFamily="34" charset="0"/>
            </a:rPr>
            <a:t>million barrels per </a:t>
          </a:r>
          <a:r>
            <a:rPr lang="en-US" sz="1400" b="0" i="0" baseline="0" dirty="0" smtClean="0">
              <a:effectLst/>
              <a:latin typeface="Arial" panose="020B0604020202020204" pitchFamily="34" charset="0"/>
              <a:cs typeface="Arial" panose="020B0604020202020204" pitchFamily="34" charset="0"/>
            </a:rPr>
            <a:t>day</a:t>
          </a:r>
        </a:p>
        <a:p xmlns:a="http://schemas.openxmlformats.org/drawingml/2006/main">
          <a:pPr eaLnBrk="0" hangingPunct="0"/>
          <a:endParaRPr lang="en-US" sz="1400" dirty="0">
            <a:effectLst/>
          </a:endParaRPr>
        </a:p>
      </cdr:txBody>
    </cdr:sp>
  </cdr:relSizeAnchor>
  <cdr:relSizeAnchor xmlns:cdr="http://schemas.openxmlformats.org/drawingml/2006/chartDrawing">
    <cdr:from>
      <cdr:x>0.13356</cdr:x>
      <cdr:y>0.17545</cdr:y>
    </cdr:from>
    <cdr:to>
      <cdr:x>0.70386</cdr:x>
      <cdr:y>0.30766</cdr:y>
    </cdr:to>
    <cdr:sp macro="" textlink="">
      <cdr:nvSpPr>
        <cdr:cNvPr id="3" name="TextBox 1"/>
        <cdr:cNvSpPr txBox="1"/>
      </cdr:nvSpPr>
      <cdr:spPr bwMode="auto">
        <a:xfrm xmlns:a="http://schemas.openxmlformats.org/drawingml/2006/main">
          <a:off x="548301" y="787970"/>
          <a:ext cx="2341238" cy="593744"/>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0" i="0" dirty="0" smtClean="0">
              <a:solidFill>
                <a:schemeClr val="tx1"/>
              </a:solidFill>
              <a:latin typeface="Arial" panose="020B0604020202020204" pitchFamily="34" charset="0"/>
              <a:ea typeface="Times New Roman" charset="0"/>
              <a:cs typeface="Arial" panose="020B0604020202020204" pitchFamily="34" charset="0"/>
            </a:rPr>
            <a:t>        </a:t>
          </a:r>
          <a:r>
            <a:rPr lang="en-US" sz="1400" b="1" i="0" dirty="0" smtClean="0">
              <a:solidFill>
                <a:schemeClr val="tx1"/>
              </a:solidFill>
              <a:latin typeface="Arial" panose="020B0604020202020204" pitchFamily="34" charset="0"/>
              <a:ea typeface="Times New Roman" charset="0"/>
              <a:cs typeface="Arial" panose="020B0604020202020204" pitchFamily="34" charset="0"/>
            </a:rPr>
            <a:t>2018</a:t>
          </a:r>
        </a:p>
        <a:p xmlns:a="http://schemas.openxmlformats.org/drawingml/2006/main">
          <a:pPr eaLnBrk="0" hangingPunct="0"/>
          <a:r>
            <a:rPr lang="en-US" sz="1400" b="0" i="0" dirty="0" smtClean="0">
              <a:solidFill>
                <a:schemeClr val="tx1"/>
              </a:solidFill>
              <a:latin typeface="Arial" panose="020B0604020202020204" pitchFamily="34" charset="0"/>
              <a:ea typeface="Times New Roman" charset="0"/>
              <a:cs typeface="Arial" panose="020B0604020202020204" pitchFamily="34" charset="0"/>
            </a:rPr>
            <a:t>history</a:t>
          </a:r>
          <a:r>
            <a:rPr lang="en-US" sz="1400" b="0" i="0" baseline="0" dirty="0" smtClean="0">
              <a:solidFill>
                <a:schemeClr val="tx1"/>
              </a:solidFill>
              <a:latin typeface="Arial" panose="020B0604020202020204" pitchFamily="34" charset="0"/>
              <a:ea typeface="Times New Roman" charset="0"/>
              <a:cs typeface="Arial" panose="020B0604020202020204" pitchFamily="34" charset="0"/>
            </a:rPr>
            <a:t>   projections</a:t>
          </a:r>
          <a:endParaRPr lang="en-US" sz="1400" b="0" i="0" dirty="0" smtClean="0">
            <a:solidFill>
              <a:schemeClr val="tx1"/>
            </a:solidFill>
            <a:latin typeface="Arial" panose="020B0604020202020204" pitchFamily="34" charset="0"/>
            <a:ea typeface="Times New Roman" charset="0"/>
            <a:cs typeface="Arial" panose="020B0604020202020204" pitchFamily="34" charset="0"/>
          </a:endParaRPr>
        </a:p>
      </cdr:txBody>
    </cdr:sp>
  </cdr:relSizeAnchor>
  <cdr:relSizeAnchor xmlns:cdr="http://schemas.openxmlformats.org/drawingml/2006/chartDrawing">
    <cdr:from>
      <cdr:x>0.39991</cdr:x>
      <cdr:y>0.39954</cdr:y>
    </cdr:from>
    <cdr:to>
      <cdr:x>0.84646</cdr:x>
      <cdr:y>0.74643</cdr:y>
    </cdr:to>
    <cdr:sp macro="" textlink="">
      <cdr:nvSpPr>
        <cdr:cNvPr id="4" name="TextBox 1"/>
        <cdr:cNvSpPr txBox="1"/>
      </cdr:nvSpPr>
      <cdr:spPr bwMode="auto">
        <a:xfrm xmlns:a="http://schemas.openxmlformats.org/drawingml/2006/main">
          <a:off x="1641741" y="1794329"/>
          <a:ext cx="1833210" cy="1557916"/>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nchor="t">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chemeClr val="accent2"/>
              </a:solidFill>
              <a:latin typeface="Arial" panose="020B0604020202020204" pitchFamily="34" charset="0"/>
              <a:ea typeface="Times New Roman" charset="0"/>
              <a:cs typeface="Arial" panose="020B0604020202020204" pitchFamily="34" charset="0"/>
            </a:rPr>
            <a:t>diesel and</a:t>
          </a:r>
          <a:r>
            <a:rPr lang="en-US" sz="1400" b="1" i="0" baseline="0" dirty="0" smtClean="0">
              <a:solidFill>
                <a:schemeClr val="accent2"/>
              </a:solidFill>
              <a:latin typeface="Arial" panose="020B0604020202020204" pitchFamily="34" charset="0"/>
              <a:ea typeface="Times New Roman" charset="0"/>
              <a:cs typeface="Arial" panose="020B0604020202020204" pitchFamily="34" charset="0"/>
            </a:rPr>
            <a:t> </a:t>
          </a:r>
          <a:r>
            <a:rPr lang="en-US" sz="1400" b="1" i="0" dirty="0" smtClean="0">
              <a:solidFill>
                <a:schemeClr val="accent2"/>
              </a:solidFill>
              <a:latin typeface="Arial" panose="020B0604020202020204" pitchFamily="34" charset="0"/>
              <a:ea typeface="Times New Roman" charset="0"/>
              <a:cs typeface="Arial" panose="020B0604020202020204" pitchFamily="34" charset="0"/>
            </a:rPr>
            <a:t>residual</a:t>
          </a:r>
          <a:r>
            <a:rPr lang="en-US" sz="1400" b="1" i="0" baseline="0" dirty="0" smtClean="0">
              <a:solidFill>
                <a:schemeClr val="accent2"/>
              </a:solidFill>
              <a:latin typeface="Arial" panose="020B0604020202020204" pitchFamily="34" charset="0"/>
              <a:ea typeface="Times New Roman" charset="0"/>
              <a:cs typeface="Arial" panose="020B0604020202020204" pitchFamily="34" charset="0"/>
            </a:rPr>
            <a:t> fuel exports</a:t>
          </a:r>
        </a:p>
        <a:p xmlns:a="http://schemas.openxmlformats.org/drawingml/2006/main">
          <a:pPr eaLnBrk="0" hangingPunct="0"/>
          <a:endParaRPr lang="en-US" sz="1000" i="0" baseline="0" dirty="0" smtClean="0">
            <a:solidFill>
              <a:schemeClr val="accent4"/>
            </a:solidFill>
            <a:latin typeface="Arial" panose="020B0604020202020204" pitchFamily="34" charset="0"/>
            <a:ea typeface="Times New Roman" charset="0"/>
            <a:cs typeface="Arial" panose="020B0604020202020204" pitchFamily="34" charset="0"/>
          </a:endParaRPr>
        </a:p>
        <a:p xmlns:a="http://schemas.openxmlformats.org/drawingml/2006/main">
          <a:pPr eaLnBrk="0" hangingPunct="0"/>
          <a:endParaRPr lang="en-US" sz="1000" i="0" baseline="0" dirty="0" smtClean="0">
            <a:solidFill>
              <a:schemeClr val="accent4"/>
            </a:solidFill>
            <a:latin typeface="Arial" panose="020B0604020202020204" pitchFamily="34" charset="0"/>
            <a:ea typeface="Times New Roman" charset="0"/>
            <a:cs typeface="Arial" panose="020B0604020202020204" pitchFamily="34" charset="0"/>
          </a:endParaRPr>
        </a:p>
        <a:p xmlns:a="http://schemas.openxmlformats.org/drawingml/2006/main">
          <a:pPr eaLnBrk="0" hangingPunct="0"/>
          <a:r>
            <a:rPr lang="en-US" sz="1400" b="1" i="0" dirty="0" smtClean="0">
              <a:solidFill>
                <a:schemeClr val="accent6"/>
              </a:solidFill>
              <a:latin typeface="Arial" panose="020B0604020202020204" pitchFamily="34" charset="0"/>
              <a:ea typeface="Times New Roman" charset="0"/>
              <a:cs typeface="Arial" panose="020B0604020202020204" pitchFamily="34" charset="0"/>
            </a:rPr>
            <a:t>unfinished</a:t>
          </a:r>
          <a:r>
            <a:rPr lang="en-US" sz="1400" b="1" i="0" baseline="0" dirty="0" smtClean="0">
              <a:solidFill>
                <a:schemeClr val="accent6"/>
              </a:solidFill>
              <a:latin typeface="Arial" panose="020B0604020202020204" pitchFamily="34" charset="0"/>
              <a:ea typeface="Times New Roman" charset="0"/>
              <a:cs typeface="Arial" panose="020B0604020202020204" pitchFamily="34" charset="0"/>
            </a:rPr>
            <a:t> oils imports</a:t>
          </a:r>
          <a:endParaRPr lang="en-US" sz="1400" b="1" i="0" dirty="0" smtClean="0">
            <a:solidFill>
              <a:schemeClr val="accent6"/>
            </a:solidFill>
            <a:latin typeface="Arial" panose="020B0604020202020204" pitchFamily="34" charset="0"/>
            <a:ea typeface="Times New Roman" charset="0"/>
            <a:cs typeface="Arial" panose="020B0604020202020204" pitchFamily="34" charset="0"/>
          </a:endParaRPr>
        </a:p>
      </cdr:txBody>
    </cdr:sp>
  </cdr:relSizeAnchor>
</c:userShapes>
</file>

<file path=ppt/drawings/drawing27.xml><?xml version="1.0" encoding="utf-8"?>
<c:userShapes xmlns:c="http://schemas.openxmlformats.org/drawingml/2006/chart">
  <cdr:relSizeAnchor xmlns:cdr="http://schemas.openxmlformats.org/drawingml/2006/chartDrawing">
    <cdr:from>
      <cdr:x>0</cdr:x>
      <cdr:y>0</cdr:y>
    </cdr:from>
    <cdr:to>
      <cdr:x>1</cdr:x>
      <cdr:y>0.1901</cdr:y>
    </cdr:to>
    <cdr:sp macro="" textlink="">
      <cdr:nvSpPr>
        <cdr:cNvPr id="2" name="TextBox 1"/>
        <cdr:cNvSpPr txBox="1"/>
      </cdr:nvSpPr>
      <cdr:spPr bwMode="auto">
        <a:xfrm xmlns:a="http://schemas.openxmlformats.org/drawingml/2006/main">
          <a:off x="0" y="0"/>
          <a:ext cx="3291840" cy="69531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400" b="1" i="0" dirty="0" smtClean="0">
              <a:solidFill>
                <a:sysClr val="windowText" lastClr="000000"/>
              </a:solidFill>
              <a:latin typeface="+mn-lt"/>
              <a:ea typeface="Times New Roman" charset="0"/>
              <a:cs typeface="Times New Roman" charset="0"/>
            </a:rPr>
            <a:t>Alaskan crude</a:t>
          </a:r>
          <a:r>
            <a:rPr lang="en-US" sz="1400" b="1" i="0" baseline="0" dirty="0" smtClean="0">
              <a:solidFill>
                <a:sysClr val="windowText" lastClr="000000"/>
              </a:solidFill>
              <a:latin typeface="+mn-lt"/>
              <a:ea typeface="Times New Roman" charset="0"/>
              <a:cs typeface="Times New Roman" charset="0"/>
            </a:rPr>
            <a:t> oil</a:t>
          </a:r>
          <a:r>
            <a:rPr lang="en-US" sz="1400" b="1" i="0" dirty="0" smtClean="0">
              <a:solidFill>
                <a:sysClr val="windowText" lastClr="000000"/>
              </a:solidFill>
              <a:latin typeface="+mn-lt"/>
              <a:ea typeface="Times New Roman" charset="0"/>
              <a:cs typeface="Times New Roman" charset="0"/>
            </a:rPr>
            <a:t> production</a:t>
          </a:r>
        </a:p>
        <a:p xmlns:a="http://schemas.openxmlformats.org/drawingml/2006/main">
          <a:pPr eaLnBrk="0" hangingPunct="0"/>
          <a:endParaRPr lang="en-US" sz="200" b="1" i="0" dirty="0" smtClean="0">
            <a:solidFill>
              <a:sysClr val="windowText" lastClr="000000"/>
            </a:solidFill>
            <a:latin typeface="+mn-lt"/>
            <a:ea typeface="Times New Roman" charset="0"/>
            <a:cs typeface="Times New Roman" charset="0"/>
          </a:endParaRPr>
        </a:p>
        <a:p xmlns:a="http://schemas.openxmlformats.org/drawingml/2006/main">
          <a:pPr eaLnBrk="0" hangingPunct="0"/>
          <a:r>
            <a:rPr lang="en-US" sz="1400" i="0" baseline="0" dirty="0" smtClean="0">
              <a:solidFill>
                <a:sysClr val="windowText" lastClr="000000"/>
              </a:solidFill>
              <a:latin typeface="+mn-lt"/>
              <a:ea typeface="Times New Roman" charset="0"/>
              <a:cs typeface="Times New Roman" charset="0"/>
            </a:rPr>
            <a:t>million barrels per day</a:t>
          </a:r>
        </a:p>
        <a:p xmlns:a="http://schemas.openxmlformats.org/drawingml/2006/main">
          <a:pPr eaLnBrk="0" hangingPunct="0"/>
          <a:endParaRPr lang="en-US" sz="14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0.15886</cdr:x>
      <cdr:y>0.14911</cdr:y>
    </cdr:from>
    <cdr:to>
      <cdr:x>0.60716</cdr:x>
      <cdr:y>0.28336</cdr:y>
    </cdr:to>
    <cdr:sp macro="" textlink="">
      <cdr:nvSpPr>
        <cdr:cNvPr id="10" name="TextBox 1"/>
        <cdr:cNvSpPr txBox="1"/>
      </cdr:nvSpPr>
      <cdr:spPr bwMode="auto">
        <a:xfrm xmlns:a="http://schemas.openxmlformats.org/drawingml/2006/main">
          <a:off x="833763" y="669639"/>
          <a:ext cx="2352802" cy="602921"/>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dirty="0" smtClean="0">
              <a:solidFill>
                <a:schemeClr val="tx1"/>
              </a:solidFill>
              <a:latin typeface="+mn-lt"/>
              <a:ea typeface="Times New Roman" charset="0"/>
              <a:cs typeface="Times New Roman" charset="0"/>
            </a:rPr>
            <a:t>           </a:t>
          </a:r>
          <a:r>
            <a:rPr lang="en-US" sz="1400" b="1" i="0" dirty="0" smtClean="0">
              <a:solidFill>
                <a:schemeClr val="tx1"/>
              </a:solidFill>
              <a:latin typeface="+mn-lt"/>
              <a:ea typeface="Times New Roman" charset="0"/>
              <a:cs typeface="Times New Roman" charset="0"/>
            </a:rPr>
            <a:t>2018</a:t>
          </a:r>
        </a:p>
        <a:p xmlns:a="http://schemas.openxmlformats.org/drawingml/2006/main">
          <a:pPr eaLnBrk="0" hangingPunct="0"/>
          <a:r>
            <a:rPr lang="en-US" sz="1400" b="0" i="0" dirty="0" smtClean="0">
              <a:solidFill>
                <a:schemeClr val="tx1"/>
              </a:solidFill>
              <a:latin typeface="+mn-lt"/>
              <a:ea typeface="Times New Roman" charset="0"/>
              <a:cs typeface="Times New Roman" charset="0"/>
            </a:rPr>
            <a:t>history</a:t>
          </a:r>
          <a:r>
            <a:rPr lang="en-US" sz="1400" b="0" i="0" baseline="0" dirty="0" smtClean="0">
              <a:solidFill>
                <a:schemeClr val="tx1"/>
              </a:solidFill>
              <a:latin typeface="+mn-lt"/>
              <a:ea typeface="Times New Roman" charset="0"/>
              <a:cs typeface="Times New Roman" charset="0"/>
            </a:rPr>
            <a:t>     projections </a:t>
          </a:r>
          <a:endParaRPr lang="en-US" sz="1400" b="0" i="0" dirty="0" smtClean="0">
            <a:solidFill>
              <a:schemeClr val="tx1"/>
            </a:solidFill>
            <a:latin typeface="+mn-lt"/>
            <a:ea typeface="Times New Roman" charset="0"/>
            <a:cs typeface="Times New Roman" charset="0"/>
          </a:endParaRPr>
        </a:p>
      </cdr:txBody>
    </cdr:sp>
  </cdr:relSizeAnchor>
  <cdr:relSizeAnchor xmlns:cdr="http://schemas.openxmlformats.org/drawingml/2006/chartDrawing">
    <cdr:from>
      <cdr:x>0.3052</cdr:x>
      <cdr:y>0.79253</cdr:y>
    </cdr:from>
    <cdr:to>
      <cdr:x>0.62014</cdr:x>
      <cdr:y>0.94531</cdr:y>
    </cdr:to>
    <cdr:sp macro="" textlink="">
      <cdr:nvSpPr>
        <cdr:cNvPr id="6" name="TextBox 1"/>
        <cdr:cNvSpPr txBox="1"/>
      </cdr:nvSpPr>
      <cdr:spPr bwMode="auto">
        <a:xfrm xmlns:a="http://schemas.openxmlformats.org/drawingml/2006/main">
          <a:off x="1270359" y="2898769"/>
          <a:ext cx="1310918" cy="55880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chemeClr val="tx2"/>
              </a:solidFill>
              <a:latin typeface="+mn-lt"/>
              <a:ea typeface="Times New Roman" charset="0"/>
              <a:cs typeface="Times New Roman" charset="0"/>
            </a:rPr>
            <a:t>AEO2018</a:t>
          </a:r>
          <a:r>
            <a:rPr lang="en-US" sz="1400" b="1" i="0" baseline="0" dirty="0" smtClean="0">
              <a:solidFill>
                <a:schemeClr val="tx2"/>
              </a:solidFill>
              <a:latin typeface="+mn-lt"/>
              <a:ea typeface="Times New Roman" charset="0"/>
              <a:cs typeface="Times New Roman" charset="0"/>
            </a:rPr>
            <a:t> </a:t>
          </a:r>
        </a:p>
        <a:p xmlns:a="http://schemas.openxmlformats.org/drawingml/2006/main">
          <a:pPr eaLnBrk="0" hangingPunct="0"/>
          <a:r>
            <a:rPr lang="en-US" sz="1400" b="1" i="0" dirty="0" smtClean="0">
              <a:solidFill>
                <a:schemeClr val="tx2"/>
              </a:solidFill>
              <a:latin typeface="+mn-lt"/>
              <a:ea typeface="Times New Roman" charset="0"/>
              <a:cs typeface="Times New Roman" charset="0"/>
            </a:rPr>
            <a:t>Reference</a:t>
          </a:r>
        </a:p>
      </cdr:txBody>
    </cdr:sp>
  </cdr:relSizeAnchor>
  <cdr:relSizeAnchor xmlns:cdr="http://schemas.openxmlformats.org/drawingml/2006/chartDrawing">
    <cdr:from>
      <cdr:x>0.41648</cdr:x>
      <cdr:y>0.74479</cdr:y>
    </cdr:from>
    <cdr:to>
      <cdr:x>0.46633</cdr:x>
      <cdr:y>0.79688</cdr:y>
    </cdr:to>
    <cdr:cxnSp macro="">
      <cdr:nvCxnSpPr>
        <cdr:cNvPr id="4" name="Straight Arrow Connector 3"/>
        <cdr:cNvCxnSpPr/>
      </cdr:nvCxnSpPr>
      <cdr:spPr bwMode="auto">
        <a:xfrm xmlns:a="http://schemas.openxmlformats.org/drawingml/2006/main" flipV="1">
          <a:off x="1733551" y="2724162"/>
          <a:ext cx="207526" cy="190488"/>
        </a:xfrm>
        <a:prstGeom xmlns:a="http://schemas.openxmlformats.org/drawingml/2006/main" prst="straightConnector1">
          <a:avLst/>
        </a:prstGeom>
        <a:solidFill xmlns:a="http://schemas.openxmlformats.org/drawingml/2006/main">
          <a:schemeClr val="accent1"/>
        </a:solidFill>
        <a:ln xmlns:a="http://schemas.openxmlformats.org/drawingml/2006/main" w="9525" cap="flat" cmpd="sng" algn="ctr">
          <a:solidFill>
            <a:schemeClr val="tx1"/>
          </a:solidFill>
          <a:prstDash val="solid"/>
          <a:round/>
          <a:headEnd type="none" w="med" len="med"/>
          <a:tailEnd type="triangle"/>
        </a:ln>
        <a:effectLst xmlns:a="http://schemas.openxmlformats.org/drawingml/2006/main"/>
      </cdr:spPr>
    </cdr:cxnSp>
  </cdr:relSizeAnchor>
  <cdr:relSizeAnchor xmlns:cdr="http://schemas.openxmlformats.org/drawingml/2006/chartDrawing">
    <cdr:from>
      <cdr:x>0.68473</cdr:x>
      <cdr:y>0.1321</cdr:y>
    </cdr:from>
    <cdr:to>
      <cdr:x>1</cdr:x>
      <cdr:y>1</cdr:y>
    </cdr:to>
    <cdr:sp macro="" textlink="">
      <cdr:nvSpPr>
        <cdr:cNvPr id="7" name="TextBox 1"/>
        <cdr:cNvSpPr txBox="1"/>
      </cdr:nvSpPr>
      <cdr:spPr bwMode="auto">
        <a:xfrm xmlns:a="http://schemas.openxmlformats.org/drawingml/2006/main">
          <a:off x="3593647" y="593266"/>
          <a:ext cx="1654629" cy="3897772"/>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endParaRPr lang="en-US" sz="1400" b="1" i="0" baseline="0" dirty="0">
            <a:solidFill>
              <a:schemeClr val="accent3"/>
            </a:solidFill>
            <a:latin typeface="+mn-lt"/>
            <a:ea typeface="Times New Roman" charset="0"/>
            <a:cs typeface="Times New Roman" charset="0"/>
          </a:endParaRPr>
        </a:p>
        <a:p xmlns:a="http://schemas.openxmlformats.org/drawingml/2006/main">
          <a:pPr eaLnBrk="0" hangingPunct="0"/>
          <a:endParaRPr lang="en-US" sz="1400" b="1" i="0" baseline="0" dirty="0">
            <a:solidFill>
              <a:schemeClr val="accent3"/>
            </a:solidFill>
            <a:latin typeface="+mn-lt"/>
            <a:ea typeface="Times New Roman" charset="0"/>
            <a:cs typeface="Times New Roman" charset="0"/>
          </a:endParaRPr>
        </a:p>
        <a:p xmlns:a="http://schemas.openxmlformats.org/drawingml/2006/main">
          <a:pPr eaLnBrk="0" hangingPunct="0"/>
          <a:endParaRPr lang="en-US" sz="1400" b="1" i="0" baseline="0" dirty="0">
            <a:solidFill>
              <a:schemeClr val="accent3"/>
            </a:solidFill>
            <a:latin typeface="+mn-lt"/>
            <a:ea typeface="Times New Roman" charset="0"/>
            <a:cs typeface="Times New Roman" charset="0"/>
          </a:endParaRPr>
        </a:p>
        <a:p xmlns:a="http://schemas.openxmlformats.org/drawingml/2006/main">
          <a:pPr eaLnBrk="0" hangingPunct="0"/>
          <a:endParaRPr lang="en-US" sz="1400" b="1" i="0" baseline="0" dirty="0" smtClean="0">
            <a:solidFill>
              <a:schemeClr val="accent3"/>
            </a:solidFill>
            <a:latin typeface="+mn-lt"/>
            <a:ea typeface="Times New Roman" charset="0"/>
            <a:cs typeface="Times New Roman" charset="0"/>
          </a:endParaRPr>
        </a:p>
        <a:p xmlns:a="http://schemas.openxmlformats.org/drawingml/2006/main">
          <a:pPr eaLnBrk="0" hangingPunct="0"/>
          <a:endParaRPr lang="en-US" sz="1400" b="1" i="0" baseline="0" dirty="0" smtClean="0">
            <a:solidFill>
              <a:schemeClr val="accent3"/>
            </a:solidFill>
            <a:latin typeface="+mn-lt"/>
            <a:ea typeface="Times New Roman" charset="0"/>
            <a:cs typeface="Times New Roman" charset="0"/>
          </a:endParaRPr>
        </a:p>
        <a:p xmlns:a="http://schemas.openxmlformats.org/drawingml/2006/main">
          <a:pPr eaLnBrk="0" hangingPunct="0"/>
          <a:r>
            <a:rPr lang="en-US" sz="1400" b="1" i="0" baseline="0" dirty="0" smtClean="0">
              <a:solidFill>
                <a:schemeClr val="accent3"/>
              </a:solidFill>
              <a:latin typeface="+mn-lt"/>
              <a:ea typeface="Times New Roman" charset="0"/>
              <a:cs typeface="Times New Roman" charset="0"/>
            </a:rPr>
            <a:t>High </a:t>
          </a:r>
          <a:r>
            <a:rPr lang="en-US" sz="1400" b="1" i="0" baseline="0" dirty="0">
              <a:solidFill>
                <a:schemeClr val="accent3"/>
              </a:solidFill>
              <a:latin typeface="+mn-lt"/>
              <a:ea typeface="Times New Roman" charset="0"/>
              <a:cs typeface="Times New Roman" charset="0"/>
            </a:rPr>
            <a:t>Oil </a:t>
          </a:r>
          <a:r>
            <a:rPr lang="en-US" sz="1400" b="1" i="0" baseline="0" dirty="0" smtClean="0">
              <a:solidFill>
                <a:schemeClr val="accent3"/>
              </a:solidFill>
              <a:latin typeface="+mn-lt"/>
              <a:ea typeface="Times New Roman" charset="0"/>
              <a:cs typeface="Times New Roman" charset="0"/>
            </a:rPr>
            <a:t>and </a:t>
          </a:r>
          <a:r>
            <a:rPr lang="en-US" sz="1400" b="1" i="0" baseline="0" dirty="0">
              <a:solidFill>
                <a:schemeClr val="accent3"/>
              </a:solidFill>
              <a:latin typeface="+mn-lt"/>
              <a:ea typeface="Times New Roman" charset="0"/>
              <a:cs typeface="Times New Roman" charset="0"/>
            </a:rPr>
            <a:t>Gas </a:t>
          </a:r>
        </a:p>
        <a:p xmlns:a="http://schemas.openxmlformats.org/drawingml/2006/main">
          <a:pPr eaLnBrk="0" hangingPunct="0"/>
          <a:r>
            <a:rPr lang="en-US" sz="1400" b="1" i="0" baseline="0" dirty="0">
              <a:solidFill>
                <a:schemeClr val="accent3"/>
              </a:solidFill>
              <a:latin typeface="+mn-lt"/>
              <a:ea typeface="Times New Roman" charset="0"/>
              <a:cs typeface="Times New Roman" charset="0"/>
            </a:rPr>
            <a:t>Resource and </a:t>
          </a:r>
        </a:p>
        <a:p xmlns:a="http://schemas.openxmlformats.org/drawingml/2006/main">
          <a:pPr eaLnBrk="0" hangingPunct="0"/>
          <a:r>
            <a:rPr lang="en-US" sz="1400" b="1" i="0" baseline="0" dirty="0">
              <a:solidFill>
                <a:schemeClr val="accent3"/>
              </a:solidFill>
              <a:latin typeface="+mn-lt"/>
              <a:ea typeface="Times New Roman" charset="0"/>
              <a:cs typeface="Times New Roman" charset="0"/>
            </a:rPr>
            <a:t>Technology</a:t>
          </a:r>
        </a:p>
        <a:p xmlns:a="http://schemas.openxmlformats.org/drawingml/2006/main">
          <a:pPr eaLnBrk="0" hangingPunct="0"/>
          <a:endParaRPr lang="en-US" sz="800" b="1" i="0" baseline="0" dirty="0" smtClean="0">
            <a:solidFill>
              <a:schemeClr val="accent4"/>
            </a:solidFill>
            <a:latin typeface="+mn-lt"/>
            <a:ea typeface="Times New Roman" charset="0"/>
            <a:cs typeface="Times New Roman" charset="0"/>
          </a:endParaRPr>
        </a:p>
        <a:p xmlns:a="http://schemas.openxmlformats.org/drawingml/2006/main">
          <a:pPr eaLnBrk="0" hangingPunct="0"/>
          <a:r>
            <a:rPr lang="en-US" sz="1400" b="1" i="0" baseline="0" dirty="0" smtClean="0">
              <a:solidFill>
                <a:schemeClr val="accent4"/>
              </a:solidFill>
              <a:latin typeface="+mn-lt"/>
              <a:ea typeface="Times New Roman" charset="0"/>
              <a:cs typeface="Times New Roman" charset="0"/>
            </a:rPr>
            <a:t>High </a:t>
          </a:r>
          <a:r>
            <a:rPr lang="en-US" sz="1400" b="1" i="0" baseline="0" dirty="0">
              <a:solidFill>
                <a:schemeClr val="accent4"/>
              </a:solidFill>
              <a:latin typeface="+mn-lt"/>
              <a:ea typeface="Times New Roman" charset="0"/>
              <a:cs typeface="Times New Roman" charset="0"/>
            </a:rPr>
            <a:t>Oil Price</a:t>
          </a:r>
        </a:p>
        <a:p xmlns:a="http://schemas.openxmlformats.org/drawingml/2006/main">
          <a:pPr eaLnBrk="0" hangingPunct="0"/>
          <a:endParaRPr lang="en-US" sz="1400" b="1" i="0" baseline="0" dirty="0" smtClean="0">
            <a:solidFill>
              <a:schemeClr val="tx1"/>
            </a:solidFill>
            <a:latin typeface="+mn-lt"/>
            <a:ea typeface="Times New Roman" charset="0"/>
            <a:cs typeface="Times New Roman" charset="0"/>
          </a:endParaRPr>
        </a:p>
        <a:p xmlns:a="http://schemas.openxmlformats.org/drawingml/2006/main">
          <a:pPr eaLnBrk="0" hangingPunct="0"/>
          <a:endParaRPr lang="en-US" sz="1400" b="1" i="0" baseline="0" dirty="0" smtClean="0">
            <a:solidFill>
              <a:schemeClr val="tx1"/>
            </a:solidFill>
            <a:latin typeface="+mn-lt"/>
            <a:ea typeface="Times New Roman" charset="0"/>
            <a:cs typeface="Times New Roman" charset="0"/>
          </a:endParaRPr>
        </a:p>
        <a:p xmlns:a="http://schemas.openxmlformats.org/drawingml/2006/main">
          <a:pPr eaLnBrk="0" hangingPunct="0"/>
          <a:endParaRPr lang="en-US" sz="500" b="1" dirty="0">
            <a:solidFill>
              <a:schemeClr val="tx1"/>
            </a:solidFill>
            <a:ea typeface="Times New Roman" charset="0"/>
            <a:cs typeface="Times New Roman" charset="0"/>
          </a:endParaRPr>
        </a:p>
        <a:p xmlns:a="http://schemas.openxmlformats.org/drawingml/2006/main">
          <a:pPr eaLnBrk="0" hangingPunct="0"/>
          <a:r>
            <a:rPr lang="en-US" sz="1400" b="1" i="0" baseline="0" dirty="0" smtClean="0">
              <a:solidFill>
                <a:schemeClr val="tx1"/>
              </a:solidFill>
              <a:latin typeface="+mn-lt"/>
              <a:ea typeface="Times New Roman" charset="0"/>
              <a:cs typeface="Times New Roman" charset="0"/>
            </a:rPr>
            <a:t>Reference</a:t>
          </a:r>
          <a:endParaRPr lang="en-US" sz="1400" b="1" i="0" baseline="0" dirty="0">
            <a:solidFill>
              <a:schemeClr val="tx1"/>
            </a:solidFill>
            <a:latin typeface="+mn-lt"/>
            <a:ea typeface="Times New Roman" charset="0"/>
            <a:cs typeface="Times New Roman" charset="0"/>
          </a:endParaRPr>
        </a:p>
        <a:p xmlns:a="http://schemas.openxmlformats.org/drawingml/2006/main">
          <a:pPr eaLnBrk="0" hangingPunct="0"/>
          <a:r>
            <a:rPr lang="en-US" sz="1400" b="1" i="0" baseline="0" dirty="0" smtClean="0">
              <a:solidFill>
                <a:schemeClr val="accent5"/>
              </a:solidFill>
              <a:effectLst/>
              <a:latin typeface="+mn-lt"/>
              <a:ea typeface="+mn-ea"/>
              <a:cs typeface="+mn-cs"/>
            </a:rPr>
            <a:t>Low </a:t>
          </a:r>
          <a:r>
            <a:rPr lang="en-US" sz="1400" b="1" i="0" baseline="0" dirty="0">
              <a:solidFill>
                <a:schemeClr val="accent5"/>
              </a:solidFill>
              <a:effectLst/>
              <a:latin typeface="+mn-lt"/>
              <a:ea typeface="+mn-ea"/>
              <a:cs typeface="+mn-cs"/>
            </a:rPr>
            <a:t>Oil Price</a:t>
          </a:r>
        </a:p>
        <a:p xmlns:a="http://schemas.openxmlformats.org/drawingml/2006/main">
          <a:pPr eaLnBrk="0" hangingPunct="0"/>
          <a:r>
            <a:rPr lang="en-US" sz="1400" b="1" i="0" baseline="0" dirty="0" smtClean="0">
              <a:solidFill>
                <a:schemeClr val="accent2"/>
              </a:solidFill>
              <a:effectLst/>
              <a:latin typeface="+mn-lt"/>
              <a:ea typeface="+mn-ea"/>
              <a:cs typeface="+mn-cs"/>
            </a:rPr>
            <a:t>Low </a:t>
          </a:r>
          <a:r>
            <a:rPr lang="en-US" sz="1400" b="1" i="0" baseline="0" dirty="0">
              <a:solidFill>
                <a:schemeClr val="accent2"/>
              </a:solidFill>
              <a:effectLst/>
              <a:latin typeface="+mn-lt"/>
              <a:ea typeface="+mn-ea"/>
              <a:cs typeface="+mn-cs"/>
            </a:rPr>
            <a:t>Oil </a:t>
          </a:r>
          <a:r>
            <a:rPr lang="en-US" sz="1400" b="1" i="0" baseline="0" dirty="0" smtClean="0">
              <a:solidFill>
                <a:schemeClr val="accent2"/>
              </a:solidFill>
              <a:effectLst/>
              <a:latin typeface="+mn-lt"/>
              <a:ea typeface="+mn-ea"/>
              <a:cs typeface="+mn-cs"/>
            </a:rPr>
            <a:t>and </a:t>
          </a:r>
          <a:r>
            <a:rPr lang="en-US" sz="1400" b="1" i="0" baseline="0" dirty="0">
              <a:solidFill>
                <a:schemeClr val="accent2"/>
              </a:solidFill>
              <a:effectLst/>
              <a:latin typeface="+mn-lt"/>
              <a:ea typeface="+mn-ea"/>
              <a:cs typeface="+mn-cs"/>
            </a:rPr>
            <a:t>Gas </a:t>
          </a:r>
          <a:endParaRPr lang="en-US" sz="1400" dirty="0" smtClean="0">
            <a:solidFill>
              <a:schemeClr val="accent2"/>
            </a:solidFill>
            <a:effectLst/>
          </a:endParaRPr>
        </a:p>
        <a:p xmlns:a="http://schemas.openxmlformats.org/drawingml/2006/main">
          <a:pPr eaLnBrk="0" hangingPunct="0"/>
          <a:r>
            <a:rPr lang="en-US" sz="1400" b="1" i="0" baseline="0" dirty="0" smtClean="0">
              <a:solidFill>
                <a:schemeClr val="accent2"/>
              </a:solidFill>
              <a:effectLst/>
              <a:latin typeface="+mn-lt"/>
              <a:ea typeface="+mn-ea"/>
              <a:cs typeface="+mn-cs"/>
            </a:rPr>
            <a:t>Resource and </a:t>
          </a:r>
          <a:endParaRPr lang="en-US" sz="1400" dirty="0" smtClean="0">
            <a:solidFill>
              <a:schemeClr val="accent2"/>
            </a:solidFill>
            <a:effectLst/>
          </a:endParaRPr>
        </a:p>
        <a:p xmlns:a="http://schemas.openxmlformats.org/drawingml/2006/main">
          <a:pPr eaLnBrk="0" hangingPunct="0"/>
          <a:r>
            <a:rPr lang="en-US" sz="1400" b="1" i="0" baseline="0" dirty="0" smtClean="0">
              <a:solidFill>
                <a:schemeClr val="accent2"/>
              </a:solidFill>
              <a:effectLst/>
              <a:latin typeface="+mn-lt"/>
              <a:ea typeface="+mn-ea"/>
              <a:cs typeface="+mn-cs"/>
            </a:rPr>
            <a:t>Technology</a:t>
          </a:r>
          <a:endParaRPr lang="en-US" sz="1400" b="1" i="0" baseline="0" dirty="0">
            <a:solidFill>
              <a:schemeClr val="accent2"/>
            </a:solidFill>
            <a:effectLst/>
            <a:latin typeface="+mn-lt"/>
            <a:ea typeface="+mn-ea"/>
            <a:cs typeface="+mn-cs"/>
          </a:endParaRPr>
        </a:p>
        <a:p xmlns:a="http://schemas.openxmlformats.org/drawingml/2006/main">
          <a:pPr eaLnBrk="0" hangingPunct="0"/>
          <a:endParaRPr lang="en-US" sz="1400" b="1" i="0" baseline="0" dirty="0">
            <a:solidFill>
              <a:schemeClr val="accent5"/>
            </a:solidFill>
            <a:latin typeface="+mn-lt"/>
            <a:ea typeface="Times New Roman" charset="0"/>
            <a:cs typeface="Times New Roman" charset="0"/>
          </a:endParaRPr>
        </a:p>
        <a:p xmlns:a="http://schemas.openxmlformats.org/drawingml/2006/main">
          <a:pPr eaLnBrk="0" hangingPunct="0"/>
          <a:endParaRPr lang="en-US" sz="1000" i="0" dirty="0">
            <a:solidFill>
              <a:schemeClr val="accent3"/>
            </a:solidFill>
            <a:latin typeface="+mn-lt"/>
            <a:ea typeface="Times New Roman" charset="0"/>
            <a:cs typeface="Times New Roman" charset="0"/>
          </a:endParaRPr>
        </a:p>
      </cdr:txBody>
    </cdr:sp>
  </cdr:relSizeAnchor>
</c:userShapes>
</file>

<file path=ppt/drawings/drawing28.xml><?xml version="1.0" encoding="utf-8"?>
<c:userShapes xmlns:c="http://schemas.openxmlformats.org/drawingml/2006/chart">
  <cdr:relSizeAnchor xmlns:cdr="http://schemas.openxmlformats.org/drawingml/2006/chartDrawing">
    <cdr:from>
      <cdr:x>0</cdr:x>
      <cdr:y>0</cdr:y>
    </cdr:from>
    <cdr:to>
      <cdr:x>0.98831</cdr:x>
      <cdr:y>0.1875</cdr:y>
    </cdr:to>
    <cdr:sp macro="" textlink="">
      <cdr:nvSpPr>
        <cdr:cNvPr id="2" name="TextBox 1"/>
        <cdr:cNvSpPr txBox="1"/>
      </cdr:nvSpPr>
      <cdr:spPr bwMode="auto">
        <a:xfrm xmlns:a="http://schemas.openxmlformats.org/drawingml/2006/main">
          <a:off x="0" y="0"/>
          <a:ext cx="2416741" cy="68580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400" b="1" i="0" dirty="0" smtClean="0">
              <a:solidFill>
                <a:sysClr val="windowText" lastClr="000000"/>
              </a:solidFill>
              <a:latin typeface="+mn-lt"/>
              <a:ea typeface="Times New Roman" charset="0"/>
              <a:cs typeface="Times New Roman" charset="0"/>
            </a:rPr>
            <a:t>ANWR crude</a:t>
          </a:r>
          <a:r>
            <a:rPr lang="en-US" sz="1400" b="1" i="0" baseline="0" dirty="0" smtClean="0">
              <a:solidFill>
                <a:sysClr val="windowText" lastClr="000000"/>
              </a:solidFill>
              <a:latin typeface="+mn-lt"/>
              <a:ea typeface="Times New Roman" charset="0"/>
              <a:cs typeface="Times New Roman" charset="0"/>
            </a:rPr>
            <a:t> oil</a:t>
          </a:r>
          <a:r>
            <a:rPr lang="en-US" sz="1400" b="1" i="0" dirty="0" smtClean="0">
              <a:solidFill>
                <a:sysClr val="windowText" lastClr="000000"/>
              </a:solidFill>
              <a:latin typeface="+mn-lt"/>
              <a:ea typeface="Times New Roman" charset="0"/>
              <a:cs typeface="Times New Roman" charset="0"/>
            </a:rPr>
            <a:t> production</a:t>
          </a:r>
        </a:p>
        <a:p xmlns:a="http://schemas.openxmlformats.org/drawingml/2006/main">
          <a:pPr eaLnBrk="0" hangingPunct="0"/>
          <a:endParaRPr lang="en-US" sz="200" b="1" i="0" dirty="0" smtClean="0">
            <a:solidFill>
              <a:sysClr val="windowText" lastClr="000000"/>
            </a:solidFill>
            <a:latin typeface="+mn-lt"/>
            <a:ea typeface="Times New Roman" charset="0"/>
            <a:cs typeface="Times New Roman" charset="0"/>
          </a:endParaRPr>
        </a:p>
        <a:p xmlns:a="http://schemas.openxmlformats.org/drawingml/2006/main">
          <a:pPr eaLnBrk="0" hangingPunct="0"/>
          <a:r>
            <a:rPr lang="en-US" sz="1400" b="0" i="0" baseline="0" dirty="0" smtClean="0">
              <a:solidFill>
                <a:sysClr val="windowText" lastClr="000000"/>
              </a:solidFill>
              <a:latin typeface="+mn-lt"/>
              <a:ea typeface="Times New Roman" charset="0"/>
              <a:cs typeface="Times New Roman" charset="0"/>
            </a:rPr>
            <a:t>million barrels per day</a:t>
          </a:r>
        </a:p>
        <a:p xmlns:a="http://schemas.openxmlformats.org/drawingml/2006/main">
          <a:pPr eaLnBrk="0" hangingPunct="0"/>
          <a:endParaRPr lang="en-US" sz="1400" b="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0.05394</cdr:x>
      <cdr:y>0.15119</cdr:y>
    </cdr:from>
    <cdr:to>
      <cdr:x>0.75764</cdr:x>
      <cdr:y>0.28544</cdr:y>
    </cdr:to>
    <cdr:sp macro="" textlink="">
      <cdr:nvSpPr>
        <cdr:cNvPr id="3" name="TextBox 1"/>
        <cdr:cNvSpPr txBox="1"/>
      </cdr:nvSpPr>
      <cdr:spPr bwMode="auto">
        <a:xfrm xmlns:a="http://schemas.openxmlformats.org/drawingml/2006/main">
          <a:off x="189609" y="678979"/>
          <a:ext cx="2473631" cy="602922"/>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dirty="0" smtClean="0">
              <a:solidFill>
                <a:schemeClr val="tx1"/>
              </a:solidFill>
              <a:latin typeface="+mn-lt"/>
              <a:ea typeface="Times New Roman" charset="0"/>
              <a:cs typeface="Times New Roman" charset="0"/>
            </a:rPr>
            <a:t>            </a:t>
          </a:r>
          <a:r>
            <a:rPr lang="en-US" sz="1400" b="1" i="0" dirty="0" smtClean="0">
              <a:solidFill>
                <a:schemeClr val="tx1"/>
              </a:solidFill>
              <a:latin typeface="+mn-lt"/>
              <a:ea typeface="Times New Roman" charset="0"/>
              <a:cs typeface="Times New Roman" charset="0"/>
            </a:rPr>
            <a:t>2018</a:t>
          </a:r>
        </a:p>
        <a:p xmlns:a="http://schemas.openxmlformats.org/drawingml/2006/main">
          <a:pPr eaLnBrk="0" hangingPunct="0"/>
          <a:r>
            <a:rPr lang="en-US" sz="1400" b="0" i="0" dirty="0" smtClean="0">
              <a:solidFill>
                <a:schemeClr val="tx1"/>
              </a:solidFill>
              <a:latin typeface="+mn-lt"/>
              <a:ea typeface="Times New Roman" charset="0"/>
              <a:cs typeface="Times New Roman" charset="0"/>
            </a:rPr>
            <a:t>   history</a:t>
          </a:r>
          <a:r>
            <a:rPr lang="en-US" sz="1400" b="0" i="0" baseline="0" dirty="0" smtClean="0">
              <a:solidFill>
                <a:schemeClr val="tx1"/>
              </a:solidFill>
              <a:latin typeface="+mn-lt"/>
              <a:ea typeface="Times New Roman" charset="0"/>
              <a:cs typeface="Times New Roman" charset="0"/>
            </a:rPr>
            <a:t>    projections </a:t>
          </a:r>
          <a:endParaRPr lang="en-US" sz="1400" b="0" i="0" dirty="0" smtClean="0">
            <a:solidFill>
              <a:schemeClr val="tx1"/>
            </a:solidFill>
            <a:latin typeface="+mn-lt"/>
            <a:ea typeface="Times New Roman" charset="0"/>
            <a:cs typeface="Times New Roman" charset="0"/>
          </a:endParaRPr>
        </a:p>
      </cdr:txBody>
    </cdr:sp>
  </cdr:relSizeAnchor>
</c:userShapes>
</file>

<file path=ppt/drawings/drawing29.xml><?xml version="1.0" encoding="utf-8"?>
<c:userShapes xmlns:c="http://schemas.openxmlformats.org/drawingml/2006/chart">
  <cdr:relSizeAnchor xmlns:cdr="http://schemas.openxmlformats.org/drawingml/2006/chartDrawing">
    <cdr:from>
      <cdr:x>0.06424</cdr:x>
      <cdr:y>0.91667</cdr:y>
    </cdr:from>
    <cdr:to>
      <cdr:x>0.99132</cdr:x>
      <cdr:y>1</cdr:y>
    </cdr:to>
    <cdr:sp macro="" textlink="">
      <cdr:nvSpPr>
        <cdr:cNvPr id="6" name="TextBox 6"/>
        <cdr:cNvSpPr txBox="1"/>
      </cdr:nvSpPr>
      <cdr:spPr bwMode="auto">
        <a:xfrm xmlns:a="http://schemas.openxmlformats.org/drawingml/2006/main">
          <a:off x="352424" y="2514601"/>
          <a:ext cx="5086351" cy="228599"/>
        </a:xfrm>
        <a:prstGeom xmlns:a="http://schemas.openxmlformats.org/drawingml/2006/main" prst="rect">
          <a:avLst/>
        </a:prstGeom>
        <a:solidFill xmlns:a="http://schemas.openxmlformats.org/drawingml/2006/main">
          <a:schemeClr val="bg1"/>
        </a:solidFill>
        <a:ln xmlns:a="http://schemas.openxmlformats.org/drawingml/2006/main" w="9525">
          <a:noFill/>
          <a:miter lim="800000"/>
          <a:headEnd/>
          <a:tailEnd/>
        </a:ln>
      </cdr:spPr>
      <cdr:txBody>
        <a:bodyPr xmlns:a="http://schemas.openxmlformats.org/drawingml/2006/main" wrap="square" lIns="18288" tIns="18288" rIns="18288" bIns="0" rtlCol="0" anchor="t">
          <a:prstTxWarp prst="textNoShape">
            <a:avLst/>
          </a:prstTxWarp>
          <a:no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0" i="0" dirty="0" smtClean="0">
              <a:solidFill>
                <a:schemeClr val="tx1"/>
              </a:solidFill>
              <a:latin typeface="Arial" panose="020B0604020202020204" pitchFamily="34" charset="0"/>
              <a:ea typeface="Times New Roman" charset="0"/>
              <a:cs typeface="Arial" panose="020B0604020202020204" pitchFamily="34" charset="0"/>
            </a:rPr>
            <a:t>Jan-15        Jan-20          Jan-25     </a:t>
          </a:r>
          <a:r>
            <a:rPr lang="en-US" sz="1400" b="0" i="0" baseline="0" dirty="0" smtClean="0">
              <a:solidFill>
                <a:schemeClr val="tx1"/>
              </a:solidFill>
              <a:latin typeface="Arial" panose="020B0604020202020204" pitchFamily="34" charset="0"/>
              <a:ea typeface="Times New Roman" charset="0"/>
              <a:cs typeface="Arial" panose="020B0604020202020204" pitchFamily="34" charset="0"/>
            </a:rPr>
            <a:t> </a:t>
          </a:r>
          <a:r>
            <a:rPr lang="en-US" sz="1400" b="0" i="0" dirty="0" smtClean="0">
              <a:solidFill>
                <a:schemeClr val="tx1"/>
              </a:solidFill>
              <a:latin typeface="Arial" panose="020B0604020202020204" pitchFamily="34" charset="0"/>
              <a:ea typeface="Times New Roman" charset="0"/>
              <a:cs typeface="Arial" panose="020B0604020202020204" pitchFamily="34" charset="0"/>
            </a:rPr>
            <a:t>// Jan-50</a:t>
          </a:r>
          <a:endParaRPr lang="en-US" sz="1400" b="0" i="0" dirty="0" smtClean="0">
            <a:solidFill>
              <a:srgbClr val="333333"/>
            </a:solidFill>
            <a:latin typeface="Arial" panose="020B0604020202020204" pitchFamily="34" charset="0"/>
            <a:ea typeface="Times New Roman" charset="0"/>
            <a:cs typeface="Arial" panose="020B0604020202020204" pitchFamily="34" charset="0"/>
          </a:endParaRPr>
        </a:p>
      </cdr:txBody>
    </cdr:sp>
  </cdr:relSizeAnchor>
  <cdr:relSizeAnchor xmlns:cdr="http://schemas.openxmlformats.org/drawingml/2006/chartDrawing">
    <cdr:from>
      <cdr:x>0.66841</cdr:x>
      <cdr:y>0.71527</cdr:y>
    </cdr:from>
    <cdr:to>
      <cdr:x>0.87252</cdr:x>
      <cdr:y>0.79861</cdr:y>
    </cdr:to>
    <cdr:sp macro="" textlink="">
      <cdr:nvSpPr>
        <cdr:cNvPr id="9" name="TextBox 1"/>
        <cdr:cNvSpPr txBox="1"/>
      </cdr:nvSpPr>
      <cdr:spPr bwMode="auto">
        <a:xfrm xmlns:a="http://schemas.openxmlformats.org/drawingml/2006/main">
          <a:off x="1833582" y="1960182"/>
          <a:ext cx="559914" cy="228392"/>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27432" tIns="27432" rIns="27432" bIns="27432" rtlCol="0">
          <a:prstTxWarp prst="textNoShape">
            <a:avLst/>
          </a:prstTxWarp>
          <a:no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1" i="0" dirty="0" smtClean="0">
              <a:solidFill>
                <a:schemeClr val="tx2"/>
              </a:solidFill>
              <a:latin typeface="Arial" panose="020B0604020202020204" pitchFamily="34" charset="0"/>
              <a:ea typeface="Times New Roman" charset="0"/>
              <a:cs typeface="Arial" panose="020B0604020202020204" pitchFamily="34" charset="0"/>
            </a:rPr>
            <a:t>AEO2019</a:t>
          </a:r>
        </a:p>
      </cdr:txBody>
    </cdr:sp>
  </cdr:relSizeAnchor>
  <cdr:relSizeAnchor xmlns:cdr="http://schemas.openxmlformats.org/drawingml/2006/chartDrawing">
    <cdr:from>
      <cdr:x>0.60814</cdr:x>
      <cdr:y>0.42197</cdr:y>
    </cdr:from>
    <cdr:to>
      <cdr:x>0.82292</cdr:x>
      <cdr:y>0.47542</cdr:y>
    </cdr:to>
    <cdr:sp macro="" textlink="">
      <cdr:nvSpPr>
        <cdr:cNvPr id="10" name="TextBox 1"/>
        <cdr:cNvSpPr txBox="1"/>
      </cdr:nvSpPr>
      <cdr:spPr bwMode="auto">
        <a:xfrm xmlns:a="http://schemas.openxmlformats.org/drawingml/2006/main">
          <a:off x="2496582" y="1895083"/>
          <a:ext cx="881731" cy="240066"/>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27432" tIns="27432" rIns="27432" bIns="27432" rtlCol="0">
          <a:prstTxWarp prst="textNoShape">
            <a:avLst/>
          </a:prstTxWarp>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r" eaLnBrk="0" hangingPunct="0"/>
          <a:r>
            <a:rPr lang="en-US" sz="1200" b="1" i="0" dirty="0" smtClean="0">
              <a:solidFill>
                <a:schemeClr val="accent5">
                  <a:lumMod val="60000"/>
                  <a:lumOff val="40000"/>
                </a:schemeClr>
              </a:solidFill>
              <a:latin typeface="Arial" panose="020B0604020202020204" pitchFamily="34" charset="0"/>
              <a:ea typeface="Times New Roman" charset="0"/>
              <a:cs typeface="Arial" panose="020B0604020202020204" pitchFamily="34" charset="0"/>
            </a:rPr>
            <a:t>AEO2018</a:t>
          </a:r>
          <a:endParaRPr lang="en-US" sz="1200" b="0" i="0" dirty="0" smtClean="0">
            <a:solidFill>
              <a:schemeClr val="accent5">
                <a:lumMod val="60000"/>
                <a:lumOff val="40000"/>
              </a:schemeClr>
            </a:solidFill>
            <a:latin typeface="Arial" panose="020B0604020202020204" pitchFamily="34" charset="0"/>
            <a:ea typeface="Times New Roman" charset="0"/>
            <a:cs typeface="Arial" panose="020B0604020202020204" pitchFamily="34" charset="0"/>
          </a:endParaRPr>
        </a:p>
      </cdr:txBody>
    </cdr:sp>
  </cdr:relSizeAnchor>
  <cdr:relSizeAnchor xmlns:cdr="http://schemas.openxmlformats.org/drawingml/2006/chartDrawing">
    <cdr:from>
      <cdr:x>0.80072</cdr:x>
      <cdr:y>0.71033</cdr:y>
    </cdr:from>
    <cdr:to>
      <cdr:x>0.95072</cdr:x>
      <cdr:y>0.71033</cdr:y>
    </cdr:to>
    <cdr:cxnSp macro="">
      <cdr:nvCxnSpPr>
        <cdr:cNvPr id="7" name="Straight Arrow Connector 6"/>
        <cdr:cNvCxnSpPr/>
      </cdr:nvCxnSpPr>
      <cdr:spPr bwMode="auto">
        <a:xfrm xmlns:a="http://schemas.openxmlformats.org/drawingml/2006/main">
          <a:off x="2190055" y="1950594"/>
          <a:ext cx="410263" cy="0"/>
        </a:xfrm>
        <a:prstGeom xmlns:a="http://schemas.openxmlformats.org/drawingml/2006/main" prst="straightConnector1">
          <a:avLst/>
        </a:prstGeom>
        <a:solidFill xmlns:a="http://schemas.openxmlformats.org/drawingml/2006/main">
          <a:schemeClr val="accent1"/>
        </a:solidFill>
        <a:ln xmlns:a="http://schemas.openxmlformats.org/drawingml/2006/main" w="25400" cap="flat" cmpd="sng" algn="ctr">
          <a:solidFill>
            <a:schemeClr val="accent5">
              <a:lumMod val="60000"/>
              <a:lumOff val="40000"/>
            </a:schemeClr>
          </a:solidFill>
          <a:prstDash val="solid"/>
          <a:round/>
          <a:headEnd type="none" w="med" len="med"/>
          <a:tailEnd type="triangle"/>
        </a:ln>
        <a:effectLst xmlns:a="http://schemas.openxmlformats.org/drawingml/2006/main"/>
      </cdr:spPr>
    </cdr:cxnSp>
  </cdr:relSizeAnchor>
  <cdr:relSizeAnchor xmlns:cdr="http://schemas.openxmlformats.org/drawingml/2006/chartDrawing">
    <cdr:from>
      <cdr:x>0.78751</cdr:x>
      <cdr:y>0.71067</cdr:y>
    </cdr:from>
    <cdr:to>
      <cdr:x>0.93751</cdr:x>
      <cdr:y>0.71067</cdr:y>
    </cdr:to>
    <cdr:cxnSp macro="">
      <cdr:nvCxnSpPr>
        <cdr:cNvPr id="11" name="Straight Arrow Connector 10"/>
        <cdr:cNvCxnSpPr/>
      </cdr:nvCxnSpPr>
      <cdr:spPr bwMode="auto">
        <a:xfrm xmlns:a="http://schemas.openxmlformats.org/drawingml/2006/main">
          <a:off x="2158194" y="1947793"/>
          <a:ext cx="411078" cy="0"/>
        </a:xfrm>
        <a:prstGeom xmlns:a="http://schemas.openxmlformats.org/drawingml/2006/main" prst="straightConnector1">
          <a:avLst/>
        </a:prstGeom>
        <a:solidFill xmlns:a="http://schemas.openxmlformats.org/drawingml/2006/main">
          <a:schemeClr val="accent1"/>
        </a:solidFill>
        <a:ln xmlns:a="http://schemas.openxmlformats.org/drawingml/2006/main" w="25400" cap="flat" cmpd="sng" algn="ctr">
          <a:solidFill>
            <a:schemeClr val="tx2"/>
          </a:solidFill>
          <a:prstDash val="solid"/>
          <a:round/>
          <a:headEnd type="none" w="med" len="med"/>
          <a:tailEnd type="triangle"/>
        </a:ln>
        <a:effectLst xmlns:a="http://schemas.openxmlformats.org/drawingml/2006/main"/>
      </cdr:spPr>
    </cdr:cxnSp>
  </cdr:relSizeAnchor>
  <cdr:relSizeAnchor xmlns:cdr="http://schemas.openxmlformats.org/drawingml/2006/chartDrawing">
    <cdr:from>
      <cdr:x>0.15432</cdr:x>
      <cdr:y>0.5081</cdr:y>
    </cdr:from>
    <cdr:to>
      <cdr:x>0.49362</cdr:x>
      <cdr:y>0.67014</cdr:y>
    </cdr:to>
    <cdr:sp macro="" textlink="">
      <cdr:nvSpPr>
        <cdr:cNvPr id="8" name="TextBox 1"/>
        <cdr:cNvSpPr txBox="1"/>
      </cdr:nvSpPr>
      <cdr:spPr bwMode="auto">
        <a:xfrm xmlns:a="http://schemas.openxmlformats.org/drawingml/2006/main">
          <a:off x="633546" y="2281896"/>
          <a:ext cx="1392900" cy="72772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27432" tIns="27432" rIns="27432" bIns="27432" rtlCol="0">
          <a:prstTxWarp prst="textNoShape">
            <a:avLst/>
          </a:prstTxWarp>
          <a:no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r" eaLnBrk="0" hangingPunct="0"/>
          <a:r>
            <a:rPr lang="en-US" sz="1200" b="1" i="0" dirty="0" smtClean="0">
              <a:solidFill>
                <a:schemeClr val="accent3"/>
              </a:solidFill>
              <a:latin typeface="Arial" panose="020B0604020202020204" pitchFamily="34" charset="0"/>
              <a:ea typeface="Times New Roman" charset="0"/>
              <a:cs typeface="Arial" panose="020B0604020202020204" pitchFamily="34" charset="0"/>
            </a:rPr>
            <a:t>Legislative milestone</a:t>
          </a:r>
        </a:p>
        <a:p xmlns:a="http://schemas.openxmlformats.org/drawingml/2006/main">
          <a:pPr algn="r" eaLnBrk="0" hangingPunct="0"/>
          <a:r>
            <a:rPr lang="en-US" sz="1200" b="0" i="0" dirty="0" smtClean="0">
              <a:solidFill>
                <a:schemeClr val="accent3"/>
              </a:solidFill>
              <a:latin typeface="Arial" panose="020B0604020202020204" pitchFamily="34" charset="0"/>
              <a:ea typeface="Times New Roman" charset="0"/>
              <a:cs typeface="Arial" panose="020B0604020202020204" pitchFamily="34" charset="0"/>
            </a:rPr>
            <a:t>(begin</a:t>
          </a:r>
          <a:r>
            <a:rPr lang="en-US" sz="1200" b="0" i="0" baseline="0" dirty="0" smtClean="0">
              <a:solidFill>
                <a:schemeClr val="accent3"/>
              </a:solidFill>
              <a:latin typeface="Arial" panose="020B0604020202020204" pitchFamily="34" charset="0"/>
              <a:ea typeface="Times New Roman" charset="0"/>
              <a:cs typeface="Arial" panose="020B0604020202020204" pitchFamily="34" charset="0"/>
            </a:rPr>
            <a:t> construction)</a:t>
          </a:r>
          <a:endParaRPr lang="en-US" sz="1200" b="0" i="0" dirty="0" smtClean="0">
            <a:solidFill>
              <a:schemeClr val="accent3"/>
            </a:solidFill>
            <a:latin typeface="Arial" panose="020B0604020202020204" pitchFamily="34" charset="0"/>
            <a:ea typeface="Times New Roman" charset="0"/>
            <a:cs typeface="Arial" panose="020B0604020202020204" pitchFamily="34" charset="0"/>
          </a:endParaRPr>
        </a:p>
        <a:p xmlns:a="http://schemas.openxmlformats.org/drawingml/2006/main">
          <a:pPr algn="r" eaLnBrk="0" hangingPunct="0"/>
          <a:endParaRPr lang="en-US" sz="1200" b="0" i="0" dirty="0" smtClean="0">
            <a:solidFill>
              <a:schemeClr val="accent3"/>
            </a:solidFill>
            <a:latin typeface="Arial" panose="020B0604020202020204" pitchFamily="34" charset="0"/>
            <a:ea typeface="Times New Roman" charset="0"/>
            <a:cs typeface="Arial" panose="020B0604020202020204" pitchFamily="34" charset="0"/>
          </a:endParaRPr>
        </a:p>
      </cdr:txBody>
    </cdr:sp>
  </cdr:relSizeAnchor>
  <cdr:relSizeAnchor xmlns:cdr="http://schemas.openxmlformats.org/drawingml/2006/chartDrawing">
    <cdr:from>
      <cdr:x>0.40228</cdr:x>
      <cdr:y>0.34923</cdr:y>
    </cdr:from>
    <cdr:to>
      <cdr:x>0.50744</cdr:x>
      <cdr:y>0.34923</cdr:y>
    </cdr:to>
    <cdr:cxnSp macro="">
      <cdr:nvCxnSpPr>
        <cdr:cNvPr id="13" name="Straight Arrow Connector 12"/>
        <cdr:cNvCxnSpPr/>
      </cdr:nvCxnSpPr>
      <cdr:spPr bwMode="auto">
        <a:xfrm xmlns:a="http://schemas.openxmlformats.org/drawingml/2006/main">
          <a:off x="1103539" y="957061"/>
          <a:ext cx="288472" cy="0"/>
        </a:xfrm>
        <a:prstGeom xmlns:a="http://schemas.openxmlformats.org/drawingml/2006/main" prst="straightConnector1">
          <a:avLst/>
        </a:prstGeom>
        <a:solidFill xmlns:a="http://schemas.openxmlformats.org/drawingml/2006/main">
          <a:schemeClr val="accent1"/>
        </a:solidFill>
        <a:ln xmlns:a="http://schemas.openxmlformats.org/drawingml/2006/main" w="9525" cap="flat" cmpd="sng" algn="ctr">
          <a:solidFill>
            <a:schemeClr val="tx1"/>
          </a:solidFill>
          <a:prstDash val="solid"/>
          <a:round/>
          <a:headEnd type="triangle"/>
          <a:tailEnd type="triangle"/>
        </a:ln>
        <a:effectLst xmlns:a="http://schemas.openxmlformats.org/drawingml/2006/main"/>
      </cdr:spPr>
    </cdr:cxnSp>
  </cdr:relSizeAnchor>
  <cdr:relSizeAnchor xmlns:cdr="http://schemas.openxmlformats.org/drawingml/2006/chartDrawing">
    <cdr:from>
      <cdr:x>0.4003</cdr:x>
      <cdr:y>0.38431</cdr:y>
    </cdr:from>
    <cdr:to>
      <cdr:x>0.6126</cdr:x>
      <cdr:y>0.38431</cdr:y>
    </cdr:to>
    <cdr:cxnSp macro="">
      <cdr:nvCxnSpPr>
        <cdr:cNvPr id="15" name="Straight Arrow Connector 14"/>
        <cdr:cNvCxnSpPr/>
      </cdr:nvCxnSpPr>
      <cdr:spPr bwMode="auto">
        <a:xfrm xmlns:a="http://schemas.openxmlformats.org/drawingml/2006/main">
          <a:off x="1098096" y="1053193"/>
          <a:ext cx="582386" cy="0"/>
        </a:xfrm>
        <a:prstGeom xmlns:a="http://schemas.openxmlformats.org/drawingml/2006/main" prst="straightConnector1">
          <a:avLst/>
        </a:prstGeom>
        <a:solidFill xmlns:a="http://schemas.openxmlformats.org/drawingml/2006/main">
          <a:schemeClr val="accent1"/>
        </a:solidFill>
        <a:ln xmlns:a="http://schemas.openxmlformats.org/drawingml/2006/main" w="9525" cap="flat" cmpd="sng" algn="ctr">
          <a:solidFill>
            <a:schemeClr val="tx1"/>
          </a:solidFill>
          <a:prstDash val="solid"/>
          <a:round/>
          <a:headEnd type="triangle"/>
          <a:tailEnd type="triangle"/>
        </a:ln>
        <a:effectLst xmlns:a="http://schemas.openxmlformats.org/drawingml/2006/main"/>
      </cdr:spPr>
    </cdr:cxnSp>
  </cdr:relSizeAnchor>
  <cdr:relSizeAnchor xmlns:cdr="http://schemas.openxmlformats.org/drawingml/2006/chartDrawing">
    <cdr:from>
      <cdr:x>0.13456</cdr:x>
      <cdr:y>0.22655</cdr:y>
    </cdr:from>
    <cdr:to>
      <cdr:x>0.45383</cdr:x>
      <cdr:y>0.34773</cdr:y>
    </cdr:to>
    <cdr:grpSp>
      <cdr:nvGrpSpPr>
        <cdr:cNvPr id="28" name="Group 27"/>
        <cdr:cNvGrpSpPr/>
      </cdr:nvGrpSpPr>
      <cdr:grpSpPr>
        <a:xfrm xmlns:a="http://schemas.openxmlformats.org/drawingml/2006/main">
          <a:off x="552406" y="1017445"/>
          <a:ext cx="1310691" cy="544224"/>
          <a:chOff x="729357" y="616796"/>
          <a:chExt cx="1756407" cy="332869"/>
        </a:xfrm>
      </cdr:grpSpPr>
      <cdr:sp macro="" textlink="">
        <cdr:nvSpPr>
          <cdr:cNvPr id="20" name="TextBox 6"/>
          <cdr:cNvSpPr txBox="1"/>
        </cdr:nvSpPr>
        <cdr:spPr bwMode="auto">
          <a:xfrm xmlns:a="http://schemas.openxmlformats.org/drawingml/2006/main">
            <a:off x="729357" y="616796"/>
            <a:ext cx="1729323" cy="237187"/>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horzOverflow="clip" wrap="none" lIns="18288" tIns="18288" rIns="18288" bIns="0" rtlCol="0" anchor="t">
            <a:prstTxWarp prst="textNoShape">
              <a:avLst/>
            </a:prstTxWarp>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dirty="0" smtClean="0">
                <a:solidFill>
                  <a:schemeClr val="tx1"/>
                </a:solidFill>
                <a:latin typeface="Arial" panose="020B0604020202020204" pitchFamily="34" charset="0"/>
                <a:ea typeface="Times New Roman" charset="0"/>
                <a:cs typeface="Arial" panose="020B0604020202020204" pitchFamily="34" charset="0"/>
              </a:rPr>
              <a:t>EIA assumed</a:t>
            </a:r>
            <a:br>
              <a:rPr lang="en-US" sz="1200" b="0" i="0" dirty="0" smtClean="0">
                <a:solidFill>
                  <a:schemeClr val="tx1"/>
                </a:solidFill>
                <a:latin typeface="Arial" panose="020B0604020202020204" pitchFamily="34" charset="0"/>
                <a:ea typeface="Times New Roman" charset="0"/>
                <a:cs typeface="Arial" panose="020B0604020202020204" pitchFamily="34" charset="0"/>
              </a:rPr>
            </a:br>
            <a:r>
              <a:rPr lang="en-US" sz="1200" b="0" i="0" dirty="0" smtClean="0">
                <a:solidFill>
                  <a:schemeClr val="tx1"/>
                </a:solidFill>
                <a:latin typeface="Arial" panose="020B0604020202020204" pitchFamily="34" charset="0"/>
                <a:ea typeface="Times New Roman" charset="0"/>
                <a:cs typeface="Arial" panose="020B0604020202020204" pitchFamily="34" charset="0"/>
              </a:rPr>
              <a:t>two-year</a:t>
            </a:r>
            <a:r>
              <a:rPr lang="en-US" sz="1200" b="0" i="0" baseline="0" dirty="0" smtClean="0">
                <a:solidFill>
                  <a:schemeClr val="tx1"/>
                </a:solidFill>
                <a:latin typeface="Arial" panose="020B0604020202020204" pitchFamily="34" charset="0"/>
                <a:ea typeface="Times New Roman" charset="0"/>
                <a:cs typeface="Arial" panose="020B0604020202020204" pitchFamily="34" charset="0"/>
              </a:rPr>
              <a:t> lead time</a:t>
            </a:r>
            <a:endParaRPr lang="en-US" sz="1200" b="0" i="0" dirty="0" smtClean="0">
              <a:solidFill>
                <a:srgbClr val="333333"/>
              </a:solidFill>
              <a:latin typeface="Arial" panose="020B0604020202020204" pitchFamily="34" charset="0"/>
              <a:ea typeface="Times New Roman" charset="0"/>
              <a:cs typeface="Arial" panose="020B0604020202020204" pitchFamily="34" charset="0"/>
            </a:endParaRPr>
          </a:p>
        </cdr:txBody>
      </cdr:sp>
      <cdr:cxnSp macro="">
        <cdr:nvCxnSpPr>
          <cdr:cNvPr id="22" name="Straight Connector 21"/>
          <cdr:cNvCxnSpPr/>
        </cdr:nvCxnSpPr>
        <cdr:spPr bwMode="auto">
          <a:xfrm xmlns:a="http://schemas.openxmlformats.org/drawingml/2006/main" flipV="1">
            <a:off x="2485764" y="745226"/>
            <a:ext cx="0" cy="204439"/>
          </a:xfrm>
          <a:prstGeom xmlns:a="http://schemas.openxmlformats.org/drawingml/2006/main" prst="line">
            <a:avLst/>
          </a:prstGeom>
          <a:solidFill xmlns:a="http://schemas.openxmlformats.org/drawingml/2006/main">
            <a:schemeClr val="accent1"/>
          </a:solidFill>
          <a:ln xmlns:a="http://schemas.openxmlformats.org/drawingml/2006/main" w="9525" cap="flat" cmpd="sng" algn="ctr">
            <a:solidFill>
              <a:schemeClr val="tx1"/>
            </a:solidFill>
            <a:prstDash val="solid"/>
            <a:round/>
            <a:headEnd type="none" w="med" len="med"/>
            <a:tailEnd type="none" w="med" len="med"/>
          </a:ln>
          <a:effectLst xmlns:a="http://schemas.openxmlformats.org/drawingml/2006/main"/>
        </cdr:spPr>
      </cdr:cxnSp>
      <cdr:cxnSp macro="">
        <cdr:nvCxnSpPr>
          <cdr:cNvPr id="27" name="Straight Connector 26"/>
          <cdr:cNvCxnSpPr/>
        </cdr:nvCxnSpPr>
        <cdr:spPr bwMode="auto">
          <a:xfrm xmlns:a="http://schemas.openxmlformats.org/drawingml/2006/main">
            <a:off x="2307581" y="751492"/>
            <a:ext cx="171914" cy="0"/>
          </a:xfrm>
          <a:prstGeom xmlns:a="http://schemas.openxmlformats.org/drawingml/2006/main" prst="line">
            <a:avLst/>
          </a:prstGeom>
          <a:solidFill xmlns:a="http://schemas.openxmlformats.org/drawingml/2006/main">
            <a:schemeClr val="accent1"/>
          </a:solidFill>
          <a:ln xmlns:a="http://schemas.openxmlformats.org/drawingml/2006/main" w="9525" cap="flat" cmpd="sng" algn="ctr">
            <a:solidFill>
              <a:schemeClr val="tx1"/>
            </a:solidFill>
            <a:prstDash val="solid"/>
            <a:round/>
            <a:headEnd type="none" w="med" len="med"/>
            <a:tailEnd type="none" w="med" len="med"/>
          </a:ln>
          <a:effectLst xmlns:a="http://schemas.openxmlformats.org/drawingml/2006/main"/>
        </cdr:spPr>
      </cdr:cxnSp>
    </cdr:grpSp>
  </cdr:relSizeAnchor>
  <cdr:relSizeAnchor xmlns:cdr="http://schemas.openxmlformats.org/drawingml/2006/chartDrawing">
    <cdr:from>
      <cdr:x>0.53715</cdr:x>
      <cdr:y>0.24282</cdr:y>
    </cdr:from>
    <cdr:to>
      <cdr:x>0.9271</cdr:x>
      <cdr:y>0.38215</cdr:y>
    </cdr:to>
    <cdr:grpSp>
      <cdr:nvGrpSpPr>
        <cdr:cNvPr id="34" name="Group 33"/>
        <cdr:cNvGrpSpPr/>
      </cdr:nvGrpSpPr>
      <cdr:grpSpPr>
        <a:xfrm xmlns:a="http://schemas.openxmlformats.org/drawingml/2006/main">
          <a:off x="2205148" y="1090514"/>
          <a:ext cx="1600852" cy="625736"/>
          <a:chOff x="2859971" y="584387"/>
          <a:chExt cx="2139399" cy="382218"/>
        </a:xfrm>
      </cdr:grpSpPr>
      <cdr:sp macro="" textlink="">
        <cdr:nvSpPr>
          <cdr:cNvPr id="29" name="TextBox 6"/>
          <cdr:cNvSpPr txBox="1"/>
        </cdr:nvSpPr>
        <cdr:spPr bwMode="auto">
          <a:xfrm xmlns:a="http://schemas.openxmlformats.org/drawingml/2006/main">
            <a:off x="3034818" y="584387"/>
            <a:ext cx="1964552" cy="12408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18288" tIns="18288" rIns="18288" bIns="0" rtlCol="0" anchor="t">
            <a:prstTxWarp prst="textNoShape">
              <a:avLst/>
            </a:prstTxWarp>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baseline="0" dirty="0" smtClean="0">
                <a:solidFill>
                  <a:schemeClr val="tx1"/>
                </a:solidFill>
                <a:latin typeface="Arial" panose="020B0604020202020204" pitchFamily="34" charset="0"/>
                <a:ea typeface="Times New Roman" charset="0"/>
                <a:cs typeface="Arial" panose="020B0604020202020204" pitchFamily="34" charset="0"/>
              </a:rPr>
              <a:t>four-year safe harbor</a:t>
            </a:r>
            <a:endParaRPr lang="en-US" sz="1200" b="0" i="0" dirty="0" smtClean="0">
              <a:solidFill>
                <a:srgbClr val="333333"/>
              </a:solidFill>
              <a:latin typeface="Arial" panose="020B0604020202020204" pitchFamily="34" charset="0"/>
              <a:ea typeface="Times New Roman" charset="0"/>
              <a:cs typeface="Arial" panose="020B0604020202020204" pitchFamily="34" charset="0"/>
            </a:endParaRPr>
          </a:p>
        </cdr:txBody>
      </cdr:sp>
      <cdr:cxnSp macro="">
        <cdr:nvCxnSpPr>
          <cdr:cNvPr id="31" name="Straight Connector 30"/>
          <cdr:cNvCxnSpPr/>
        </cdr:nvCxnSpPr>
        <cdr:spPr bwMode="auto">
          <a:xfrm xmlns:a="http://schemas.openxmlformats.org/drawingml/2006/main" flipH="1">
            <a:off x="2859971" y="669617"/>
            <a:ext cx="171450" cy="0"/>
          </a:xfrm>
          <a:prstGeom xmlns:a="http://schemas.openxmlformats.org/drawingml/2006/main" prst="line">
            <a:avLst/>
          </a:prstGeom>
          <a:solidFill xmlns:a="http://schemas.openxmlformats.org/drawingml/2006/main">
            <a:schemeClr val="accent1"/>
          </a:solidFill>
          <a:ln xmlns:a="http://schemas.openxmlformats.org/drawingml/2006/main" w="9525" cap="flat" cmpd="sng" algn="ctr">
            <a:solidFill>
              <a:schemeClr val="tx1"/>
            </a:solidFill>
            <a:prstDash val="solid"/>
            <a:round/>
            <a:headEnd type="none" w="med" len="med"/>
            <a:tailEnd type="none" w="med" len="med"/>
          </a:ln>
          <a:effectLst xmlns:a="http://schemas.openxmlformats.org/drawingml/2006/main"/>
        </cdr:spPr>
      </cdr:cxnSp>
      <cdr:cxnSp macro="">
        <cdr:nvCxnSpPr>
          <cdr:cNvPr id="33" name="Straight Connector 32"/>
          <cdr:cNvCxnSpPr/>
        </cdr:nvCxnSpPr>
        <cdr:spPr bwMode="auto">
          <a:xfrm xmlns:a="http://schemas.openxmlformats.org/drawingml/2006/main">
            <a:off x="2859971" y="674257"/>
            <a:ext cx="0" cy="292348"/>
          </a:xfrm>
          <a:prstGeom xmlns:a="http://schemas.openxmlformats.org/drawingml/2006/main" prst="line">
            <a:avLst/>
          </a:prstGeom>
          <a:solidFill xmlns:a="http://schemas.openxmlformats.org/drawingml/2006/main">
            <a:schemeClr val="accent1"/>
          </a:solidFill>
          <a:ln xmlns:a="http://schemas.openxmlformats.org/drawingml/2006/main" w="9525" cap="flat" cmpd="sng" algn="ctr">
            <a:solidFill>
              <a:schemeClr val="tx1"/>
            </a:solidFill>
            <a:prstDash val="solid"/>
            <a:round/>
            <a:headEnd type="none" w="med" len="med"/>
            <a:tailEnd type="none" w="med" len="med"/>
          </a:ln>
          <a:effectLst xmlns:a="http://schemas.openxmlformats.org/drawingml/2006/main"/>
        </cdr:spPr>
      </cdr:cxnSp>
    </cdr:grpSp>
  </cdr:relSizeAnchor>
</c:userShapes>
</file>

<file path=ppt/drawings/drawing3.xml><?xml version="1.0" encoding="utf-8"?>
<c:userShapes xmlns:c="http://schemas.openxmlformats.org/drawingml/2006/chart">
  <cdr:relSizeAnchor xmlns:cdr="http://schemas.openxmlformats.org/drawingml/2006/chartDrawing">
    <cdr:from>
      <cdr:x>0</cdr:x>
      <cdr:y>0</cdr:y>
    </cdr:from>
    <cdr:to>
      <cdr:x>0.46354</cdr:x>
      <cdr:y>0.18362</cdr:y>
    </cdr:to>
    <cdr:sp macro="" textlink="">
      <cdr:nvSpPr>
        <cdr:cNvPr id="2" name="TextBox 1"/>
        <cdr:cNvSpPr txBox="1"/>
      </cdr:nvSpPr>
      <cdr:spPr bwMode="auto">
        <a:xfrm xmlns:a="http://schemas.openxmlformats.org/drawingml/2006/main">
          <a:off x="0" y="0"/>
          <a:ext cx="2331235" cy="688397"/>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400" b="1" i="0" baseline="0" dirty="0" smtClean="0">
              <a:solidFill>
                <a:sysClr val="windowText" lastClr="000000"/>
              </a:solidFill>
              <a:latin typeface="+mn-lt"/>
              <a:ea typeface="Times New Roman" charset="0"/>
              <a:cs typeface="Times New Roman" charset="0"/>
            </a:rPr>
            <a:t>U.S. crude oil production</a:t>
          </a:r>
        </a:p>
        <a:p xmlns:a="http://schemas.openxmlformats.org/drawingml/2006/main">
          <a:pPr eaLnBrk="0" hangingPunct="0"/>
          <a:endParaRPr lang="en-US" sz="200" b="1" i="0" baseline="0" dirty="0" smtClean="0">
            <a:solidFill>
              <a:sysClr val="windowText" lastClr="000000"/>
            </a:solidFill>
            <a:latin typeface="+mn-lt"/>
            <a:ea typeface="Times New Roman" charset="0"/>
            <a:cs typeface="Times New Roman" charset="0"/>
          </a:endParaRPr>
        </a:p>
        <a:p xmlns:a="http://schemas.openxmlformats.org/drawingml/2006/main">
          <a:pPr eaLnBrk="0" hangingPunct="0"/>
          <a:r>
            <a:rPr lang="en-US" sz="1400" i="0" baseline="0" dirty="0" smtClean="0">
              <a:solidFill>
                <a:sysClr val="windowText" lastClr="000000"/>
              </a:solidFill>
              <a:latin typeface="+mn-lt"/>
              <a:ea typeface="Times New Roman" charset="0"/>
              <a:cs typeface="Times New Roman" charset="0"/>
            </a:rPr>
            <a:t>million barrels per day</a:t>
          </a:r>
        </a:p>
        <a:p xmlns:a="http://schemas.openxmlformats.org/drawingml/2006/main">
          <a:pPr eaLnBrk="0" hangingPunct="0"/>
          <a:endParaRPr lang="en-US" sz="14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0.06107</cdr:x>
      <cdr:y>0.1466</cdr:y>
    </cdr:from>
    <cdr:to>
      <cdr:x>0.39629</cdr:x>
      <cdr:y>0.28085</cdr:y>
    </cdr:to>
    <cdr:sp macro="" textlink="">
      <cdr:nvSpPr>
        <cdr:cNvPr id="6" name="TextBox 1"/>
        <cdr:cNvSpPr txBox="1"/>
      </cdr:nvSpPr>
      <cdr:spPr bwMode="auto">
        <a:xfrm xmlns:a="http://schemas.openxmlformats.org/drawingml/2006/main">
          <a:off x="293314" y="658393"/>
          <a:ext cx="1609977" cy="602922"/>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0" i="0" dirty="0" smtClean="0">
              <a:solidFill>
                <a:schemeClr val="bg2"/>
              </a:solidFill>
              <a:latin typeface="+mn-lt"/>
              <a:ea typeface="Times New Roman" charset="0"/>
              <a:cs typeface="Times New Roman" charset="0"/>
            </a:rPr>
            <a:t>         </a:t>
          </a:r>
          <a:r>
            <a:rPr lang="en-US" sz="1400" b="1" i="0" dirty="0" smtClean="0">
              <a:solidFill>
                <a:schemeClr val="tx1"/>
              </a:solidFill>
              <a:latin typeface="+mn-lt"/>
              <a:ea typeface="Times New Roman" charset="0"/>
              <a:cs typeface="Times New Roman" charset="0"/>
            </a:rPr>
            <a:t>2018</a:t>
          </a:r>
        </a:p>
        <a:p xmlns:a="http://schemas.openxmlformats.org/drawingml/2006/main">
          <a:pPr eaLnBrk="0" hangingPunct="0"/>
          <a:r>
            <a:rPr lang="en-US" sz="1400" b="0" i="0" dirty="0" smtClean="0">
              <a:solidFill>
                <a:schemeClr val="tx1"/>
              </a:solidFill>
              <a:latin typeface="+mn-lt"/>
              <a:ea typeface="Times New Roman" charset="0"/>
              <a:cs typeface="Times New Roman" charset="0"/>
            </a:rPr>
            <a:t>  history</a:t>
          </a:r>
          <a:r>
            <a:rPr lang="en-US" sz="1400" b="0" i="0" baseline="0" dirty="0" smtClean="0">
              <a:solidFill>
                <a:schemeClr val="tx1"/>
              </a:solidFill>
              <a:latin typeface="+mn-lt"/>
              <a:ea typeface="Times New Roman" charset="0"/>
              <a:cs typeface="Times New Roman" charset="0"/>
            </a:rPr>
            <a:t>  projections</a:t>
          </a:r>
          <a:endParaRPr lang="en-US" sz="1400" b="0" i="0" dirty="0" smtClean="0">
            <a:solidFill>
              <a:schemeClr val="tx1"/>
            </a:solidFill>
            <a:latin typeface="+mn-lt"/>
            <a:ea typeface="Times New Roman" charset="0"/>
            <a:cs typeface="Times New Roman" charset="0"/>
          </a:endParaRPr>
        </a:p>
      </cdr:txBody>
    </cdr:sp>
  </cdr:relSizeAnchor>
  <cdr:relSizeAnchor xmlns:cdr="http://schemas.openxmlformats.org/drawingml/2006/chartDrawing">
    <cdr:from>
      <cdr:x>0.69284</cdr:x>
      <cdr:y>0.16162</cdr:y>
    </cdr:from>
    <cdr:to>
      <cdr:x>1</cdr:x>
      <cdr:y>1</cdr:y>
    </cdr:to>
    <cdr:sp macro="" textlink="">
      <cdr:nvSpPr>
        <cdr:cNvPr id="5" name="TextBox 1"/>
        <cdr:cNvSpPr txBox="1"/>
      </cdr:nvSpPr>
      <cdr:spPr bwMode="auto">
        <a:xfrm xmlns:a="http://schemas.openxmlformats.org/drawingml/2006/main">
          <a:off x="3327572" y="725854"/>
          <a:ext cx="1475227" cy="3765184"/>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baseline="0" dirty="0">
              <a:solidFill>
                <a:schemeClr val="accent3"/>
              </a:solidFill>
              <a:latin typeface="+mn-lt"/>
              <a:ea typeface="Times New Roman" charset="0"/>
              <a:cs typeface="Times New Roman" charset="0"/>
            </a:rPr>
            <a:t>High Oil </a:t>
          </a:r>
        </a:p>
        <a:p xmlns:a="http://schemas.openxmlformats.org/drawingml/2006/main">
          <a:pPr eaLnBrk="0" hangingPunct="0"/>
          <a:r>
            <a:rPr lang="en-US" sz="1400" b="1" i="0" baseline="0" dirty="0">
              <a:solidFill>
                <a:schemeClr val="accent3"/>
              </a:solidFill>
              <a:latin typeface="+mn-lt"/>
              <a:ea typeface="Times New Roman" charset="0"/>
              <a:cs typeface="Times New Roman" charset="0"/>
            </a:rPr>
            <a:t>and Gas </a:t>
          </a:r>
        </a:p>
        <a:p xmlns:a="http://schemas.openxmlformats.org/drawingml/2006/main">
          <a:pPr eaLnBrk="0" hangingPunct="0"/>
          <a:r>
            <a:rPr lang="en-US" sz="1400" b="1" i="0" baseline="0" dirty="0">
              <a:solidFill>
                <a:schemeClr val="accent3"/>
              </a:solidFill>
              <a:latin typeface="+mn-lt"/>
              <a:ea typeface="Times New Roman" charset="0"/>
              <a:cs typeface="Times New Roman" charset="0"/>
            </a:rPr>
            <a:t>Resource </a:t>
          </a:r>
        </a:p>
        <a:p xmlns:a="http://schemas.openxmlformats.org/drawingml/2006/main">
          <a:pPr eaLnBrk="0" hangingPunct="0"/>
          <a:r>
            <a:rPr lang="en-US" sz="1400" b="1" i="0" baseline="0" dirty="0">
              <a:solidFill>
                <a:schemeClr val="accent3"/>
              </a:solidFill>
              <a:latin typeface="+mn-lt"/>
              <a:ea typeface="Times New Roman" charset="0"/>
              <a:cs typeface="Times New Roman" charset="0"/>
            </a:rPr>
            <a:t>and </a:t>
          </a:r>
        </a:p>
        <a:p xmlns:a="http://schemas.openxmlformats.org/drawingml/2006/main">
          <a:pPr eaLnBrk="0" hangingPunct="0"/>
          <a:r>
            <a:rPr lang="en-US" sz="1400" b="1" i="0" baseline="0" dirty="0">
              <a:solidFill>
                <a:schemeClr val="accent3"/>
              </a:solidFill>
              <a:latin typeface="+mn-lt"/>
              <a:ea typeface="Times New Roman" charset="0"/>
              <a:cs typeface="Times New Roman" charset="0"/>
            </a:rPr>
            <a:t>Technology</a:t>
          </a:r>
        </a:p>
        <a:p xmlns:a="http://schemas.openxmlformats.org/drawingml/2006/main">
          <a:pPr eaLnBrk="0" hangingPunct="0"/>
          <a:r>
            <a:rPr lang="en-US" sz="1400" b="1" i="0" baseline="0" dirty="0">
              <a:solidFill>
                <a:schemeClr val="accent4"/>
              </a:solidFill>
              <a:latin typeface="+mn-lt"/>
              <a:ea typeface="Times New Roman" charset="0"/>
              <a:cs typeface="Times New Roman" charset="0"/>
            </a:rPr>
            <a:t>High Oil Price</a:t>
          </a:r>
        </a:p>
        <a:p xmlns:a="http://schemas.openxmlformats.org/drawingml/2006/main">
          <a:pPr eaLnBrk="0" hangingPunct="0"/>
          <a:r>
            <a:rPr lang="en-US" sz="1400" b="1" i="0" baseline="0" dirty="0">
              <a:solidFill>
                <a:schemeClr val="accent1"/>
              </a:solidFill>
              <a:latin typeface="+mn-lt"/>
              <a:ea typeface="Times New Roman" charset="0"/>
              <a:cs typeface="Times New Roman" charset="0"/>
            </a:rPr>
            <a:t>High Economic </a:t>
          </a:r>
        </a:p>
        <a:p xmlns:a="http://schemas.openxmlformats.org/drawingml/2006/main">
          <a:pPr eaLnBrk="0" hangingPunct="0"/>
          <a:r>
            <a:rPr lang="en-US" sz="1400" b="1" i="0" baseline="0" dirty="0">
              <a:solidFill>
                <a:schemeClr val="accent1"/>
              </a:solidFill>
              <a:latin typeface="+mn-lt"/>
              <a:ea typeface="Times New Roman" charset="0"/>
              <a:cs typeface="Times New Roman" charset="0"/>
            </a:rPr>
            <a:t>Growth</a:t>
          </a:r>
        </a:p>
        <a:p xmlns:a="http://schemas.openxmlformats.org/drawingml/2006/main">
          <a:pPr eaLnBrk="0" hangingPunct="0"/>
          <a:r>
            <a:rPr lang="en-US" sz="1400" b="1" i="0" baseline="0" dirty="0">
              <a:solidFill>
                <a:srgbClr val="000000"/>
              </a:solidFill>
              <a:latin typeface="+mn-lt"/>
              <a:ea typeface="Times New Roman" charset="0"/>
              <a:cs typeface="Times New Roman" charset="0"/>
            </a:rPr>
            <a:t>Reference</a:t>
          </a:r>
        </a:p>
        <a:p xmlns:a="http://schemas.openxmlformats.org/drawingml/2006/main">
          <a:pPr eaLnBrk="0" hangingPunct="0"/>
          <a:r>
            <a:rPr lang="en-US" sz="1400" b="1" i="0" baseline="0" dirty="0">
              <a:solidFill>
                <a:schemeClr val="accent6"/>
              </a:solidFill>
              <a:latin typeface="+mn-lt"/>
              <a:ea typeface="Times New Roman" charset="0"/>
              <a:cs typeface="Times New Roman" charset="0"/>
            </a:rPr>
            <a:t>Low Economic</a:t>
          </a:r>
        </a:p>
        <a:p xmlns:a="http://schemas.openxmlformats.org/drawingml/2006/main">
          <a:pPr eaLnBrk="0" hangingPunct="0"/>
          <a:r>
            <a:rPr lang="en-US" sz="1400" b="1" i="0" baseline="0" dirty="0">
              <a:solidFill>
                <a:schemeClr val="accent6"/>
              </a:solidFill>
              <a:latin typeface="+mn-lt"/>
              <a:ea typeface="Times New Roman" charset="0"/>
              <a:cs typeface="Times New Roman" charset="0"/>
            </a:rPr>
            <a:t>Growth</a:t>
          </a: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lang="en-US" sz="1400" b="1" i="0" baseline="0" dirty="0">
              <a:solidFill>
                <a:schemeClr val="accent5"/>
              </a:solidFill>
              <a:effectLst/>
              <a:latin typeface="+mn-lt"/>
              <a:ea typeface="+mn-ea"/>
              <a:cs typeface="+mn-cs"/>
            </a:rPr>
            <a:t>Low Oil Price</a:t>
          </a:r>
          <a:endParaRPr lang="en-US" sz="1400" b="1" dirty="0">
            <a:solidFill>
              <a:schemeClr val="accent5"/>
            </a:solidFill>
            <a:effectLst/>
          </a:endParaRPr>
        </a:p>
        <a:p xmlns:a="http://schemas.openxmlformats.org/drawingml/2006/main">
          <a:pPr eaLnBrk="0" hangingPunct="0"/>
          <a:r>
            <a:rPr lang="en-US" sz="1400" b="1" i="0" baseline="0" dirty="0">
              <a:solidFill>
                <a:schemeClr val="accent2"/>
              </a:solidFill>
              <a:effectLst/>
              <a:latin typeface="+mn-lt"/>
              <a:ea typeface="+mn-ea"/>
              <a:cs typeface="+mn-cs"/>
            </a:rPr>
            <a:t>Low Oil </a:t>
          </a:r>
        </a:p>
        <a:p xmlns:a="http://schemas.openxmlformats.org/drawingml/2006/main">
          <a:pPr eaLnBrk="0" hangingPunct="0"/>
          <a:r>
            <a:rPr lang="en-US" sz="1400" b="1" i="0" baseline="0" dirty="0">
              <a:solidFill>
                <a:schemeClr val="accent2"/>
              </a:solidFill>
              <a:effectLst/>
              <a:latin typeface="+mn-lt"/>
              <a:ea typeface="+mn-ea"/>
              <a:cs typeface="+mn-cs"/>
            </a:rPr>
            <a:t>and Gas </a:t>
          </a:r>
          <a:endParaRPr lang="en-US" sz="1400" b="1" dirty="0">
            <a:solidFill>
              <a:schemeClr val="accent2"/>
            </a:solidFill>
            <a:effectLst/>
          </a:endParaRPr>
        </a:p>
        <a:p xmlns:a="http://schemas.openxmlformats.org/drawingml/2006/main">
          <a:pPr eaLnBrk="0" hangingPunct="0"/>
          <a:r>
            <a:rPr lang="en-US" sz="1400" b="1" i="0" baseline="0" dirty="0">
              <a:solidFill>
                <a:schemeClr val="accent2"/>
              </a:solidFill>
              <a:effectLst/>
              <a:latin typeface="+mn-lt"/>
              <a:ea typeface="+mn-ea"/>
              <a:cs typeface="+mn-cs"/>
            </a:rPr>
            <a:t>Resource and </a:t>
          </a:r>
          <a:endParaRPr lang="en-US" sz="1400" b="1" dirty="0">
            <a:solidFill>
              <a:schemeClr val="accent2"/>
            </a:solidFill>
            <a:effectLst/>
          </a:endParaRPr>
        </a:p>
        <a:p xmlns:a="http://schemas.openxmlformats.org/drawingml/2006/main">
          <a:pPr eaLnBrk="0" hangingPunct="0"/>
          <a:r>
            <a:rPr lang="en-US" sz="1400" b="1" i="0" baseline="0" dirty="0" smtClean="0">
              <a:solidFill>
                <a:schemeClr val="accent2"/>
              </a:solidFill>
              <a:effectLst/>
              <a:latin typeface="+mn-lt"/>
              <a:ea typeface="+mn-ea"/>
              <a:cs typeface="+mn-cs"/>
            </a:rPr>
            <a:t>Technology</a:t>
          </a:r>
          <a:endParaRPr lang="en-US" sz="1000" b="1" i="0" baseline="0" dirty="0">
            <a:solidFill>
              <a:schemeClr val="accent3"/>
            </a:solidFill>
            <a:latin typeface="+mn-lt"/>
            <a:ea typeface="Times New Roman" charset="0"/>
            <a:cs typeface="Times New Roman" charset="0"/>
          </a:endParaRPr>
        </a:p>
        <a:p xmlns:a="http://schemas.openxmlformats.org/drawingml/2006/main">
          <a:pPr eaLnBrk="0" hangingPunct="0"/>
          <a:endParaRPr lang="en-US" sz="1000" i="0" dirty="0">
            <a:solidFill>
              <a:schemeClr val="accent3"/>
            </a:solidFill>
            <a:latin typeface="+mn-lt"/>
            <a:ea typeface="Times New Roman" charset="0"/>
            <a:cs typeface="Times New Roman" charset="0"/>
          </a:endParaRPr>
        </a:p>
      </cdr:txBody>
    </cdr:sp>
  </cdr:relSizeAnchor>
</c:userShapes>
</file>

<file path=ppt/drawings/drawing30.xml><?xml version="1.0" encoding="utf-8"?>
<c:userShapes xmlns:c="http://schemas.openxmlformats.org/drawingml/2006/chart">
  <cdr:relSizeAnchor xmlns:cdr="http://schemas.openxmlformats.org/drawingml/2006/chartDrawing">
    <cdr:from>
      <cdr:x>0.12963</cdr:x>
      <cdr:y>0.25463</cdr:y>
    </cdr:from>
    <cdr:to>
      <cdr:x>0.76431</cdr:x>
      <cdr:y>0.38766</cdr:y>
    </cdr:to>
    <cdr:sp macro="" textlink="">
      <cdr:nvSpPr>
        <cdr:cNvPr id="2" name="TextBox 1"/>
        <cdr:cNvSpPr txBox="1"/>
      </cdr:nvSpPr>
      <cdr:spPr bwMode="auto">
        <a:xfrm xmlns:a="http://schemas.openxmlformats.org/drawingml/2006/main">
          <a:off x="529126" y="896410"/>
          <a:ext cx="2590664" cy="468333"/>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27432" tIns="27432" rIns="27432" bIns="27432" rtlCol="0">
          <a:prstTxWarp prst="textNoShape">
            <a:avLst/>
          </a:prstTxWarp>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l" eaLnBrk="0" hangingPunct="0"/>
          <a:r>
            <a:rPr lang="en-US" sz="1400" b="1" i="0" dirty="0" smtClean="0">
              <a:solidFill>
                <a:schemeClr val="accent5">
                  <a:lumMod val="60000"/>
                  <a:lumOff val="40000"/>
                </a:schemeClr>
              </a:solidFill>
              <a:latin typeface="Arial" panose="020B0604020202020204" pitchFamily="34" charset="0"/>
              <a:ea typeface="Times New Roman" charset="0"/>
              <a:cs typeface="Arial" panose="020B0604020202020204" pitchFamily="34" charset="0"/>
            </a:rPr>
            <a:t>AEO2018 Reference case</a:t>
          </a:r>
        </a:p>
        <a:p xmlns:a="http://schemas.openxmlformats.org/drawingml/2006/main">
          <a:pPr algn="l" eaLnBrk="0" hangingPunct="0"/>
          <a:r>
            <a:rPr lang="en-US" sz="1400" b="1" i="0" dirty="0" smtClean="0">
              <a:solidFill>
                <a:schemeClr val="tx2"/>
              </a:solidFill>
              <a:latin typeface="Arial" panose="020B0604020202020204" pitchFamily="34" charset="0"/>
              <a:ea typeface="Times New Roman" charset="0"/>
              <a:cs typeface="Arial" panose="020B0604020202020204" pitchFamily="34" charset="0"/>
            </a:rPr>
            <a:t>AEO2019 Reference case</a:t>
          </a:r>
        </a:p>
      </cdr:txBody>
    </cdr:sp>
  </cdr:relSizeAnchor>
  <cdr:relSizeAnchor xmlns:cdr="http://schemas.openxmlformats.org/drawingml/2006/chartDrawing">
    <cdr:from>
      <cdr:x>0.01237</cdr:x>
      <cdr:y>0.01131</cdr:y>
    </cdr:from>
    <cdr:to>
      <cdr:x>0.87461</cdr:x>
      <cdr:y>0.16752</cdr:y>
    </cdr:to>
    <cdr:sp macro="" textlink="">
      <cdr:nvSpPr>
        <cdr:cNvPr id="3" name="TextBox 4"/>
        <cdr:cNvSpPr txBox="1"/>
      </cdr:nvSpPr>
      <cdr:spPr bwMode="auto">
        <a:xfrm xmlns:a="http://schemas.openxmlformats.org/drawingml/2006/main">
          <a:off x="50800" y="50800"/>
          <a:ext cx="3539699" cy="701537"/>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nchor="t">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rtl="0"/>
          <a:r>
            <a:rPr lang="en-US" sz="1400" b="1" i="0" baseline="0">
              <a:effectLst/>
              <a:latin typeface="+mn-lt"/>
              <a:ea typeface="+mn-ea"/>
              <a:cs typeface="+mn-cs"/>
            </a:rPr>
            <a:t>Power sector solar photovoltaic installed capacity</a:t>
          </a:r>
        </a:p>
        <a:p xmlns:a="http://schemas.openxmlformats.org/drawingml/2006/main">
          <a:pPr rtl="0"/>
          <a:r>
            <a:rPr lang="en-US" sz="1400" b="0" i="0" baseline="0">
              <a:effectLst/>
              <a:latin typeface="+mn-lt"/>
              <a:ea typeface="+mn-ea"/>
              <a:cs typeface="+mn-cs"/>
            </a:rPr>
            <a:t>gigawatts</a:t>
          </a:r>
          <a:endParaRPr lang="en-US" sz="1400">
            <a:effectLst/>
            <a:latin typeface="+mn-lt"/>
          </a:endParaRPr>
        </a:p>
        <a:p xmlns:a="http://schemas.openxmlformats.org/drawingml/2006/main">
          <a:pPr eaLnBrk="0" hangingPunct="0"/>
          <a:r>
            <a:rPr lang="en-US" sz="1400" i="1" dirty="0" smtClean="0">
              <a:solidFill>
                <a:srgbClr val="333333"/>
              </a:solidFill>
              <a:latin typeface="+mn-lt"/>
              <a:ea typeface="Times New Roman" charset="0"/>
              <a:cs typeface="Times New Roman" charset="0"/>
            </a:rPr>
            <a:t> </a:t>
          </a:r>
        </a:p>
      </cdr:txBody>
    </cdr:sp>
  </cdr:relSizeAnchor>
</c:userShapes>
</file>

<file path=ppt/drawings/drawing31.xml><?xml version="1.0" encoding="utf-8"?>
<c:userShapes xmlns:c="http://schemas.openxmlformats.org/drawingml/2006/chart">
  <cdr:relSizeAnchor xmlns:cdr="http://schemas.openxmlformats.org/drawingml/2006/chartDrawing">
    <cdr:from>
      <cdr:x>0.13942</cdr:x>
      <cdr:y>0.20387</cdr:y>
    </cdr:from>
    <cdr:to>
      <cdr:x>0.54599</cdr:x>
      <cdr:y>0.33812</cdr:y>
    </cdr:to>
    <cdr:sp macro="" textlink="">
      <cdr:nvSpPr>
        <cdr:cNvPr id="6" name="TextBox 1"/>
        <cdr:cNvSpPr txBox="1"/>
      </cdr:nvSpPr>
      <cdr:spPr bwMode="auto">
        <a:xfrm xmlns:a="http://schemas.openxmlformats.org/drawingml/2006/main">
          <a:off x="572357" y="915610"/>
          <a:ext cx="1669082" cy="602922"/>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900" b="0" i="0" dirty="0" smtClean="0">
              <a:solidFill>
                <a:schemeClr val="tx1"/>
              </a:solidFill>
              <a:latin typeface="+mn-lt"/>
              <a:ea typeface="Times New Roman" charset="0"/>
              <a:cs typeface="Times New Roman" charset="0"/>
            </a:rPr>
            <a:t>            </a:t>
          </a:r>
          <a:r>
            <a:rPr lang="en-US" sz="1400" b="1" i="0" dirty="0" smtClean="0">
              <a:solidFill>
                <a:schemeClr val="tx1"/>
              </a:solidFill>
              <a:latin typeface="+mn-lt"/>
              <a:ea typeface="Times New Roman" charset="0"/>
              <a:cs typeface="Times New Roman" charset="0"/>
            </a:rPr>
            <a:t>2018</a:t>
          </a:r>
        </a:p>
        <a:p xmlns:a="http://schemas.openxmlformats.org/drawingml/2006/main">
          <a:pPr eaLnBrk="0" hangingPunct="0"/>
          <a:r>
            <a:rPr lang="en-US" sz="1400" b="0" i="0" dirty="0" smtClean="0">
              <a:solidFill>
                <a:schemeClr val="tx1"/>
              </a:solidFill>
              <a:latin typeface="+mn-lt"/>
              <a:ea typeface="Times New Roman" charset="0"/>
              <a:cs typeface="Times New Roman" charset="0"/>
            </a:rPr>
            <a:t>history</a:t>
          </a:r>
          <a:r>
            <a:rPr lang="en-US" sz="1400" b="0" i="0" baseline="0" dirty="0" smtClean="0">
              <a:solidFill>
                <a:schemeClr val="tx1"/>
              </a:solidFill>
              <a:latin typeface="+mn-lt"/>
              <a:ea typeface="Times New Roman" charset="0"/>
              <a:cs typeface="Times New Roman" charset="0"/>
            </a:rPr>
            <a:t>   projections</a:t>
          </a:r>
          <a:endParaRPr lang="en-US" sz="1400" b="0" i="0" dirty="0" smtClean="0">
            <a:solidFill>
              <a:schemeClr val="tx1"/>
            </a:solidFill>
            <a:latin typeface="+mn-lt"/>
            <a:ea typeface="Times New Roman" charset="0"/>
            <a:cs typeface="Times New Roman" charset="0"/>
          </a:endParaRPr>
        </a:p>
      </cdr:txBody>
    </cdr:sp>
  </cdr:relSizeAnchor>
  <cdr:relSizeAnchor xmlns:cdr="http://schemas.openxmlformats.org/drawingml/2006/chartDrawing">
    <cdr:from>
      <cdr:x>0.00521</cdr:x>
      <cdr:y>0</cdr:y>
    </cdr:from>
    <cdr:to>
      <cdr:x>1</cdr:x>
      <cdr:y>0.24508</cdr:y>
    </cdr:to>
    <cdr:sp macro="" textlink="">
      <cdr:nvSpPr>
        <cdr:cNvPr id="2" name="TextBox 1"/>
        <cdr:cNvSpPr txBox="1"/>
      </cdr:nvSpPr>
      <cdr:spPr bwMode="auto">
        <a:xfrm xmlns:a="http://schemas.openxmlformats.org/drawingml/2006/main">
          <a:off x="21438" y="0"/>
          <a:ext cx="4093362" cy="89640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400" b="1" i="0" dirty="0" smtClean="0">
              <a:solidFill>
                <a:sysClr val="windowText" lastClr="000000"/>
              </a:solidFill>
              <a:latin typeface="+mn-lt"/>
              <a:ea typeface="Times New Roman" charset="0"/>
              <a:cs typeface="Times New Roman" charset="0"/>
            </a:rPr>
            <a:t>U.S.</a:t>
          </a:r>
          <a:r>
            <a:rPr lang="en-US" sz="1400" b="1" i="0" baseline="0" dirty="0" smtClean="0">
              <a:solidFill>
                <a:sysClr val="windowText" lastClr="000000"/>
              </a:solidFill>
              <a:latin typeface="+mn-lt"/>
              <a:ea typeface="Times New Roman" charset="0"/>
              <a:cs typeface="Times New Roman" charset="0"/>
            </a:rPr>
            <a:t> crude oil and natural gas plant </a:t>
          </a:r>
        </a:p>
        <a:p xmlns:a="http://schemas.openxmlformats.org/drawingml/2006/main">
          <a:pPr eaLnBrk="0" hangingPunct="0"/>
          <a:r>
            <a:rPr lang="en-US" sz="1400" b="1" i="0" baseline="0" dirty="0" smtClean="0">
              <a:solidFill>
                <a:sysClr val="windowText" lastClr="000000"/>
              </a:solidFill>
              <a:latin typeface="+mn-lt"/>
              <a:ea typeface="Times New Roman" charset="0"/>
              <a:cs typeface="Times New Roman" charset="0"/>
            </a:rPr>
            <a:t>liquids production</a:t>
          </a:r>
        </a:p>
        <a:p xmlns:a="http://schemas.openxmlformats.org/drawingml/2006/main">
          <a:pPr eaLnBrk="0" hangingPunct="0"/>
          <a:endParaRPr lang="en-US" sz="200" b="1" i="0" baseline="0" dirty="0" smtClean="0">
            <a:solidFill>
              <a:sysClr val="windowText" lastClr="000000"/>
            </a:solidFill>
            <a:latin typeface="+mn-lt"/>
            <a:ea typeface="Times New Roman" charset="0"/>
            <a:cs typeface="Times New Roman" charset="0"/>
          </a:endParaRPr>
        </a:p>
        <a:p xmlns:a="http://schemas.openxmlformats.org/drawingml/2006/main">
          <a:pPr eaLnBrk="0" hangingPunct="0"/>
          <a:r>
            <a:rPr lang="en-US" sz="1400" i="0" baseline="0" dirty="0" smtClean="0">
              <a:solidFill>
                <a:sysClr val="windowText" lastClr="000000"/>
              </a:solidFill>
              <a:latin typeface="+mn-lt"/>
              <a:ea typeface="Times New Roman" charset="0"/>
              <a:cs typeface="Times New Roman" charset="0"/>
            </a:rPr>
            <a:t>million barrels per day</a:t>
          </a:r>
        </a:p>
        <a:p xmlns:a="http://schemas.openxmlformats.org/drawingml/2006/main">
          <a:pPr eaLnBrk="0" hangingPunct="0"/>
          <a:endParaRPr lang="en-US" sz="14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0.64776</cdr:x>
      <cdr:y>0.16299</cdr:y>
    </cdr:from>
    <cdr:to>
      <cdr:x>1</cdr:x>
      <cdr:y>0.94166</cdr:y>
    </cdr:to>
    <cdr:sp macro="" textlink="">
      <cdr:nvSpPr>
        <cdr:cNvPr id="7" name="TextBox 1"/>
        <cdr:cNvSpPr txBox="1"/>
      </cdr:nvSpPr>
      <cdr:spPr bwMode="auto">
        <a:xfrm xmlns:a="http://schemas.openxmlformats.org/drawingml/2006/main">
          <a:off x="2659233" y="731982"/>
          <a:ext cx="1446042" cy="3497049"/>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baseline="0" dirty="0">
              <a:solidFill>
                <a:schemeClr val="accent3"/>
              </a:solidFill>
              <a:latin typeface="+mn-lt"/>
              <a:ea typeface="Times New Roman" charset="0"/>
              <a:cs typeface="Times New Roman" charset="0"/>
            </a:rPr>
            <a:t>High Oil and Gas </a:t>
          </a:r>
        </a:p>
        <a:p xmlns:a="http://schemas.openxmlformats.org/drawingml/2006/main">
          <a:pPr eaLnBrk="0" hangingPunct="0"/>
          <a:r>
            <a:rPr lang="en-US" sz="1400" b="1" i="0" baseline="0" dirty="0">
              <a:solidFill>
                <a:schemeClr val="accent3"/>
              </a:solidFill>
              <a:latin typeface="+mn-lt"/>
              <a:ea typeface="Times New Roman" charset="0"/>
              <a:cs typeface="Times New Roman" charset="0"/>
            </a:rPr>
            <a:t>Resource and </a:t>
          </a:r>
        </a:p>
        <a:p xmlns:a="http://schemas.openxmlformats.org/drawingml/2006/main">
          <a:pPr eaLnBrk="0" hangingPunct="0"/>
          <a:r>
            <a:rPr lang="en-US" sz="1400" b="1" i="0" baseline="0" dirty="0">
              <a:solidFill>
                <a:schemeClr val="accent3"/>
              </a:solidFill>
              <a:latin typeface="+mn-lt"/>
              <a:ea typeface="Times New Roman" charset="0"/>
              <a:cs typeface="Times New Roman" charset="0"/>
            </a:rPr>
            <a:t>Technology</a:t>
          </a:r>
        </a:p>
        <a:p xmlns:a="http://schemas.openxmlformats.org/drawingml/2006/main">
          <a:pPr eaLnBrk="0" hangingPunct="0"/>
          <a:r>
            <a:rPr lang="en-US" sz="1400" b="1" i="0" baseline="0" dirty="0">
              <a:solidFill>
                <a:schemeClr val="accent4"/>
              </a:solidFill>
              <a:latin typeface="+mn-lt"/>
              <a:ea typeface="Times New Roman" charset="0"/>
              <a:cs typeface="Times New Roman" charset="0"/>
            </a:rPr>
            <a:t>High Oil Price</a:t>
          </a:r>
        </a:p>
        <a:p xmlns:a="http://schemas.openxmlformats.org/drawingml/2006/main">
          <a:pPr eaLnBrk="0" hangingPunct="0"/>
          <a:r>
            <a:rPr lang="en-US" sz="1400" b="1" i="0" baseline="0" dirty="0">
              <a:solidFill>
                <a:schemeClr val="accent1"/>
              </a:solidFill>
              <a:latin typeface="+mn-lt"/>
              <a:ea typeface="Times New Roman" charset="0"/>
              <a:cs typeface="Times New Roman" charset="0"/>
            </a:rPr>
            <a:t>High Economic </a:t>
          </a:r>
        </a:p>
        <a:p xmlns:a="http://schemas.openxmlformats.org/drawingml/2006/main">
          <a:pPr eaLnBrk="0" hangingPunct="0"/>
          <a:r>
            <a:rPr lang="en-US" sz="1400" b="1" i="0" baseline="0" dirty="0">
              <a:solidFill>
                <a:schemeClr val="accent1"/>
              </a:solidFill>
              <a:latin typeface="+mn-lt"/>
              <a:ea typeface="Times New Roman" charset="0"/>
              <a:cs typeface="Times New Roman" charset="0"/>
            </a:rPr>
            <a:t>Growth</a:t>
          </a:r>
        </a:p>
        <a:p xmlns:a="http://schemas.openxmlformats.org/drawingml/2006/main">
          <a:pPr eaLnBrk="0" hangingPunct="0"/>
          <a:r>
            <a:rPr lang="en-US" sz="1400" b="1" i="0" baseline="0" dirty="0">
              <a:solidFill>
                <a:schemeClr val="tx1"/>
              </a:solidFill>
              <a:latin typeface="+mn-lt"/>
              <a:ea typeface="Times New Roman" charset="0"/>
              <a:cs typeface="Times New Roman" charset="0"/>
            </a:rPr>
            <a:t>Reference</a:t>
          </a:r>
        </a:p>
        <a:p xmlns:a="http://schemas.openxmlformats.org/drawingml/2006/main">
          <a:pPr eaLnBrk="0" hangingPunct="0"/>
          <a:r>
            <a:rPr lang="en-US" sz="1400" b="1" i="0" baseline="0" dirty="0">
              <a:solidFill>
                <a:schemeClr val="accent6"/>
              </a:solidFill>
              <a:latin typeface="+mn-lt"/>
              <a:ea typeface="Times New Roman" charset="0"/>
              <a:cs typeface="Times New Roman" charset="0"/>
            </a:rPr>
            <a:t>Low Economic</a:t>
          </a:r>
        </a:p>
        <a:p xmlns:a="http://schemas.openxmlformats.org/drawingml/2006/main">
          <a:pPr eaLnBrk="0" hangingPunct="0"/>
          <a:r>
            <a:rPr lang="en-US" sz="1400" b="1" i="0" baseline="0" dirty="0">
              <a:solidFill>
                <a:schemeClr val="accent6"/>
              </a:solidFill>
              <a:latin typeface="+mn-lt"/>
              <a:ea typeface="Times New Roman" charset="0"/>
              <a:cs typeface="Times New Roman" charset="0"/>
            </a:rPr>
            <a:t>Growth</a:t>
          </a: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lang="en-US" sz="1400" b="1" i="0" baseline="0" dirty="0">
              <a:solidFill>
                <a:schemeClr val="accent5"/>
              </a:solidFill>
              <a:effectLst/>
              <a:latin typeface="+mn-lt"/>
              <a:ea typeface="+mn-ea"/>
              <a:cs typeface="+mn-cs"/>
            </a:rPr>
            <a:t>Low Oil Price</a:t>
          </a:r>
          <a:endParaRPr lang="en-US" sz="1400" b="1" dirty="0">
            <a:solidFill>
              <a:schemeClr val="accent5"/>
            </a:solidFill>
            <a:effectLst/>
          </a:endParaRPr>
        </a:p>
        <a:p xmlns:a="http://schemas.openxmlformats.org/drawingml/2006/main">
          <a:pPr eaLnBrk="0" hangingPunct="0"/>
          <a:r>
            <a:rPr lang="en-US" sz="1400" b="1" i="0" baseline="0" dirty="0">
              <a:solidFill>
                <a:schemeClr val="accent2"/>
              </a:solidFill>
              <a:effectLst/>
              <a:latin typeface="+mn-lt"/>
              <a:ea typeface="+mn-ea"/>
              <a:cs typeface="+mn-cs"/>
            </a:rPr>
            <a:t>Low Oil and Gas </a:t>
          </a:r>
          <a:endParaRPr lang="en-US" sz="1400" b="1" dirty="0">
            <a:solidFill>
              <a:schemeClr val="accent2"/>
            </a:solidFill>
            <a:effectLst/>
          </a:endParaRPr>
        </a:p>
        <a:p xmlns:a="http://schemas.openxmlformats.org/drawingml/2006/main">
          <a:pPr eaLnBrk="0" hangingPunct="0"/>
          <a:r>
            <a:rPr lang="en-US" sz="1400" b="1" i="0" baseline="0" dirty="0">
              <a:solidFill>
                <a:schemeClr val="accent2"/>
              </a:solidFill>
              <a:effectLst/>
              <a:latin typeface="+mn-lt"/>
              <a:ea typeface="+mn-ea"/>
              <a:cs typeface="+mn-cs"/>
            </a:rPr>
            <a:t>Resource and </a:t>
          </a:r>
          <a:endParaRPr lang="en-US" sz="1400" b="1" dirty="0">
            <a:solidFill>
              <a:schemeClr val="accent2"/>
            </a:solidFill>
            <a:effectLst/>
          </a:endParaRPr>
        </a:p>
        <a:p xmlns:a="http://schemas.openxmlformats.org/drawingml/2006/main">
          <a:pPr eaLnBrk="0" hangingPunct="0"/>
          <a:r>
            <a:rPr lang="en-US" sz="1400" b="1" i="0" baseline="0" dirty="0">
              <a:solidFill>
                <a:schemeClr val="accent2"/>
              </a:solidFill>
              <a:effectLst/>
              <a:latin typeface="+mn-lt"/>
              <a:ea typeface="+mn-ea"/>
              <a:cs typeface="+mn-cs"/>
            </a:rPr>
            <a:t>Technology</a:t>
          </a:r>
        </a:p>
        <a:p xmlns:a="http://schemas.openxmlformats.org/drawingml/2006/main">
          <a:pPr eaLnBrk="0" hangingPunct="0"/>
          <a:r>
            <a:rPr lang="en-US" sz="1400" b="1" i="0" baseline="0" dirty="0">
              <a:solidFill>
                <a:schemeClr val="tx2"/>
              </a:solidFill>
              <a:effectLst/>
              <a:latin typeface="+mn-lt"/>
              <a:ea typeface="+mn-ea"/>
              <a:cs typeface="+mn-cs"/>
            </a:rPr>
            <a:t>Reference, </a:t>
          </a:r>
        </a:p>
        <a:p xmlns:a="http://schemas.openxmlformats.org/drawingml/2006/main">
          <a:pPr eaLnBrk="0" hangingPunct="0"/>
          <a:r>
            <a:rPr lang="en-US" sz="1400" b="1" i="0" baseline="0" dirty="0">
              <a:solidFill>
                <a:schemeClr val="tx2"/>
              </a:solidFill>
              <a:effectLst/>
              <a:latin typeface="+mn-lt"/>
              <a:ea typeface="+mn-ea"/>
              <a:cs typeface="+mn-cs"/>
            </a:rPr>
            <a:t>crude oil only</a:t>
          </a:r>
          <a:endParaRPr lang="en-US" sz="1400" b="1" i="0" baseline="0" dirty="0">
            <a:solidFill>
              <a:schemeClr val="tx2"/>
            </a:solidFill>
            <a:latin typeface="+mn-lt"/>
            <a:ea typeface="Times New Roman" charset="0"/>
            <a:cs typeface="Times New Roman" charset="0"/>
          </a:endParaRPr>
        </a:p>
        <a:p xmlns:a="http://schemas.openxmlformats.org/drawingml/2006/main">
          <a:pPr eaLnBrk="0" hangingPunct="0"/>
          <a:endParaRPr lang="en-US" sz="1000" b="1" i="0" baseline="0" dirty="0">
            <a:solidFill>
              <a:schemeClr val="tx2"/>
            </a:solidFill>
            <a:latin typeface="+mn-lt"/>
            <a:ea typeface="Times New Roman" charset="0"/>
            <a:cs typeface="Times New Roman" charset="0"/>
          </a:endParaRPr>
        </a:p>
        <a:p xmlns:a="http://schemas.openxmlformats.org/drawingml/2006/main">
          <a:pPr eaLnBrk="0" hangingPunct="0"/>
          <a:endParaRPr lang="en-US" sz="1000" b="1" i="0" baseline="0" dirty="0">
            <a:solidFill>
              <a:schemeClr val="tx2"/>
            </a:solidFill>
            <a:latin typeface="+mn-lt"/>
            <a:ea typeface="Times New Roman" charset="0"/>
            <a:cs typeface="Times New Roman" charset="0"/>
          </a:endParaRPr>
        </a:p>
        <a:p xmlns:a="http://schemas.openxmlformats.org/drawingml/2006/main">
          <a:pPr eaLnBrk="0" hangingPunct="0"/>
          <a:endParaRPr lang="en-US" sz="1000" i="0" dirty="0">
            <a:solidFill>
              <a:schemeClr val="tx2"/>
            </a:solidFill>
            <a:latin typeface="+mn-lt"/>
            <a:ea typeface="Times New Roman" charset="0"/>
            <a:cs typeface="Times New Roman" charset="0"/>
          </a:endParaRPr>
        </a:p>
      </cdr:txBody>
    </cdr:sp>
  </cdr:relSizeAnchor>
  <cdr:relSizeAnchor xmlns:cdr="http://schemas.openxmlformats.org/drawingml/2006/chartDrawing">
    <cdr:from>
      <cdr:x>0.08746</cdr:x>
      <cdr:y>0.69916</cdr:y>
    </cdr:from>
    <cdr:to>
      <cdr:x>0.62343</cdr:x>
      <cdr:y>0.69916</cdr:y>
    </cdr:to>
    <cdr:cxnSp macro="">
      <cdr:nvCxnSpPr>
        <cdr:cNvPr id="8" name="Straight Connector 7"/>
        <cdr:cNvCxnSpPr/>
      </cdr:nvCxnSpPr>
      <cdr:spPr>
        <a:xfrm xmlns:a="http://schemas.openxmlformats.org/drawingml/2006/main">
          <a:off x="359883" y="2602772"/>
          <a:ext cx="2205396" cy="0"/>
        </a:xfrm>
        <a:prstGeom xmlns:a="http://schemas.openxmlformats.org/drawingml/2006/main" prst="line">
          <a:avLst/>
        </a:prstGeom>
        <a:ln xmlns:a="http://schemas.openxmlformats.org/drawingml/2006/main" w="12700">
          <a:solidFill>
            <a:srgbClr val="333333"/>
          </a:solidFill>
          <a:prstDash val="dash"/>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0.36669</cdr:x>
      <cdr:y>0.75761</cdr:y>
    </cdr:from>
    <cdr:to>
      <cdr:x>0.6626</cdr:x>
      <cdr:y>0.86448</cdr:y>
    </cdr:to>
    <cdr:sp macro="" textlink="">
      <cdr:nvSpPr>
        <cdr:cNvPr id="12" name="TextBox 1"/>
        <cdr:cNvSpPr txBox="1"/>
      </cdr:nvSpPr>
      <cdr:spPr bwMode="auto">
        <a:xfrm xmlns:a="http://schemas.openxmlformats.org/drawingml/2006/main">
          <a:off x="1508861" y="2820385"/>
          <a:ext cx="1217611" cy="39784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dirty="0" smtClean="0">
              <a:solidFill>
                <a:srgbClr val="333333"/>
              </a:solidFill>
              <a:latin typeface="+mn-lt"/>
              <a:ea typeface="Times New Roman" charset="0"/>
              <a:cs typeface="Times New Roman" charset="0"/>
            </a:rPr>
            <a:t>1970</a:t>
          </a:r>
          <a:r>
            <a:rPr lang="en-US" sz="1200" b="0" i="0" baseline="0" dirty="0" smtClean="0">
              <a:solidFill>
                <a:srgbClr val="333333"/>
              </a:solidFill>
              <a:latin typeface="+mn-lt"/>
              <a:ea typeface="Times New Roman" charset="0"/>
              <a:cs typeface="Times New Roman" charset="0"/>
            </a:rPr>
            <a:t> crude oil </a:t>
          </a:r>
        </a:p>
        <a:p xmlns:a="http://schemas.openxmlformats.org/drawingml/2006/main">
          <a:pPr eaLnBrk="0" hangingPunct="0"/>
          <a:r>
            <a:rPr lang="en-US" sz="1200" b="0" i="0" baseline="0" dirty="0" smtClean="0">
              <a:solidFill>
                <a:srgbClr val="333333"/>
              </a:solidFill>
              <a:latin typeface="+mn-lt"/>
              <a:ea typeface="Times New Roman" charset="0"/>
              <a:cs typeface="Times New Roman" charset="0"/>
            </a:rPr>
            <a:t>production level</a:t>
          </a:r>
          <a:endParaRPr lang="en-US" sz="1200" b="0" i="0" dirty="0" smtClean="0">
            <a:solidFill>
              <a:srgbClr val="333333"/>
            </a:solidFill>
            <a:latin typeface="+mn-lt"/>
            <a:ea typeface="Times New Roman" charset="0"/>
            <a:cs typeface="Times New Roman" charset="0"/>
          </a:endParaRPr>
        </a:p>
      </cdr:txBody>
    </cdr:sp>
  </cdr:relSizeAnchor>
  <cdr:relSizeAnchor xmlns:cdr="http://schemas.openxmlformats.org/drawingml/2006/chartDrawing">
    <cdr:from>
      <cdr:x>0.29757</cdr:x>
      <cdr:y>0.69522</cdr:y>
    </cdr:from>
    <cdr:to>
      <cdr:x>0.36669</cdr:x>
      <cdr:y>0.81105</cdr:y>
    </cdr:to>
    <cdr:cxnSp macro="">
      <cdr:nvCxnSpPr>
        <cdr:cNvPr id="14" name="Straight Arrow Connector 13"/>
        <cdr:cNvCxnSpPr>
          <a:stCxn xmlns:a="http://schemas.openxmlformats.org/drawingml/2006/main" id="12" idx="1"/>
        </cdr:cNvCxnSpPr>
      </cdr:nvCxnSpPr>
      <cdr:spPr>
        <a:xfrm xmlns:a="http://schemas.openxmlformats.org/drawingml/2006/main" flipH="1" flipV="1">
          <a:off x="1224452" y="2588115"/>
          <a:ext cx="284409" cy="431194"/>
        </a:xfrm>
        <a:prstGeom xmlns:a="http://schemas.openxmlformats.org/drawingml/2006/main" prst="straightConnector1">
          <a:avLst/>
        </a:prstGeom>
        <a:ln xmlns:a="http://schemas.openxmlformats.org/drawingml/2006/main">
          <a:solidFill>
            <a:srgbClr val="333333"/>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32.xml><?xml version="1.0" encoding="utf-8"?>
<c:userShapes xmlns:c="http://schemas.openxmlformats.org/drawingml/2006/chart">
  <cdr:relSizeAnchor xmlns:cdr="http://schemas.openxmlformats.org/drawingml/2006/chartDrawing">
    <cdr:from>
      <cdr:x>0</cdr:x>
      <cdr:y>0</cdr:y>
    </cdr:from>
    <cdr:to>
      <cdr:x>0.90046</cdr:x>
      <cdr:y>0.18468</cdr:y>
    </cdr:to>
    <cdr:sp macro="" textlink="">
      <cdr:nvSpPr>
        <cdr:cNvPr id="2" name="TextBox 1"/>
        <cdr:cNvSpPr txBox="1"/>
      </cdr:nvSpPr>
      <cdr:spPr bwMode="auto">
        <a:xfrm xmlns:a="http://schemas.openxmlformats.org/drawingml/2006/main">
          <a:off x="0" y="0"/>
          <a:ext cx="3705224" cy="675486"/>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400" b="1" i="0" baseline="0" dirty="0" smtClean="0">
              <a:solidFill>
                <a:sysClr val="windowText" lastClr="000000"/>
              </a:solidFill>
              <a:latin typeface="+mn-lt"/>
              <a:ea typeface="Times New Roman" charset="0"/>
              <a:cs typeface="Times New Roman" charset="0"/>
            </a:rPr>
            <a:t>Petroleum and other liquids consumption</a:t>
          </a:r>
        </a:p>
        <a:p xmlns:a="http://schemas.openxmlformats.org/drawingml/2006/main">
          <a:pPr eaLnBrk="0" hangingPunct="0"/>
          <a:endParaRPr lang="en-US" sz="200" b="1" i="0" baseline="0" dirty="0" smtClean="0">
            <a:solidFill>
              <a:sysClr val="windowText" lastClr="000000"/>
            </a:solidFill>
            <a:latin typeface="+mn-lt"/>
            <a:ea typeface="Times New Roman" charset="0"/>
            <a:cs typeface="Times New Roman" charset="0"/>
          </a:endParaRPr>
        </a:p>
        <a:p xmlns:a="http://schemas.openxmlformats.org/drawingml/2006/main">
          <a:pPr eaLnBrk="0" hangingPunct="0"/>
          <a:r>
            <a:rPr lang="en-US" sz="1400" i="0" baseline="0" dirty="0" smtClean="0">
              <a:solidFill>
                <a:sysClr val="windowText" lastClr="000000"/>
              </a:solidFill>
              <a:latin typeface="+mn-lt"/>
              <a:ea typeface="Times New Roman" charset="0"/>
              <a:cs typeface="Times New Roman" charset="0"/>
            </a:rPr>
            <a:t>million barrels per day</a:t>
          </a:r>
        </a:p>
        <a:p xmlns:a="http://schemas.openxmlformats.org/drawingml/2006/main">
          <a:pPr eaLnBrk="0" hangingPunct="0"/>
          <a:endParaRPr lang="en-US" sz="14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0.12424</cdr:x>
      <cdr:y>0.20502</cdr:y>
    </cdr:from>
    <cdr:to>
      <cdr:x>0.56332</cdr:x>
      <cdr:y>0.34184</cdr:y>
    </cdr:to>
    <cdr:sp macro="" textlink="">
      <cdr:nvSpPr>
        <cdr:cNvPr id="9" name="TextBox 1"/>
        <cdr:cNvSpPr txBox="1"/>
      </cdr:nvSpPr>
      <cdr:spPr bwMode="auto">
        <a:xfrm xmlns:a="http://schemas.openxmlformats.org/drawingml/2006/main">
          <a:off x="510039" y="920751"/>
          <a:ext cx="1802545" cy="614466"/>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0" i="0" dirty="0" smtClean="0">
              <a:solidFill>
                <a:schemeClr val="bg2"/>
              </a:solidFill>
              <a:latin typeface="+mn-lt"/>
              <a:ea typeface="Times New Roman" charset="0"/>
              <a:cs typeface="Times New Roman" charset="0"/>
            </a:rPr>
            <a:t>         </a:t>
          </a:r>
          <a:r>
            <a:rPr lang="en-US" sz="1400" b="1" i="0" dirty="0" smtClean="0">
              <a:solidFill>
                <a:schemeClr val="tx1"/>
              </a:solidFill>
              <a:latin typeface="+mn-lt"/>
              <a:ea typeface="Times New Roman" charset="0"/>
              <a:cs typeface="Times New Roman" charset="0"/>
            </a:rPr>
            <a:t>2018</a:t>
          </a:r>
          <a:endParaRPr lang="en-US" sz="1400" b="0" i="0" dirty="0" smtClean="0">
            <a:solidFill>
              <a:schemeClr val="tx1"/>
            </a:solidFill>
            <a:latin typeface="+mn-lt"/>
            <a:ea typeface="Times New Roman" charset="0"/>
            <a:cs typeface="Times New Roman" charset="0"/>
          </a:endParaRPr>
        </a:p>
        <a:p xmlns:a="http://schemas.openxmlformats.org/drawingml/2006/main">
          <a:pPr eaLnBrk="0" hangingPunct="0"/>
          <a:r>
            <a:rPr lang="en-US" sz="1400" b="0" i="0" dirty="0" smtClean="0">
              <a:solidFill>
                <a:schemeClr val="tx1"/>
              </a:solidFill>
              <a:latin typeface="+mn-lt"/>
              <a:ea typeface="Times New Roman" charset="0"/>
              <a:cs typeface="Times New Roman" charset="0"/>
            </a:rPr>
            <a:t>history</a:t>
          </a:r>
          <a:r>
            <a:rPr lang="en-US" sz="1400" b="0" i="0" baseline="0" dirty="0" smtClean="0">
              <a:solidFill>
                <a:schemeClr val="tx1"/>
              </a:solidFill>
              <a:latin typeface="+mn-lt"/>
              <a:ea typeface="Times New Roman" charset="0"/>
              <a:cs typeface="Times New Roman" charset="0"/>
            </a:rPr>
            <a:t>     projections</a:t>
          </a:r>
          <a:endParaRPr lang="en-US" sz="1400" b="0" i="0" dirty="0" smtClean="0">
            <a:solidFill>
              <a:schemeClr val="tx1"/>
            </a:solidFill>
            <a:latin typeface="+mn-lt"/>
            <a:ea typeface="Times New Roman" charset="0"/>
            <a:cs typeface="Times New Roman" charset="0"/>
          </a:endParaRPr>
        </a:p>
      </cdr:txBody>
    </cdr:sp>
  </cdr:relSizeAnchor>
  <cdr:relSizeAnchor xmlns:cdr="http://schemas.openxmlformats.org/drawingml/2006/chartDrawing">
    <cdr:from>
      <cdr:x>0.63889</cdr:x>
      <cdr:y>0.1746</cdr:y>
    </cdr:from>
    <cdr:to>
      <cdr:x>1</cdr:x>
      <cdr:y>0.98611</cdr:y>
    </cdr:to>
    <cdr:sp macro="" textlink="">
      <cdr:nvSpPr>
        <cdr:cNvPr id="4" name="TextBox 1"/>
        <cdr:cNvSpPr txBox="1"/>
      </cdr:nvSpPr>
      <cdr:spPr bwMode="auto">
        <a:xfrm xmlns:a="http://schemas.openxmlformats.org/drawingml/2006/main">
          <a:off x="2622819" y="784133"/>
          <a:ext cx="1482456" cy="3644523"/>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lang="en-US" sz="1400" b="1" i="0" baseline="0" dirty="0">
              <a:solidFill>
                <a:schemeClr val="accent5"/>
              </a:solidFill>
              <a:effectLst/>
              <a:latin typeface="+mn-lt"/>
              <a:ea typeface="+mn-ea"/>
              <a:cs typeface="+mn-cs"/>
            </a:rPr>
            <a:t>Low Oil Price</a:t>
          </a:r>
          <a:endParaRPr lang="en-US" sz="1400" dirty="0">
            <a:solidFill>
              <a:schemeClr val="accent5"/>
            </a:solidFill>
            <a:effectLst/>
          </a:endParaRPr>
        </a:p>
        <a:p xmlns:a="http://schemas.openxmlformats.org/drawingml/2006/main">
          <a:pPr eaLnBrk="0" hangingPunct="0"/>
          <a:r>
            <a:rPr lang="en-US" sz="1400" b="1" i="0" baseline="0" dirty="0">
              <a:solidFill>
                <a:schemeClr val="accent1"/>
              </a:solidFill>
              <a:effectLst/>
              <a:latin typeface="+mn-lt"/>
              <a:ea typeface="+mn-ea"/>
              <a:cs typeface="+mn-cs"/>
            </a:rPr>
            <a:t>High Economic </a:t>
          </a:r>
          <a:endParaRPr lang="en-US" sz="1400" dirty="0">
            <a:solidFill>
              <a:schemeClr val="accent1"/>
            </a:solidFill>
            <a:effectLst/>
          </a:endParaRPr>
        </a:p>
        <a:p xmlns:a="http://schemas.openxmlformats.org/drawingml/2006/main">
          <a:pPr eaLnBrk="0" hangingPunct="0"/>
          <a:r>
            <a:rPr lang="en-US" sz="1400" b="1" i="0" baseline="0" dirty="0">
              <a:solidFill>
                <a:schemeClr val="accent1"/>
              </a:solidFill>
              <a:effectLst/>
              <a:latin typeface="+mn-lt"/>
              <a:ea typeface="+mn-ea"/>
              <a:cs typeface="+mn-cs"/>
            </a:rPr>
            <a:t>Growth</a:t>
          </a:r>
          <a:endParaRPr lang="en-US" sz="1400" dirty="0">
            <a:solidFill>
              <a:schemeClr val="accent1"/>
            </a:solidFill>
            <a:effectLst/>
          </a:endParaRPr>
        </a:p>
        <a:p xmlns:a="http://schemas.openxmlformats.org/drawingml/2006/main">
          <a:pPr eaLnBrk="0" hangingPunct="0"/>
          <a:r>
            <a:rPr lang="en-US" sz="1400" b="1" i="0" baseline="0" dirty="0">
              <a:solidFill>
                <a:schemeClr val="accent3"/>
              </a:solidFill>
              <a:latin typeface="+mn-lt"/>
              <a:ea typeface="Times New Roman" charset="0"/>
              <a:cs typeface="Times New Roman" charset="0"/>
            </a:rPr>
            <a:t>High Oil and Gas </a:t>
          </a:r>
        </a:p>
        <a:p xmlns:a="http://schemas.openxmlformats.org/drawingml/2006/main">
          <a:pPr eaLnBrk="0" hangingPunct="0"/>
          <a:r>
            <a:rPr lang="en-US" sz="1400" b="1" i="0" baseline="0" dirty="0">
              <a:solidFill>
                <a:schemeClr val="accent3"/>
              </a:solidFill>
              <a:latin typeface="+mn-lt"/>
              <a:ea typeface="Times New Roman" charset="0"/>
              <a:cs typeface="Times New Roman" charset="0"/>
            </a:rPr>
            <a:t>Resource and </a:t>
          </a:r>
        </a:p>
        <a:p xmlns:a="http://schemas.openxmlformats.org/drawingml/2006/main">
          <a:pPr eaLnBrk="0" hangingPunct="0"/>
          <a:r>
            <a:rPr lang="en-US" sz="1400" b="1" i="0" baseline="0" dirty="0">
              <a:solidFill>
                <a:schemeClr val="accent3"/>
              </a:solidFill>
              <a:latin typeface="+mn-lt"/>
              <a:ea typeface="Times New Roman" charset="0"/>
              <a:cs typeface="Times New Roman" charset="0"/>
            </a:rPr>
            <a:t>Technology</a:t>
          </a: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lang="en-US" sz="1400" b="1" i="0" baseline="0" dirty="0">
              <a:solidFill>
                <a:schemeClr val="tx1"/>
              </a:solidFill>
              <a:effectLst/>
            </a:rPr>
            <a:t>Reference</a:t>
          </a:r>
          <a:endParaRPr lang="en-US" sz="1400" dirty="0">
            <a:solidFill>
              <a:schemeClr val="tx1"/>
            </a:solidFill>
            <a:effectLst/>
          </a:endParaRPr>
        </a:p>
        <a:p xmlns:a="http://schemas.openxmlformats.org/drawingml/2006/main">
          <a:pPr eaLnBrk="0" hangingPunct="0"/>
          <a:r>
            <a:rPr lang="en-US" sz="1400" b="1" i="0" baseline="0" dirty="0">
              <a:solidFill>
                <a:schemeClr val="accent2"/>
              </a:solidFill>
              <a:effectLst/>
              <a:latin typeface="+mn-lt"/>
              <a:ea typeface="+mn-ea"/>
              <a:cs typeface="+mn-cs"/>
            </a:rPr>
            <a:t>Low Oil and Gas </a:t>
          </a:r>
          <a:endParaRPr lang="en-US" sz="1400" dirty="0">
            <a:solidFill>
              <a:schemeClr val="accent2"/>
            </a:solidFill>
            <a:effectLst/>
          </a:endParaRPr>
        </a:p>
        <a:p xmlns:a="http://schemas.openxmlformats.org/drawingml/2006/main">
          <a:pPr eaLnBrk="0" hangingPunct="0"/>
          <a:r>
            <a:rPr lang="en-US" sz="1400" b="1" i="0" baseline="0" dirty="0">
              <a:solidFill>
                <a:schemeClr val="accent2"/>
              </a:solidFill>
              <a:effectLst/>
              <a:latin typeface="+mn-lt"/>
              <a:ea typeface="+mn-ea"/>
              <a:cs typeface="+mn-cs"/>
            </a:rPr>
            <a:t>Resource and </a:t>
          </a:r>
          <a:endParaRPr lang="en-US" sz="1400" dirty="0">
            <a:solidFill>
              <a:schemeClr val="accent2"/>
            </a:solidFill>
            <a:effectLst/>
          </a:endParaRPr>
        </a:p>
        <a:p xmlns:a="http://schemas.openxmlformats.org/drawingml/2006/main">
          <a:pPr eaLnBrk="0" hangingPunct="0"/>
          <a:r>
            <a:rPr lang="en-US" sz="1400" b="1" i="0" baseline="0" dirty="0">
              <a:solidFill>
                <a:schemeClr val="accent2"/>
              </a:solidFill>
              <a:effectLst/>
              <a:latin typeface="+mn-lt"/>
              <a:ea typeface="+mn-ea"/>
              <a:cs typeface="+mn-cs"/>
            </a:rPr>
            <a:t>Technology</a:t>
          </a:r>
          <a:endParaRPr lang="en-US" sz="1400" dirty="0">
            <a:solidFill>
              <a:schemeClr val="accent2"/>
            </a:solidFill>
            <a:effectLst/>
          </a:endParaRPr>
        </a:p>
        <a:p xmlns:a="http://schemas.openxmlformats.org/drawingml/2006/main">
          <a:pPr eaLnBrk="0" hangingPunct="0"/>
          <a:r>
            <a:rPr lang="en-US" sz="1400" b="1" i="0" baseline="0" dirty="0">
              <a:solidFill>
                <a:schemeClr val="accent6"/>
              </a:solidFill>
              <a:latin typeface="+mn-lt"/>
              <a:ea typeface="Times New Roman" charset="0"/>
              <a:cs typeface="Times New Roman" charset="0"/>
            </a:rPr>
            <a:t>Low Economic</a:t>
          </a:r>
        </a:p>
        <a:p xmlns:a="http://schemas.openxmlformats.org/drawingml/2006/main">
          <a:pPr eaLnBrk="0" hangingPunct="0"/>
          <a:r>
            <a:rPr lang="en-US" sz="1400" b="1" i="0" baseline="0" dirty="0">
              <a:solidFill>
                <a:schemeClr val="accent6"/>
              </a:solidFill>
              <a:latin typeface="+mn-lt"/>
              <a:ea typeface="Times New Roman" charset="0"/>
              <a:cs typeface="Times New Roman" charset="0"/>
            </a:rPr>
            <a:t>Growth</a:t>
          </a: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lang="en-US" sz="1400" b="1" i="0" baseline="0" dirty="0">
              <a:solidFill>
                <a:schemeClr val="accent4"/>
              </a:solidFill>
              <a:effectLst/>
              <a:latin typeface="+mn-lt"/>
              <a:ea typeface="+mn-ea"/>
              <a:cs typeface="+mn-cs"/>
            </a:rPr>
            <a:t>High Oil Price</a:t>
          </a:r>
          <a:endParaRPr lang="en-US" sz="1400" dirty="0">
            <a:solidFill>
              <a:schemeClr val="accent4"/>
            </a:solidFill>
            <a:effectLst/>
          </a:endParaRPr>
        </a:p>
        <a:p xmlns:a="http://schemas.openxmlformats.org/drawingml/2006/main">
          <a:pPr eaLnBrk="0" hangingPunct="0"/>
          <a:endParaRPr lang="en-US" sz="1000" b="1" i="0" baseline="0" dirty="0">
            <a:solidFill>
              <a:schemeClr val="tx2"/>
            </a:solidFill>
            <a:latin typeface="+mn-lt"/>
            <a:ea typeface="Times New Roman" charset="0"/>
            <a:cs typeface="Times New Roman" charset="0"/>
          </a:endParaRPr>
        </a:p>
        <a:p xmlns:a="http://schemas.openxmlformats.org/drawingml/2006/main">
          <a:pPr eaLnBrk="0" hangingPunct="0"/>
          <a:endParaRPr lang="en-US" sz="1000" b="1" i="0" baseline="0" dirty="0">
            <a:solidFill>
              <a:schemeClr val="tx2"/>
            </a:solidFill>
            <a:latin typeface="+mn-lt"/>
            <a:ea typeface="Times New Roman" charset="0"/>
            <a:cs typeface="Times New Roman" charset="0"/>
          </a:endParaRPr>
        </a:p>
        <a:p xmlns:a="http://schemas.openxmlformats.org/drawingml/2006/main">
          <a:pPr eaLnBrk="0" hangingPunct="0"/>
          <a:endParaRPr lang="en-US" sz="1000" i="0" dirty="0">
            <a:solidFill>
              <a:schemeClr val="tx2"/>
            </a:solidFill>
            <a:latin typeface="+mn-lt"/>
            <a:ea typeface="Times New Roman" charset="0"/>
            <a:cs typeface="Times New Roman" charset="0"/>
          </a:endParaRPr>
        </a:p>
      </cdr:txBody>
    </cdr:sp>
  </cdr:relSizeAnchor>
</c:userShapes>
</file>

<file path=ppt/drawings/drawing33.xml><?xml version="1.0" encoding="utf-8"?>
<c:userShapes xmlns:c="http://schemas.openxmlformats.org/drawingml/2006/chart">
  <cdr:relSizeAnchor xmlns:cdr="http://schemas.openxmlformats.org/drawingml/2006/chartDrawing">
    <cdr:from>
      <cdr:x>0.39686</cdr:x>
      <cdr:y>0.01731</cdr:y>
    </cdr:from>
    <cdr:to>
      <cdr:x>1</cdr:x>
      <cdr:y>0.225</cdr:y>
    </cdr:to>
    <cdr:sp macro="" textlink="">
      <cdr:nvSpPr>
        <cdr:cNvPr id="2" name="TextBox 1"/>
        <cdr:cNvSpPr txBox="1"/>
      </cdr:nvSpPr>
      <cdr:spPr bwMode="auto">
        <a:xfrm xmlns:a="http://schemas.openxmlformats.org/drawingml/2006/main">
          <a:off x="1088666" y="77735"/>
          <a:ext cx="1654534" cy="932743"/>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400" b="1" i="0" dirty="0" smtClean="0">
              <a:solidFill>
                <a:schemeClr val="tx1"/>
              </a:solidFill>
              <a:latin typeface="Arial" panose="020B0604020202020204" pitchFamily="34" charset="0"/>
              <a:ea typeface="Times New Roman" charset="0"/>
              <a:cs typeface="Arial" panose="020B0604020202020204" pitchFamily="34" charset="0"/>
            </a:rPr>
            <a:t>Low Oil and </a:t>
          </a:r>
        </a:p>
        <a:p xmlns:a="http://schemas.openxmlformats.org/drawingml/2006/main">
          <a:pPr eaLnBrk="0" hangingPunct="0"/>
          <a:r>
            <a:rPr lang="en-US" sz="1400" b="1" i="0" dirty="0" smtClean="0">
              <a:solidFill>
                <a:schemeClr val="tx1"/>
              </a:solidFill>
              <a:latin typeface="Arial" panose="020B0604020202020204" pitchFamily="34" charset="0"/>
              <a:ea typeface="Times New Roman" charset="0"/>
              <a:cs typeface="Arial" panose="020B0604020202020204" pitchFamily="34" charset="0"/>
            </a:rPr>
            <a:t>Gas Resource</a:t>
          </a:r>
        </a:p>
        <a:p xmlns:a="http://schemas.openxmlformats.org/drawingml/2006/main">
          <a:pPr eaLnBrk="0" hangingPunct="0"/>
          <a:r>
            <a:rPr lang="en-US" sz="1400" b="1" i="0" dirty="0" smtClean="0">
              <a:solidFill>
                <a:schemeClr val="tx1"/>
              </a:solidFill>
              <a:latin typeface="Arial" panose="020B0604020202020204" pitchFamily="34" charset="0"/>
              <a:ea typeface="Times New Roman" charset="0"/>
              <a:cs typeface="Arial" panose="020B0604020202020204" pitchFamily="34" charset="0"/>
            </a:rPr>
            <a:t>and Technology</a:t>
          </a:r>
        </a:p>
      </cdr:txBody>
    </cdr:sp>
  </cdr:relSizeAnchor>
  <cdr:relSizeAnchor xmlns:cdr="http://schemas.openxmlformats.org/drawingml/2006/chartDrawing">
    <cdr:from>
      <cdr:x>0</cdr:x>
      <cdr:y>0.13133</cdr:y>
    </cdr:from>
    <cdr:to>
      <cdr:x>0.65</cdr:x>
      <cdr:y>0.25647</cdr:y>
    </cdr:to>
    <cdr:sp macro="" textlink="">
      <cdr:nvSpPr>
        <cdr:cNvPr id="5" name="TextBox 1"/>
        <cdr:cNvSpPr txBox="1"/>
      </cdr:nvSpPr>
      <cdr:spPr bwMode="auto">
        <a:xfrm xmlns:a="http://schemas.openxmlformats.org/drawingml/2006/main">
          <a:off x="0" y="589809"/>
          <a:ext cx="1783080" cy="56200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l" eaLnBrk="0" hangingPunct="0"/>
          <a:r>
            <a:rPr lang="en-US" sz="1400" b="1" i="0" dirty="0" smtClean="0">
              <a:solidFill>
                <a:schemeClr val="tx1"/>
              </a:solidFill>
              <a:latin typeface="+mn-lt"/>
              <a:ea typeface="Times New Roman" charset="0"/>
              <a:cs typeface="Times New Roman" charset="0"/>
            </a:rPr>
            <a:t>             </a:t>
          </a:r>
          <a:r>
            <a:rPr lang="en-US" sz="1400" b="1" i="0" dirty="0" smtClean="0">
              <a:solidFill>
                <a:schemeClr val="tx1"/>
              </a:solidFill>
              <a:latin typeface="Arial" panose="020B0604020202020204" pitchFamily="34" charset="0"/>
              <a:ea typeface="Times New Roman" charset="0"/>
              <a:cs typeface="Arial" panose="020B0604020202020204" pitchFamily="34" charset="0"/>
            </a:rPr>
            <a:t>2018</a:t>
          </a:r>
        </a:p>
        <a:p xmlns:a="http://schemas.openxmlformats.org/drawingml/2006/main">
          <a:pPr algn="ctr" eaLnBrk="0" hangingPunct="0"/>
          <a:r>
            <a:rPr lang="en-US" sz="1400" b="0" i="0" dirty="0" smtClean="0">
              <a:solidFill>
                <a:schemeClr val="tx1"/>
              </a:solidFill>
              <a:latin typeface="Arial" panose="020B0604020202020204" pitchFamily="34" charset="0"/>
              <a:ea typeface="Times New Roman" charset="0"/>
              <a:cs typeface="Arial" panose="020B0604020202020204" pitchFamily="34" charset="0"/>
            </a:rPr>
            <a:t>history  projections</a:t>
          </a:r>
        </a:p>
        <a:p xmlns:a="http://schemas.openxmlformats.org/drawingml/2006/main">
          <a:pPr algn="ctr" eaLnBrk="0" hangingPunct="0"/>
          <a:endParaRPr lang="en-US" sz="1200" b="0" i="0" dirty="0" smtClean="0">
            <a:solidFill>
              <a:schemeClr val="tx1"/>
            </a:solidFill>
            <a:latin typeface="+mn-lt"/>
            <a:ea typeface="Times New Roman" charset="0"/>
            <a:cs typeface="Times New Roman" charset="0"/>
          </a:endParaRPr>
        </a:p>
      </cdr:txBody>
    </cdr:sp>
  </cdr:relSizeAnchor>
</c:userShapes>
</file>

<file path=ppt/drawings/drawing34.xml><?xml version="1.0" encoding="utf-8"?>
<c:userShapes xmlns:c="http://schemas.openxmlformats.org/drawingml/2006/chart">
  <cdr:relSizeAnchor xmlns:cdr="http://schemas.openxmlformats.org/drawingml/2006/chartDrawing">
    <cdr:from>
      <cdr:x>0</cdr:x>
      <cdr:y>0</cdr:y>
    </cdr:from>
    <cdr:to>
      <cdr:x>0.83333</cdr:x>
      <cdr:y>0.18837</cdr:y>
    </cdr:to>
    <cdr:sp macro="" textlink="">
      <cdr:nvSpPr>
        <cdr:cNvPr id="2" name="TextBox 1"/>
        <cdr:cNvSpPr txBox="1"/>
      </cdr:nvSpPr>
      <cdr:spPr bwMode="auto">
        <a:xfrm xmlns:a="http://schemas.openxmlformats.org/drawingml/2006/main">
          <a:off x="0" y="0"/>
          <a:ext cx="2285991" cy="688976"/>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400" b="1" i="0" dirty="0" smtClean="0">
              <a:solidFill>
                <a:schemeClr val="tx1"/>
              </a:solidFill>
              <a:latin typeface="Arial" panose="020B0604020202020204" pitchFamily="34" charset="0"/>
              <a:ea typeface="Times New Roman" charset="0"/>
              <a:cs typeface="Arial" panose="020B0604020202020204" pitchFamily="34" charset="0"/>
            </a:rPr>
            <a:t>Crude</a:t>
          </a:r>
          <a:r>
            <a:rPr lang="en-US" sz="1400" b="1" i="0" baseline="0" dirty="0" smtClean="0">
              <a:solidFill>
                <a:schemeClr val="tx1"/>
              </a:solidFill>
              <a:latin typeface="Arial" panose="020B0604020202020204" pitchFamily="34" charset="0"/>
              <a:ea typeface="Times New Roman" charset="0"/>
              <a:cs typeface="Arial" panose="020B0604020202020204" pitchFamily="34" charset="0"/>
            </a:rPr>
            <a:t> oil</a:t>
          </a:r>
          <a:r>
            <a:rPr lang="en-US" sz="1400" b="1" i="0" dirty="0" smtClean="0">
              <a:solidFill>
                <a:schemeClr val="tx1"/>
              </a:solidFill>
              <a:latin typeface="Arial" panose="020B0604020202020204" pitchFamily="34" charset="0"/>
              <a:ea typeface="Times New Roman" charset="0"/>
              <a:cs typeface="Arial" panose="020B0604020202020204" pitchFamily="34" charset="0"/>
            </a:rPr>
            <a:t> production</a:t>
          </a:r>
        </a:p>
        <a:p xmlns:a="http://schemas.openxmlformats.org/drawingml/2006/main">
          <a:pPr eaLnBrk="0" hangingPunct="0"/>
          <a:endParaRPr lang="en-US" sz="200" i="0" baseline="0" dirty="0" smtClean="0">
            <a:solidFill>
              <a:schemeClr val="tx1"/>
            </a:solidFill>
            <a:latin typeface="Arial" panose="020B0604020202020204" pitchFamily="34" charset="0"/>
            <a:ea typeface="Times New Roman" charset="0"/>
            <a:cs typeface="Arial" panose="020B0604020202020204" pitchFamily="34" charset="0"/>
          </a:endParaRPr>
        </a:p>
        <a:p xmlns:a="http://schemas.openxmlformats.org/drawingml/2006/main">
          <a:pPr eaLnBrk="0" hangingPunct="0"/>
          <a:r>
            <a:rPr lang="en-US" sz="1400" i="0" baseline="0" dirty="0" smtClean="0">
              <a:solidFill>
                <a:schemeClr val="tx1"/>
              </a:solidFill>
              <a:latin typeface="Arial" panose="020B0604020202020204" pitchFamily="34" charset="0"/>
              <a:ea typeface="Times New Roman" charset="0"/>
              <a:cs typeface="Arial" panose="020B0604020202020204" pitchFamily="34" charset="0"/>
            </a:rPr>
            <a:t>million barrels per day</a:t>
          </a:r>
        </a:p>
        <a:p xmlns:a="http://schemas.openxmlformats.org/drawingml/2006/main">
          <a:pPr eaLnBrk="0" hangingPunct="0"/>
          <a:endParaRPr lang="en-US" sz="14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0.47636</cdr:x>
      <cdr:y>0.5898</cdr:y>
    </cdr:from>
    <cdr:to>
      <cdr:x>1</cdr:x>
      <cdr:y>0.95265</cdr:y>
    </cdr:to>
    <cdr:sp macro="" textlink="">
      <cdr:nvSpPr>
        <cdr:cNvPr id="7" name="TextBox 1"/>
        <cdr:cNvSpPr txBox="1"/>
      </cdr:nvSpPr>
      <cdr:spPr bwMode="auto">
        <a:xfrm xmlns:a="http://schemas.openxmlformats.org/drawingml/2006/main">
          <a:off x="1606901" y="2648793"/>
          <a:ext cx="1766392" cy="1629573"/>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endParaRPr lang="en-US" sz="1400" b="1" i="0" dirty="0" smtClean="0">
            <a:solidFill>
              <a:schemeClr val="bg1"/>
            </a:solidFill>
            <a:latin typeface="+mn-lt"/>
            <a:ea typeface="Times New Roman" charset="0"/>
            <a:cs typeface="Times New Roman" charset="0"/>
          </a:endParaRPr>
        </a:p>
        <a:p xmlns:a="http://schemas.openxmlformats.org/drawingml/2006/main">
          <a:pPr eaLnBrk="0" hangingPunct="0"/>
          <a:r>
            <a:rPr lang="en-US" sz="1400" b="1" i="0" dirty="0" smtClean="0">
              <a:solidFill>
                <a:schemeClr val="bg1"/>
              </a:solidFill>
              <a:latin typeface="+mn-lt"/>
              <a:ea typeface="Times New Roman" charset="0"/>
              <a:cs typeface="Times New Roman" charset="0"/>
            </a:rPr>
            <a:t>tight oil</a:t>
          </a:r>
        </a:p>
        <a:p xmlns:a="http://schemas.openxmlformats.org/drawingml/2006/main">
          <a:pPr eaLnBrk="0" hangingPunct="0"/>
          <a:endParaRPr lang="en-US" sz="1300" b="1" i="0" baseline="0" dirty="0" smtClean="0">
            <a:solidFill>
              <a:schemeClr val="bg1"/>
            </a:solidFill>
            <a:latin typeface="+mn-lt"/>
            <a:ea typeface="Times New Roman" charset="0"/>
            <a:cs typeface="Times New Roman" charset="0"/>
          </a:endParaRPr>
        </a:p>
        <a:p xmlns:a="http://schemas.openxmlformats.org/drawingml/2006/main">
          <a:pPr eaLnBrk="0" hangingPunct="0"/>
          <a:endParaRPr lang="en-US" sz="600" b="1" i="0" baseline="0" dirty="0" smtClean="0">
            <a:solidFill>
              <a:schemeClr val="bg1"/>
            </a:solidFill>
            <a:latin typeface="+mn-lt"/>
            <a:ea typeface="Times New Roman" charset="0"/>
            <a:cs typeface="Times New Roman" charset="0"/>
          </a:endParaRPr>
        </a:p>
        <a:p xmlns:a="http://schemas.openxmlformats.org/drawingml/2006/main">
          <a:pPr eaLnBrk="0" hangingPunct="0"/>
          <a:r>
            <a:rPr lang="en-US" sz="1400" b="1" i="0" baseline="0" dirty="0" smtClean="0">
              <a:solidFill>
                <a:schemeClr val="bg1"/>
              </a:solidFill>
              <a:latin typeface="+mn-lt"/>
              <a:ea typeface="Times New Roman" charset="0"/>
              <a:cs typeface="Times New Roman" charset="0"/>
            </a:rPr>
            <a:t>Alaska</a:t>
          </a:r>
        </a:p>
        <a:p xmlns:a="http://schemas.openxmlformats.org/drawingml/2006/main">
          <a:pPr eaLnBrk="0" hangingPunct="0"/>
          <a:r>
            <a:rPr lang="en-US" sz="1400" b="1" i="0" baseline="0" dirty="0" smtClean="0">
              <a:solidFill>
                <a:schemeClr val="bg1"/>
              </a:solidFill>
              <a:latin typeface="+mn-lt"/>
              <a:ea typeface="Times New Roman" charset="0"/>
              <a:cs typeface="Times New Roman" charset="0"/>
            </a:rPr>
            <a:t>Gulf of Mexico</a:t>
          </a:r>
        </a:p>
        <a:p xmlns:a="http://schemas.openxmlformats.org/drawingml/2006/main">
          <a:pPr eaLnBrk="0" hangingPunct="0"/>
          <a:r>
            <a:rPr lang="en-US" sz="1400" b="1" i="0" baseline="0" dirty="0" smtClean="0">
              <a:solidFill>
                <a:schemeClr val="bg1"/>
              </a:solidFill>
              <a:latin typeface="+mn-lt"/>
              <a:ea typeface="Times New Roman" charset="0"/>
              <a:cs typeface="Times New Roman" charset="0"/>
            </a:rPr>
            <a:t>other</a:t>
          </a:r>
        </a:p>
      </cdr:txBody>
    </cdr:sp>
  </cdr:relSizeAnchor>
  <cdr:relSizeAnchor xmlns:cdr="http://schemas.openxmlformats.org/drawingml/2006/chartDrawing">
    <cdr:from>
      <cdr:x>0.67143</cdr:x>
      <cdr:y>0.10837</cdr:y>
    </cdr:from>
    <cdr:to>
      <cdr:x>1</cdr:x>
      <cdr:y>0.20489</cdr:y>
    </cdr:to>
    <cdr:sp macro="" textlink="">
      <cdr:nvSpPr>
        <cdr:cNvPr id="11" name="TextBox 1"/>
        <cdr:cNvSpPr txBox="1"/>
      </cdr:nvSpPr>
      <cdr:spPr bwMode="auto">
        <a:xfrm xmlns:a="http://schemas.openxmlformats.org/drawingml/2006/main">
          <a:off x="2264931" y="486679"/>
          <a:ext cx="1108362" cy="43347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chemeClr val="tx1"/>
              </a:solidFill>
              <a:latin typeface="Arial" panose="020B0604020202020204" pitchFamily="34" charset="0"/>
              <a:ea typeface="Times New Roman" charset="0"/>
              <a:cs typeface="Arial" panose="020B0604020202020204" pitchFamily="34" charset="0"/>
            </a:rPr>
            <a:t>Reference</a:t>
          </a:r>
        </a:p>
      </cdr:txBody>
    </cdr:sp>
  </cdr:relSizeAnchor>
  <cdr:relSizeAnchor xmlns:cdr="http://schemas.openxmlformats.org/drawingml/2006/chartDrawing">
    <cdr:from>
      <cdr:x>0.20949</cdr:x>
      <cdr:y>0.13888</cdr:y>
    </cdr:from>
    <cdr:to>
      <cdr:x>0.75116</cdr:x>
      <cdr:y>0.26403</cdr:y>
    </cdr:to>
    <cdr:sp macro="" textlink="">
      <cdr:nvSpPr>
        <cdr:cNvPr id="8" name="TextBox 1"/>
        <cdr:cNvSpPr txBox="1"/>
      </cdr:nvSpPr>
      <cdr:spPr bwMode="auto">
        <a:xfrm xmlns:a="http://schemas.openxmlformats.org/drawingml/2006/main">
          <a:off x="574673" y="507983"/>
          <a:ext cx="1485909" cy="45774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l" eaLnBrk="0" hangingPunct="0"/>
          <a:r>
            <a:rPr lang="en-US" sz="1400" b="1" i="0" dirty="0" smtClean="0">
              <a:solidFill>
                <a:schemeClr val="tx1"/>
              </a:solidFill>
              <a:latin typeface="+mn-lt"/>
              <a:ea typeface="Times New Roman" charset="0"/>
              <a:cs typeface="Times New Roman" charset="0"/>
            </a:rPr>
            <a:t>         </a:t>
          </a:r>
          <a:r>
            <a:rPr lang="en-US" sz="1400" b="1" i="0" dirty="0" smtClean="0">
              <a:solidFill>
                <a:schemeClr val="tx1"/>
              </a:solidFill>
              <a:latin typeface="Arial" panose="020B0604020202020204" pitchFamily="34" charset="0"/>
              <a:ea typeface="Times New Roman" charset="0"/>
              <a:cs typeface="Arial" panose="020B0604020202020204" pitchFamily="34" charset="0"/>
            </a:rPr>
            <a:t>2018</a:t>
          </a:r>
        </a:p>
        <a:p xmlns:a="http://schemas.openxmlformats.org/drawingml/2006/main">
          <a:pPr algn="ctr" eaLnBrk="0" hangingPunct="0"/>
          <a:r>
            <a:rPr lang="en-US" sz="1400" b="0" i="0" dirty="0" smtClean="0">
              <a:solidFill>
                <a:schemeClr val="tx1"/>
              </a:solidFill>
              <a:latin typeface="Arial" panose="020B0604020202020204" pitchFamily="34" charset="0"/>
              <a:ea typeface="Times New Roman" charset="0"/>
              <a:cs typeface="Arial" panose="020B0604020202020204" pitchFamily="34" charset="0"/>
            </a:rPr>
            <a:t>history  projections</a:t>
          </a:r>
        </a:p>
        <a:p xmlns:a="http://schemas.openxmlformats.org/drawingml/2006/main">
          <a:pPr algn="ctr" eaLnBrk="0" hangingPunct="0"/>
          <a:endParaRPr lang="en-US" sz="1200" b="0" i="0" dirty="0" smtClean="0">
            <a:solidFill>
              <a:schemeClr val="tx1"/>
            </a:solidFill>
            <a:latin typeface="Arial" panose="020B0604020202020204" pitchFamily="34" charset="0"/>
            <a:ea typeface="Times New Roman" charset="0"/>
            <a:cs typeface="Arial" panose="020B0604020202020204" pitchFamily="34" charset="0"/>
          </a:endParaRPr>
        </a:p>
      </cdr:txBody>
    </cdr:sp>
  </cdr:relSizeAnchor>
</c:userShapes>
</file>

<file path=ppt/drawings/drawing35.xml><?xml version="1.0" encoding="utf-8"?>
<c:userShapes xmlns:c="http://schemas.openxmlformats.org/drawingml/2006/chart">
  <cdr:relSizeAnchor xmlns:cdr="http://schemas.openxmlformats.org/drawingml/2006/chartDrawing">
    <cdr:from>
      <cdr:x>0.40838</cdr:x>
      <cdr:y>0.01362</cdr:y>
    </cdr:from>
    <cdr:to>
      <cdr:x>0.99661</cdr:x>
      <cdr:y>0.20848</cdr:y>
    </cdr:to>
    <cdr:sp macro="" textlink="">
      <cdr:nvSpPr>
        <cdr:cNvPr id="11" name="TextBox 1"/>
        <cdr:cNvSpPr txBox="1"/>
      </cdr:nvSpPr>
      <cdr:spPr bwMode="auto">
        <a:xfrm xmlns:a="http://schemas.openxmlformats.org/drawingml/2006/main">
          <a:off x="1120265" y="61150"/>
          <a:ext cx="1613633" cy="875124"/>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chemeClr val="bg2"/>
              </a:solidFill>
              <a:latin typeface="Arial" panose="020B0604020202020204" pitchFamily="34" charset="0"/>
              <a:ea typeface="Times New Roman" charset="0"/>
              <a:cs typeface="Arial" panose="020B0604020202020204" pitchFamily="34" charset="0"/>
            </a:rPr>
            <a:t>High Oil and </a:t>
          </a:r>
        </a:p>
        <a:p xmlns:a="http://schemas.openxmlformats.org/drawingml/2006/main">
          <a:pPr eaLnBrk="0" hangingPunct="0"/>
          <a:r>
            <a:rPr lang="en-US" sz="1400" b="1" i="0" dirty="0" smtClean="0">
              <a:solidFill>
                <a:schemeClr val="bg2"/>
              </a:solidFill>
              <a:latin typeface="Arial" panose="020B0604020202020204" pitchFamily="34" charset="0"/>
              <a:ea typeface="Times New Roman" charset="0"/>
              <a:cs typeface="Arial" panose="020B0604020202020204" pitchFamily="34" charset="0"/>
            </a:rPr>
            <a:t>Gas Resource </a:t>
          </a:r>
        </a:p>
        <a:p xmlns:a="http://schemas.openxmlformats.org/drawingml/2006/main">
          <a:pPr eaLnBrk="0" hangingPunct="0"/>
          <a:r>
            <a:rPr lang="en-US" sz="1400" b="1" i="0" dirty="0" smtClean="0">
              <a:solidFill>
                <a:schemeClr val="bg2"/>
              </a:solidFill>
              <a:latin typeface="Arial" panose="020B0604020202020204" pitchFamily="34" charset="0"/>
              <a:ea typeface="Times New Roman" charset="0"/>
              <a:cs typeface="Arial" panose="020B0604020202020204" pitchFamily="34" charset="0"/>
            </a:rPr>
            <a:t>and Technology</a:t>
          </a:r>
        </a:p>
      </cdr:txBody>
    </cdr:sp>
  </cdr:relSizeAnchor>
  <cdr:relSizeAnchor xmlns:cdr="http://schemas.openxmlformats.org/drawingml/2006/chartDrawing">
    <cdr:from>
      <cdr:x>0.03056</cdr:x>
      <cdr:y>0.11806</cdr:y>
    </cdr:from>
    <cdr:to>
      <cdr:x>0.68056</cdr:x>
      <cdr:y>0.2432</cdr:y>
    </cdr:to>
    <cdr:sp macro="" textlink="">
      <cdr:nvSpPr>
        <cdr:cNvPr id="5" name="TextBox 1"/>
        <cdr:cNvSpPr txBox="1"/>
      </cdr:nvSpPr>
      <cdr:spPr bwMode="auto">
        <a:xfrm xmlns:a="http://schemas.openxmlformats.org/drawingml/2006/main">
          <a:off x="69850" y="431800"/>
          <a:ext cx="1485900" cy="457736"/>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l" eaLnBrk="0" hangingPunct="0"/>
          <a:r>
            <a:rPr lang="en-US" sz="1400" b="1" i="0" dirty="0" smtClean="0">
              <a:solidFill>
                <a:schemeClr val="tx1"/>
              </a:solidFill>
              <a:latin typeface="+mn-lt"/>
              <a:ea typeface="Times New Roman" charset="0"/>
              <a:cs typeface="Times New Roman" charset="0"/>
            </a:rPr>
            <a:t>          </a:t>
          </a:r>
          <a:r>
            <a:rPr lang="en-US" sz="1400" b="1" i="0" dirty="0" smtClean="0">
              <a:solidFill>
                <a:schemeClr val="tx1"/>
              </a:solidFill>
              <a:latin typeface="Arial" panose="020B0604020202020204" pitchFamily="34" charset="0"/>
              <a:ea typeface="Times New Roman" charset="0"/>
              <a:cs typeface="Arial" panose="020B0604020202020204" pitchFamily="34" charset="0"/>
            </a:rPr>
            <a:t>2018</a:t>
          </a:r>
          <a:endParaRPr lang="en-US" sz="1400" b="1" dirty="0">
            <a:solidFill>
              <a:schemeClr val="tx1"/>
            </a:solidFill>
            <a:latin typeface="Arial" panose="020B0604020202020204" pitchFamily="34" charset="0"/>
            <a:ea typeface="Times New Roman" charset="0"/>
            <a:cs typeface="Arial" panose="020B0604020202020204" pitchFamily="34" charset="0"/>
          </a:endParaRPr>
        </a:p>
        <a:p xmlns:a="http://schemas.openxmlformats.org/drawingml/2006/main">
          <a:pPr algn="l" eaLnBrk="0" hangingPunct="0"/>
          <a:r>
            <a:rPr lang="en-US" sz="1400" b="1" i="0" dirty="0" smtClean="0">
              <a:solidFill>
                <a:schemeClr val="tx1"/>
              </a:solidFill>
              <a:latin typeface="Arial" panose="020B0604020202020204" pitchFamily="34" charset="0"/>
              <a:ea typeface="Times New Roman" charset="0"/>
              <a:cs typeface="Arial" panose="020B0604020202020204" pitchFamily="34" charset="0"/>
            </a:rPr>
            <a:t>  </a:t>
          </a:r>
          <a:r>
            <a:rPr lang="en-US" sz="1400" b="0" i="0" dirty="0" smtClean="0">
              <a:solidFill>
                <a:schemeClr val="tx1"/>
              </a:solidFill>
              <a:latin typeface="Arial" panose="020B0604020202020204" pitchFamily="34" charset="0"/>
              <a:ea typeface="Times New Roman" charset="0"/>
              <a:cs typeface="Arial" panose="020B0604020202020204" pitchFamily="34" charset="0"/>
            </a:rPr>
            <a:t>history   projections</a:t>
          </a:r>
        </a:p>
        <a:p xmlns:a="http://schemas.openxmlformats.org/drawingml/2006/main">
          <a:pPr algn="ctr" eaLnBrk="0" hangingPunct="0"/>
          <a:endParaRPr lang="en-US" sz="1200" b="0" i="0" dirty="0" smtClean="0">
            <a:solidFill>
              <a:schemeClr val="tx1"/>
            </a:solidFill>
            <a:latin typeface="Arial" panose="020B0604020202020204" pitchFamily="34" charset="0"/>
            <a:ea typeface="Times New Roman" charset="0"/>
            <a:cs typeface="Arial" panose="020B0604020202020204" pitchFamily="34" charset="0"/>
          </a:endParaRPr>
        </a:p>
      </cdr:txBody>
    </cdr:sp>
  </cdr:relSizeAnchor>
</c:userShapes>
</file>

<file path=ppt/drawings/drawing36.xml><?xml version="1.0" encoding="utf-8"?>
<c:userShapes xmlns:c="http://schemas.openxmlformats.org/drawingml/2006/chart">
  <cdr:relSizeAnchor xmlns:cdr="http://schemas.openxmlformats.org/drawingml/2006/chartDrawing">
    <cdr:from>
      <cdr:x>0</cdr:x>
      <cdr:y>0</cdr:y>
    </cdr:from>
    <cdr:to>
      <cdr:x>0.90365</cdr:x>
      <cdr:y>0.17415</cdr:y>
    </cdr:to>
    <cdr:sp macro="" textlink="">
      <cdr:nvSpPr>
        <cdr:cNvPr id="2" name="TextBox 1"/>
        <cdr:cNvSpPr txBox="1"/>
      </cdr:nvSpPr>
      <cdr:spPr bwMode="auto">
        <a:xfrm xmlns:a="http://schemas.openxmlformats.org/drawingml/2006/main">
          <a:off x="0" y="0"/>
          <a:ext cx="5784083" cy="63698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400" b="1" i="0" dirty="0" smtClean="0">
              <a:solidFill>
                <a:sysClr val="windowText" lastClr="000000"/>
              </a:solidFill>
              <a:latin typeface="+mn-lt"/>
              <a:ea typeface="Times New Roman" charset="0"/>
              <a:cs typeface="Times New Roman" charset="0"/>
            </a:rPr>
            <a:t>Lower 48 onshore crude</a:t>
          </a:r>
          <a:r>
            <a:rPr lang="en-US" sz="1400" b="1" i="0" baseline="0" dirty="0" smtClean="0">
              <a:solidFill>
                <a:sysClr val="windowText" lastClr="000000"/>
              </a:solidFill>
              <a:latin typeface="+mn-lt"/>
              <a:ea typeface="Times New Roman" charset="0"/>
              <a:cs typeface="Times New Roman" charset="0"/>
            </a:rPr>
            <a:t> oil</a:t>
          </a:r>
          <a:r>
            <a:rPr lang="en-US" sz="1400" b="1" i="0" dirty="0" smtClean="0">
              <a:solidFill>
                <a:sysClr val="windowText" lastClr="000000"/>
              </a:solidFill>
              <a:latin typeface="+mn-lt"/>
              <a:ea typeface="Times New Roman" charset="0"/>
              <a:cs typeface="Times New Roman" charset="0"/>
            </a:rPr>
            <a:t> production by region (Reference case)</a:t>
          </a:r>
        </a:p>
        <a:p xmlns:a="http://schemas.openxmlformats.org/drawingml/2006/main">
          <a:pPr eaLnBrk="0" hangingPunct="0"/>
          <a:endParaRPr lang="en-US" sz="200" b="1" i="0" dirty="0" smtClean="0">
            <a:solidFill>
              <a:sysClr val="windowText" lastClr="000000"/>
            </a:solidFill>
            <a:latin typeface="+mn-lt"/>
            <a:ea typeface="Times New Roman" charset="0"/>
            <a:cs typeface="Times New Roman" charset="0"/>
          </a:endParaRPr>
        </a:p>
        <a:p xmlns:a="http://schemas.openxmlformats.org/drawingml/2006/main">
          <a:pPr eaLnBrk="0" hangingPunct="0"/>
          <a:r>
            <a:rPr lang="en-US" sz="1400" i="0" baseline="0" dirty="0" smtClean="0">
              <a:solidFill>
                <a:sysClr val="windowText" lastClr="000000"/>
              </a:solidFill>
              <a:latin typeface="+mn-lt"/>
              <a:ea typeface="Times New Roman" charset="0"/>
              <a:cs typeface="Times New Roman" charset="0"/>
            </a:rPr>
            <a:t>million barrels per day</a:t>
          </a:r>
        </a:p>
        <a:p xmlns:a="http://schemas.openxmlformats.org/drawingml/2006/main">
          <a:pPr eaLnBrk="0" hangingPunct="0"/>
          <a:endParaRPr lang="en-US" sz="14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0.19745</cdr:x>
      <cdr:y>0.13127</cdr:y>
    </cdr:from>
    <cdr:to>
      <cdr:x>0.45889</cdr:x>
      <cdr:y>0.25491</cdr:y>
    </cdr:to>
    <cdr:sp macro="" textlink="">
      <cdr:nvSpPr>
        <cdr:cNvPr id="6" name="TextBox 1"/>
        <cdr:cNvSpPr txBox="1"/>
      </cdr:nvSpPr>
      <cdr:spPr bwMode="auto">
        <a:xfrm xmlns:a="http://schemas.openxmlformats.org/drawingml/2006/main">
          <a:off x="1716462" y="589527"/>
          <a:ext cx="2272738" cy="555284"/>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0" i="0" dirty="0" smtClean="0">
              <a:solidFill>
                <a:schemeClr val="tx1"/>
              </a:solidFill>
              <a:latin typeface="+mn-lt"/>
              <a:ea typeface="Times New Roman" charset="0"/>
              <a:cs typeface="Times New Roman" charset="0"/>
            </a:rPr>
            <a:t>         </a:t>
          </a:r>
          <a:r>
            <a:rPr lang="en-US" sz="1400" b="1" i="0" dirty="0" smtClean="0">
              <a:solidFill>
                <a:schemeClr val="tx1"/>
              </a:solidFill>
              <a:latin typeface="+mn-lt"/>
              <a:ea typeface="Times New Roman" charset="0"/>
              <a:cs typeface="Times New Roman" charset="0"/>
            </a:rPr>
            <a:t>2018</a:t>
          </a:r>
        </a:p>
        <a:p xmlns:a="http://schemas.openxmlformats.org/drawingml/2006/main">
          <a:pPr eaLnBrk="0" hangingPunct="0"/>
          <a:r>
            <a:rPr lang="en-US" sz="1400" b="0" i="0" dirty="0" smtClean="0">
              <a:solidFill>
                <a:schemeClr val="tx1"/>
              </a:solidFill>
              <a:latin typeface="+mn-lt"/>
              <a:ea typeface="Times New Roman" charset="0"/>
              <a:cs typeface="Times New Roman" charset="0"/>
            </a:rPr>
            <a:t> history</a:t>
          </a:r>
          <a:r>
            <a:rPr lang="en-US" sz="1400" b="0" i="0" baseline="0" dirty="0" smtClean="0">
              <a:solidFill>
                <a:schemeClr val="tx1"/>
              </a:solidFill>
              <a:latin typeface="+mn-lt"/>
              <a:ea typeface="Times New Roman" charset="0"/>
              <a:cs typeface="Times New Roman" charset="0"/>
            </a:rPr>
            <a:t>   projections</a:t>
          </a:r>
          <a:endParaRPr lang="en-US" sz="1400" b="0" i="0" dirty="0" smtClean="0">
            <a:solidFill>
              <a:schemeClr val="tx1"/>
            </a:solidFill>
            <a:latin typeface="+mn-lt"/>
            <a:ea typeface="Times New Roman" charset="0"/>
            <a:cs typeface="Times New Roman" charset="0"/>
          </a:endParaRPr>
        </a:p>
      </cdr:txBody>
    </cdr:sp>
  </cdr:relSizeAnchor>
  <cdr:relSizeAnchor xmlns:cdr="http://schemas.openxmlformats.org/drawingml/2006/chartDrawing">
    <cdr:from>
      <cdr:x>0.68638</cdr:x>
      <cdr:y>0.34756</cdr:y>
    </cdr:from>
    <cdr:to>
      <cdr:x>1</cdr:x>
      <cdr:y>0.98862</cdr:y>
    </cdr:to>
    <cdr:sp macro="" textlink="">
      <cdr:nvSpPr>
        <cdr:cNvPr id="7" name="TextBox 1"/>
        <cdr:cNvSpPr txBox="1"/>
      </cdr:nvSpPr>
      <cdr:spPr bwMode="auto">
        <a:xfrm xmlns:a="http://schemas.openxmlformats.org/drawingml/2006/main">
          <a:off x="4393407" y="1271245"/>
          <a:ext cx="2007393" cy="2344741"/>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chemeClr val="accent1"/>
              </a:solidFill>
              <a:effectLst/>
              <a:uLnTx/>
              <a:uFillTx/>
              <a:latin typeface="+mn-lt"/>
              <a:ea typeface="Times New Roman" charset="0"/>
              <a:cs typeface="Times New Roman" charset="0"/>
            </a:rPr>
            <a:t>Southwest</a:t>
          </a:r>
        </a:p>
        <a:p xmlns:a="http://schemas.openxmlformats.org/drawingml/2006/main">
          <a:pPr eaLnBrk="0" hangingPunct="0"/>
          <a:endParaRPr lang="en-US" sz="2200" b="1" i="0" baseline="0" dirty="0" smtClean="0">
            <a:solidFill>
              <a:schemeClr val="accent5"/>
            </a:solidFill>
            <a:latin typeface="+mn-lt"/>
            <a:ea typeface="Times New Roman" charset="0"/>
            <a:cs typeface="Times New Roman" charset="0"/>
          </a:endParaRPr>
        </a:p>
        <a:p xmlns:a="http://schemas.openxmlformats.org/drawingml/2006/main">
          <a:pPr eaLnBrk="0" hangingPunct="0"/>
          <a:endParaRPr lang="en-US" sz="2700" b="1" i="0" baseline="0" dirty="0" smtClean="0">
            <a:solidFill>
              <a:schemeClr val="accent5"/>
            </a:solidFill>
            <a:latin typeface="+mn-lt"/>
            <a:ea typeface="Times New Roman" charset="0"/>
            <a:cs typeface="Times New Roman" charset="0"/>
          </a:endParaRPr>
        </a:p>
        <a:p xmlns:a="http://schemas.openxmlformats.org/drawingml/2006/main">
          <a:pPr eaLnBrk="0" hangingPunct="0"/>
          <a:endParaRPr lang="en-US" sz="500" b="1" dirty="0">
            <a:solidFill>
              <a:schemeClr val="accent5"/>
            </a:solidFill>
            <a:ea typeface="Times New Roman" charset="0"/>
            <a:cs typeface="Times New Roman" charset="0"/>
          </a:endParaRPr>
        </a:p>
        <a:p xmlns:a="http://schemas.openxmlformats.org/drawingml/2006/main">
          <a:pPr eaLnBrk="0" hangingPunct="0"/>
          <a:endParaRPr lang="en-US" sz="500" b="1" i="0" baseline="0" dirty="0" smtClean="0">
            <a:solidFill>
              <a:schemeClr val="accent5"/>
            </a:solidFill>
            <a:latin typeface="+mn-lt"/>
            <a:ea typeface="Times New Roman" charset="0"/>
            <a:cs typeface="Times New Roman" charset="0"/>
          </a:endParaRPr>
        </a:p>
        <a:p xmlns:a="http://schemas.openxmlformats.org/drawingml/2006/main">
          <a:pPr eaLnBrk="0" hangingPunct="0"/>
          <a:endParaRPr lang="en-US" sz="500" b="1" dirty="0">
            <a:solidFill>
              <a:schemeClr val="accent5"/>
            </a:solidFill>
            <a:ea typeface="Times New Roman" charset="0"/>
            <a:cs typeface="Times New Roman" charset="0"/>
          </a:endParaRPr>
        </a:p>
        <a:p xmlns:a="http://schemas.openxmlformats.org/drawingml/2006/main">
          <a:pPr eaLnBrk="0" hangingPunct="0"/>
          <a:endParaRPr lang="en-US" sz="500" b="1" i="0" baseline="0" dirty="0" smtClean="0">
            <a:solidFill>
              <a:schemeClr val="accent5"/>
            </a:solidFill>
            <a:latin typeface="+mn-lt"/>
            <a:ea typeface="Times New Roman" charset="0"/>
            <a:cs typeface="Times New Roman" charset="0"/>
          </a:endParaRPr>
        </a:p>
        <a:p xmlns:a="http://schemas.openxmlformats.org/drawingml/2006/main">
          <a:pPr eaLnBrk="0" hangingPunct="0"/>
          <a:r>
            <a:rPr lang="en-US" sz="1400" b="1" i="0" baseline="0" dirty="0" smtClean="0">
              <a:solidFill>
                <a:schemeClr val="accent3"/>
              </a:solidFill>
              <a:latin typeface="+mn-lt"/>
              <a:ea typeface="Times New Roman" charset="0"/>
              <a:cs typeface="Times New Roman" charset="0"/>
            </a:rPr>
            <a:t>Gulf Coast</a:t>
          </a:r>
        </a:p>
        <a:p xmlns:a="http://schemas.openxmlformats.org/drawingml/2006/main">
          <a:pPr eaLnBrk="0" hangingPunct="0"/>
          <a:r>
            <a:rPr kumimoji="0" lang="en-US" sz="1400" b="1" i="0" u="none" strike="noStrike" kern="0" cap="none" spc="0" normalizeH="0" baseline="0" noProof="0" dirty="0" smtClean="0">
              <a:ln>
                <a:noFill/>
              </a:ln>
              <a:solidFill>
                <a:schemeClr val="accent2">
                  <a:lumMod val="60000"/>
                  <a:lumOff val="40000"/>
                </a:schemeClr>
              </a:solidFill>
              <a:effectLst/>
              <a:uLnTx/>
              <a:uFillTx/>
              <a:latin typeface="+mn-lt"/>
              <a:ea typeface="Times New Roman" charset="0"/>
              <a:cs typeface="Times New Roman" charset="0"/>
            </a:rPr>
            <a:t>Northern Great Plains</a:t>
          </a:r>
        </a:p>
        <a:p xmlns:a="http://schemas.openxmlformats.org/drawingml/2006/main">
          <a:pPr eaLnBrk="0" hangingPunct="0"/>
          <a:endParaRPr kumimoji="0" lang="en-US" sz="800" b="1" i="0" u="none" strike="noStrike" kern="0" cap="none" spc="0" normalizeH="0" baseline="0" noProof="0" dirty="0" smtClean="0">
            <a:ln>
              <a:noFill/>
            </a:ln>
            <a:solidFill>
              <a:srgbClr val="BD732A"/>
            </a:solidFill>
            <a:effectLst/>
            <a:uLnTx/>
            <a:uFillTx/>
            <a:latin typeface="+mn-lt"/>
            <a:ea typeface="Times New Roman" charset="0"/>
            <a:cs typeface="Times New Roman" charset="0"/>
          </a:endParaRPr>
        </a:p>
        <a:p xmlns:a="http://schemas.openxmlformats.org/drawingml/2006/main">
          <a:pPr eaLnBrk="0" hangingPunct="0"/>
          <a:r>
            <a:rPr kumimoji="0" lang="en-US" sz="1400" b="1" i="0" u="none" strike="noStrike" kern="0" cap="none" spc="0" normalizeH="0" baseline="0" noProof="0" dirty="0" smtClean="0">
              <a:ln>
                <a:noFill/>
              </a:ln>
              <a:solidFill>
                <a:srgbClr val="BD732A"/>
              </a:solidFill>
              <a:effectLst/>
              <a:uLnTx/>
              <a:uFillTx/>
              <a:latin typeface="+mn-lt"/>
              <a:ea typeface="Times New Roman" charset="0"/>
              <a:cs typeface="Times New Roman" charset="0"/>
            </a:rPr>
            <a:t>Rocky Mountains </a:t>
          </a:r>
          <a:endParaRPr lang="en-US" sz="1400" b="1" i="0" baseline="0" dirty="0" smtClean="0">
            <a:solidFill>
              <a:schemeClr val="accent2"/>
            </a:solidFill>
            <a:latin typeface="+mn-lt"/>
            <a:ea typeface="Times New Roman" charset="0"/>
            <a:cs typeface="Times New Roman" charset="0"/>
          </a:endParaRPr>
        </a:p>
        <a:p xmlns:a="http://schemas.openxmlformats.org/drawingml/2006/main">
          <a:pPr eaLnBrk="0" hangingPunct="0"/>
          <a:r>
            <a:rPr lang="en-US" sz="1400" b="1" i="0" baseline="0" dirty="0" smtClean="0">
              <a:solidFill>
                <a:schemeClr val="accent4"/>
              </a:solidFill>
              <a:latin typeface="+mn-lt"/>
              <a:ea typeface="Times New Roman" charset="0"/>
              <a:cs typeface="Times New Roman" charset="0"/>
            </a:rPr>
            <a:t>Midcontinent</a:t>
          </a:r>
        </a:p>
        <a:p xmlns:a="http://schemas.openxmlformats.org/drawingml/2006/main">
          <a:pPr eaLnBrk="0" hangingPunct="0"/>
          <a:r>
            <a:rPr lang="en-US" sz="1400" b="1" i="0" baseline="0" dirty="0" smtClean="0">
              <a:solidFill>
                <a:schemeClr val="accent3">
                  <a:lumMod val="50000"/>
                </a:schemeClr>
              </a:solidFill>
              <a:latin typeface="+mn-lt"/>
              <a:ea typeface="Times New Roman" charset="0"/>
              <a:cs typeface="Times New Roman" charset="0"/>
            </a:rPr>
            <a:t>East </a:t>
          </a:r>
        </a:p>
        <a:p xmlns:a="http://schemas.openxmlformats.org/drawingml/2006/main">
          <a:pPr eaLnBrk="0" hangingPunct="0"/>
          <a:r>
            <a:rPr lang="en-US" sz="1400" b="1" i="0" baseline="0" dirty="0" smtClean="0">
              <a:solidFill>
                <a:schemeClr val="accent5"/>
              </a:solidFill>
              <a:latin typeface="+mn-lt"/>
              <a:ea typeface="Times New Roman" charset="0"/>
              <a:cs typeface="Times New Roman" charset="0"/>
            </a:rPr>
            <a:t>West Coast</a:t>
          </a:r>
        </a:p>
      </cdr:txBody>
    </cdr:sp>
  </cdr:relSizeAnchor>
  <cdr:relSizeAnchor xmlns:cdr="http://schemas.openxmlformats.org/drawingml/2006/chartDrawing">
    <cdr:from>
      <cdr:x>0.77127</cdr:x>
      <cdr:y>0.02274</cdr:y>
    </cdr:from>
    <cdr:to>
      <cdr:x>0.98325</cdr:x>
      <cdr:y>0.29761</cdr:y>
    </cdr:to>
    <cdr:pic>
      <cdr:nvPicPr>
        <cdr:cNvPr id="8" name="Picture 7" descr="image001"/>
        <cdr:cNvPicPr>
          <a:picLocks xmlns:a="http://schemas.openxmlformats.org/drawingml/2006/main" noChangeAspect="1" noChangeArrowheads="1"/>
        </cdr:cNvPicPr>
      </cdr:nvPicPr>
      <cdr:blipFill>
        <a:blip xmlns:a="http://schemas.openxmlformats.org/drawingml/2006/main" xmlns:r="http://schemas.openxmlformats.org/officeDocument/2006/relationships" r:embed="rId1">
          <a:extLst>
            <a:ext uri="{28A0092B-C50C-407E-A947-70E740481C1C}">
              <a14:useLocalDpi xmlns:a14="http://schemas.microsoft.com/office/drawing/2010/main" val="0"/>
            </a:ext>
          </a:extLst>
        </a:blip>
        <a:srcRect xmlns:a="http://schemas.openxmlformats.org/drawingml/2006/main"/>
        <a:stretch xmlns:a="http://schemas.openxmlformats.org/drawingml/2006/main">
          <a:fillRect/>
        </a:stretch>
      </cdr:blipFill>
      <cdr:spPr bwMode="auto">
        <a:xfrm xmlns:a="http://schemas.openxmlformats.org/drawingml/2006/main">
          <a:off x="6704765" y="102129"/>
          <a:ext cx="1842800" cy="1234440"/>
        </a:xfrm>
        <a:prstGeom xmlns:a="http://schemas.openxmlformats.org/drawingml/2006/main" prst="rect">
          <a:avLst/>
        </a:prstGeom>
        <a:noFill xmlns:a="http://schemas.openxmlformats.org/drawingml/2006/main"/>
        <a:ln xmlns:a="http://schemas.openxmlformats.org/drawingml/2006/main">
          <a:noFill/>
        </a:ln>
        <a:extLst xmlns:a="http://schemas.openxmlformats.org/drawingml/2006/main">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cdr:spPr>
    </cdr:pic>
  </cdr:relSizeAnchor>
</c:userShapes>
</file>

<file path=ppt/drawings/drawing37.xml><?xml version="1.0" encoding="utf-8"?>
<c:userShapes xmlns:c="http://schemas.openxmlformats.org/drawingml/2006/chart">
  <cdr:relSizeAnchor xmlns:cdr="http://schemas.openxmlformats.org/drawingml/2006/chartDrawing">
    <cdr:from>
      <cdr:x>0.01894</cdr:x>
      <cdr:y>0</cdr:y>
    </cdr:from>
    <cdr:to>
      <cdr:x>0.57329</cdr:x>
      <cdr:y>0.18371</cdr:y>
    </cdr:to>
    <cdr:sp macro="" textlink="">
      <cdr:nvSpPr>
        <cdr:cNvPr id="2" name="TextBox 1"/>
        <cdr:cNvSpPr txBox="1"/>
      </cdr:nvSpPr>
      <cdr:spPr bwMode="auto">
        <a:xfrm xmlns:a="http://schemas.openxmlformats.org/drawingml/2006/main">
          <a:off x="121256" y="0"/>
          <a:ext cx="3549040" cy="67679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400" b="1" i="0" dirty="0" smtClean="0">
              <a:solidFill>
                <a:sysClr val="windowText" lastClr="000000"/>
              </a:solidFill>
              <a:latin typeface="+mn-lt"/>
              <a:ea typeface="Times New Roman" charset="0"/>
              <a:cs typeface="Times New Roman" charset="0"/>
            </a:rPr>
            <a:t>U.S.</a:t>
          </a:r>
          <a:r>
            <a:rPr lang="en-US" sz="1400" b="1" i="0" baseline="0" dirty="0" smtClean="0">
              <a:solidFill>
                <a:sysClr val="windowText" lastClr="000000"/>
              </a:solidFill>
              <a:latin typeface="+mn-lt"/>
              <a:ea typeface="Times New Roman" charset="0"/>
              <a:cs typeface="Times New Roman" charset="0"/>
            </a:rPr>
            <a:t>  natural gas plant liquids production</a:t>
          </a:r>
        </a:p>
        <a:p xmlns:a="http://schemas.openxmlformats.org/drawingml/2006/main">
          <a:pPr eaLnBrk="0" hangingPunct="0"/>
          <a:endParaRPr lang="en-US" sz="200" b="1" i="0" baseline="0" dirty="0" smtClean="0">
            <a:solidFill>
              <a:sysClr val="windowText" lastClr="000000"/>
            </a:solidFill>
            <a:latin typeface="+mn-lt"/>
            <a:ea typeface="Times New Roman" charset="0"/>
            <a:cs typeface="Times New Roman" charset="0"/>
          </a:endParaRPr>
        </a:p>
        <a:p xmlns:a="http://schemas.openxmlformats.org/drawingml/2006/main">
          <a:pPr eaLnBrk="0" hangingPunct="0"/>
          <a:r>
            <a:rPr lang="en-US" sz="1400" i="0" baseline="0" dirty="0" smtClean="0">
              <a:solidFill>
                <a:sysClr val="windowText" lastClr="000000"/>
              </a:solidFill>
              <a:latin typeface="+mn-lt"/>
              <a:ea typeface="Times New Roman" charset="0"/>
              <a:cs typeface="Times New Roman" charset="0"/>
            </a:rPr>
            <a:t>million barrels per day</a:t>
          </a:r>
        </a:p>
        <a:p xmlns:a="http://schemas.openxmlformats.org/drawingml/2006/main">
          <a:pPr eaLnBrk="0" hangingPunct="0"/>
          <a:endParaRPr lang="en-US" sz="14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0.37257</cdr:x>
      <cdr:y>0.12803</cdr:y>
    </cdr:from>
    <cdr:to>
      <cdr:x>0.53905</cdr:x>
      <cdr:y>0.26228</cdr:y>
    </cdr:to>
    <cdr:sp macro="" textlink="">
      <cdr:nvSpPr>
        <cdr:cNvPr id="6" name="TextBox 1"/>
        <cdr:cNvSpPr txBox="1"/>
      </cdr:nvSpPr>
      <cdr:spPr bwMode="auto">
        <a:xfrm xmlns:a="http://schemas.openxmlformats.org/drawingml/2006/main">
          <a:off x="3238790" y="574988"/>
          <a:ext cx="1447236" cy="602922"/>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0" i="0" dirty="0" smtClean="0">
              <a:solidFill>
                <a:schemeClr val="tx1"/>
              </a:solidFill>
              <a:latin typeface="+mn-lt"/>
              <a:ea typeface="Times New Roman" charset="0"/>
              <a:cs typeface="Times New Roman" charset="0"/>
            </a:rPr>
            <a:t>         </a:t>
          </a:r>
          <a:r>
            <a:rPr lang="en-US" sz="1400" b="1" i="0" dirty="0" smtClean="0">
              <a:solidFill>
                <a:schemeClr val="tx1"/>
              </a:solidFill>
              <a:latin typeface="+mn-lt"/>
              <a:ea typeface="Times New Roman" charset="0"/>
              <a:cs typeface="Times New Roman" charset="0"/>
            </a:rPr>
            <a:t>2018</a:t>
          </a:r>
        </a:p>
        <a:p xmlns:a="http://schemas.openxmlformats.org/drawingml/2006/main">
          <a:pPr eaLnBrk="0" hangingPunct="0"/>
          <a:r>
            <a:rPr lang="en-US" sz="1400" b="0" i="0" dirty="0" smtClean="0">
              <a:solidFill>
                <a:schemeClr val="tx1"/>
              </a:solidFill>
              <a:latin typeface="+mn-lt"/>
              <a:ea typeface="Times New Roman" charset="0"/>
              <a:cs typeface="Times New Roman" charset="0"/>
            </a:rPr>
            <a:t>history</a:t>
          </a:r>
          <a:r>
            <a:rPr lang="en-US" sz="1400" b="0" i="0" baseline="0" dirty="0" smtClean="0">
              <a:solidFill>
                <a:schemeClr val="tx1"/>
              </a:solidFill>
              <a:latin typeface="+mn-lt"/>
              <a:ea typeface="Times New Roman" charset="0"/>
              <a:cs typeface="Times New Roman" charset="0"/>
            </a:rPr>
            <a:t>     projections</a:t>
          </a:r>
          <a:endParaRPr lang="en-US" sz="1400" b="0" i="0" dirty="0" smtClean="0">
            <a:solidFill>
              <a:schemeClr val="tx1"/>
            </a:solidFill>
            <a:latin typeface="+mn-lt"/>
            <a:ea typeface="Times New Roman" charset="0"/>
            <a:cs typeface="Times New Roman" charset="0"/>
          </a:endParaRPr>
        </a:p>
      </cdr:txBody>
    </cdr:sp>
  </cdr:relSizeAnchor>
  <cdr:relSizeAnchor xmlns:cdr="http://schemas.openxmlformats.org/drawingml/2006/chartDrawing">
    <cdr:from>
      <cdr:x>0.7971</cdr:x>
      <cdr:y>0.15055</cdr:y>
    </cdr:from>
    <cdr:to>
      <cdr:x>1</cdr:x>
      <cdr:y>0.78794</cdr:y>
    </cdr:to>
    <cdr:sp macro="" textlink="">
      <cdr:nvSpPr>
        <cdr:cNvPr id="5" name="TextBox 1"/>
        <cdr:cNvSpPr txBox="1"/>
      </cdr:nvSpPr>
      <cdr:spPr bwMode="auto">
        <a:xfrm xmlns:a="http://schemas.openxmlformats.org/drawingml/2006/main">
          <a:off x="6929293" y="676105"/>
          <a:ext cx="1763857" cy="286257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baseline="0" dirty="0" smtClean="0">
              <a:solidFill>
                <a:schemeClr val="accent3"/>
              </a:solidFill>
              <a:latin typeface="+mn-lt"/>
              <a:ea typeface="Times New Roman" charset="0"/>
              <a:cs typeface="Times New Roman" charset="0"/>
            </a:rPr>
            <a:t>High Oil and Gas </a:t>
          </a:r>
        </a:p>
        <a:p xmlns:a="http://schemas.openxmlformats.org/drawingml/2006/main">
          <a:pPr eaLnBrk="0" hangingPunct="0"/>
          <a:r>
            <a:rPr lang="en-US" sz="1400" b="1" i="0" baseline="0" dirty="0" smtClean="0">
              <a:solidFill>
                <a:schemeClr val="accent3"/>
              </a:solidFill>
              <a:latin typeface="+mn-lt"/>
              <a:ea typeface="Times New Roman" charset="0"/>
              <a:cs typeface="Times New Roman" charset="0"/>
            </a:rPr>
            <a:t>Resource and </a:t>
          </a:r>
        </a:p>
        <a:p xmlns:a="http://schemas.openxmlformats.org/drawingml/2006/main">
          <a:pPr eaLnBrk="0" hangingPunct="0"/>
          <a:r>
            <a:rPr lang="en-US" sz="1400" b="1" i="0" baseline="0" dirty="0" smtClean="0">
              <a:solidFill>
                <a:schemeClr val="accent3"/>
              </a:solidFill>
              <a:latin typeface="+mn-lt"/>
              <a:ea typeface="Times New Roman" charset="0"/>
              <a:cs typeface="Times New Roman" charset="0"/>
            </a:rPr>
            <a:t>Technology</a:t>
          </a:r>
        </a:p>
        <a:p xmlns:a="http://schemas.openxmlformats.org/drawingml/2006/main">
          <a:pPr eaLnBrk="0" hangingPunct="0"/>
          <a:r>
            <a:rPr lang="en-US" sz="1400" b="1" i="0" baseline="0" dirty="0" smtClean="0">
              <a:solidFill>
                <a:schemeClr val="accent4"/>
              </a:solidFill>
              <a:latin typeface="+mn-lt"/>
              <a:ea typeface="Times New Roman" charset="0"/>
              <a:cs typeface="Times New Roman" charset="0"/>
            </a:rPr>
            <a:t>High Oil Price</a:t>
          </a:r>
        </a:p>
        <a:p xmlns:a="http://schemas.openxmlformats.org/drawingml/2006/main">
          <a:pPr eaLnBrk="0" hangingPunct="0"/>
          <a:r>
            <a:rPr lang="en-US" sz="1400" b="1" i="0" baseline="0" dirty="0" smtClean="0">
              <a:solidFill>
                <a:schemeClr val="accent1"/>
              </a:solidFill>
              <a:latin typeface="+mn-lt"/>
              <a:ea typeface="Times New Roman" charset="0"/>
              <a:cs typeface="Times New Roman" charset="0"/>
            </a:rPr>
            <a:t>High Economic </a:t>
          </a:r>
        </a:p>
        <a:p xmlns:a="http://schemas.openxmlformats.org/drawingml/2006/main">
          <a:pPr eaLnBrk="0" hangingPunct="0"/>
          <a:r>
            <a:rPr lang="en-US" sz="1400" b="1" i="0" baseline="0" dirty="0" smtClean="0">
              <a:solidFill>
                <a:schemeClr val="accent1"/>
              </a:solidFill>
              <a:latin typeface="+mn-lt"/>
              <a:ea typeface="Times New Roman" charset="0"/>
              <a:cs typeface="Times New Roman" charset="0"/>
            </a:rPr>
            <a:t>Growth</a:t>
          </a:r>
        </a:p>
        <a:p xmlns:a="http://schemas.openxmlformats.org/drawingml/2006/main">
          <a:pPr eaLnBrk="0" hangingPunct="0"/>
          <a:r>
            <a:rPr lang="en-US" sz="1400" b="1" i="0" baseline="0" dirty="0" smtClean="0">
              <a:solidFill>
                <a:schemeClr val="tx1"/>
              </a:solidFill>
              <a:latin typeface="+mn-lt"/>
              <a:ea typeface="Times New Roman" charset="0"/>
              <a:cs typeface="Times New Roman" charset="0"/>
            </a:rPr>
            <a:t>Reference</a:t>
          </a:r>
        </a:p>
        <a:p xmlns:a="http://schemas.openxmlformats.org/drawingml/2006/main">
          <a:pPr eaLnBrk="0" hangingPunct="0"/>
          <a:r>
            <a:rPr lang="en-US" sz="1400" b="1" i="0" baseline="0" dirty="0" smtClean="0">
              <a:solidFill>
                <a:schemeClr val="accent6"/>
              </a:solidFill>
              <a:latin typeface="+mn-lt"/>
              <a:ea typeface="Times New Roman" charset="0"/>
              <a:cs typeface="Times New Roman" charset="0"/>
            </a:rPr>
            <a:t>Low Economic</a:t>
          </a:r>
        </a:p>
        <a:p xmlns:a="http://schemas.openxmlformats.org/drawingml/2006/main">
          <a:pPr eaLnBrk="0" hangingPunct="0"/>
          <a:r>
            <a:rPr lang="en-US" sz="1400" b="1" i="0" baseline="0" dirty="0" smtClean="0">
              <a:solidFill>
                <a:schemeClr val="accent6"/>
              </a:solidFill>
              <a:latin typeface="+mn-lt"/>
              <a:ea typeface="Times New Roman" charset="0"/>
              <a:cs typeface="Times New Roman" charset="0"/>
            </a:rPr>
            <a:t>Growth</a:t>
          </a: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lang="en-US" sz="1400" b="1" i="0" baseline="0" dirty="0">
              <a:solidFill>
                <a:schemeClr val="accent5"/>
              </a:solidFill>
              <a:effectLst/>
              <a:latin typeface="+mn-lt"/>
              <a:ea typeface="+mn-ea"/>
              <a:cs typeface="+mn-cs"/>
            </a:rPr>
            <a:t>Low Oil Price</a:t>
          </a:r>
          <a:endParaRPr lang="en-US" sz="1400" dirty="0">
            <a:solidFill>
              <a:schemeClr val="accent5"/>
            </a:solidFill>
            <a:effectLst/>
          </a:endParaRPr>
        </a:p>
        <a:p xmlns:a="http://schemas.openxmlformats.org/drawingml/2006/main">
          <a:pPr eaLnBrk="0" hangingPunct="0"/>
          <a:r>
            <a:rPr lang="en-US" sz="1400" b="1" i="0" baseline="0" dirty="0">
              <a:solidFill>
                <a:schemeClr val="accent2"/>
              </a:solidFill>
              <a:effectLst/>
              <a:latin typeface="+mn-lt"/>
              <a:ea typeface="+mn-ea"/>
              <a:cs typeface="+mn-cs"/>
            </a:rPr>
            <a:t>Low Oil </a:t>
          </a:r>
          <a:r>
            <a:rPr lang="en-US" sz="1400" b="1" i="0" baseline="0" dirty="0" smtClean="0">
              <a:solidFill>
                <a:schemeClr val="accent2"/>
              </a:solidFill>
              <a:effectLst/>
              <a:latin typeface="+mn-lt"/>
              <a:ea typeface="+mn-ea"/>
              <a:cs typeface="+mn-cs"/>
            </a:rPr>
            <a:t>and </a:t>
          </a:r>
          <a:r>
            <a:rPr lang="en-US" sz="1400" b="1" i="0" baseline="0" dirty="0">
              <a:solidFill>
                <a:schemeClr val="accent2"/>
              </a:solidFill>
              <a:effectLst/>
              <a:latin typeface="+mn-lt"/>
              <a:ea typeface="+mn-ea"/>
              <a:cs typeface="+mn-cs"/>
            </a:rPr>
            <a:t>Gas </a:t>
          </a:r>
          <a:endParaRPr lang="en-US" sz="1400" dirty="0">
            <a:solidFill>
              <a:schemeClr val="accent2"/>
            </a:solidFill>
            <a:effectLst/>
          </a:endParaRPr>
        </a:p>
        <a:p xmlns:a="http://schemas.openxmlformats.org/drawingml/2006/main">
          <a:pPr eaLnBrk="0" hangingPunct="0"/>
          <a:r>
            <a:rPr lang="en-US" sz="1400" b="1" i="0" baseline="0" dirty="0">
              <a:solidFill>
                <a:schemeClr val="accent2"/>
              </a:solidFill>
              <a:effectLst/>
              <a:latin typeface="+mn-lt"/>
              <a:ea typeface="+mn-ea"/>
              <a:cs typeface="+mn-cs"/>
            </a:rPr>
            <a:t>Resource and </a:t>
          </a:r>
          <a:endParaRPr lang="en-US" sz="1400" dirty="0">
            <a:solidFill>
              <a:schemeClr val="accent2"/>
            </a:solidFill>
            <a:effectLst/>
          </a:endParaRPr>
        </a:p>
        <a:p xmlns:a="http://schemas.openxmlformats.org/drawingml/2006/main">
          <a:pPr eaLnBrk="0" hangingPunct="0"/>
          <a:r>
            <a:rPr lang="en-US" sz="1400" b="1" i="0" baseline="0" dirty="0">
              <a:solidFill>
                <a:schemeClr val="accent2"/>
              </a:solidFill>
              <a:effectLst/>
              <a:latin typeface="+mn-lt"/>
              <a:ea typeface="+mn-ea"/>
              <a:cs typeface="+mn-cs"/>
            </a:rPr>
            <a:t>Technology</a:t>
          </a:r>
          <a:endParaRPr lang="en-US" sz="1400" b="1" i="0" baseline="0" dirty="0" smtClean="0">
            <a:solidFill>
              <a:schemeClr val="accent5"/>
            </a:solidFill>
            <a:latin typeface="+mn-lt"/>
            <a:ea typeface="Times New Roman" charset="0"/>
            <a:cs typeface="Times New Roman" charset="0"/>
          </a:endParaRPr>
        </a:p>
        <a:p xmlns:a="http://schemas.openxmlformats.org/drawingml/2006/main">
          <a:pPr eaLnBrk="0" hangingPunct="0"/>
          <a:endParaRPr lang="en-US" sz="1000" b="1" i="0" baseline="0" dirty="0" smtClean="0">
            <a:solidFill>
              <a:schemeClr val="accent3"/>
            </a:solidFill>
            <a:latin typeface="+mn-lt"/>
            <a:ea typeface="Times New Roman" charset="0"/>
            <a:cs typeface="Times New Roman" charset="0"/>
          </a:endParaRPr>
        </a:p>
        <a:p xmlns:a="http://schemas.openxmlformats.org/drawingml/2006/main">
          <a:pPr eaLnBrk="0" hangingPunct="0"/>
          <a:endParaRPr lang="en-US" sz="1000" b="1" i="0" baseline="0" dirty="0" smtClean="0">
            <a:solidFill>
              <a:schemeClr val="accent3"/>
            </a:solidFill>
            <a:latin typeface="+mn-lt"/>
            <a:ea typeface="Times New Roman" charset="0"/>
            <a:cs typeface="Times New Roman" charset="0"/>
          </a:endParaRPr>
        </a:p>
        <a:p xmlns:a="http://schemas.openxmlformats.org/drawingml/2006/main">
          <a:pPr eaLnBrk="0" hangingPunct="0"/>
          <a:endParaRPr lang="en-US" sz="1000" i="0" dirty="0" smtClean="0">
            <a:solidFill>
              <a:schemeClr val="accent3"/>
            </a:solidFill>
            <a:latin typeface="+mn-lt"/>
            <a:ea typeface="Times New Roman" charset="0"/>
            <a:cs typeface="Times New Roman" charset="0"/>
          </a:endParaRPr>
        </a:p>
      </cdr:txBody>
    </cdr:sp>
  </cdr:relSizeAnchor>
</c:userShapes>
</file>

<file path=ppt/drawings/drawing38.xml><?xml version="1.0" encoding="utf-8"?>
<c:userShapes xmlns:c="http://schemas.openxmlformats.org/drawingml/2006/chart">
  <cdr:relSizeAnchor xmlns:cdr="http://schemas.openxmlformats.org/drawingml/2006/chartDrawing">
    <cdr:from>
      <cdr:x>0.24381</cdr:x>
      <cdr:y>0.14815</cdr:y>
    </cdr:from>
    <cdr:to>
      <cdr:x>0.70864</cdr:x>
      <cdr:y>0.30195</cdr:y>
    </cdr:to>
    <cdr:sp macro="" textlink="">
      <cdr:nvSpPr>
        <cdr:cNvPr id="12" name="TextBox 1"/>
        <cdr:cNvSpPr txBox="1"/>
      </cdr:nvSpPr>
      <cdr:spPr bwMode="auto">
        <a:xfrm xmlns:a="http://schemas.openxmlformats.org/drawingml/2006/main">
          <a:off x="1000921" y="665351"/>
          <a:ext cx="1908255" cy="690722"/>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900" b="0" i="0" dirty="0" smtClean="0">
              <a:solidFill>
                <a:schemeClr val="bg2"/>
              </a:solidFill>
              <a:latin typeface="+mn-lt"/>
              <a:ea typeface="Times New Roman" charset="0"/>
              <a:cs typeface="Times New Roman" charset="0"/>
            </a:rPr>
            <a:t>           </a:t>
          </a:r>
          <a:r>
            <a:rPr lang="en-US" sz="1400" b="1" i="0" dirty="0" smtClean="0">
              <a:solidFill>
                <a:schemeClr val="tx1"/>
              </a:solidFill>
              <a:latin typeface="+mn-lt"/>
              <a:ea typeface="Times New Roman" charset="0"/>
              <a:cs typeface="Times New Roman" charset="0"/>
            </a:rPr>
            <a:t>2018</a:t>
          </a:r>
        </a:p>
        <a:p xmlns:a="http://schemas.openxmlformats.org/drawingml/2006/main">
          <a:pPr eaLnBrk="0" hangingPunct="0"/>
          <a:r>
            <a:rPr lang="en-US" sz="1400" b="0" i="0" dirty="0" smtClean="0">
              <a:solidFill>
                <a:schemeClr val="tx1"/>
              </a:solidFill>
              <a:latin typeface="+mn-lt"/>
              <a:ea typeface="Times New Roman" charset="0"/>
              <a:cs typeface="Times New Roman" charset="0"/>
            </a:rPr>
            <a:t>history</a:t>
          </a:r>
          <a:r>
            <a:rPr lang="en-US" sz="1400" b="0" i="0" baseline="0" dirty="0" smtClean="0">
              <a:solidFill>
                <a:schemeClr val="tx1"/>
              </a:solidFill>
              <a:latin typeface="+mn-lt"/>
              <a:ea typeface="Times New Roman" charset="0"/>
              <a:cs typeface="Times New Roman" charset="0"/>
            </a:rPr>
            <a:t>  projections</a:t>
          </a:r>
          <a:endParaRPr lang="en-US" sz="1400" b="0" i="0" dirty="0" smtClean="0">
            <a:solidFill>
              <a:schemeClr val="tx1"/>
            </a:solidFill>
            <a:latin typeface="+mn-lt"/>
            <a:ea typeface="Times New Roman" charset="0"/>
            <a:cs typeface="Times New Roman" charset="0"/>
          </a:endParaRPr>
        </a:p>
      </cdr:txBody>
    </cdr:sp>
  </cdr:relSizeAnchor>
  <cdr:relSizeAnchor xmlns:cdr="http://schemas.openxmlformats.org/drawingml/2006/chartDrawing">
    <cdr:from>
      <cdr:x>0.50971</cdr:x>
      <cdr:y>0.40612</cdr:y>
    </cdr:from>
    <cdr:to>
      <cdr:x>0.87855</cdr:x>
      <cdr:y>0.48668</cdr:y>
    </cdr:to>
    <cdr:sp macro="" textlink="">
      <cdr:nvSpPr>
        <cdr:cNvPr id="14" name="TextBox 1"/>
        <cdr:cNvSpPr txBox="1"/>
      </cdr:nvSpPr>
      <cdr:spPr bwMode="auto">
        <a:xfrm xmlns:a="http://schemas.openxmlformats.org/drawingml/2006/main">
          <a:off x="2092500" y="1823900"/>
          <a:ext cx="1514189" cy="36179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r" eaLnBrk="0" hangingPunct="0"/>
          <a:r>
            <a:rPr lang="en-US" sz="1400" b="1" i="0" dirty="0" smtClean="0">
              <a:solidFill>
                <a:schemeClr val="bg1"/>
              </a:solidFill>
              <a:latin typeface="+mn-lt"/>
              <a:ea typeface="Times New Roman" charset="0"/>
              <a:cs typeface="Times New Roman" charset="0"/>
            </a:rPr>
            <a:t>normal</a:t>
          </a:r>
          <a:r>
            <a:rPr lang="en-US" sz="1400" b="1" i="0" baseline="0" dirty="0" smtClean="0">
              <a:solidFill>
                <a:schemeClr val="bg1"/>
              </a:solidFill>
              <a:latin typeface="+mn-lt"/>
              <a:ea typeface="Times New Roman" charset="0"/>
              <a:cs typeface="Times New Roman" charset="0"/>
            </a:rPr>
            <a:t> butane</a:t>
          </a:r>
          <a:endParaRPr lang="en-US" sz="1400" b="1" i="0" dirty="0" smtClean="0">
            <a:solidFill>
              <a:schemeClr val="bg1"/>
            </a:solidFill>
            <a:latin typeface="+mn-lt"/>
            <a:ea typeface="Times New Roman" charset="0"/>
            <a:cs typeface="Times New Roman" charset="0"/>
          </a:endParaRPr>
        </a:p>
      </cdr:txBody>
    </cdr:sp>
  </cdr:relSizeAnchor>
  <cdr:relSizeAnchor xmlns:cdr="http://schemas.openxmlformats.org/drawingml/2006/chartDrawing">
    <cdr:from>
      <cdr:x>0.55545</cdr:x>
      <cdr:y>0.36001</cdr:y>
    </cdr:from>
    <cdr:to>
      <cdr:x>0.83652</cdr:x>
      <cdr:y>0.43006</cdr:y>
    </cdr:to>
    <cdr:sp macro="" textlink="">
      <cdr:nvSpPr>
        <cdr:cNvPr id="15" name="TextBox 1"/>
        <cdr:cNvSpPr txBox="1"/>
      </cdr:nvSpPr>
      <cdr:spPr bwMode="auto">
        <a:xfrm xmlns:a="http://schemas.openxmlformats.org/drawingml/2006/main">
          <a:off x="2280275" y="1616812"/>
          <a:ext cx="1153870" cy="314597"/>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r" eaLnBrk="0" hangingPunct="0"/>
          <a:r>
            <a:rPr lang="en-US" sz="1400" b="1" i="0" dirty="0" smtClean="0">
              <a:solidFill>
                <a:schemeClr val="bg1"/>
              </a:solidFill>
              <a:latin typeface="+mn-lt"/>
              <a:ea typeface="Times New Roman" charset="0"/>
              <a:cs typeface="Times New Roman" charset="0"/>
            </a:rPr>
            <a:t>isobutane</a:t>
          </a:r>
        </a:p>
      </cdr:txBody>
    </cdr:sp>
  </cdr:relSizeAnchor>
  <cdr:relSizeAnchor xmlns:cdr="http://schemas.openxmlformats.org/drawingml/2006/chartDrawing">
    <cdr:from>
      <cdr:x>0.57545</cdr:x>
      <cdr:y>0.51923</cdr:y>
    </cdr:from>
    <cdr:to>
      <cdr:x>0.85651</cdr:x>
      <cdr:y>0.58928</cdr:y>
    </cdr:to>
    <cdr:sp macro="" textlink="">
      <cdr:nvSpPr>
        <cdr:cNvPr id="16" name="TextBox 1"/>
        <cdr:cNvSpPr txBox="1"/>
      </cdr:nvSpPr>
      <cdr:spPr bwMode="auto">
        <a:xfrm xmlns:a="http://schemas.openxmlformats.org/drawingml/2006/main">
          <a:off x="1894276" y="1899148"/>
          <a:ext cx="925204" cy="25621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r" eaLnBrk="0" hangingPunct="0"/>
          <a:r>
            <a:rPr lang="en-US" sz="1400" b="1" i="0" dirty="0" smtClean="0">
              <a:solidFill>
                <a:schemeClr val="bg1"/>
              </a:solidFill>
              <a:latin typeface="+mn-lt"/>
              <a:ea typeface="Times New Roman" charset="0"/>
              <a:cs typeface="Times New Roman" charset="0"/>
            </a:rPr>
            <a:t>propane</a:t>
          </a:r>
        </a:p>
      </cdr:txBody>
    </cdr:sp>
  </cdr:relSizeAnchor>
  <cdr:relSizeAnchor xmlns:cdr="http://schemas.openxmlformats.org/drawingml/2006/chartDrawing">
    <cdr:from>
      <cdr:x>0.58972</cdr:x>
      <cdr:y>0.7101</cdr:y>
    </cdr:from>
    <cdr:to>
      <cdr:x>0.87078</cdr:x>
      <cdr:y>0.78015</cdr:y>
    </cdr:to>
    <cdr:sp macro="" textlink="">
      <cdr:nvSpPr>
        <cdr:cNvPr id="17" name="TextBox 1"/>
        <cdr:cNvSpPr txBox="1"/>
      </cdr:nvSpPr>
      <cdr:spPr bwMode="auto">
        <a:xfrm xmlns:a="http://schemas.openxmlformats.org/drawingml/2006/main">
          <a:off x="1941262" y="2597262"/>
          <a:ext cx="925205" cy="25621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r" eaLnBrk="0" hangingPunct="0"/>
          <a:r>
            <a:rPr lang="en-US" sz="1400" b="1" i="0" dirty="0" smtClean="0">
              <a:solidFill>
                <a:schemeClr val="bg1"/>
              </a:solidFill>
              <a:latin typeface="+mn-lt"/>
              <a:ea typeface="Times New Roman" charset="0"/>
              <a:cs typeface="Times New Roman" charset="0"/>
            </a:rPr>
            <a:t>ethane</a:t>
          </a:r>
        </a:p>
      </cdr:txBody>
    </cdr:sp>
  </cdr:relSizeAnchor>
  <cdr:relSizeAnchor xmlns:cdr="http://schemas.openxmlformats.org/drawingml/2006/chartDrawing">
    <cdr:from>
      <cdr:x>0.47126</cdr:x>
      <cdr:y>0.29439</cdr:y>
    </cdr:from>
    <cdr:to>
      <cdr:x>0.88498</cdr:x>
      <cdr:y>0.37495</cdr:y>
    </cdr:to>
    <cdr:sp macro="" textlink="">
      <cdr:nvSpPr>
        <cdr:cNvPr id="18" name="TextBox 1"/>
        <cdr:cNvSpPr txBox="1"/>
      </cdr:nvSpPr>
      <cdr:spPr bwMode="auto">
        <a:xfrm xmlns:a="http://schemas.openxmlformats.org/drawingml/2006/main">
          <a:off x="1551301" y="1076767"/>
          <a:ext cx="1361900" cy="294656"/>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r" eaLnBrk="0" hangingPunct="0"/>
          <a:r>
            <a:rPr lang="en-US" sz="1400" b="1" i="0" dirty="0" smtClean="0">
              <a:solidFill>
                <a:schemeClr val="bg1"/>
              </a:solidFill>
              <a:latin typeface="+mn-lt"/>
              <a:ea typeface="Times New Roman" charset="0"/>
              <a:cs typeface="Times New Roman" charset="0"/>
            </a:rPr>
            <a:t>natural</a:t>
          </a:r>
          <a:r>
            <a:rPr lang="en-US" sz="1400" b="1" i="0" baseline="0" dirty="0" smtClean="0">
              <a:solidFill>
                <a:schemeClr val="bg1"/>
              </a:solidFill>
              <a:latin typeface="+mn-lt"/>
              <a:ea typeface="Times New Roman" charset="0"/>
              <a:cs typeface="Times New Roman" charset="0"/>
            </a:rPr>
            <a:t> gasoline</a:t>
          </a:r>
          <a:endParaRPr lang="en-US" sz="1400" b="1" i="0" dirty="0" smtClean="0">
            <a:solidFill>
              <a:schemeClr val="bg1"/>
            </a:solidFill>
            <a:latin typeface="+mn-lt"/>
            <a:ea typeface="Times New Roman" charset="0"/>
            <a:cs typeface="Times New Roman" charset="0"/>
          </a:endParaRPr>
        </a:p>
      </cdr:txBody>
    </cdr:sp>
  </cdr:relSizeAnchor>
</c:userShapes>
</file>

<file path=ppt/drawings/drawing39.xml><?xml version="1.0" encoding="utf-8"?>
<c:userShapes xmlns:c="http://schemas.openxmlformats.org/drawingml/2006/chart">
  <cdr:relSizeAnchor xmlns:cdr="http://schemas.openxmlformats.org/drawingml/2006/chartDrawing">
    <cdr:from>
      <cdr:x>0.22557</cdr:x>
      <cdr:y>0.15988</cdr:y>
    </cdr:from>
    <cdr:to>
      <cdr:x>0.70591</cdr:x>
      <cdr:y>0.31452</cdr:y>
    </cdr:to>
    <cdr:sp macro="" textlink="">
      <cdr:nvSpPr>
        <cdr:cNvPr id="3" name="TextBox 1"/>
        <cdr:cNvSpPr txBox="1"/>
      </cdr:nvSpPr>
      <cdr:spPr bwMode="auto">
        <a:xfrm xmlns:a="http://schemas.openxmlformats.org/drawingml/2006/main">
          <a:off x="1164467" y="718027"/>
          <a:ext cx="2479662" cy="694494"/>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900" b="0" i="0" dirty="0" smtClean="0">
              <a:solidFill>
                <a:schemeClr val="tx1"/>
              </a:solidFill>
              <a:latin typeface="+mn-lt"/>
              <a:ea typeface="Times New Roman" charset="0"/>
              <a:cs typeface="Times New Roman" charset="0"/>
            </a:rPr>
            <a:t>           </a:t>
          </a:r>
          <a:r>
            <a:rPr lang="en-US" sz="1400" b="1" i="0" dirty="0" smtClean="0">
              <a:solidFill>
                <a:schemeClr val="tx1"/>
              </a:solidFill>
              <a:latin typeface="+mn-lt"/>
              <a:ea typeface="Times New Roman" charset="0"/>
              <a:cs typeface="Times New Roman" charset="0"/>
            </a:rPr>
            <a:t>2018</a:t>
          </a:r>
        </a:p>
        <a:p xmlns:a="http://schemas.openxmlformats.org/drawingml/2006/main">
          <a:pPr eaLnBrk="0" hangingPunct="0"/>
          <a:r>
            <a:rPr lang="en-US" sz="1400" b="0" i="0" dirty="0" smtClean="0">
              <a:solidFill>
                <a:schemeClr val="tx1"/>
              </a:solidFill>
              <a:latin typeface="+mn-lt"/>
              <a:ea typeface="Times New Roman" charset="0"/>
              <a:cs typeface="Times New Roman" charset="0"/>
            </a:rPr>
            <a:t>history</a:t>
          </a:r>
          <a:r>
            <a:rPr lang="en-US" sz="1400" b="0" i="0" baseline="0" dirty="0" smtClean="0">
              <a:solidFill>
                <a:schemeClr val="tx1"/>
              </a:solidFill>
              <a:latin typeface="+mn-lt"/>
              <a:ea typeface="Times New Roman" charset="0"/>
              <a:cs typeface="Times New Roman" charset="0"/>
            </a:rPr>
            <a:t>  projections</a:t>
          </a:r>
          <a:endParaRPr lang="en-US" sz="1400" b="0" i="0" dirty="0" smtClean="0">
            <a:solidFill>
              <a:schemeClr val="tx1"/>
            </a:solidFill>
            <a:latin typeface="+mn-lt"/>
            <a:ea typeface="Times New Roman" charset="0"/>
            <a:cs typeface="Times New Roman" charset="0"/>
          </a:endParaRPr>
        </a:p>
      </cdr:txBody>
    </cdr:sp>
  </cdr:relSizeAnchor>
  <cdr:relSizeAnchor xmlns:cdr="http://schemas.openxmlformats.org/drawingml/2006/chartDrawing">
    <cdr:from>
      <cdr:x>0.3306</cdr:x>
      <cdr:y>0.36416</cdr:y>
    </cdr:from>
    <cdr:to>
      <cdr:x>0.66939</cdr:x>
      <cdr:y>0.87945</cdr:y>
    </cdr:to>
    <cdr:sp macro="" textlink="">
      <cdr:nvSpPr>
        <cdr:cNvPr id="4" name="TextBox 3"/>
        <cdr:cNvSpPr txBox="1"/>
      </cdr:nvSpPr>
      <cdr:spPr bwMode="auto">
        <a:xfrm xmlns:a="http://schemas.openxmlformats.org/drawingml/2006/main">
          <a:off x="1706684" y="1635470"/>
          <a:ext cx="1748938" cy="2314187"/>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nchor="t">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eaLnBrk="0" hangingPunct="0"/>
          <a:r>
            <a:rPr lang="en-US" sz="1000" b="1" i="0" dirty="0" smtClean="0">
              <a:solidFill>
                <a:schemeClr val="bg1"/>
              </a:solidFill>
              <a:latin typeface="+mn-lt"/>
              <a:ea typeface="Times New Roman" charset="0"/>
              <a:cs typeface="Times New Roman" charset="0"/>
            </a:rPr>
            <a:t>             </a:t>
          </a:r>
          <a:r>
            <a:rPr lang="en-US" sz="1400" b="1" i="0" dirty="0" smtClean="0">
              <a:solidFill>
                <a:schemeClr val="bg1"/>
              </a:solidFill>
              <a:latin typeface="+mn-lt"/>
              <a:ea typeface="Times New Roman" charset="0"/>
              <a:cs typeface="Times New Roman" charset="0"/>
            </a:rPr>
            <a:t>East</a:t>
          </a:r>
        </a:p>
        <a:p xmlns:a="http://schemas.openxmlformats.org/drawingml/2006/main">
          <a:pPr algn="r" eaLnBrk="0" hangingPunct="0"/>
          <a:endParaRPr lang="en-US" sz="1400" b="1" i="0" dirty="0" smtClean="0">
            <a:solidFill>
              <a:schemeClr val="bg1"/>
            </a:solidFill>
            <a:latin typeface="+mn-lt"/>
            <a:ea typeface="Times New Roman" charset="0"/>
            <a:cs typeface="Times New Roman" charset="0"/>
          </a:endParaRPr>
        </a:p>
        <a:p xmlns:a="http://schemas.openxmlformats.org/drawingml/2006/main">
          <a:pPr algn="r" eaLnBrk="0" hangingPunct="0"/>
          <a:endParaRPr lang="en-US" sz="1400" b="1" i="0" dirty="0" smtClean="0">
            <a:solidFill>
              <a:schemeClr val="bg1"/>
            </a:solidFill>
            <a:latin typeface="+mn-lt"/>
            <a:ea typeface="Times New Roman" charset="0"/>
            <a:cs typeface="Times New Roman" charset="0"/>
          </a:endParaRPr>
        </a:p>
        <a:p xmlns:a="http://schemas.openxmlformats.org/drawingml/2006/main">
          <a:pPr algn="r" eaLnBrk="0" hangingPunct="0"/>
          <a:r>
            <a:rPr lang="en-US" sz="1400" b="1" i="0" dirty="0" smtClean="0">
              <a:solidFill>
                <a:schemeClr val="bg1"/>
              </a:solidFill>
              <a:latin typeface="+mn-lt"/>
              <a:ea typeface="Times New Roman" charset="0"/>
              <a:cs typeface="Times New Roman" charset="0"/>
            </a:rPr>
            <a:t>Southwest</a:t>
          </a:r>
        </a:p>
        <a:p xmlns:a="http://schemas.openxmlformats.org/drawingml/2006/main">
          <a:pPr algn="r" eaLnBrk="0" hangingPunct="0"/>
          <a:endParaRPr lang="en-US" sz="1400" b="1" i="0" dirty="0" smtClean="0">
            <a:solidFill>
              <a:schemeClr val="bg1"/>
            </a:solidFill>
            <a:latin typeface="+mn-lt"/>
            <a:ea typeface="Times New Roman" charset="0"/>
            <a:cs typeface="Times New Roman" charset="0"/>
          </a:endParaRPr>
        </a:p>
        <a:p xmlns:a="http://schemas.openxmlformats.org/drawingml/2006/main">
          <a:pPr algn="r" eaLnBrk="0" hangingPunct="0"/>
          <a:endParaRPr lang="en-US" sz="1000" b="1" i="0" dirty="0" smtClean="0">
            <a:solidFill>
              <a:schemeClr val="bg1"/>
            </a:solidFill>
            <a:latin typeface="+mn-lt"/>
            <a:ea typeface="Times New Roman" charset="0"/>
            <a:cs typeface="Times New Roman" charset="0"/>
          </a:endParaRPr>
        </a:p>
        <a:p xmlns:a="http://schemas.openxmlformats.org/drawingml/2006/main">
          <a:pPr algn="r" eaLnBrk="0" hangingPunct="0"/>
          <a:endParaRPr lang="en-US" sz="1000" b="1" i="0" dirty="0" smtClean="0">
            <a:solidFill>
              <a:schemeClr val="bg1"/>
            </a:solidFill>
            <a:latin typeface="+mn-lt"/>
            <a:ea typeface="Times New Roman" charset="0"/>
            <a:cs typeface="Times New Roman" charset="0"/>
          </a:endParaRPr>
        </a:p>
        <a:p xmlns:a="http://schemas.openxmlformats.org/drawingml/2006/main">
          <a:pPr algn="r" eaLnBrk="0" hangingPunct="0"/>
          <a:endParaRPr lang="en-US" sz="1000" b="1" i="0" dirty="0" smtClean="0">
            <a:solidFill>
              <a:schemeClr val="bg1"/>
            </a:solidFill>
            <a:latin typeface="+mn-lt"/>
            <a:ea typeface="Times New Roman" charset="0"/>
            <a:cs typeface="Times New Roman" charset="0"/>
          </a:endParaRPr>
        </a:p>
        <a:p xmlns:a="http://schemas.openxmlformats.org/drawingml/2006/main">
          <a:pPr algn="r" eaLnBrk="0" hangingPunct="0"/>
          <a:r>
            <a:rPr lang="en-US" sz="1400" b="1" i="0" dirty="0" smtClean="0">
              <a:solidFill>
                <a:schemeClr val="bg1"/>
              </a:solidFill>
              <a:latin typeface="+mn-lt"/>
              <a:ea typeface="Times New Roman" charset="0"/>
              <a:cs typeface="Times New Roman" charset="0"/>
            </a:rPr>
            <a:t>Other</a:t>
          </a:r>
          <a:r>
            <a:rPr lang="en-US" sz="1400" b="1" i="0" baseline="0" dirty="0" smtClean="0">
              <a:solidFill>
                <a:schemeClr val="bg1"/>
              </a:solidFill>
              <a:latin typeface="+mn-lt"/>
              <a:ea typeface="Times New Roman" charset="0"/>
              <a:cs typeface="Times New Roman" charset="0"/>
            </a:rPr>
            <a:t> United</a:t>
          </a:r>
          <a:r>
            <a:rPr lang="en-US" sz="1400" b="1" i="0" dirty="0" smtClean="0">
              <a:solidFill>
                <a:schemeClr val="bg1"/>
              </a:solidFill>
              <a:latin typeface="+mn-lt"/>
              <a:ea typeface="Times New Roman" charset="0"/>
              <a:cs typeface="Times New Roman" charset="0"/>
            </a:rPr>
            <a:t> States</a:t>
          </a:r>
        </a:p>
      </cdr:txBody>
    </cdr:sp>
  </cdr:relSizeAnchor>
  <cdr:relSizeAnchor xmlns:cdr="http://schemas.openxmlformats.org/drawingml/2006/chartDrawing">
    <cdr:from>
      <cdr:x>0.01587</cdr:x>
      <cdr:y>0.01389</cdr:y>
    </cdr:from>
    <cdr:to>
      <cdr:x>0.53164</cdr:x>
      <cdr:y>0.20178</cdr:y>
    </cdr:to>
    <cdr:sp macro="" textlink="">
      <cdr:nvSpPr>
        <cdr:cNvPr id="6" name="TextBox 1"/>
        <cdr:cNvSpPr txBox="1"/>
      </cdr:nvSpPr>
      <cdr:spPr bwMode="auto">
        <a:xfrm xmlns:a="http://schemas.openxmlformats.org/drawingml/2006/main">
          <a:off x="56595" y="50804"/>
          <a:ext cx="1839318" cy="68721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baseline="0" dirty="0" smtClean="0">
              <a:solidFill>
                <a:sysClr val="windowText" lastClr="000000"/>
              </a:solidFill>
              <a:latin typeface="+mn-lt"/>
              <a:ea typeface="Times New Roman" charset="0"/>
              <a:cs typeface="Times New Roman" charset="0"/>
            </a:rPr>
            <a:t>U.S. natural gas plant liquids production (Reference</a:t>
          </a:r>
          <a:r>
            <a:rPr lang="en-US" sz="1400" b="1" i="0" dirty="0" smtClean="0">
              <a:solidFill>
                <a:sysClr val="windowText" lastClr="000000"/>
              </a:solidFill>
              <a:latin typeface="+mn-lt"/>
              <a:ea typeface="Times New Roman" charset="0"/>
              <a:cs typeface="Times New Roman" charset="0"/>
            </a:rPr>
            <a:t> case)</a:t>
          </a:r>
          <a:endParaRPr lang="en-US" sz="1400" b="1" i="0" baseline="0" dirty="0" smtClean="0">
            <a:solidFill>
              <a:sysClr val="windowText" lastClr="000000"/>
            </a:solidFill>
            <a:latin typeface="+mn-lt"/>
            <a:ea typeface="Times New Roman" charset="0"/>
            <a:cs typeface="Times New Roman" charset="0"/>
          </a:endParaRPr>
        </a:p>
        <a:p xmlns:a="http://schemas.openxmlformats.org/drawingml/2006/main">
          <a:pPr eaLnBrk="0" hangingPunct="0"/>
          <a:endParaRPr lang="en-US" sz="200" b="1" i="0" baseline="0" dirty="0" smtClean="0">
            <a:solidFill>
              <a:sysClr val="windowText" lastClr="000000"/>
            </a:solidFill>
            <a:latin typeface="+mn-lt"/>
            <a:ea typeface="Times New Roman" charset="0"/>
            <a:cs typeface="Times New Roman" charset="0"/>
          </a:endParaRPr>
        </a:p>
        <a:p xmlns:a="http://schemas.openxmlformats.org/drawingml/2006/main">
          <a:pPr eaLnBrk="0" hangingPunct="0"/>
          <a:r>
            <a:rPr lang="en-US" sz="1400" i="0" baseline="0" dirty="0" smtClean="0">
              <a:solidFill>
                <a:sysClr val="windowText" lastClr="000000"/>
              </a:solidFill>
              <a:latin typeface="+mn-lt"/>
              <a:ea typeface="Times New Roman" charset="0"/>
              <a:cs typeface="Times New Roman" charset="0"/>
            </a:rPr>
            <a:t>million barrels per day</a:t>
          </a:r>
        </a:p>
        <a:p xmlns:a="http://schemas.openxmlformats.org/drawingml/2006/main">
          <a:pPr eaLnBrk="0" hangingPunct="0"/>
          <a:endParaRPr lang="en-US" sz="14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0.56635</cdr:x>
      <cdr:y>0.08847</cdr:y>
    </cdr:from>
    <cdr:to>
      <cdr:x>0.81178</cdr:x>
      <cdr:y>0.27782</cdr:y>
    </cdr:to>
    <cdr:pic>
      <cdr:nvPicPr>
        <cdr:cNvPr id="8" name="Picture 7" descr="image002"/>
        <cdr:cNvPicPr>
          <a:picLocks xmlns:a="http://schemas.openxmlformats.org/drawingml/2006/main" noChangeAspect="1" noChangeArrowheads="1"/>
        </cdr:cNvPicPr>
      </cdr:nvPicPr>
      <cdr:blipFill>
        <a:blip xmlns:a="http://schemas.openxmlformats.org/drawingml/2006/main" xmlns:r="http://schemas.openxmlformats.org/officeDocument/2006/relationships" r:embed="rId1">
          <a:extLst>
            <a:ext uri="{28A0092B-C50C-407E-A947-70E740481C1C}">
              <a14:useLocalDpi xmlns:a14="http://schemas.microsoft.com/office/drawing/2010/main" val="0"/>
            </a:ext>
          </a:extLst>
        </a:blip>
        <a:srcRect xmlns:a="http://schemas.openxmlformats.org/drawingml/2006/main"/>
        <a:stretch xmlns:a="http://schemas.openxmlformats.org/drawingml/2006/main">
          <a:fillRect/>
        </a:stretch>
      </cdr:blipFill>
      <cdr:spPr bwMode="auto">
        <a:xfrm xmlns:a="http://schemas.openxmlformats.org/drawingml/2006/main">
          <a:off x="2923670" y="397328"/>
          <a:ext cx="1266999" cy="850379"/>
        </a:xfrm>
        <a:prstGeom xmlns:a="http://schemas.openxmlformats.org/drawingml/2006/main" prst="rect">
          <a:avLst/>
        </a:prstGeom>
        <a:noFill xmlns:a="http://schemas.openxmlformats.org/drawingml/2006/main"/>
        <a:ln xmlns:a="http://schemas.openxmlformats.org/drawingml/2006/main">
          <a:noFill/>
        </a:ln>
        <a:extLst xmlns:a="http://schemas.openxmlformats.org/drawingml/2006/main">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cdr:spPr>
    </cdr:pic>
  </cdr:relSizeAnchor>
</c:userShapes>
</file>

<file path=ppt/drawings/drawing4.xml><?xml version="1.0" encoding="utf-8"?>
<c:userShapes xmlns:c="http://schemas.openxmlformats.org/drawingml/2006/chart">
  <cdr:relSizeAnchor xmlns:cdr="http://schemas.openxmlformats.org/drawingml/2006/chartDrawing">
    <cdr:from>
      <cdr:x>0.00846</cdr:x>
      <cdr:y>0.004</cdr:y>
    </cdr:from>
    <cdr:to>
      <cdr:x>0.87742</cdr:x>
      <cdr:y>0.18468</cdr:y>
    </cdr:to>
    <cdr:sp macro="" textlink="">
      <cdr:nvSpPr>
        <cdr:cNvPr id="2" name="TextBox 1"/>
        <cdr:cNvSpPr txBox="1"/>
      </cdr:nvSpPr>
      <cdr:spPr bwMode="auto">
        <a:xfrm xmlns:a="http://schemas.openxmlformats.org/drawingml/2006/main">
          <a:off x="27075" y="14630"/>
          <a:ext cx="2781020" cy="660871"/>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ysClr val="windowText" lastClr="000000"/>
              </a:solidFill>
              <a:latin typeface="+mn-lt"/>
              <a:ea typeface="Times New Roman" charset="0"/>
              <a:cs typeface="Times New Roman" charset="0"/>
            </a:rPr>
            <a:t>U.S. natural gas plant liquids production</a:t>
          </a:r>
        </a:p>
        <a:p xmlns:a="http://schemas.openxmlformats.org/drawingml/2006/main">
          <a:pPr eaLnBrk="0" hangingPunct="0"/>
          <a:endParaRPr lang="en-US" sz="200" b="1" i="0" baseline="0" dirty="0" smtClean="0">
            <a:solidFill>
              <a:sysClr val="windowText" lastClr="000000"/>
            </a:solidFill>
            <a:latin typeface="+mn-lt"/>
            <a:ea typeface="Times New Roman" charset="0"/>
            <a:cs typeface="Times New Roman" charset="0"/>
          </a:endParaRPr>
        </a:p>
        <a:p xmlns:a="http://schemas.openxmlformats.org/drawingml/2006/main">
          <a:pPr eaLnBrk="0" hangingPunct="0"/>
          <a:r>
            <a:rPr lang="en-US" sz="1400" i="0" baseline="0" dirty="0" smtClean="0">
              <a:solidFill>
                <a:sysClr val="windowText" lastClr="000000"/>
              </a:solidFill>
              <a:latin typeface="+mn-lt"/>
              <a:ea typeface="Times New Roman" charset="0"/>
              <a:cs typeface="Times New Roman" charset="0"/>
            </a:rPr>
            <a:t>million barrels per </a:t>
          </a:r>
          <a:r>
            <a:rPr lang="en-US" sz="1400" i="0" baseline="0" dirty="0" smtClean="0">
              <a:solidFill>
                <a:schemeClr val="tx1"/>
              </a:solidFill>
              <a:latin typeface="+mn-lt"/>
              <a:ea typeface="Times New Roman" charset="0"/>
              <a:cs typeface="Times New Roman" charset="0"/>
            </a:rPr>
            <a:t>day</a:t>
          </a:r>
        </a:p>
        <a:p xmlns:a="http://schemas.openxmlformats.org/drawingml/2006/main">
          <a:pPr eaLnBrk="0" hangingPunct="0"/>
          <a:endParaRPr lang="en-US" sz="1400" i="0" baseline="0" dirty="0" smtClean="0">
            <a:solidFill>
              <a:schemeClr val="tx1"/>
            </a:solidFill>
            <a:latin typeface="+mn-lt"/>
            <a:ea typeface="Times New Roman" charset="0"/>
            <a:cs typeface="Times New Roman" charset="0"/>
          </a:endParaRPr>
        </a:p>
        <a:p xmlns:a="http://schemas.openxmlformats.org/drawingml/2006/main">
          <a:pPr eaLnBrk="0" hangingPunct="0"/>
          <a:endParaRPr lang="en-US" sz="10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0.13316</cdr:x>
      <cdr:y>0.14308</cdr:y>
    </cdr:from>
    <cdr:to>
      <cdr:x>0.538</cdr:x>
      <cdr:y>0.27261</cdr:y>
    </cdr:to>
    <cdr:sp macro="" textlink="">
      <cdr:nvSpPr>
        <cdr:cNvPr id="4" name="TextBox 1"/>
        <cdr:cNvSpPr txBox="1"/>
      </cdr:nvSpPr>
      <cdr:spPr bwMode="auto">
        <a:xfrm xmlns:a="http://schemas.openxmlformats.org/drawingml/2006/main">
          <a:off x="527163" y="642581"/>
          <a:ext cx="1602753" cy="581724"/>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0" i="0" dirty="0" smtClean="0">
              <a:solidFill>
                <a:schemeClr val="bg2"/>
              </a:solidFill>
              <a:latin typeface="+mn-lt"/>
              <a:ea typeface="Times New Roman" charset="0"/>
              <a:cs typeface="Times New Roman" charset="0"/>
            </a:rPr>
            <a:t>       </a:t>
          </a:r>
          <a:r>
            <a:rPr lang="en-US" sz="1400" b="1" i="0" dirty="0" smtClean="0">
              <a:solidFill>
                <a:schemeClr val="tx1"/>
              </a:solidFill>
              <a:latin typeface="+mn-lt"/>
              <a:ea typeface="Times New Roman" charset="0"/>
              <a:cs typeface="Times New Roman" charset="0"/>
            </a:rPr>
            <a:t>2018</a:t>
          </a:r>
        </a:p>
        <a:p xmlns:a="http://schemas.openxmlformats.org/drawingml/2006/main">
          <a:pPr eaLnBrk="0" hangingPunct="0"/>
          <a:r>
            <a:rPr lang="en-US" sz="1400" b="0" i="0" dirty="0" smtClean="0">
              <a:solidFill>
                <a:schemeClr val="tx1"/>
              </a:solidFill>
              <a:latin typeface="+mn-lt"/>
              <a:ea typeface="Times New Roman" charset="0"/>
              <a:cs typeface="Times New Roman" charset="0"/>
            </a:rPr>
            <a:t>history</a:t>
          </a:r>
          <a:r>
            <a:rPr lang="en-US" sz="1400" b="0" i="0" baseline="0" dirty="0" smtClean="0">
              <a:solidFill>
                <a:schemeClr val="tx1"/>
              </a:solidFill>
              <a:latin typeface="+mn-lt"/>
              <a:ea typeface="Times New Roman" charset="0"/>
              <a:cs typeface="Times New Roman" charset="0"/>
            </a:rPr>
            <a:t>  projections</a:t>
          </a:r>
          <a:endParaRPr lang="en-US" sz="1400" b="0" i="0" dirty="0" smtClean="0">
            <a:solidFill>
              <a:schemeClr val="tx1"/>
            </a:solidFill>
            <a:latin typeface="+mn-lt"/>
            <a:ea typeface="Times New Roman" charset="0"/>
            <a:cs typeface="Times New Roman" charset="0"/>
          </a:endParaRPr>
        </a:p>
      </cdr:txBody>
    </cdr:sp>
  </cdr:relSizeAnchor>
</c:userShapes>
</file>

<file path=ppt/drawings/drawing40.xml><?xml version="1.0" encoding="utf-8"?>
<c:userShapes xmlns:c="http://schemas.openxmlformats.org/drawingml/2006/chart">
  <cdr:relSizeAnchor xmlns:cdr="http://schemas.openxmlformats.org/drawingml/2006/chartDrawing">
    <cdr:from>
      <cdr:x>0.00521</cdr:x>
      <cdr:y>0</cdr:y>
    </cdr:from>
    <cdr:to>
      <cdr:x>0.46875</cdr:x>
      <cdr:y>0.23264</cdr:y>
    </cdr:to>
    <cdr:sp macro="" textlink="">
      <cdr:nvSpPr>
        <cdr:cNvPr id="2" name="TextBox 1"/>
        <cdr:cNvSpPr txBox="1"/>
      </cdr:nvSpPr>
      <cdr:spPr bwMode="auto">
        <a:xfrm xmlns:a="http://schemas.openxmlformats.org/drawingml/2006/main">
          <a:off x="28575" y="0"/>
          <a:ext cx="2543175" cy="63817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400" b="1" i="0" dirty="0" smtClean="0">
              <a:solidFill>
                <a:sysClr val="windowText" lastClr="000000"/>
              </a:solidFill>
              <a:latin typeface="+mn-lt"/>
              <a:ea typeface="Times New Roman" charset="0"/>
              <a:cs typeface="Times New Roman" charset="0"/>
            </a:rPr>
            <a:t>U.S.</a:t>
          </a:r>
          <a:r>
            <a:rPr lang="en-US" sz="1400" b="1" i="0" baseline="0" dirty="0" smtClean="0">
              <a:solidFill>
                <a:sysClr val="windowText" lastClr="000000"/>
              </a:solidFill>
              <a:latin typeface="+mn-lt"/>
              <a:ea typeface="Times New Roman" charset="0"/>
              <a:cs typeface="Times New Roman" charset="0"/>
            </a:rPr>
            <a:t> industrial NGL consumption (Reference</a:t>
          </a:r>
          <a:r>
            <a:rPr lang="en-US" sz="1400" b="1" i="0" dirty="0" smtClean="0">
              <a:solidFill>
                <a:sysClr val="windowText" lastClr="000000"/>
              </a:solidFill>
              <a:latin typeface="+mn-lt"/>
              <a:ea typeface="Times New Roman" charset="0"/>
              <a:cs typeface="Times New Roman" charset="0"/>
            </a:rPr>
            <a:t> case)</a:t>
          </a:r>
          <a:endParaRPr lang="en-US" sz="1400" b="1" i="0" baseline="0" dirty="0" smtClean="0">
            <a:solidFill>
              <a:sysClr val="windowText" lastClr="000000"/>
            </a:solidFill>
            <a:latin typeface="+mn-lt"/>
            <a:ea typeface="Times New Roman" charset="0"/>
            <a:cs typeface="Times New Roman" charset="0"/>
          </a:endParaRPr>
        </a:p>
        <a:p xmlns:a="http://schemas.openxmlformats.org/drawingml/2006/main">
          <a:pPr eaLnBrk="0" hangingPunct="0"/>
          <a:endParaRPr lang="en-US" sz="200" b="1" i="0" baseline="0" dirty="0" smtClean="0">
            <a:solidFill>
              <a:sysClr val="windowText" lastClr="000000"/>
            </a:solidFill>
            <a:latin typeface="+mn-lt"/>
            <a:ea typeface="Times New Roman" charset="0"/>
            <a:cs typeface="Times New Roman" charset="0"/>
          </a:endParaRPr>
        </a:p>
        <a:p xmlns:a="http://schemas.openxmlformats.org/drawingml/2006/main">
          <a:pPr eaLnBrk="0" hangingPunct="0"/>
          <a:r>
            <a:rPr lang="en-US" sz="1400" i="0" baseline="0" dirty="0" smtClean="0">
              <a:solidFill>
                <a:sysClr val="windowText" lastClr="000000"/>
              </a:solidFill>
              <a:latin typeface="+mn-lt"/>
              <a:ea typeface="Times New Roman" charset="0"/>
              <a:cs typeface="Times New Roman" charset="0"/>
            </a:rPr>
            <a:t>quadrillion British thermal</a:t>
          </a:r>
          <a:r>
            <a:rPr lang="en-US" sz="1400" i="0" dirty="0" smtClean="0">
              <a:solidFill>
                <a:sysClr val="windowText" lastClr="000000"/>
              </a:solidFill>
              <a:latin typeface="+mn-lt"/>
              <a:ea typeface="Times New Roman" charset="0"/>
              <a:cs typeface="Times New Roman" charset="0"/>
            </a:rPr>
            <a:t> units</a:t>
          </a:r>
          <a:r>
            <a:rPr lang="en-US" sz="1400" i="0" baseline="0" dirty="0" smtClean="0">
              <a:solidFill>
                <a:sysClr val="windowText" lastClr="000000"/>
              </a:solidFill>
              <a:latin typeface="+mn-lt"/>
              <a:ea typeface="Times New Roman" charset="0"/>
              <a:cs typeface="Times New Roman" charset="0"/>
            </a:rPr>
            <a:t> </a:t>
          </a:r>
          <a:endParaRPr lang="en-US" sz="14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0.26924</cdr:x>
      <cdr:y>0.19295</cdr:y>
    </cdr:from>
    <cdr:to>
      <cdr:x>0.51835</cdr:x>
      <cdr:y>0.31154</cdr:y>
    </cdr:to>
    <cdr:sp macro="" textlink="">
      <cdr:nvSpPr>
        <cdr:cNvPr id="6" name="TextBox 1"/>
        <cdr:cNvSpPr txBox="1"/>
      </cdr:nvSpPr>
      <cdr:spPr bwMode="auto">
        <a:xfrm xmlns:a="http://schemas.openxmlformats.org/drawingml/2006/main">
          <a:off x="2340544" y="866531"/>
          <a:ext cx="2165550" cy="532607"/>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spcAft>
              <a:spcPts val="300"/>
            </a:spcAft>
          </a:pPr>
          <a:r>
            <a:rPr lang="en-US" sz="1400" b="0" i="0" dirty="0" smtClean="0">
              <a:solidFill>
                <a:schemeClr val="bg2"/>
              </a:solidFill>
              <a:latin typeface="+mn-lt"/>
              <a:ea typeface="Times New Roman" charset="0"/>
              <a:cs typeface="Times New Roman" charset="0"/>
            </a:rPr>
            <a:t>         </a:t>
          </a:r>
          <a:r>
            <a:rPr lang="en-US" sz="1400" b="1" i="0" dirty="0" smtClean="0">
              <a:solidFill>
                <a:schemeClr val="tx1"/>
              </a:solidFill>
              <a:latin typeface="+mn-lt"/>
              <a:ea typeface="Times New Roman" charset="0"/>
              <a:cs typeface="Times New Roman" charset="0"/>
            </a:rPr>
            <a:t>2018</a:t>
          </a:r>
          <a:endParaRPr lang="en-US" sz="1400" b="0" i="0" dirty="0" smtClean="0">
            <a:solidFill>
              <a:schemeClr val="tx1"/>
            </a:solidFill>
            <a:latin typeface="+mn-lt"/>
            <a:ea typeface="Times New Roman" charset="0"/>
            <a:cs typeface="Times New Roman" charset="0"/>
          </a:endParaRPr>
        </a:p>
        <a:p xmlns:a="http://schemas.openxmlformats.org/drawingml/2006/main">
          <a:pPr eaLnBrk="0" hangingPunct="0"/>
          <a:r>
            <a:rPr lang="en-US" sz="1400" b="0" i="0" dirty="0" smtClean="0">
              <a:solidFill>
                <a:schemeClr val="tx1"/>
              </a:solidFill>
              <a:latin typeface="+mn-lt"/>
              <a:ea typeface="Times New Roman" charset="0"/>
              <a:cs typeface="Times New Roman" charset="0"/>
            </a:rPr>
            <a:t>history</a:t>
          </a:r>
          <a:r>
            <a:rPr lang="en-US" sz="1400" b="0" i="0" baseline="0" dirty="0" smtClean="0">
              <a:solidFill>
                <a:schemeClr val="tx1"/>
              </a:solidFill>
              <a:latin typeface="+mn-lt"/>
              <a:ea typeface="Times New Roman" charset="0"/>
              <a:cs typeface="Times New Roman" charset="0"/>
            </a:rPr>
            <a:t>     projections</a:t>
          </a:r>
          <a:endParaRPr lang="en-US" sz="1400" b="0" i="0" dirty="0" smtClean="0">
            <a:solidFill>
              <a:schemeClr val="tx1"/>
            </a:solidFill>
            <a:latin typeface="+mn-lt"/>
            <a:ea typeface="Times New Roman" charset="0"/>
            <a:cs typeface="Times New Roman" charset="0"/>
          </a:endParaRPr>
        </a:p>
      </cdr:txBody>
    </cdr:sp>
  </cdr:relSizeAnchor>
  <cdr:relSizeAnchor xmlns:cdr="http://schemas.openxmlformats.org/drawingml/2006/chartDrawing">
    <cdr:from>
      <cdr:x>0.83182</cdr:x>
      <cdr:y>0.42193</cdr:y>
    </cdr:from>
    <cdr:to>
      <cdr:x>0.98653</cdr:x>
      <cdr:y>0.90367</cdr:y>
    </cdr:to>
    <cdr:sp macro="" textlink="">
      <cdr:nvSpPr>
        <cdr:cNvPr id="7" name="TextBox 1"/>
        <cdr:cNvSpPr txBox="1"/>
      </cdr:nvSpPr>
      <cdr:spPr bwMode="auto">
        <a:xfrm xmlns:a="http://schemas.openxmlformats.org/drawingml/2006/main">
          <a:off x="5380957" y="1209675"/>
          <a:ext cx="1000794" cy="1381126"/>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dirty="0">
              <a:solidFill>
                <a:schemeClr val="accent2">
                  <a:lumMod val="50000"/>
                </a:schemeClr>
              </a:solidFill>
              <a:ea typeface="Times New Roman" charset="0"/>
              <a:cs typeface="Times New Roman" charset="0"/>
            </a:rPr>
            <a:t>c</a:t>
          </a:r>
          <a:r>
            <a:rPr lang="en-US" sz="1400" b="1" i="0" baseline="0" dirty="0" smtClean="0">
              <a:solidFill>
                <a:schemeClr val="accent2">
                  <a:lumMod val="50000"/>
                </a:schemeClr>
              </a:solidFill>
              <a:ea typeface="Times New Roman" charset="0"/>
              <a:cs typeface="Times New Roman" charset="0"/>
            </a:rPr>
            <a:t>hemical </a:t>
          </a:r>
          <a:r>
            <a:rPr lang="en-US" sz="1400" b="1" i="0" baseline="0" dirty="0">
              <a:solidFill>
                <a:schemeClr val="accent2">
                  <a:lumMod val="50000"/>
                </a:schemeClr>
              </a:solidFill>
              <a:ea typeface="Times New Roman" charset="0"/>
              <a:cs typeface="Times New Roman" charset="0"/>
            </a:rPr>
            <a:t>feedstocks</a:t>
          </a:r>
        </a:p>
        <a:p xmlns:a="http://schemas.openxmlformats.org/drawingml/2006/main">
          <a:pPr eaLnBrk="0" hangingPunct="0"/>
          <a:endParaRPr lang="en-US" sz="1400" b="1" i="0" baseline="0" dirty="0">
            <a:solidFill>
              <a:schemeClr val="accent2">
                <a:lumMod val="50000"/>
              </a:schemeClr>
            </a:solidFill>
            <a:ea typeface="Times New Roman" charset="0"/>
            <a:cs typeface="Times New Roman" charset="0"/>
          </a:endParaRPr>
        </a:p>
        <a:p xmlns:a="http://schemas.openxmlformats.org/drawingml/2006/main">
          <a:pPr eaLnBrk="0" hangingPunct="0"/>
          <a:endParaRPr lang="en-US" sz="900" b="1" i="0" baseline="0" dirty="0">
            <a:solidFill>
              <a:schemeClr val="accent2">
                <a:lumMod val="50000"/>
              </a:schemeClr>
            </a:solidFill>
            <a:ea typeface="Times New Roman" charset="0"/>
            <a:cs typeface="Times New Roman" charset="0"/>
          </a:endParaRPr>
        </a:p>
        <a:p xmlns:a="http://schemas.openxmlformats.org/drawingml/2006/main">
          <a:pPr eaLnBrk="0" hangingPunct="0"/>
          <a:endParaRPr lang="en-US" sz="1400" b="1" i="0" baseline="0" dirty="0">
            <a:solidFill>
              <a:schemeClr val="accent2">
                <a:lumMod val="50000"/>
              </a:schemeClr>
            </a:solidFill>
            <a:ea typeface="Times New Roman" charset="0"/>
            <a:cs typeface="Times New Roman" charset="0"/>
          </a:endParaRPr>
        </a:p>
        <a:p xmlns:a="http://schemas.openxmlformats.org/drawingml/2006/main">
          <a:pPr eaLnBrk="0" hangingPunct="0"/>
          <a:r>
            <a:rPr lang="en-US" sz="1400" b="1" dirty="0">
              <a:solidFill>
                <a:schemeClr val="accent4">
                  <a:lumMod val="75000"/>
                </a:schemeClr>
              </a:solidFill>
              <a:ea typeface="Times New Roman" charset="0"/>
              <a:cs typeface="Times New Roman" charset="0"/>
            </a:rPr>
            <a:t>h</a:t>
          </a:r>
          <a:r>
            <a:rPr lang="en-US" sz="1400" b="1" i="0" baseline="0" dirty="0" smtClean="0">
              <a:solidFill>
                <a:schemeClr val="accent4">
                  <a:lumMod val="75000"/>
                </a:schemeClr>
              </a:solidFill>
              <a:ea typeface="Times New Roman" charset="0"/>
              <a:cs typeface="Times New Roman" charset="0"/>
            </a:rPr>
            <a:t>eat </a:t>
          </a:r>
          <a:r>
            <a:rPr lang="en-US" sz="1400" b="1" i="0" baseline="0" dirty="0">
              <a:solidFill>
                <a:schemeClr val="accent4">
                  <a:lumMod val="75000"/>
                </a:schemeClr>
              </a:solidFill>
              <a:ea typeface="Times New Roman" charset="0"/>
              <a:cs typeface="Times New Roman" charset="0"/>
            </a:rPr>
            <a:t>and power</a:t>
          </a:r>
        </a:p>
        <a:p xmlns:a="http://schemas.openxmlformats.org/drawingml/2006/main">
          <a:pPr eaLnBrk="0" hangingPunct="0"/>
          <a:endParaRPr lang="en-US" sz="1000" b="1" i="0" baseline="0" dirty="0">
            <a:solidFill>
              <a:schemeClr val="accent2">
                <a:lumMod val="50000"/>
              </a:schemeClr>
            </a:solidFill>
            <a:ea typeface="Times New Roman" charset="0"/>
            <a:cs typeface="Times New Roman" charset="0"/>
          </a:endParaRPr>
        </a:p>
        <a:p xmlns:a="http://schemas.openxmlformats.org/drawingml/2006/main">
          <a:pPr eaLnBrk="0" hangingPunct="0"/>
          <a:endParaRPr lang="en-US" sz="1000" b="1" i="0" baseline="0" dirty="0">
            <a:solidFill>
              <a:schemeClr val="accent2">
                <a:lumMod val="50000"/>
              </a:schemeClr>
            </a:solidFill>
            <a:ea typeface="Times New Roman" charset="0"/>
            <a:cs typeface="Times New Roman" charset="0"/>
          </a:endParaRPr>
        </a:p>
        <a:p xmlns:a="http://schemas.openxmlformats.org/drawingml/2006/main">
          <a:pPr eaLnBrk="0" hangingPunct="0"/>
          <a:endParaRPr lang="en-US" sz="1000" b="1" i="0" baseline="0" dirty="0">
            <a:solidFill>
              <a:schemeClr val="accent2">
                <a:lumMod val="50000"/>
              </a:schemeClr>
            </a:solidFill>
            <a:ea typeface="Times New Roman" charset="0"/>
            <a:cs typeface="Times New Roman" charset="0"/>
          </a:endParaRPr>
        </a:p>
        <a:p xmlns:a="http://schemas.openxmlformats.org/drawingml/2006/main">
          <a:pPr eaLnBrk="0" hangingPunct="0"/>
          <a:endParaRPr lang="en-US" sz="1000" b="1" i="0" baseline="0" dirty="0">
            <a:solidFill>
              <a:schemeClr val="accent2">
                <a:lumMod val="50000"/>
              </a:schemeClr>
            </a:solidFill>
            <a:ea typeface="Times New Roman" charset="0"/>
            <a:cs typeface="Times New Roman" charset="0"/>
          </a:endParaRPr>
        </a:p>
      </cdr:txBody>
    </cdr:sp>
  </cdr:relSizeAnchor>
</c:userShapes>
</file>

<file path=ppt/drawings/drawing41.xml><?xml version="1.0" encoding="utf-8"?>
<c:userShapes xmlns:c="http://schemas.openxmlformats.org/drawingml/2006/chart">
  <cdr:relSizeAnchor xmlns:cdr="http://schemas.openxmlformats.org/drawingml/2006/chartDrawing">
    <cdr:from>
      <cdr:x>0.01022</cdr:x>
      <cdr:y>0</cdr:y>
    </cdr:from>
    <cdr:to>
      <cdr:x>0.86786</cdr:x>
      <cdr:y>0.1896</cdr:y>
    </cdr:to>
    <cdr:sp macro="" textlink="">
      <cdr:nvSpPr>
        <cdr:cNvPr id="2" name="TextBox 1"/>
        <cdr:cNvSpPr txBox="1"/>
      </cdr:nvSpPr>
      <cdr:spPr bwMode="auto">
        <a:xfrm xmlns:a="http://schemas.openxmlformats.org/drawingml/2006/main">
          <a:off x="70089" y="0"/>
          <a:ext cx="5881695" cy="693472"/>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400" b="1" i="0" dirty="0" smtClean="0">
              <a:solidFill>
                <a:sysClr val="windowText" lastClr="000000"/>
              </a:solidFill>
              <a:latin typeface="+mn-lt"/>
              <a:ea typeface="Times New Roman" charset="0"/>
              <a:cs typeface="Times New Roman" charset="0"/>
            </a:rPr>
            <a:t>U.S.</a:t>
          </a:r>
          <a:r>
            <a:rPr lang="en-US" sz="1400" b="1" i="0" baseline="0" dirty="0" smtClean="0">
              <a:solidFill>
                <a:sysClr val="windowText" lastClr="000000"/>
              </a:solidFill>
              <a:latin typeface="+mn-lt"/>
              <a:ea typeface="Times New Roman" charset="0"/>
              <a:cs typeface="Times New Roman" charset="0"/>
            </a:rPr>
            <a:t> p</a:t>
          </a:r>
          <a:r>
            <a:rPr lang="en-US" sz="1400" b="1" i="0" dirty="0" smtClean="0">
              <a:solidFill>
                <a:sysClr val="windowText" lastClr="000000"/>
              </a:solidFill>
              <a:latin typeface="+mn-lt"/>
              <a:ea typeface="Times New Roman" charset="0"/>
              <a:cs typeface="Times New Roman" charset="0"/>
            </a:rPr>
            <a:t>etroleum and other</a:t>
          </a:r>
          <a:r>
            <a:rPr lang="en-US" sz="1400" b="1" i="0" baseline="0" dirty="0" smtClean="0">
              <a:solidFill>
                <a:sysClr val="windowText" lastClr="000000"/>
              </a:solidFill>
              <a:latin typeface="+mn-lt"/>
              <a:ea typeface="Times New Roman" charset="0"/>
              <a:cs typeface="Times New Roman" charset="0"/>
            </a:rPr>
            <a:t> liquids </a:t>
          </a:r>
          <a:r>
            <a:rPr lang="en-US" sz="1400" b="1" i="0" dirty="0" smtClean="0">
              <a:solidFill>
                <a:sysClr val="windowText" lastClr="000000"/>
              </a:solidFill>
              <a:latin typeface="+mn-lt"/>
              <a:ea typeface="Times New Roman" charset="0"/>
              <a:cs typeface="Times New Roman" charset="0"/>
            </a:rPr>
            <a:t>net</a:t>
          </a:r>
          <a:r>
            <a:rPr lang="en-US" sz="1400" b="1" i="0" baseline="0" dirty="0" smtClean="0">
              <a:solidFill>
                <a:sysClr val="windowText" lastClr="000000"/>
              </a:solidFill>
              <a:latin typeface="+mn-lt"/>
              <a:ea typeface="Times New Roman" charset="0"/>
              <a:cs typeface="Times New Roman" charset="0"/>
            </a:rPr>
            <a:t> imports/exports</a:t>
          </a:r>
        </a:p>
        <a:p xmlns:a="http://schemas.openxmlformats.org/drawingml/2006/main">
          <a:pPr eaLnBrk="0" hangingPunct="0"/>
          <a:endParaRPr lang="en-US" sz="200" b="1" i="0" baseline="0" dirty="0" smtClean="0">
            <a:solidFill>
              <a:sysClr val="windowText" lastClr="000000"/>
            </a:solidFill>
            <a:latin typeface="+mn-lt"/>
            <a:ea typeface="Times New Roman" charset="0"/>
            <a:cs typeface="Times New Roman" charset="0"/>
          </a:endParaRPr>
        </a:p>
        <a:p xmlns:a="http://schemas.openxmlformats.org/drawingml/2006/main">
          <a:pPr eaLnBrk="0" hangingPunct="0"/>
          <a:r>
            <a:rPr lang="en-US" sz="1400" i="0" baseline="0" dirty="0" smtClean="0">
              <a:solidFill>
                <a:sysClr val="windowText" lastClr="000000"/>
              </a:solidFill>
              <a:latin typeface="+mn-lt"/>
              <a:ea typeface="Times New Roman" charset="0"/>
              <a:cs typeface="Times New Roman" charset="0"/>
            </a:rPr>
            <a:t>million barrels per day</a:t>
          </a:r>
        </a:p>
        <a:p xmlns:a="http://schemas.openxmlformats.org/drawingml/2006/main">
          <a:pPr eaLnBrk="0" hangingPunct="0"/>
          <a:endParaRPr lang="en-US" sz="1400" i="0" baseline="0" dirty="0" smtClean="0">
            <a:solidFill>
              <a:sysClr val="windowText" lastClr="000000"/>
            </a:solidFill>
            <a:latin typeface="+mn-lt"/>
            <a:ea typeface="Times New Roman" charset="0"/>
            <a:cs typeface="Times New Roman" charset="0"/>
          </a:endParaRPr>
        </a:p>
        <a:p xmlns:a="http://schemas.openxmlformats.org/drawingml/2006/main">
          <a:pPr eaLnBrk="0" hangingPunct="0"/>
          <a:endParaRPr lang="en-US" sz="10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0.23333</cdr:x>
      <cdr:y>0.14944</cdr:y>
    </cdr:from>
    <cdr:to>
      <cdr:x>0.42649</cdr:x>
      <cdr:y>0.27938</cdr:y>
    </cdr:to>
    <cdr:sp macro="" textlink="">
      <cdr:nvSpPr>
        <cdr:cNvPr id="6" name="TextBox 1"/>
        <cdr:cNvSpPr txBox="1"/>
      </cdr:nvSpPr>
      <cdr:spPr bwMode="auto">
        <a:xfrm xmlns:a="http://schemas.openxmlformats.org/drawingml/2006/main">
          <a:off x="2028336" y="671146"/>
          <a:ext cx="1679205" cy="58356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0" i="0" dirty="0" smtClean="0">
              <a:solidFill>
                <a:schemeClr val="bg2"/>
              </a:solidFill>
              <a:latin typeface="+mn-lt"/>
              <a:ea typeface="Times New Roman" charset="0"/>
              <a:cs typeface="Times New Roman" charset="0"/>
            </a:rPr>
            <a:t>           </a:t>
          </a:r>
          <a:r>
            <a:rPr lang="en-US" sz="1400" b="1" i="0" dirty="0" smtClean="0">
              <a:solidFill>
                <a:schemeClr val="tx1"/>
              </a:solidFill>
              <a:latin typeface="+mn-lt"/>
              <a:ea typeface="Times New Roman" charset="0"/>
              <a:cs typeface="Times New Roman" charset="0"/>
            </a:rPr>
            <a:t>2018</a:t>
          </a:r>
        </a:p>
        <a:p xmlns:a="http://schemas.openxmlformats.org/drawingml/2006/main">
          <a:pPr eaLnBrk="0" hangingPunct="0"/>
          <a:r>
            <a:rPr lang="en-US" sz="1400" b="0" i="0" dirty="0" smtClean="0">
              <a:solidFill>
                <a:schemeClr val="tx1"/>
              </a:solidFill>
              <a:latin typeface="+mn-lt"/>
              <a:ea typeface="Times New Roman" charset="0"/>
              <a:cs typeface="Times New Roman" charset="0"/>
            </a:rPr>
            <a:t>  history</a:t>
          </a:r>
          <a:r>
            <a:rPr lang="en-US" sz="1400" b="0" i="0" baseline="0" dirty="0" smtClean="0">
              <a:solidFill>
                <a:schemeClr val="tx1"/>
              </a:solidFill>
              <a:latin typeface="+mn-lt"/>
              <a:ea typeface="Times New Roman" charset="0"/>
              <a:cs typeface="Times New Roman" charset="0"/>
            </a:rPr>
            <a:t>     projections</a:t>
          </a:r>
          <a:endParaRPr lang="en-US" sz="1400" b="0" i="0" dirty="0" smtClean="0">
            <a:solidFill>
              <a:schemeClr val="tx1"/>
            </a:solidFill>
            <a:latin typeface="+mn-lt"/>
            <a:ea typeface="Times New Roman" charset="0"/>
            <a:cs typeface="Times New Roman" charset="0"/>
          </a:endParaRPr>
        </a:p>
      </cdr:txBody>
    </cdr:sp>
  </cdr:relSizeAnchor>
  <cdr:relSizeAnchor xmlns:cdr="http://schemas.openxmlformats.org/drawingml/2006/chartDrawing">
    <cdr:from>
      <cdr:x>0.36924</cdr:x>
      <cdr:y>0.38262</cdr:y>
    </cdr:from>
    <cdr:to>
      <cdr:x>0.54251</cdr:x>
      <cdr:y>0.97905</cdr:y>
    </cdr:to>
    <cdr:sp macro="" textlink="">
      <cdr:nvSpPr>
        <cdr:cNvPr id="10" name="TextBox 9"/>
        <cdr:cNvSpPr txBox="1"/>
      </cdr:nvSpPr>
      <cdr:spPr bwMode="auto">
        <a:xfrm xmlns:a="http://schemas.openxmlformats.org/drawingml/2006/main">
          <a:off x="3209851" y="1718360"/>
          <a:ext cx="1506262" cy="267859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0" tIns="0" rIns="0" rtlCol="0">
          <a:prstTxWarp prst="textNoShape">
            <a:avLst/>
          </a:prstTxWarp>
        </a:bodyPr>
        <a:lstStyle xmlns:a="http://schemas.openxmlformats.org/drawingml/2006/main"/>
        <a:p xmlns:a="http://schemas.openxmlformats.org/drawingml/2006/main">
          <a:pPr eaLnBrk="0" hangingPunct="0"/>
          <a:r>
            <a:rPr lang="en-US" sz="1400" b="1" i="0" dirty="0" smtClean="0">
              <a:solidFill>
                <a:schemeClr val="bg2"/>
              </a:solidFill>
              <a:latin typeface="+mn-lt"/>
              <a:ea typeface="Times New Roman" charset="0"/>
              <a:cs typeface="Times New Roman" charset="0"/>
            </a:rPr>
            <a:t>net</a:t>
          </a:r>
          <a:r>
            <a:rPr lang="en-US" sz="1400" b="1" i="0" baseline="0" dirty="0" smtClean="0">
              <a:solidFill>
                <a:schemeClr val="bg2"/>
              </a:solidFill>
              <a:latin typeface="+mn-lt"/>
              <a:ea typeface="Times New Roman" charset="0"/>
              <a:cs typeface="Times New Roman" charset="0"/>
            </a:rPr>
            <a:t> imports</a:t>
          </a:r>
        </a:p>
        <a:p xmlns:a="http://schemas.openxmlformats.org/drawingml/2006/main">
          <a:pPr eaLnBrk="0" hangingPunct="0"/>
          <a:endParaRPr lang="en-US" sz="1400" i="0" baseline="0" dirty="0" smtClean="0">
            <a:solidFill>
              <a:schemeClr val="bg2"/>
            </a:solidFill>
            <a:latin typeface="+mn-lt"/>
            <a:ea typeface="Times New Roman" charset="0"/>
            <a:cs typeface="Times New Roman" charset="0"/>
          </a:endParaRPr>
        </a:p>
        <a:p xmlns:a="http://schemas.openxmlformats.org/drawingml/2006/main">
          <a:pPr eaLnBrk="0" hangingPunct="0"/>
          <a:endParaRPr lang="en-US" sz="1400" i="0" baseline="0" dirty="0" smtClean="0">
            <a:solidFill>
              <a:schemeClr val="bg2"/>
            </a:solidFill>
            <a:latin typeface="+mn-lt"/>
            <a:ea typeface="Times New Roman" charset="0"/>
            <a:cs typeface="Times New Roman" charset="0"/>
          </a:endParaRPr>
        </a:p>
        <a:p xmlns:a="http://schemas.openxmlformats.org/drawingml/2006/main">
          <a:pPr eaLnBrk="0" hangingPunct="0"/>
          <a:endParaRPr lang="en-US" sz="1400" i="0" baseline="0" dirty="0" smtClean="0">
            <a:solidFill>
              <a:schemeClr val="bg2"/>
            </a:solidFill>
            <a:latin typeface="+mn-lt"/>
            <a:ea typeface="Times New Roman" charset="0"/>
            <a:cs typeface="Times New Roman" charset="0"/>
          </a:endParaRPr>
        </a:p>
        <a:p xmlns:a="http://schemas.openxmlformats.org/drawingml/2006/main">
          <a:pPr eaLnBrk="0" hangingPunct="0"/>
          <a:endParaRPr lang="en-US" sz="1400" i="0" baseline="0" dirty="0" smtClean="0">
            <a:solidFill>
              <a:schemeClr val="bg2"/>
            </a:solidFill>
            <a:latin typeface="+mn-lt"/>
            <a:ea typeface="Times New Roman" charset="0"/>
            <a:cs typeface="Times New Roman" charset="0"/>
          </a:endParaRPr>
        </a:p>
        <a:p xmlns:a="http://schemas.openxmlformats.org/drawingml/2006/main">
          <a:pPr eaLnBrk="0" hangingPunct="0"/>
          <a:endParaRPr lang="en-US" sz="1400" i="0" baseline="0" dirty="0" smtClean="0">
            <a:solidFill>
              <a:schemeClr val="bg2"/>
            </a:solidFill>
            <a:latin typeface="+mn-lt"/>
            <a:ea typeface="Times New Roman" charset="0"/>
            <a:cs typeface="Times New Roman" charset="0"/>
          </a:endParaRPr>
        </a:p>
        <a:p xmlns:a="http://schemas.openxmlformats.org/drawingml/2006/main">
          <a:pPr eaLnBrk="0" hangingPunct="0"/>
          <a:endParaRPr lang="en-US" sz="1400" i="0" baseline="0" dirty="0" smtClean="0">
            <a:solidFill>
              <a:schemeClr val="bg2"/>
            </a:solidFill>
            <a:latin typeface="+mn-lt"/>
            <a:ea typeface="Times New Roman" charset="0"/>
            <a:cs typeface="Times New Roman" charset="0"/>
          </a:endParaRPr>
        </a:p>
        <a:p xmlns:a="http://schemas.openxmlformats.org/drawingml/2006/main">
          <a:pPr eaLnBrk="0" hangingPunct="0"/>
          <a:endParaRPr lang="en-US" sz="1400" i="0" baseline="0" dirty="0" smtClean="0">
            <a:solidFill>
              <a:schemeClr val="bg2"/>
            </a:solidFill>
            <a:latin typeface="+mn-lt"/>
            <a:ea typeface="Times New Roman" charset="0"/>
            <a:cs typeface="Times New Roman" charset="0"/>
          </a:endParaRPr>
        </a:p>
        <a:p xmlns:a="http://schemas.openxmlformats.org/drawingml/2006/main">
          <a:pPr eaLnBrk="0" hangingPunct="0"/>
          <a:endParaRPr lang="en-US" sz="500" i="0" baseline="0" dirty="0" smtClean="0">
            <a:solidFill>
              <a:schemeClr val="bg2"/>
            </a:solidFill>
            <a:latin typeface="+mn-lt"/>
            <a:ea typeface="Times New Roman" charset="0"/>
            <a:cs typeface="Times New Roman" charset="0"/>
          </a:endParaRPr>
        </a:p>
        <a:p xmlns:a="http://schemas.openxmlformats.org/drawingml/2006/main">
          <a:pPr eaLnBrk="0" hangingPunct="0"/>
          <a:r>
            <a:rPr lang="en-US" sz="1400" b="1" i="0" baseline="0" dirty="0" smtClean="0">
              <a:solidFill>
                <a:schemeClr val="bg2"/>
              </a:solidFill>
              <a:latin typeface="+mn-lt"/>
              <a:ea typeface="Times New Roman" charset="0"/>
              <a:cs typeface="Times New Roman" charset="0"/>
            </a:rPr>
            <a:t>net exports</a:t>
          </a:r>
          <a:endParaRPr lang="en-US" sz="1400" b="1" i="0" dirty="0" smtClean="0">
            <a:solidFill>
              <a:schemeClr val="bg2"/>
            </a:solidFill>
            <a:latin typeface="+mn-lt"/>
            <a:ea typeface="Times New Roman" charset="0"/>
            <a:cs typeface="Times New Roman" charset="0"/>
          </a:endParaRPr>
        </a:p>
      </cdr:txBody>
    </cdr:sp>
  </cdr:relSizeAnchor>
  <cdr:relSizeAnchor xmlns:cdr="http://schemas.openxmlformats.org/drawingml/2006/chartDrawing">
    <cdr:from>
      <cdr:x>0.81353</cdr:x>
      <cdr:y>0.20341</cdr:y>
    </cdr:from>
    <cdr:to>
      <cdr:x>1</cdr:x>
      <cdr:y>0.88404</cdr:y>
    </cdr:to>
    <cdr:sp macro="" textlink="">
      <cdr:nvSpPr>
        <cdr:cNvPr id="5" name="TextBox 1"/>
        <cdr:cNvSpPr txBox="1"/>
      </cdr:nvSpPr>
      <cdr:spPr bwMode="auto">
        <a:xfrm xmlns:a="http://schemas.openxmlformats.org/drawingml/2006/main">
          <a:off x="5579189" y="743992"/>
          <a:ext cx="1278811" cy="248948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endParaRPr lang="en-US" sz="1400" b="1" i="0" baseline="0" dirty="0" smtClean="0">
            <a:solidFill>
              <a:schemeClr val="accent5"/>
            </a:solidFill>
            <a:effectLst/>
            <a:latin typeface="+mn-lt"/>
            <a:ea typeface="+mn-ea"/>
            <a:cs typeface="+mn-cs"/>
          </a:endParaRPr>
        </a:p>
        <a:p xmlns:a="http://schemas.openxmlformats.org/drawingml/2006/main">
          <a:pPr eaLnBrk="0" hangingPunct="0"/>
          <a:endParaRPr lang="en-US" sz="500" b="1" i="0" baseline="0" dirty="0" smtClean="0">
            <a:solidFill>
              <a:schemeClr val="accent5"/>
            </a:solidFill>
            <a:effectLst/>
            <a:latin typeface="+mn-lt"/>
            <a:ea typeface="+mn-ea"/>
            <a:cs typeface="+mn-cs"/>
          </a:endParaRPr>
        </a:p>
        <a:p xmlns:a="http://schemas.openxmlformats.org/drawingml/2006/main">
          <a:pPr eaLnBrk="0" hangingPunct="0"/>
          <a:endParaRPr lang="en-US" sz="500" b="1" dirty="0">
            <a:solidFill>
              <a:schemeClr val="accent5"/>
            </a:solidFill>
          </a:endParaRPr>
        </a:p>
        <a:p xmlns:a="http://schemas.openxmlformats.org/drawingml/2006/main">
          <a:pPr eaLnBrk="0" hangingPunct="0"/>
          <a:endParaRPr lang="en-US" sz="500" b="1" i="0" baseline="0" dirty="0" smtClean="0">
            <a:solidFill>
              <a:schemeClr val="accent5"/>
            </a:solidFill>
            <a:effectLst/>
            <a:latin typeface="+mn-lt"/>
            <a:ea typeface="+mn-ea"/>
            <a:cs typeface="+mn-cs"/>
          </a:endParaRPr>
        </a:p>
        <a:p xmlns:a="http://schemas.openxmlformats.org/drawingml/2006/main">
          <a:pPr eaLnBrk="0" hangingPunct="0"/>
          <a:endParaRPr lang="en-US" sz="500" b="1" dirty="0">
            <a:solidFill>
              <a:schemeClr val="accent5"/>
            </a:solidFill>
          </a:endParaRPr>
        </a:p>
        <a:p xmlns:a="http://schemas.openxmlformats.org/drawingml/2006/main">
          <a:pPr eaLnBrk="0" hangingPunct="0"/>
          <a:endParaRPr lang="en-US" sz="500" b="1" i="0" baseline="0" dirty="0" smtClean="0">
            <a:solidFill>
              <a:schemeClr val="accent5"/>
            </a:solidFill>
            <a:effectLst/>
            <a:latin typeface="+mn-lt"/>
            <a:ea typeface="+mn-ea"/>
            <a:cs typeface="+mn-cs"/>
          </a:endParaRPr>
        </a:p>
        <a:p xmlns:a="http://schemas.openxmlformats.org/drawingml/2006/main">
          <a:pPr eaLnBrk="0" hangingPunct="0"/>
          <a:r>
            <a:rPr lang="en-US" sz="1400" b="1" i="0" baseline="0" dirty="0" smtClean="0">
              <a:solidFill>
                <a:schemeClr val="accent5"/>
              </a:solidFill>
              <a:effectLst/>
              <a:latin typeface="+mn-lt"/>
              <a:ea typeface="+mn-ea"/>
              <a:cs typeface="+mn-cs"/>
            </a:rPr>
            <a:t>Low </a:t>
          </a:r>
          <a:r>
            <a:rPr lang="en-US" sz="1400" b="1" i="0" baseline="0" dirty="0">
              <a:solidFill>
                <a:schemeClr val="accent5"/>
              </a:solidFill>
              <a:effectLst/>
              <a:latin typeface="+mn-lt"/>
              <a:ea typeface="+mn-ea"/>
              <a:cs typeface="+mn-cs"/>
            </a:rPr>
            <a:t>Oil Price</a:t>
          </a:r>
          <a:endParaRPr lang="en-US" sz="1400" dirty="0">
            <a:solidFill>
              <a:schemeClr val="accent5"/>
            </a:solidFill>
            <a:effectLst/>
          </a:endParaRPr>
        </a:p>
        <a:p xmlns:a="http://schemas.openxmlformats.org/drawingml/2006/main">
          <a:pPr eaLnBrk="0" fontAlgn="auto" latinLnBrk="0" hangingPunct="0"/>
          <a:r>
            <a:rPr lang="en-US" sz="1400" b="1" i="0" baseline="0" dirty="0">
              <a:solidFill>
                <a:schemeClr val="accent2"/>
              </a:solidFill>
              <a:effectLst/>
              <a:latin typeface="+mn-lt"/>
              <a:ea typeface="+mn-ea"/>
              <a:cs typeface="+mn-cs"/>
            </a:rPr>
            <a:t>Low Oil and Gas</a:t>
          </a:r>
          <a:endParaRPr lang="en-US" sz="1400" dirty="0">
            <a:solidFill>
              <a:schemeClr val="accent2"/>
            </a:solidFill>
            <a:effectLst/>
          </a:endParaRPr>
        </a:p>
        <a:p xmlns:a="http://schemas.openxmlformats.org/drawingml/2006/main">
          <a:pPr eaLnBrk="0" fontAlgn="auto" latinLnBrk="0" hangingPunct="0"/>
          <a:r>
            <a:rPr lang="en-US" sz="1400" b="1" i="0" baseline="0" dirty="0">
              <a:solidFill>
                <a:schemeClr val="accent2"/>
              </a:solidFill>
              <a:effectLst/>
              <a:latin typeface="+mn-lt"/>
              <a:ea typeface="+mn-ea"/>
              <a:cs typeface="+mn-cs"/>
            </a:rPr>
            <a:t>Resource and Technology</a:t>
          </a:r>
          <a:endParaRPr lang="en-US" sz="1400" dirty="0">
            <a:solidFill>
              <a:schemeClr val="accent2"/>
            </a:solidFill>
            <a:effectLst/>
          </a:endParaRP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Times New Roman" charset="0"/>
              <a:cs typeface="Times New Roman" charset="0"/>
            </a:rPr>
            <a:t>Reference</a:t>
          </a: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endParaRPr lang="en-US" sz="300" b="1" i="0" baseline="0" dirty="0">
            <a:solidFill>
              <a:schemeClr val="accent4"/>
            </a:solidFill>
            <a:effectLst/>
            <a:latin typeface="+mn-lt"/>
            <a:ea typeface="+mn-ea"/>
            <a:cs typeface="+mn-cs"/>
          </a:endParaRP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endParaRPr lang="en-US" sz="300" b="1" i="0" baseline="0" dirty="0">
            <a:solidFill>
              <a:schemeClr val="accent4"/>
            </a:solidFill>
            <a:effectLst/>
            <a:latin typeface="+mn-lt"/>
            <a:ea typeface="+mn-ea"/>
            <a:cs typeface="+mn-cs"/>
          </a:endParaRP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endParaRPr lang="en-US" sz="300" b="1" i="0" baseline="0" dirty="0" smtClean="0">
            <a:solidFill>
              <a:schemeClr val="accent4"/>
            </a:solidFill>
            <a:effectLst/>
            <a:latin typeface="+mn-lt"/>
            <a:ea typeface="+mn-ea"/>
            <a:cs typeface="+mn-cs"/>
          </a:endParaRP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endParaRPr lang="en-US" sz="300" b="1" dirty="0">
            <a:solidFill>
              <a:schemeClr val="accent4"/>
            </a:solidFill>
          </a:endParaRP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endParaRPr lang="en-US" sz="300" b="1" i="0" baseline="0" dirty="0">
            <a:solidFill>
              <a:schemeClr val="accent4"/>
            </a:solidFill>
            <a:effectLst/>
            <a:latin typeface="+mn-lt"/>
            <a:ea typeface="+mn-ea"/>
            <a:cs typeface="+mn-cs"/>
          </a:endParaRP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lang="en-US" sz="1400" b="1" i="0" baseline="0" dirty="0">
              <a:solidFill>
                <a:schemeClr val="accent4"/>
              </a:solidFill>
              <a:effectLst/>
              <a:latin typeface="+mn-lt"/>
              <a:ea typeface="+mn-ea"/>
              <a:cs typeface="+mn-cs"/>
            </a:rPr>
            <a:t>High Oil Price</a:t>
          </a:r>
          <a:endParaRPr lang="en-US" sz="1400" dirty="0">
            <a:solidFill>
              <a:schemeClr val="accent4"/>
            </a:solidFill>
            <a:effectLst/>
          </a:endParaRPr>
        </a:p>
        <a:p xmlns:a="http://schemas.openxmlformats.org/drawingml/2006/main">
          <a:pPr eaLnBrk="0" fontAlgn="auto" latinLnBrk="0" hangingPunct="0"/>
          <a:r>
            <a:rPr lang="en-US" sz="1400" b="1" i="0" baseline="0" dirty="0">
              <a:solidFill>
                <a:schemeClr val="accent3"/>
              </a:solidFill>
              <a:effectLst/>
              <a:latin typeface="+mn-lt"/>
              <a:ea typeface="+mn-ea"/>
              <a:cs typeface="+mn-cs"/>
            </a:rPr>
            <a:t>High Oil and Gas</a:t>
          </a:r>
          <a:endParaRPr lang="en-US" sz="1400" dirty="0">
            <a:solidFill>
              <a:schemeClr val="accent3"/>
            </a:solidFill>
            <a:effectLst/>
          </a:endParaRPr>
        </a:p>
        <a:p xmlns:a="http://schemas.openxmlformats.org/drawingml/2006/main">
          <a:pPr eaLnBrk="0" fontAlgn="auto" latinLnBrk="0" hangingPunct="0"/>
          <a:r>
            <a:rPr lang="en-US" sz="1400" b="1" i="0" baseline="0" dirty="0">
              <a:solidFill>
                <a:schemeClr val="accent3"/>
              </a:solidFill>
              <a:effectLst/>
              <a:latin typeface="+mn-lt"/>
              <a:ea typeface="+mn-ea"/>
              <a:cs typeface="+mn-cs"/>
            </a:rPr>
            <a:t>Resource and Technology</a:t>
          </a:r>
          <a:endParaRPr lang="en-US" sz="1400" dirty="0">
            <a:solidFill>
              <a:schemeClr val="accent3"/>
            </a:solidFill>
            <a:effectLst/>
          </a:endParaRPr>
        </a:p>
        <a:p xmlns:a="http://schemas.openxmlformats.org/drawingml/2006/main">
          <a:pPr eaLnBrk="0" hangingPunct="0"/>
          <a:endParaRPr lang="en-US" sz="600" b="1" i="0" dirty="0">
            <a:solidFill>
              <a:schemeClr val="tx2"/>
            </a:solidFill>
            <a:latin typeface="+mn-lt"/>
            <a:ea typeface="Times New Roman" charset="0"/>
            <a:cs typeface="Times New Roman" charset="0"/>
          </a:endParaRPr>
        </a:p>
        <a:p xmlns:a="http://schemas.openxmlformats.org/drawingml/2006/main">
          <a:pPr eaLnBrk="0" hangingPunct="0"/>
          <a:endParaRPr lang="en-US" sz="400" b="1" i="0" baseline="0" dirty="0">
            <a:solidFill>
              <a:schemeClr val="tx2">
                <a:lumMod val="50000"/>
                <a:lumOff val="50000"/>
              </a:schemeClr>
            </a:solidFill>
            <a:latin typeface="+mn-lt"/>
            <a:ea typeface="Times New Roman" charset="0"/>
            <a:cs typeface="Times New Roman" charset="0"/>
          </a:endParaRPr>
        </a:p>
      </cdr:txBody>
    </cdr:sp>
  </cdr:relSizeAnchor>
</c:userShapes>
</file>

<file path=ppt/drawings/drawing42.xml><?xml version="1.0" encoding="utf-8"?>
<c:userShapes xmlns:c="http://schemas.openxmlformats.org/drawingml/2006/chart">
  <cdr:relSizeAnchor xmlns:cdr="http://schemas.openxmlformats.org/drawingml/2006/chartDrawing">
    <cdr:from>
      <cdr:x>0.21804</cdr:x>
      <cdr:y>0.16336</cdr:y>
    </cdr:from>
    <cdr:to>
      <cdr:x>0.5437</cdr:x>
      <cdr:y>0.2961</cdr:y>
    </cdr:to>
    <cdr:sp macro="" textlink="">
      <cdr:nvSpPr>
        <cdr:cNvPr id="17" name="TextBox 1"/>
        <cdr:cNvSpPr txBox="1"/>
      </cdr:nvSpPr>
      <cdr:spPr bwMode="auto">
        <a:xfrm xmlns:a="http://schemas.openxmlformats.org/drawingml/2006/main">
          <a:off x="895106" y="733669"/>
          <a:ext cx="1336932" cy="596127"/>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0" i="0" dirty="0" smtClean="0">
              <a:solidFill>
                <a:schemeClr val="tx1"/>
              </a:solidFill>
              <a:latin typeface="+mn-lt"/>
              <a:ea typeface="Times New Roman" charset="0"/>
              <a:cs typeface="Times New Roman" charset="0"/>
            </a:rPr>
            <a:t>         </a:t>
          </a:r>
          <a:r>
            <a:rPr lang="en-US" sz="1400" b="1" i="0" dirty="0" smtClean="0">
              <a:solidFill>
                <a:schemeClr val="tx1"/>
              </a:solidFill>
              <a:latin typeface="+mn-lt"/>
              <a:ea typeface="Times New Roman" charset="0"/>
              <a:cs typeface="Times New Roman" charset="0"/>
            </a:rPr>
            <a:t>2018</a:t>
          </a:r>
        </a:p>
        <a:p xmlns:a="http://schemas.openxmlformats.org/drawingml/2006/main">
          <a:pPr eaLnBrk="0" hangingPunct="0"/>
          <a:r>
            <a:rPr lang="en-US" sz="1400" b="0" i="0" dirty="0" smtClean="0">
              <a:solidFill>
                <a:schemeClr val="tx1"/>
              </a:solidFill>
              <a:latin typeface="+mn-lt"/>
              <a:ea typeface="Times New Roman" charset="0"/>
              <a:cs typeface="Times New Roman" charset="0"/>
            </a:rPr>
            <a:t> history</a:t>
          </a:r>
          <a:r>
            <a:rPr lang="en-US" sz="1400" b="0" i="0" baseline="0" dirty="0" smtClean="0">
              <a:solidFill>
                <a:schemeClr val="tx1"/>
              </a:solidFill>
              <a:latin typeface="+mn-lt"/>
              <a:ea typeface="Times New Roman" charset="0"/>
              <a:cs typeface="Times New Roman" charset="0"/>
            </a:rPr>
            <a:t>    projections</a:t>
          </a:r>
          <a:endParaRPr lang="en-US" sz="1400" b="0" i="0" dirty="0" smtClean="0">
            <a:solidFill>
              <a:schemeClr val="tx1"/>
            </a:solidFill>
            <a:latin typeface="+mn-lt"/>
            <a:ea typeface="Times New Roman" charset="0"/>
            <a:cs typeface="Times New Roman" charset="0"/>
          </a:endParaRPr>
        </a:p>
      </cdr:txBody>
    </cdr:sp>
  </cdr:relSizeAnchor>
  <cdr:relSizeAnchor xmlns:cdr="http://schemas.openxmlformats.org/drawingml/2006/chartDrawing">
    <cdr:from>
      <cdr:x>0.03356</cdr:x>
      <cdr:y>0.33042</cdr:y>
    </cdr:from>
    <cdr:to>
      <cdr:x>0.32582</cdr:x>
      <cdr:y>0.50568</cdr:y>
    </cdr:to>
    <cdr:sp macro="" textlink="">
      <cdr:nvSpPr>
        <cdr:cNvPr id="5" name="TextBox 1"/>
        <cdr:cNvSpPr txBox="1"/>
      </cdr:nvSpPr>
      <cdr:spPr bwMode="auto">
        <a:xfrm xmlns:a="http://schemas.openxmlformats.org/drawingml/2006/main">
          <a:off x="137773" y="1483946"/>
          <a:ext cx="1199808" cy="787082"/>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eaLnBrk="0" hangingPunct="0"/>
          <a:r>
            <a:rPr lang="en-US" sz="1400" b="1" i="0" baseline="0" dirty="0">
              <a:solidFill>
                <a:schemeClr val="bg2"/>
              </a:solidFill>
              <a:latin typeface="+mn-lt"/>
              <a:ea typeface="Times New Roman" charset="0"/>
              <a:cs typeface="Times New Roman" charset="0"/>
            </a:rPr>
            <a:t>motor gasoline</a:t>
          </a:r>
          <a:endParaRPr lang="en-US" sz="1400" i="0" dirty="0">
            <a:solidFill>
              <a:schemeClr val="bg2"/>
            </a:solidFill>
            <a:latin typeface="+mn-lt"/>
            <a:ea typeface="Times New Roman" charset="0"/>
            <a:cs typeface="Times New Roman" charset="0"/>
          </a:endParaRPr>
        </a:p>
      </cdr:txBody>
    </cdr:sp>
  </cdr:relSizeAnchor>
  <cdr:relSizeAnchor xmlns:cdr="http://schemas.openxmlformats.org/drawingml/2006/chartDrawing">
    <cdr:from>
      <cdr:x>0.5</cdr:x>
      <cdr:y>0.37045</cdr:y>
    </cdr:from>
    <cdr:to>
      <cdr:x>0.84271</cdr:x>
      <cdr:y>0.89751</cdr:y>
    </cdr:to>
    <cdr:sp macro="" textlink="">
      <cdr:nvSpPr>
        <cdr:cNvPr id="6" name="TextBox 1"/>
        <cdr:cNvSpPr txBox="1"/>
      </cdr:nvSpPr>
      <cdr:spPr bwMode="auto">
        <a:xfrm xmlns:a="http://schemas.openxmlformats.org/drawingml/2006/main">
          <a:off x="2052637" y="1663700"/>
          <a:ext cx="1406919" cy="236705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r" eaLnBrk="0" hangingPunct="0"/>
          <a:r>
            <a:rPr lang="en-US" sz="1400" b="1" i="0" baseline="0" dirty="0">
              <a:solidFill>
                <a:schemeClr val="accent4"/>
              </a:solidFill>
              <a:latin typeface="+mn-lt"/>
              <a:ea typeface="Times New Roman" charset="0"/>
              <a:cs typeface="Times New Roman" charset="0"/>
            </a:rPr>
            <a:t>High Oil Price</a:t>
          </a:r>
        </a:p>
        <a:p xmlns:a="http://schemas.openxmlformats.org/drawingml/2006/main">
          <a:pPr marL="0" marR="0" lvl="0" indent="0" algn="r" defTabSz="914400" eaLnBrk="0" fontAlgn="auto" latinLnBrk="0" hangingPunct="0">
            <a:lnSpc>
              <a:spcPct val="100000"/>
            </a:lnSpc>
            <a:spcBef>
              <a:spcPts val="0"/>
            </a:spcBef>
            <a:spcAft>
              <a:spcPts val="0"/>
            </a:spcAft>
            <a:buClrTx/>
            <a:buSzTx/>
            <a:buFontTx/>
            <a:buNone/>
            <a:tabLst/>
            <a:defRPr/>
          </a:pPr>
          <a:endParaRPr lang="en-US" sz="1000" b="1" i="0" baseline="0" dirty="0">
            <a:effectLst/>
            <a:latin typeface="+mn-lt"/>
            <a:ea typeface="+mn-ea"/>
            <a:cs typeface="+mn-cs"/>
          </a:endParaRPr>
        </a:p>
        <a:p xmlns:a="http://schemas.openxmlformats.org/drawingml/2006/main">
          <a:pPr marL="0" marR="0" lvl="0" indent="0" algn="r" defTabSz="914400" eaLnBrk="0" fontAlgn="auto" latinLnBrk="0" hangingPunct="0">
            <a:lnSpc>
              <a:spcPct val="100000"/>
            </a:lnSpc>
            <a:spcBef>
              <a:spcPts val="0"/>
            </a:spcBef>
            <a:spcAft>
              <a:spcPts val="0"/>
            </a:spcAft>
            <a:buClrTx/>
            <a:buSzTx/>
            <a:buFontTx/>
            <a:buNone/>
            <a:tabLst/>
            <a:defRPr/>
          </a:pPr>
          <a:endParaRPr lang="en-US" sz="1400" b="1" i="0" baseline="0" dirty="0">
            <a:solidFill>
              <a:schemeClr val="tx2"/>
            </a:solidFill>
            <a:effectLst/>
            <a:latin typeface="+mn-lt"/>
            <a:ea typeface="+mn-ea"/>
            <a:cs typeface="+mn-cs"/>
          </a:endParaRPr>
        </a:p>
        <a:p xmlns:a="http://schemas.openxmlformats.org/drawingml/2006/main">
          <a:pPr marL="0" marR="0" lvl="0" indent="0" algn="r" defTabSz="914400" eaLnBrk="0" fontAlgn="auto" latinLnBrk="0" hangingPunct="0">
            <a:lnSpc>
              <a:spcPct val="100000"/>
            </a:lnSpc>
            <a:spcBef>
              <a:spcPts val="0"/>
            </a:spcBef>
            <a:spcAft>
              <a:spcPts val="0"/>
            </a:spcAft>
            <a:buClrTx/>
            <a:buSzTx/>
            <a:buFontTx/>
            <a:buNone/>
            <a:tabLst/>
            <a:defRPr/>
          </a:pPr>
          <a:endParaRPr lang="en-US" sz="500" b="1" i="0" baseline="0" dirty="0">
            <a:solidFill>
              <a:schemeClr val="tx2"/>
            </a:solidFill>
            <a:effectLst/>
            <a:latin typeface="+mn-lt"/>
            <a:ea typeface="+mn-ea"/>
            <a:cs typeface="+mn-cs"/>
          </a:endParaRPr>
        </a:p>
        <a:p xmlns:a="http://schemas.openxmlformats.org/drawingml/2006/main">
          <a:pPr marL="0" marR="0" lvl="0" indent="0" algn="r" defTabSz="914400" eaLnBrk="0" fontAlgn="auto" latinLnBrk="0" hangingPunct="0">
            <a:lnSpc>
              <a:spcPct val="100000"/>
            </a:lnSpc>
            <a:spcBef>
              <a:spcPts val="0"/>
            </a:spcBef>
            <a:spcAft>
              <a:spcPts val="0"/>
            </a:spcAft>
            <a:buClrTx/>
            <a:buSzTx/>
            <a:buFontTx/>
            <a:buNone/>
            <a:tabLst/>
            <a:defRPr/>
          </a:pPr>
          <a:r>
            <a:rPr lang="en-US" sz="1400" b="1" i="0" baseline="0" dirty="0" smtClean="0">
              <a:solidFill>
                <a:schemeClr val="tx1"/>
              </a:solidFill>
              <a:effectLst/>
              <a:latin typeface="+mn-lt"/>
              <a:ea typeface="+mn-ea"/>
              <a:cs typeface="+mn-cs"/>
            </a:rPr>
            <a:t>Reference</a:t>
          </a:r>
        </a:p>
        <a:p xmlns:a="http://schemas.openxmlformats.org/drawingml/2006/main">
          <a:pPr marL="0" marR="0" lvl="0" indent="0" algn="r" defTabSz="914400" eaLnBrk="0" fontAlgn="auto" latinLnBrk="0" hangingPunct="0">
            <a:lnSpc>
              <a:spcPct val="100000"/>
            </a:lnSpc>
            <a:spcBef>
              <a:spcPts val="0"/>
            </a:spcBef>
            <a:spcAft>
              <a:spcPts val="0"/>
            </a:spcAft>
            <a:buClrTx/>
            <a:buSzTx/>
            <a:buFontTx/>
            <a:buNone/>
            <a:tabLst/>
            <a:defRPr/>
          </a:pPr>
          <a:endParaRPr lang="en-US" sz="1400" b="1" i="0" baseline="0" dirty="0">
            <a:solidFill>
              <a:schemeClr val="tx2"/>
            </a:solidFill>
            <a:effectLst/>
            <a:latin typeface="+mn-lt"/>
            <a:ea typeface="+mn-ea"/>
            <a:cs typeface="+mn-cs"/>
          </a:endParaRPr>
        </a:p>
        <a:p xmlns:a="http://schemas.openxmlformats.org/drawingml/2006/main">
          <a:pPr algn="r" eaLnBrk="0" hangingPunct="0"/>
          <a:endParaRPr lang="en-US" sz="500" b="1" i="0" baseline="0" dirty="0">
            <a:solidFill>
              <a:schemeClr val="accent5"/>
            </a:solidFill>
            <a:latin typeface="+mn-lt"/>
            <a:ea typeface="Times New Roman" charset="0"/>
            <a:cs typeface="Times New Roman" charset="0"/>
          </a:endParaRPr>
        </a:p>
        <a:p xmlns:a="http://schemas.openxmlformats.org/drawingml/2006/main">
          <a:pPr algn="r" eaLnBrk="0" hangingPunct="0"/>
          <a:r>
            <a:rPr lang="en-US" sz="1400" b="1" i="0" baseline="0" dirty="0">
              <a:solidFill>
                <a:schemeClr val="accent5"/>
              </a:solidFill>
              <a:latin typeface="+mn-lt"/>
              <a:ea typeface="Times New Roman" charset="0"/>
              <a:cs typeface="Times New Roman" charset="0"/>
            </a:rPr>
            <a:t>Low Oil Price</a:t>
          </a:r>
          <a:endParaRPr lang="en-US" sz="1400" i="0" dirty="0">
            <a:solidFill>
              <a:schemeClr val="accent5"/>
            </a:solidFill>
            <a:latin typeface="+mn-lt"/>
            <a:ea typeface="Times New Roman" charset="0"/>
            <a:cs typeface="Times New Roman" charset="0"/>
          </a:endParaRPr>
        </a:p>
      </cdr:txBody>
    </cdr:sp>
  </cdr:relSizeAnchor>
  <cdr:relSizeAnchor xmlns:cdr="http://schemas.openxmlformats.org/drawingml/2006/chartDrawing">
    <cdr:from>
      <cdr:x>0</cdr:x>
      <cdr:y>0.01836</cdr:y>
    </cdr:from>
    <cdr:to>
      <cdr:x>1</cdr:x>
      <cdr:y>0.20399</cdr:y>
    </cdr:to>
    <cdr:sp macro="" textlink="">
      <cdr:nvSpPr>
        <cdr:cNvPr id="7" name="TextBox 1"/>
        <cdr:cNvSpPr txBox="1"/>
      </cdr:nvSpPr>
      <cdr:spPr bwMode="auto">
        <a:xfrm xmlns:a="http://schemas.openxmlformats.org/drawingml/2006/main">
          <a:off x="0" y="67154"/>
          <a:ext cx="3849688" cy="678972"/>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baseline="0" dirty="0">
              <a:solidFill>
                <a:sysClr val="windowText" lastClr="000000"/>
              </a:solidFill>
              <a:latin typeface="+mn-lt"/>
              <a:ea typeface="Times New Roman" charset="0"/>
              <a:cs typeface="Times New Roman" charset="0"/>
            </a:rPr>
            <a:t>Retail prices of selected petroleum products</a:t>
          </a:r>
        </a:p>
        <a:p xmlns:a="http://schemas.openxmlformats.org/drawingml/2006/main">
          <a:pPr eaLnBrk="0" hangingPunct="0"/>
          <a:endParaRPr lang="en-US" sz="200" b="1" i="0" baseline="0" dirty="0">
            <a:solidFill>
              <a:sysClr val="windowText" lastClr="000000"/>
            </a:solidFill>
            <a:latin typeface="+mn-lt"/>
            <a:ea typeface="Times New Roman" charset="0"/>
            <a:cs typeface="Times New Roman" charset="0"/>
          </a:endParaRPr>
        </a:p>
        <a:p xmlns:a="http://schemas.openxmlformats.org/drawingml/2006/main">
          <a:pPr eaLnBrk="0" hangingPunct="0"/>
          <a:r>
            <a:rPr lang="en-US" sz="1400" i="0" baseline="0" dirty="0">
              <a:solidFill>
                <a:sysClr val="windowText" lastClr="000000"/>
              </a:solidFill>
              <a:latin typeface="+mn-lt"/>
              <a:ea typeface="Times New Roman" charset="0"/>
              <a:cs typeface="Times New Roman" charset="0"/>
            </a:rPr>
            <a:t>2018 dollars per gallon</a:t>
          </a:r>
        </a:p>
        <a:p xmlns:a="http://schemas.openxmlformats.org/drawingml/2006/main">
          <a:pPr eaLnBrk="0" hangingPunct="0"/>
          <a:endParaRPr lang="en-US" sz="1400" i="0" baseline="0" dirty="0">
            <a:solidFill>
              <a:sysClr val="windowText" lastClr="000000"/>
            </a:solidFill>
            <a:latin typeface="+mn-lt"/>
            <a:ea typeface="Times New Roman" charset="0"/>
            <a:cs typeface="Times New Roman" charset="0"/>
          </a:endParaRPr>
        </a:p>
      </cdr:txBody>
    </cdr:sp>
  </cdr:relSizeAnchor>
</c:userShapes>
</file>

<file path=ppt/drawings/drawing43.xml><?xml version="1.0" encoding="utf-8"?>
<c:userShapes xmlns:c="http://schemas.openxmlformats.org/drawingml/2006/chart">
  <cdr:relSizeAnchor xmlns:cdr="http://schemas.openxmlformats.org/drawingml/2006/chartDrawing">
    <cdr:from>
      <cdr:x>0.12488</cdr:x>
      <cdr:y>0.31476</cdr:y>
    </cdr:from>
    <cdr:to>
      <cdr:x>0.36902</cdr:x>
      <cdr:y>0.40782</cdr:y>
    </cdr:to>
    <cdr:sp macro="" textlink="">
      <cdr:nvSpPr>
        <cdr:cNvPr id="10" name="TextBox 1"/>
        <cdr:cNvSpPr txBox="1"/>
      </cdr:nvSpPr>
      <cdr:spPr bwMode="auto">
        <a:xfrm xmlns:a="http://schemas.openxmlformats.org/drawingml/2006/main">
          <a:off x="512667" y="1413608"/>
          <a:ext cx="1002262" cy="417927"/>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l" eaLnBrk="0" hangingPunct="0"/>
          <a:r>
            <a:rPr lang="en-US" sz="1400" b="1" i="0" baseline="0" dirty="0">
              <a:solidFill>
                <a:schemeClr val="bg2"/>
              </a:solidFill>
              <a:latin typeface="+mn-lt"/>
              <a:ea typeface="Times New Roman" charset="0"/>
              <a:cs typeface="Times New Roman" charset="0"/>
            </a:rPr>
            <a:t>diesel</a:t>
          </a:r>
          <a:endParaRPr lang="en-US" sz="1400" i="0" dirty="0">
            <a:solidFill>
              <a:schemeClr val="bg2"/>
            </a:solidFill>
            <a:latin typeface="+mn-lt"/>
            <a:ea typeface="Times New Roman" charset="0"/>
            <a:cs typeface="Times New Roman" charset="0"/>
          </a:endParaRPr>
        </a:p>
      </cdr:txBody>
    </cdr:sp>
  </cdr:relSizeAnchor>
  <cdr:relSizeAnchor xmlns:cdr="http://schemas.openxmlformats.org/drawingml/2006/chartDrawing">
    <cdr:from>
      <cdr:x>0.2203</cdr:x>
      <cdr:y>0.14422</cdr:y>
    </cdr:from>
    <cdr:to>
      <cdr:x>0.68862</cdr:x>
      <cdr:y>0.27535</cdr:y>
    </cdr:to>
    <cdr:sp macro="" textlink="">
      <cdr:nvSpPr>
        <cdr:cNvPr id="5" name="TextBox 1"/>
        <cdr:cNvSpPr txBox="1"/>
      </cdr:nvSpPr>
      <cdr:spPr bwMode="auto">
        <a:xfrm xmlns:a="http://schemas.openxmlformats.org/drawingml/2006/main">
          <a:off x="904388" y="647699"/>
          <a:ext cx="1922584" cy="588907"/>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900" b="0" i="0" dirty="0" smtClean="0">
              <a:solidFill>
                <a:schemeClr val="bg2"/>
              </a:solidFill>
              <a:latin typeface="+mn-lt"/>
              <a:ea typeface="Times New Roman" charset="0"/>
              <a:cs typeface="Times New Roman" charset="0"/>
            </a:rPr>
            <a:t>             </a:t>
          </a:r>
          <a:r>
            <a:rPr lang="en-US" sz="1400" b="1" i="0" dirty="0" smtClean="0">
              <a:solidFill>
                <a:schemeClr val="tx1"/>
              </a:solidFill>
              <a:latin typeface="+mn-lt"/>
              <a:ea typeface="Times New Roman" charset="0"/>
              <a:cs typeface="Times New Roman" charset="0"/>
            </a:rPr>
            <a:t>2018</a:t>
          </a:r>
        </a:p>
        <a:p xmlns:a="http://schemas.openxmlformats.org/drawingml/2006/main">
          <a:pPr eaLnBrk="0" hangingPunct="0"/>
          <a:r>
            <a:rPr lang="en-US" sz="1400" b="0" i="0" dirty="0" smtClean="0">
              <a:solidFill>
                <a:schemeClr val="tx1"/>
              </a:solidFill>
              <a:latin typeface="+mn-lt"/>
              <a:ea typeface="Times New Roman" charset="0"/>
              <a:cs typeface="Times New Roman" charset="0"/>
            </a:rPr>
            <a:t>history</a:t>
          </a:r>
          <a:r>
            <a:rPr lang="en-US" sz="1400" b="0" i="0" baseline="0" dirty="0" smtClean="0">
              <a:solidFill>
                <a:schemeClr val="tx1"/>
              </a:solidFill>
              <a:latin typeface="+mn-lt"/>
              <a:ea typeface="Times New Roman" charset="0"/>
              <a:cs typeface="Times New Roman" charset="0"/>
            </a:rPr>
            <a:t>     projections</a:t>
          </a:r>
          <a:endParaRPr lang="en-US" sz="1400" b="0" i="0" dirty="0" smtClean="0">
            <a:solidFill>
              <a:schemeClr val="tx1"/>
            </a:solidFill>
            <a:latin typeface="+mn-lt"/>
            <a:ea typeface="Times New Roman" charset="0"/>
            <a:cs typeface="Times New Roman" charset="0"/>
          </a:endParaRPr>
        </a:p>
      </cdr:txBody>
    </cdr:sp>
  </cdr:relSizeAnchor>
  <cdr:relSizeAnchor xmlns:cdr="http://schemas.openxmlformats.org/drawingml/2006/chartDrawing">
    <cdr:from>
      <cdr:x>0.40686</cdr:x>
      <cdr:y>0.2643</cdr:y>
    </cdr:from>
    <cdr:to>
      <cdr:x>0.90091</cdr:x>
      <cdr:y>0.76388</cdr:y>
    </cdr:to>
    <cdr:sp macro="" textlink="">
      <cdr:nvSpPr>
        <cdr:cNvPr id="6" name="TextBox 1"/>
        <cdr:cNvSpPr txBox="1"/>
      </cdr:nvSpPr>
      <cdr:spPr bwMode="auto">
        <a:xfrm xmlns:a="http://schemas.openxmlformats.org/drawingml/2006/main">
          <a:off x="1670272" y="1186962"/>
          <a:ext cx="2028211" cy="2243652"/>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r" eaLnBrk="0" hangingPunct="0"/>
          <a:r>
            <a:rPr lang="en-US" sz="1400" b="1" i="0" baseline="0" dirty="0">
              <a:solidFill>
                <a:schemeClr val="accent4"/>
              </a:solidFill>
              <a:latin typeface="+mn-lt"/>
              <a:ea typeface="Times New Roman" charset="0"/>
              <a:cs typeface="Times New Roman" charset="0"/>
            </a:rPr>
            <a:t>High Oil Price</a:t>
          </a:r>
        </a:p>
        <a:p xmlns:a="http://schemas.openxmlformats.org/drawingml/2006/main">
          <a:pPr marL="0" marR="0" lvl="0" indent="0" algn="r" defTabSz="914400" eaLnBrk="0" fontAlgn="auto" latinLnBrk="0" hangingPunct="0">
            <a:lnSpc>
              <a:spcPct val="100000"/>
            </a:lnSpc>
            <a:spcBef>
              <a:spcPts val="0"/>
            </a:spcBef>
            <a:spcAft>
              <a:spcPts val="0"/>
            </a:spcAft>
            <a:buClrTx/>
            <a:buSzTx/>
            <a:buFontTx/>
            <a:buNone/>
            <a:tabLst/>
            <a:defRPr/>
          </a:pPr>
          <a:endParaRPr lang="en-US" sz="1000" b="1" i="0" baseline="0" dirty="0">
            <a:effectLst/>
            <a:latin typeface="+mn-lt"/>
            <a:ea typeface="+mn-ea"/>
            <a:cs typeface="+mn-cs"/>
          </a:endParaRPr>
        </a:p>
        <a:p xmlns:a="http://schemas.openxmlformats.org/drawingml/2006/main">
          <a:pPr marL="0" marR="0" lvl="0" indent="0" algn="r" defTabSz="914400" eaLnBrk="0" fontAlgn="auto" latinLnBrk="0" hangingPunct="0">
            <a:lnSpc>
              <a:spcPct val="100000"/>
            </a:lnSpc>
            <a:spcBef>
              <a:spcPts val="0"/>
            </a:spcBef>
            <a:spcAft>
              <a:spcPts val="0"/>
            </a:spcAft>
            <a:buClrTx/>
            <a:buSzTx/>
            <a:buFontTx/>
            <a:buNone/>
            <a:tabLst/>
            <a:defRPr/>
          </a:pPr>
          <a:endParaRPr lang="en-US" sz="1000" b="1" i="0" baseline="0" dirty="0">
            <a:effectLst/>
            <a:latin typeface="+mn-lt"/>
            <a:ea typeface="+mn-ea"/>
            <a:cs typeface="+mn-cs"/>
          </a:endParaRPr>
        </a:p>
        <a:p xmlns:a="http://schemas.openxmlformats.org/drawingml/2006/main">
          <a:pPr marL="0" marR="0" lvl="0" indent="0" algn="r" defTabSz="914400" eaLnBrk="0" fontAlgn="auto" latinLnBrk="0" hangingPunct="0">
            <a:lnSpc>
              <a:spcPct val="100000"/>
            </a:lnSpc>
            <a:spcBef>
              <a:spcPts val="0"/>
            </a:spcBef>
            <a:spcAft>
              <a:spcPts val="0"/>
            </a:spcAft>
            <a:buClrTx/>
            <a:buSzTx/>
            <a:buFontTx/>
            <a:buNone/>
            <a:tabLst/>
            <a:defRPr/>
          </a:pPr>
          <a:endParaRPr lang="en-US" sz="1000" b="1" i="0" baseline="0" dirty="0">
            <a:effectLst/>
            <a:latin typeface="+mn-lt"/>
            <a:ea typeface="+mn-ea"/>
            <a:cs typeface="+mn-cs"/>
          </a:endParaRPr>
        </a:p>
        <a:p xmlns:a="http://schemas.openxmlformats.org/drawingml/2006/main">
          <a:pPr marL="0" marR="0" lvl="0" indent="0" algn="r" defTabSz="914400" eaLnBrk="0" fontAlgn="auto" latinLnBrk="0" hangingPunct="0">
            <a:lnSpc>
              <a:spcPct val="100000"/>
            </a:lnSpc>
            <a:spcBef>
              <a:spcPts val="0"/>
            </a:spcBef>
            <a:spcAft>
              <a:spcPts val="0"/>
            </a:spcAft>
            <a:buClrTx/>
            <a:buSzTx/>
            <a:buFontTx/>
            <a:buNone/>
            <a:tabLst/>
            <a:defRPr/>
          </a:pPr>
          <a:endParaRPr lang="en-US" sz="800" b="1" i="0" baseline="0" dirty="0">
            <a:effectLst/>
            <a:latin typeface="+mn-lt"/>
            <a:ea typeface="+mn-ea"/>
            <a:cs typeface="+mn-cs"/>
          </a:endParaRPr>
        </a:p>
        <a:p xmlns:a="http://schemas.openxmlformats.org/drawingml/2006/main">
          <a:pPr marL="0" marR="0" lvl="0" indent="0" algn="r" defTabSz="914400" eaLnBrk="0" fontAlgn="auto" latinLnBrk="0" hangingPunct="0">
            <a:lnSpc>
              <a:spcPct val="100000"/>
            </a:lnSpc>
            <a:spcBef>
              <a:spcPts val="0"/>
            </a:spcBef>
            <a:spcAft>
              <a:spcPts val="0"/>
            </a:spcAft>
            <a:buClrTx/>
            <a:buSzTx/>
            <a:buFontTx/>
            <a:buNone/>
            <a:tabLst/>
            <a:defRPr/>
          </a:pPr>
          <a:endParaRPr lang="en-US" sz="500" b="1" i="0" baseline="0" dirty="0">
            <a:solidFill>
              <a:schemeClr val="tx2"/>
            </a:solidFill>
            <a:effectLst/>
            <a:latin typeface="+mn-lt"/>
            <a:ea typeface="+mn-ea"/>
            <a:cs typeface="+mn-cs"/>
          </a:endParaRPr>
        </a:p>
        <a:p xmlns:a="http://schemas.openxmlformats.org/drawingml/2006/main">
          <a:pPr marL="0" marR="0" lvl="0" indent="0" algn="r" defTabSz="914400" eaLnBrk="0" fontAlgn="auto" latinLnBrk="0" hangingPunct="0">
            <a:lnSpc>
              <a:spcPct val="100000"/>
            </a:lnSpc>
            <a:spcBef>
              <a:spcPts val="0"/>
            </a:spcBef>
            <a:spcAft>
              <a:spcPts val="0"/>
            </a:spcAft>
            <a:buClrTx/>
            <a:buSzTx/>
            <a:buFontTx/>
            <a:buNone/>
            <a:tabLst/>
            <a:defRPr/>
          </a:pPr>
          <a:r>
            <a:rPr lang="en-US" sz="1400" b="1" i="0" baseline="0" dirty="0" smtClean="0">
              <a:solidFill>
                <a:schemeClr val="tx1"/>
              </a:solidFill>
              <a:effectLst/>
              <a:latin typeface="+mn-lt"/>
              <a:ea typeface="+mn-ea"/>
              <a:cs typeface="+mn-cs"/>
            </a:rPr>
            <a:t>Reference</a:t>
          </a:r>
        </a:p>
        <a:p xmlns:a="http://schemas.openxmlformats.org/drawingml/2006/main">
          <a:pPr marL="0" marR="0" lvl="0" indent="0" algn="r" defTabSz="914400" eaLnBrk="0" fontAlgn="auto" latinLnBrk="0" hangingPunct="0">
            <a:lnSpc>
              <a:spcPct val="100000"/>
            </a:lnSpc>
            <a:spcBef>
              <a:spcPts val="0"/>
            </a:spcBef>
            <a:spcAft>
              <a:spcPts val="0"/>
            </a:spcAft>
            <a:buClrTx/>
            <a:buSzTx/>
            <a:buFontTx/>
            <a:buNone/>
            <a:tabLst/>
            <a:defRPr/>
          </a:pPr>
          <a:endParaRPr lang="en-US" sz="1400" b="1" dirty="0">
            <a:solidFill>
              <a:schemeClr val="tx2"/>
            </a:solidFill>
            <a:effectLst/>
          </a:endParaRPr>
        </a:p>
        <a:p xmlns:a="http://schemas.openxmlformats.org/drawingml/2006/main">
          <a:pPr algn="r" eaLnBrk="0" hangingPunct="0"/>
          <a:endParaRPr lang="en-US" sz="500" b="1" i="0" baseline="0" dirty="0">
            <a:solidFill>
              <a:schemeClr val="accent5"/>
            </a:solidFill>
            <a:latin typeface="+mn-lt"/>
            <a:ea typeface="Times New Roman" charset="0"/>
            <a:cs typeface="Times New Roman" charset="0"/>
          </a:endParaRPr>
        </a:p>
        <a:p xmlns:a="http://schemas.openxmlformats.org/drawingml/2006/main">
          <a:pPr algn="r" eaLnBrk="0" hangingPunct="0"/>
          <a:endParaRPr lang="en-US" sz="500" b="1" i="0" baseline="0" dirty="0">
            <a:solidFill>
              <a:schemeClr val="accent5"/>
            </a:solidFill>
            <a:latin typeface="+mn-lt"/>
            <a:ea typeface="Times New Roman" charset="0"/>
            <a:cs typeface="Times New Roman" charset="0"/>
          </a:endParaRPr>
        </a:p>
        <a:p xmlns:a="http://schemas.openxmlformats.org/drawingml/2006/main">
          <a:pPr algn="r" eaLnBrk="0" hangingPunct="0"/>
          <a:endParaRPr lang="en-US" sz="300" b="1" i="0" baseline="0" dirty="0">
            <a:solidFill>
              <a:schemeClr val="accent5"/>
            </a:solidFill>
            <a:latin typeface="+mn-lt"/>
            <a:ea typeface="Times New Roman" charset="0"/>
            <a:cs typeface="Times New Roman" charset="0"/>
          </a:endParaRPr>
        </a:p>
        <a:p xmlns:a="http://schemas.openxmlformats.org/drawingml/2006/main">
          <a:pPr algn="r" eaLnBrk="0" hangingPunct="0"/>
          <a:r>
            <a:rPr lang="en-US" sz="1400" b="1" i="0" baseline="0" dirty="0">
              <a:solidFill>
                <a:schemeClr val="accent5"/>
              </a:solidFill>
              <a:latin typeface="+mn-lt"/>
              <a:ea typeface="Times New Roman" charset="0"/>
              <a:cs typeface="Times New Roman" charset="0"/>
            </a:rPr>
            <a:t>Low Oil Price</a:t>
          </a:r>
          <a:endParaRPr lang="en-US" sz="1400" i="0" dirty="0">
            <a:solidFill>
              <a:schemeClr val="accent5"/>
            </a:solidFill>
            <a:latin typeface="+mn-lt"/>
            <a:ea typeface="Times New Roman" charset="0"/>
            <a:cs typeface="Times New Roman" charset="0"/>
          </a:endParaRPr>
        </a:p>
      </cdr:txBody>
    </cdr:sp>
  </cdr:relSizeAnchor>
</c:userShapes>
</file>

<file path=ppt/drawings/drawing44.xml><?xml version="1.0" encoding="utf-8"?>
<c:userShapes xmlns:c="http://schemas.openxmlformats.org/drawingml/2006/chart">
  <cdr:relSizeAnchor xmlns:cdr="http://schemas.openxmlformats.org/drawingml/2006/chartDrawing">
    <cdr:from>
      <cdr:x>0.00521</cdr:x>
      <cdr:y>2.77324E-7</cdr:y>
    </cdr:from>
    <cdr:to>
      <cdr:x>0.46875</cdr:x>
      <cdr:y>0.18154</cdr:y>
    </cdr:to>
    <cdr:sp macro="" textlink="">
      <cdr:nvSpPr>
        <cdr:cNvPr id="2" name="TextBox 1"/>
        <cdr:cNvSpPr txBox="1"/>
      </cdr:nvSpPr>
      <cdr:spPr bwMode="auto">
        <a:xfrm xmlns:a="http://schemas.openxmlformats.org/drawingml/2006/main">
          <a:off x="32839" y="1"/>
          <a:ext cx="2921716" cy="65462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400" b="1" i="0" baseline="0" dirty="0" smtClean="0">
              <a:solidFill>
                <a:sysClr val="windowText" lastClr="000000"/>
              </a:solidFill>
              <a:latin typeface="Arial" panose="020B0604020202020204" pitchFamily="34" charset="0"/>
              <a:ea typeface="Times New Roman" charset="0"/>
              <a:cs typeface="Arial" panose="020B0604020202020204" pitchFamily="34" charset="0"/>
            </a:rPr>
            <a:t>Natural gas consumption</a:t>
          </a:r>
        </a:p>
        <a:p xmlns:a="http://schemas.openxmlformats.org/drawingml/2006/main">
          <a:pPr eaLnBrk="0" hangingPunct="0"/>
          <a:endParaRPr lang="en-US" sz="200" b="1" i="0" baseline="0" dirty="0" smtClean="0">
            <a:solidFill>
              <a:sysClr val="windowText" lastClr="000000"/>
            </a:solidFill>
            <a:latin typeface="Arial" panose="020B0604020202020204" pitchFamily="34" charset="0"/>
            <a:ea typeface="Times New Roman" charset="0"/>
            <a:cs typeface="Arial" panose="020B0604020202020204" pitchFamily="34" charset="0"/>
          </a:endParaRPr>
        </a:p>
        <a:p xmlns:a="http://schemas.openxmlformats.org/drawingml/2006/main">
          <a:pPr eaLnBrk="0" hangingPunct="0"/>
          <a:r>
            <a:rPr lang="en-US" sz="1400" i="0" baseline="0" dirty="0" smtClean="0">
              <a:solidFill>
                <a:sysClr val="windowText" lastClr="000000"/>
              </a:solidFill>
              <a:latin typeface="Arial" panose="020B0604020202020204" pitchFamily="34" charset="0"/>
              <a:ea typeface="Times New Roman" charset="0"/>
              <a:cs typeface="Arial" panose="020B0604020202020204" pitchFamily="34" charset="0"/>
            </a:rPr>
            <a:t>trillion cubic feet</a:t>
          </a:r>
        </a:p>
        <a:p xmlns:a="http://schemas.openxmlformats.org/drawingml/2006/main">
          <a:pPr eaLnBrk="0" hangingPunct="0"/>
          <a:endParaRPr lang="en-US" sz="14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0.12269</cdr:x>
      <cdr:y>0.13784</cdr:y>
    </cdr:from>
    <cdr:to>
      <cdr:x>0.4337</cdr:x>
      <cdr:y>0.33239</cdr:y>
    </cdr:to>
    <cdr:sp macro="" textlink="">
      <cdr:nvSpPr>
        <cdr:cNvPr id="6" name="TextBox 1"/>
        <cdr:cNvSpPr txBox="1"/>
      </cdr:nvSpPr>
      <cdr:spPr bwMode="auto">
        <a:xfrm xmlns:a="http://schemas.openxmlformats.org/drawingml/2006/main">
          <a:off x="618022" y="619023"/>
          <a:ext cx="1566638" cy="873753"/>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0" i="0" dirty="0" smtClean="0">
              <a:solidFill>
                <a:schemeClr val="tx1"/>
              </a:solidFill>
              <a:latin typeface="Arial" panose="020B0604020202020204" pitchFamily="34" charset="0"/>
              <a:ea typeface="Times New Roman" charset="0"/>
              <a:cs typeface="Arial" panose="020B0604020202020204" pitchFamily="34" charset="0"/>
            </a:rPr>
            <a:t>         </a:t>
          </a:r>
          <a:r>
            <a:rPr lang="en-US" sz="1400" b="1" i="0" dirty="0" smtClean="0">
              <a:solidFill>
                <a:schemeClr val="tx1"/>
              </a:solidFill>
              <a:latin typeface="Arial" panose="020B0604020202020204" pitchFamily="34" charset="0"/>
              <a:ea typeface="Times New Roman" charset="0"/>
              <a:cs typeface="Arial" panose="020B0604020202020204" pitchFamily="34" charset="0"/>
            </a:rPr>
            <a:t>2018</a:t>
          </a:r>
        </a:p>
        <a:p xmlns:a="http://schemas.openxmlformats.org/drawingml/2006/main">
          <a:pPr eaLnBrk="0" hangingPunct="0"/>
          <a:r>
            <a:rPr lang="en-US" sz="1400" b="0" i="0" dirty="0" smtClean="0">
              <a:solidFill>
                <a:schemeClr val="tx1"/>
              </a:solidFill>
              <a:latin typeface="Arial" panose="020B0604020202020204" pitchFamily="34" charset="0"/>
              <a:ea typeface="Times New Roman" charset="0"/>
              <a:cs typeface="Arial" panose="020B0604020202020204" pitchFamily="34" charset="0"/>
            </a:rPr>
            <a:t>history</a:t>
          </a:r>
          <a:r>
            <a:rPr lang="en-US" sz="1400" b="0" i="0" baseline="0" dirty="0" smtClean="0">
              <a:solidFill>
                <a:schemeClr val="tx1"/>
              </a:solidFill>
              <a:latin typeface="Arial" panose="020B0604020202020204" pitchFamily="34" charset="0"/>
              <a:ea typeface="Times New Roman" charset="0"/>
              <a:cs typeface="Arial" panose="020B0604020202020204" pitchFamily="34" charset="0"/>
            </a:rPr>
            <a:t>     projections</a:t>
          </a:r>
          <a:endParaRPr lang="en-US" sz="1400" b="0" i="0" dirty="0" smtClean="0">
            <a:solidFill>
              <a:schemeClr val="tx1"/>
            </a:solidFill>
            <a:latin typeface="Arial" panose="020B0604020202020204" pitchFamily="34" charset="0"/>
            <a:ea typeface="Times New Roman" charset="0"/>
            <a:cs typeface="Arial" panose="020B0604020202020204" pitchFamily="34" charset="0"/>
          </a:endParaRPr>
        </a:p>
      </cdr:txBody>
    </cdr:sp>
  </cdr:relSizeAnchor>
  <cdr:relSizeAnchor xmlns:cdr="http://schemas.openxmlformats.org/drawingml/2006/chartDrawing">
    <cdr:from>
      <cdr:x>0.65712</cdr:x>
      <cdr:y>0.1651</cdr:y>
    </cdr:from>
    <cdr:to>
      <cdr:x>0.98242</cdr:x>
      <cdr:y>0.9128</cdr:y>
    </cdr:to>
    <cdr:sp macro="" textlink="">
      <cdr:nvSpPr>
        <cdr:cNvPr id="9" name="TextBox 1"/>
        <cdr:cNvSpPr txBox="1"/>
      </cdr:nvSpPr>
      <cdr:spPr bwMode="auto">
        <a:xfrm xmlns:a="http://schemas.openxmlformats.org/drawingml/2006/main">
          <a:off x="3310062" y="741485"/>
          <a:ext cx="1638620" cy="3357954"/>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baseline="0" dirty="0" smtClean="0">
              <a:solidFill>
                <a:schemeClr val="accent3"/>
              </a:solidFill>
              <a:latin typeface="Arial" panose="020B0604020202020204" pitchFamily="34" charset="0"/>
              <a:ea typeface="Times New Roman" charset="0"/>
              <a:cs typeface="Arial" panose="020B0604020202020204" pitchFamily="34" charset="0"/>
            </a:rPr>
            <a:t>High Oil and </a:t>
          </a:r>
        </a:p>
        <a:p xmlns:a="http://schemas.openxmlformats.org/drawingml/2006/main">
          <a:pPr eaLnBrk="0" hangingPunct="0"/>
          <a:r>
            <a:rPr lang="en-US" sz="1400" b="1" i="0" baseline="0" dirty="0" smtClean="0">
              <a:solidFill>
                <a:schemeClr val="accent3"/>
              </a:solidFill>
              <a:latin typeface="Arial" panose="020B0604020202020204" pitchFamily="34" charset="0"/>
              <a:ea typeface="Times New Roman" charset="0"/>
              <a:cs typeface="Arial" panose="020B0604020202020204" pitchFamily="34" charset="0"/>
            </a:rPr>
            <a:t>Gas Resource </a:t>
          </a:r>
        </a:p>
        <a:p xmlns:a="http://schemas.openxmlformats.org/drawingml/2006/main">
          <a:pPr eaLnBrk="0" hangingPunct="0"/>
          <a:r>
            <a:rPr lang="en-US" sz="1400" b="1" i="0" baseline="0" dirty="0" smtClean="0">
              <a:solidFill>
                <a:schemeClr val="accent3"/>
              </a:solidFill>
              <a:latin typeface="Arial" panose="020B0604020202020204" pitchFamily="34" charset="0"/>
              <a:ea typeface="Times New Roman" charset="0"/>
              <a:cs typeface="Arial" panose="020B0604020202020204" pitchFamily="34" charset="0"/>
            </a:rPr>
            <a:t>and Technology</a:t>
          </a:r>
        </a:p>
        <a:p xmlns:a="http://schemas.openxmlformats.org/drawingml/2006/main">
          <a:pPr eaLnBrk="0" hangingPunct="0"/>
          <a:r>
            <a:rPr lang="en-US" sz="1400" b="1" i="0" baseline="0" dirty="0" smtClean="0">
              <a:solidFill>
                <a:schemeClr val="accent4"/>
              </a:solidFill>
              <a:latin typeface="Arial" panose="020B0604020202020204" pitchFamily="34" charset="0"/>
              <a:ea typeface="Times New Roman" charset="0"/>
              <a:cs typeface="Arial" panose="020B0604020202020204" pitchFamily="34" charset="0"/>
            </a:rPr>
            <a:t>High Oil Price</a:t>
          </a:r>
        </a:p>
        <a:p xmlns:a="http://schemas.openxmlformats.org/drawingml/2006/main">
          <a:pPr eaLnBrk="0" hangingPunct="0"/>
          <a:r>
            <a:rPr lang="en-US" sz="1400" b="1" i="0" baseline="0" dirty="0" smtClean="0">
              <a:solidFill>
                <a:schemeClr val="accent1"/>
              </a:solidFill>
              <a:latin typeface="Arial" panose="020B0604020202020204" pitchFamily="34" charset="0"/>
              <a:ea typeface="Times New Roman" charset="0"/>
              <a:cs typeface="Arial" panose="020B0604020202020204" pitchFamily="34" charset="0"/>
            </a:rPr>
            <a:t>High Economic </a:t>
          </a:r>
        </a:p>
        <a:p xmlns:a="http://schemas.openxmlformats.org/drawingml/2006/main">
          <a:pPr eaLnBrk="0" hangingPunct="0"/>
          <a:r>
            <a:rPr lang="en-US" sz="1400" b="1" i="0" baseline="0" dirty="0" smtClean="0">
              <a:solidFill>
                <a:schemeClr val="accent1"/>
              </a:solidFill>
              <a:latin typeface="Arial" panose="020B0604020202020204" pitchFamily="34" charset="0"/>
              <a:ea typeface="Times New Roman" charset="0"/>
              <a:cs typeface="Arial" panose="020B0604020202020204" pitchFamily="34" charset="0"/>
            </a:rPr>
            <a:t>Growth</a:t>
          </a:r>
        </a:p>
        <a:p xmlns:a="http://schemas.openxmlformats.org/drawingml/2006/main">
          <a:pPr eaLnBrk="0" hangingPunct="0"/>
          <a:r>
            <a:rPr lang="en-US" sz="1400" b="1" i="0" baseline="0" dirty="0" smtClean="0">
              <a:solidFill>
                <a:schemeClr val="tx1"/>
              </a:solidFill>
              <a:latin typeface="Arial" panose="020B0604020202020204" pitchFamily="34" charset="0"/>
              <a:ea typeface="Times New Roman" charset="0"/>
              <a:cs typeface="Arial" panose="020B0604020202020204" pitchFamily="34" charset="0"/>
            </a:rPr>
            <a:t>Reference</a:t>
          </a:r>
        </a:p>
        <a:p xmlns:a="http://schemas.openxmlformats.org/drawingml/2006/main">
          <a:pPr eaLnBrk="0" hangingPunct="0"/>
          <a:r>
            <a:rPr lang="en-US" sz="1400" b="1" i="0" baseline="0" dirty="0" smtClean="0">
              <a:solidFill>
                <a:schemeClr val="accent6"/>
              </a:solidFill>
              <a:latin typeface="Arial" panose="020B0604020202020204" pitchFamily="34" charset="0"/>
              <a:ea typeface="Times New Roman" charset="0"/>
              <a:cs typeface="Arial" panose="020B0604020202020204" pitchFamily="34" charset="0"/>
            </a:rPr>
            <a:t>Low Economic</a:t>
          </a:r>
        </a:p>
        <a:p xmlns:a="http://schemas.openxmlformats.org/drawingml/2006/main">
          <a:pPr eaLnBrk="0" hangingPunct="0"/>
          <a:r>
            <a:rPr lang="en-US" sz="1400" b="1" i="0" baseline="0" dirty="0" smtClean="0">
              <a:solidFill>
                <a:schemeClr val="accent6"/>
              </a:solidFill>
              <a:latin typeface="Arial" panose="020B0604020202020204" pitchFamily="34" charset="0"/>
              <a:ea typeface="Times New Roman" charset="0"/>
              <a:cs typeface="Arial" panose="020B0604020202020204" pitchFamily="34" charset="0"/>
            </a:rPr>
            <a:t>Growth</a:t>
          </a: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A33340"/>
              </a:solidFill>
              <a:effectLst/>
              <a:uLnTx/>
              <a:uFillTx/>
              <a:latin typeface="Arial" panose="020B0604020202020204" pitchFamily="34" charset="0"/>
              <a:ea typeface="Times New Roman" charset="0"/>
              <a:cs typeface="Arial" panose="020B0604020202020204" pitchFamily="34" charset="0"/>
            </a:rPr>
            <a:t>Low Oil Price</a:t>
          </a:r>
        </a:p>
        <a:p xmlns:a="http://schemas.openxmlformats.org/drawingml/2006/main">
          <a:pPr eaLnBrk="0" hangingPunct="0"/>
          <a:r>
            <a:rPr lang="en-US" sz="1400" b="1" i="0" baseline="0" dirty="0">
              <a:solidFill>
                <a:schemeClr val="accent2"/>
              </a:solidFill>
              <a:effectLst/>
              <a:latin typeface="Arial" panose="020B0604020202020204" pitchFamily="34" charset="0"/>
              <a:ea typeface="+mn-ea"/>
              <a:cs typeface="Arial" panose="020B0604020202020204" pitchFamily="34" charset="0"/>
            </a:rPr>
            <a:t>Low Oil and </a:t>
          </a:r>
        </a:p>
        <a:p xmlns:a="http://schemas.openxmlformats.org/drawingml/2006/main">
          <a:pPr eaLnBrk="0" hangingPunct="0"/>
          <a:r>
            <a:rPr lang="en-US" sz="1400" b="1" i="0" baseline="0" dirty="0">
              <a:solidFill>
                <a:schemeClr val="accent2"/>
              </a:solidFill>
              <a:effectLst/>
              <a:latin typeface="Arial" panose="020B0604020202020204" pitchFamily="34" charset="0"/>
              <a:ea typeface="+mn-ea"/>
              <a:cs typeface="Arial" panose="020B0604020202020204" pitchFamily="34" charset="0"/>
            </a:rPr>
            <a:t>Gas Resource </a:t>
          </a:r>
        </a:p>
        <a:p xmlns:a="http://schemas.openxmlformats.org/drawingml/2006/main">
          <a:pPr eaLnBrk="0" hangingPunct="0"/>
          <a:r>
            <a:rPr lang="en-US" sz="1400" b="1" i="0" baseline="0" dirty="0">
              <a:solidFill>
                <a:schemeClr val="accent2"/>
              </a:solidFill>
              <a:effectLst/>
              <a:latin typeface="Arial" panose="020B0604020202020204" pitchFamily="34" charset="0"/>
              <a:ea typeface="+mn-ea"/>
              <a:cs typeface="Arial" panose="020B0604020202020204" pitchFamily="34" charset="0"/>
            </a:rPr>
            <a:t>and </a:t>
          </a:r>
          <a:r>
            <a:rPr lang="en-US" sz="1400" b="1" i="0" baseline="0" dirty="0" smtClean="0">
              <a:solidFill>
                <a:schemeClr val="accent2"/>
              </a:solidFill>
              <a:effectLst/>
              <a:latin typeface="Arial" panose="020B0604020202020204" pitchFamily="34" charset="0"/>
              <a:ea typeface="+mn-ea"/>
              <a:cs typeface="Arial" panose="020B0604020202020204" pitchFamily="34" charset="0"/>
            </a:rPr>
            <a:t>Technology</a:t>
          </a:r>
          <a:endParaRPr lang="en-US" sz="1400" b="1" i="0" baseline="0" dirty="0" smtClean="0">
            <a:solidFill>
              <a:schemeClr val="accent3"/>
            </a:solidFill>
            <a:latin typeface="+mn-lt"/>
            <a:ea typeface="Times New Roman" charset="0"/>
            <a:cs typeface="Times New Roman" charset="0"/>
          </a:endParaRPr>
        </a:p>
        <a:p xmlns:a="http://schemas.openxmlformats.org/drawingml/2006/main">
          <a:pPr eaLnBrk="0" hangingPunct="0"/>
          <a:endParaRPr lang="en-US" sz="1400" i="0" dirty="0" smtClean="0">
            <a:solidFill>
              <a:schemeClr val="accent3"/>
            </a:solidFill>
            <a:latin typeface="+mn-lt"/>
            <a:ea typeface="Times New Roman" charset="0"/>
            <a:cs typeface="Times New Roman" charset="0"/>
          </a:endParaRPr>
        </a:p>
      </cdr:txBody>
    </cdr:sp>
  </cdr:relSizeAnchor>
  <cdr:relSizeAnchor xmlns:cdr="http://schemas.openxmlformats.org/drawingml/2006/chartDrawing">
    <cdr:from>
      <cdr:x>0.43371</cdr:x>
      <cdr:y>0.05444</cdr:y>
    </cdr:from>
    <cdr:to>
      <cdr:x>0.75214</cdr:x>
      <cdr:y>0.12513</cdr:y>
    </cdr:to>
    <cdr:sp macro="" textlink="">
      <cdr:nvSpPr>
        <cdr:cNvPr id="7" name="TextBox 1"/>
        <cdr:cNvSpPr txBox="1"/>
      </cdr:nvSpPr>
      <cdr:spPr bwMode="auto">
        <a:xfrm xmlns:a="http://schemas.openxmlformats.org/drawingml/2006/main">
          <a:off x="2184733" y="244475"/>
          <a:ext cx="1604015" cy="31750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i="0" baseline="0" dirty="0" smtClean="0">
              <a:solidFill>
                <a:sysClr val="windowText" lastClr="000000"/>
              </a:solidFill>
              <a:latin typeface="Arial" panose="020B0604020202020204" pitchFamily="34" charset="0"/>
              <a:ea typeface="Times New Roman" charset="0"/>
              <a:cs typeface="Arial" panose="020B0604020202020204" pitchFamily="34" charset="0"/>
            </a:rPr>
            <a:t>billion cubic feet per day</a:t>
          </a:r>
          <a:endParaRPr lang="en-US" sz="1400" i="0" dirty="0" smtClean="0">
            <a:solidFill>
              <a:sysClr val="windowText" lastClr="000000"/>
            </a:solidFill>
            <a:latin typeface="Arial" panose="020B0604020202020204" pitchFamily="34" charset="0"/>
            <a:ea typeface="Times New Roman" charset="0"/>
            <a:cs typeface="Arial" panose="020B0604020202020204" pitchFamily="34" charset="0"/>
          </a:endParaRPr>
        </a:p>
      </cdr:txBody>
    </cdr:sp>
  </cdr:relSizeAnchor>
</c:userShapes>
</file>

<file path=ppt/drawings/drawing45.xml><?xml version="1.0" encoding="utf-8"?>
<c:userShapes xmlns:c="http://schemas.openxmlformats.org/drawingml/2006/chart">
  <cdr:relSizeAnchor xmlns:cdr="http://schemas.openxmlformats.org/drawingml/2006/chartDrawing">
    <cdr:from>
      <cdr:x>0.00521</cdr:x>
      <cdr:y>0</cdr:y>
    </cdr:from>
    <cdr:to>
      <cdr:x>0.66964</cdr:x>
      <cdr:y>0.15624</cdr:y>
    </cdr:to>
    <cdr:sp macro="" textlink="">
      <cdr:nvSpPr>
        <cdr:cNvPr id="2" name="TextBox 1"/>
        <cdr:cNvSpPr txBox="1"/>
      </cdr:nvSpPr>
      <cdr:spPr bwMode="auto">
        <a:xfrm xmlns:a="http://schemas.openxmlformats.org/drawingml/2006/main">
          <a:off x="21388" y="0"/>
          <a:ext cx="2727668" cy="701674"/>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400" b="1" i="0" baseline="0" dirty="0" smtClean="0">
              <a:solidFill>
                <a:sysClr val="windowText" lastClr="000000"/>
              </a:solidFill>
              <a:latin typeface="+mn-lt"/>
              <a:ea typeface="Times New Roman" charset="0"/>
              <a:cs typeface="Times New Roman" charset="0"/>
            </a:rPr>
            <a:t>Dry natural gas production</a:t>
          </a:r>
        </a:p>
        <a:p xmlns:a="http://schemas.openxmlformats.org/drawingml/2006/main">
          <a:pPr eaLnBrk="0" hangingPunct="0"/>
          <a:endParaRPr lang="en-US" sz="200" b="1" i="0" baseline="0" dirty="0" smtClean="0">
            <a:solidFill>
              <a:sysClr val="windowText" lastClr="000000"/>
            </a:solidFill>
            <a:latin typeface="+mn-lt"/>
            <a:ea typeface="Times New Roman" charset="0"/>
            <a:cs typeface="Times New Roman" charset="0"/>
          </a:endParaRPr>
        </a:p>
        <a:p xmlns:a="http://schemas.openxmlformats.org/drawingml/2006/main">
          <a:pPr eaLnBrk="0" hangingPunct="0"/>
          <a:r>
            <a:rPr lang="en-US" sz="1400" i="0" baseline="0" dirty="0" smtClean="0">
              <a:solidFill>
                <a:sysClr val="windowText" lastClr="000000"/>
              </a:solidFill>
              <a:latin typeface="+mn-lt"/>
              <a:ea typeface="Times New Roman" charset="0"/>
              <a:cs typeface="Times New Roman" charset="0"/>
            </a:rPr>
            <a:t>trillion cubic feet</a:t>
          </a:r>
        </a:p>
        <a:p xmlns:a="http://schemas.openxmlformats.org/drawingml/2006/main">
          <a:pPr eaLnBrk="0" hangingPunct="0"/>
          <a:endParaRPr lang="en-US" sz="1400" i="0" baseline="0" dirty="0" smtClean="0">
            <a:solidFill>
              <a:sysClr val="windowText" lastClr="000000"/>
            </a:solidFill>
            <a:latin typeface="+mn-lt"/>
            <a:ea typeface="Times New Roman" charset="0"/>
            <a:cs typeface="Times New Roman" charset="0"/>
          </a:endParaRPr>
        </a:p>
        <a:p xmlns:a="http://schemas.openxmlformats.org/drawingml/2006/main">
          <a:pPr eaLnBrk="0" hangingPunct="0"/>
          <a:endParaRPr lang="en-US" sz="14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cdr:x>
      <cdr:y>0.02988</cdr:y>
    </cdr:from>
    <cdr:to>
      <cdr:x>0</cdr:x>
      <cdr:y>0.02988</cdr:y>
    </cdr:to>
    <cdr:grpSp>
      <cdr:nvGrpSpPr>
        <cdr:cNvPr id="4" name="Group 3"/>
        <cdr:cNvGrpSpPr/>
      </cdr:nvGrpSpPr>
      <cdr:grpSpPr>
        <a:xfrm xmlns:a="http://schemas.openxmlformats.org/drawingml/2006/main">
          <a:off x="0" y="134192"/>
          <a:ext cx="0" cy="0"/>
          <a:chOff x="0" y="134192"/>
          <a:chExt cx="0" cy="0"/>
        </a:xfrm>
      </cdr:grpSpPr>
    </cdr:grpSp>
  </cdr:relSizeAnchor>
  <cdr:relSizeAnchor xmlns:cdr="http://schemas.openxmlformats.org/drawingml/2006/chartDrawing">
    <cdr:from>
      <cdr:x>0.44875</cdr:x>
      <cdr:y>0.05208</cdr:y>
    </cdr:from>
    <cdr:to>
      <cdr:x>0.97198</cdr:x>
      <cdr:y>0.17447</cdr:y>
    </cdr:to>
    <cdr:sp macro="" textlink="">
      <cdr:nvSpPr>
        <cdr:cNvPr id="7" name="TextBox 1"/>
        <cdr:cNvSpPr txBox="1"/>
      </cdr:nvSpPr>
      <cdr:spPr bwMode="auto">
        <a:xfrm xmlns:a="http://schemas.openxmlformats.org/drawingml/2006/main">
          <a:off x="1842233" y="233893"/>
          <a:ext cx="2148012" cy="54965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r" eaLnBrk="0" hangingPunct="0"/>
          <a:r>
            <a:rPr lang="en-US" sz="1400" b="0" i="0" baseline="0" dirty="0" smtClean="0">
              <a:solidFill>
                <a:sysClr val="windowText" lastClr="000000"/>
              </a:solidFill>
              <a:latin typeface="+mn-lt"/>
              <a:ea typeface="Times New Roman" charset="0"/>
              <a:cs typeface="Times New Roman" charset="0"/>
            </a:rPr>
            <a:t>billion cubic feet per day</a:t>
          </a:r>
          <a:endParaRPr lang="en-US" sz="1400" b="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0.28477</cdr:x>
      <cdr:y>0.13784</cdr:y>
    </cdr:from>
    <cdr:to>
      <cdr:x>0.71522</cdr:x>
      <cdr:y>0.3205</cdr:y>
    </cdr:to>
    <cdr:sp macro="" textlink="">
      <cdr:nvSpPr>
        <cdr:cNvPr id="8" name="TextBox 1"/>
        <cdr:cNvSpPr txBox="1"/>
      </cdr:nvSpPr>
      <cdr:spPr bwMode="auto">
        <a:xfrm xmlns:a="http://schemas.openxmlformats.org/drawingml/2006/main">
          <a:off x="1169059" y="619023"/>
          <a:ext cx="1767116" cy="82035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000" b="0" i="0" dirty="0" smtClean="0">
              <a:solidFill>
                <a:schemeClr val="tx1"/>
              </a:solidFill>
              <a:latin typeface="+mn-lt"/>
              <a:ea typeface="Times New Roman" charset="0"/>
              <a:cs typeface="Times New Roman" charset="0"/>
            </a:rPr>
            <a:t>        </a:t>
          </a:r>
          <a:r>
            <a:rPr lang="en-US" sz="1400" b="0" i="0" dirty="0" smtClean="0">
              <a:solidFill>
                <a:schemeClr val="tx1"/>
              </a:solidFill>
              <a:latin typeface="+mn-lt"/>
              <a:ea typeface="Times New Roman" charset="0"/>
              <a:cs typeface="Times New Roman" charset="0"/>
            </a:rPr>
            <a:t>   </a:t>
          </a:r>
          <a:r>
            <a:rPr lang="en-US" sz="1400" b="1" i="0" dirty="0" smtClean="0">
              <a:solidFill>
                <a:schemeClr val="tx1"/>
              </a:solidFill>
              <a:latin typeface="+mn-lt"/>
              <a:ea typeface="Times New Roman" charset="0"/>
              <a:cs typeface="Times New Roman" charset="0"/>
            </a:rPr>
            <a:t>2018</a:t>
          </a:r>
        </a:p>
        <a:p xmlns:a="http://schemas.openxmlformats.org/drawingml/2006/main">
          <a:pPr eaLnBrk="0" hangingPunct="0"/>
          <a:r>
            <a:rPr lang="en-US" sz="1400" b="0" i="0" dirty="0" smtClean="0">
              <a:solidFill>
                <a:schemeClr val="tx1"/>
              </a:solidFill>
              <a:latin typeface="+mn-lt"/>
              <a:ea typeface="Times New Roman" charset="0"/>
              <a:cs typeface="Times New Roman" charset="0"/>
            </a:rPr>
            <a:t>history</a:t>
          </a:r>
          <a:r>
            <a:rPr lang="en-US" sz="1400" b="0" i="0" baseline="0" dirty="0" smtClean="0">
              <a:solidFill>
                <a:schemeClr val="tx1"/>
              </a:solidFill>
              <a:latin typeface="+mn-lt"/>
              <a:ea typeface="Times New Roman" charset="0"/>
              <a:cs typeface="Times New Roman" charset="0"/>
            </a:rPr>
            <a:t>     projections</a:t>
          </a:r>
          <a:endParaRPr lang="en-US" sz="1400" b="0" i="0" dirty="0" smtClean="0">
            <a:solidFill>
              <a:schemeClr val="tx1"/>
            </a:solidFill>
            <a:latin typeface="+mn-lt"/>
            <a:ea typeface="Times New Roman" charset="0"/>
            <a:cs typeface="Times New Roman" charset="0"/>
          </a:endParaRPr>
        </a:p>
      </cdr:txBody>
    </cdr:sp>
  </cdr:relSizeAnchor>
</c:userShapes>
</file>

<file path=ppt/drawings/drawing46.xml><?xml version="1.0" encoding="utf-8"?>
<c:userShapes xmlns:c="http://schemas.openxmlformats.org/drawingml/2006/chart">
  <cdr:relSizeAnchor xmlns:cdr="http://schemas.openxmlformats.org/drawingml/2006/chartDrawing">
    <cdr:from>
      <cdr:x>0.00521</cdr:x>
      <cdr:y>0</cdr:y>
    </cdr:from>
    <cdr:to>
      <cdr:x>0.46875</cdr:x>
      <cdr:y>0.17637</cdr:y>
    </cdr:to>
    <cdr:sp macro="" textlink="">
      <cdr:nvSpPr>
        <cdr:cNvPr id="2" name="TextBox 1"/>
        <cdr:cNvSpPr txBox="1"/>
      </cdr:nvSpPr>
      <cdr:spPr bwMode="auto">
        <a:xfrm xmlns:a="http://schemas.openxmlformats.org/drawingml/2006/main">
          <a:off x="16674" y="0"/>
          <a:ext cx="1483514" cy="645102"/>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400" b="1" i="0" dirty="0" smtClean="0">
              <a:solidFill>
                <a:sysClr val="windowText" lastClr="000000"/>
              </a:solidFill>
              <a:latin typeface="+mn-lt"/>
              <a:ea typeface="Times New Roman" charset="0"/>
              <a:cs typeface="Times New Roman" charset="0"/>
            </a:rPr>
            <a:t>Dry</a:t>
          </a:r>
          <a:r>
            <a:rPr lang="en-US" sz="1400" b="1" i="0" baseline="0" dirty="0" smtClean="0">
              <a:solidFill>
                <a:sysClr val="windowText" lastClr="000000"/>
              </a:solidFill>
              <a:latin typeface="+mn-lt"/>
              <a:ea typeface="Times New Roman" charset="0"/>
              <a:cs typeface="Times New Roman" charset="0"/>
            </a:rPr>
            <a:t> n</a:t>
          </a:r>
          <a:r>
            <a:rPr lang="en-US" sz="1400" b="1" i="0" dirty="0" smtClean="0">
              <a:solidFill>
                <a:sysClr val="windowText" lastClr="000000"/>
              </a:solidFill>
              <a:latin typeface="+mn-lt"/>
              <a:ea typeface="Times New Roman" charset="0"/>
              <a:cs typeface="Times New Roman" charset="0"/>
            </a:rPr>
            <a:t>atural gas production</a:t>
          </a:r>
        </a:p>
        <a:p xmlns:a="http://schemas.openxmlformats.org/drawingml/2006/main">
          <a:pPr eaLnBrk="0" hangingPunct="0"/>
          <a:endParaRPr lang="en-US" sz="200" b="1" i="0" baseline="0" dirty="0" smtClean="0">
            <a:solidFill>
              <a:sysClr val="windowText" lastClr="000000"/>
            </a:solidFill>
            <a:latin typeface="+mn-lt"/>
            <a:ea typeface="Times New Roman" charset="0"/>
            <a:cs typeface="Times New Roman" charset="0"/>
          </a:endParaRPr>
        </a:p>
        <a:p xmlns:a="http://schemas.openxmlformats.org/drawingml/2006/main">
          <a:pPr eaLnBrk="0" hangingPunct="0"/>
          <a:r>
            <a:rPr lang="en-US" sz="1400" i="0" baseline="0" dirty="0" smtClean="0">
              <a:solidFill>
                <a:sysClr val="windowText" lastClr="000000"/>
              </a:solidFill>
              <a:latin typeface="+mn-lt"/>
              <a:ea typeface="Times New Roman" charset="0"/>
              <a:cs typeface="Times New Roman" charset="0"/>
            </a:rPr>
            <a:t>trillion cubic feet</a:t>
          </a:r>
        </a:p>
        <a:p xmlns:a="http://schemas.openxmlformats.org/drawingml/2006/main">
          <a:pPr eaLnBrk="0" hangingPunct="0"/>
          <a:endParaRPr lang="en-US" sz="14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0.23102</cdr:x>
      <cdr:y>0.13602</cdr:y>
    </cdr:from>
    <cdr:to>
      <cdr:x>0.73014</cdr:x>
      <cdr:y>0.25846</cdr:y>
    </cdr:to>
    <cdr:sp macro="" textlink="">
      <cdr:nvSpPr>
        <cdr:cNvPr id="6" name="TextBox 1"/>
        <cdr:cNvSpPr txBox="1"/>
      </cdr:nvSpPr>
      <cdr:spPr bwMode="auto">
        <a:xfrm xmlns:a="http://schemas.openxmlformats.org/drawingml/2006/main">
          <a:off x="948401" y="610876"/>
          <a:ext cx="2049044" cy="549883"/>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900" b="0" i="0" dirty="0" smtClean="0">
              <a:solidFill>
                <a:schemeClr val="bg2"/>
              </a:solidFill>
              <a:latin typeface="+mn-lt"/>
              <a:ea typeface="Times New Roman" charset="0"/>
              <a:cs typeface="Times New Roman" charset="0"/>
            </a:rPr>
            <a:t>              </a:t>
          </a:r>
          <a:r>
            <a:rPr lang="en-US" sz="1400" b="1" i="0" dirty="0" smtClean="0">
              <a:solidFill>
                <a:schemeClr val="tx1"/>
              </a:solidFill>
              <a:latin typeface="+mn-lt"/>
              <a:ea typeface="Times New Roman" charset="0"/>
              <a:cs typeface="Times New Roman" charset="0"/>
            </a:rPr>
            <a:t>2018</a:t>
          </a:r>
        </a:p>
        <a:p xmlns:a="http://schemas.openxmlformats.org/drawingml/2006/main">
          <a:pPr eaLnBrk="0" hangingPunct="0"/>
          <a:r>
            <a:rPr lang="en-US" sz="1400" b="0" i="0" dirty="0" smtClean="0">
              <a:solidFill>
                <a:schemeClr val="tx1"/>
              </a:solidFill>
              <a:latin typeface="+mn-lt"/>
              <a:ea typeface="Times New Roman" charset="0"/>
              <a:cs typeface="Times New Roman" charset="0"/>
            </a:rPr>
            <a:t>history</a:t>
          </a:r>
          <a:r>
            <a:rPr lang="en-US" sz="1400" b="0" i="0" baseline="0" dirty="0" smtClean="0">
              <a:solidFill>
                <a:schemeClr val="tx1"/>
              </a:solidFill>
              <a:latin typeface="+mn-lt"/>
              <a:ea typeface="Times New Roman" charset="0"/>
              <a:cs typeface="Times New Roman" charset="0"/>
            </a:rPr>
            <a:t>     projections</a:t>
          </a:r>
          <a:endParaRPr lang="en-US" sz="1400" b="0" i="0" dirty="0" smtClean="0">
            <a:solidFill>
              <a:schemeClr val="tx1"/>
            </a:solidFill>
            <a:latin typeface="+mn-lt"/>
            <a:ea typeface="Times New Roman" charset="0"/>
            <a:cs typeface="Times New Roman" charset="0"/>
          </a:endParaRPr>
        </a:p>
      </cdr:txBody>
    </cdr:sp>
  </cdr:relSizeAnchor>
  <cdr:relSizeAnchor xmlns:cdr="http://schemas.openxmlformats.org/drawingml/2006/chartDrawing">
    <cdr:from>
      <cdr:x>0.62024</cdr:x>
      <cdr:y>0.33468</cdr:y>
    </cdr:from>
    <cdr:to>
      <cdr:x>0.96115</cdr:x>
      <cdr:y>0.41022</cdr:y>
    </cdr:to>
    <cdr:sp macro="" textlink="">
      <cdr:nvSpPr>
        <cdr:cNvPr id="8" name="TextBox 1"/>
        <cdr:cNvSpPr txBox="1"/>
      </cdr:nvSpPr>
      <cdr:spPr bwMode="auto">
        <a:xfrm xmlns:a="http://schemas.openxmlformats.org/drawingml/2006/main">
          <a:off x="2546274" y="1503055"/>
          <a:ext cx="1399529" cy="339253"/>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chemeClr val="tx1"/>
              </a:solidFill>
              <a:latin typeface="+mn-lt"/>
              <a:ea typeface="Times New Roman" charset="0"/>
              <a:cs typeface="Times New Roman" charset="0"/>
            </a:rPr>
            <a:t>Reference</a:t>
          </a:r>
        </a:p>
        <a:p xmlns:a="http://schemas.openxmlformats.org/drawingml/2006/main">
          <a:pPr eaLnBrk="0" hangingPunct="0"/>
          <a:endParaRPr lang="en-US" sz="1400" i="0" dirty="0" smtClean="0">
            <a:solidFill>
              <a:schemeClr val="tx2"/>
            </a:solidFill>
            <a:latin typeface="+mn-lt"/>
            <a:ea typeface="Times New Roman" charset="0"/>
            <a:cs typeface="Times New Roman" charset="0"/>
          </a:endParaRPr>
        </a:p>
      </cdr:txBody>
    </cdr:sp>
  </cdr:relSizeAnchor>
  <cdr:relSizeAnchor xmlns:cdr="http://schemas.openxmlformats.org/drawingml/2006/chartDrawing">
    <cdr:from>
      <cdr:x>0.02175</cdr:x>
      <cdr:y>0.29599</cdr:y>
    </cdr:from>
    <cdr:to>
      <cdr:x>0.47936</cdr:x>
      <cdr:y>0.48775</cdr:y>
    </cdr:to>
    <cdr:sp macro="" textlink="">
      <cdr:nvSpPr>
        <cdr:cNvPr id="9" name="TextBox 1"/>
        <cdr:cNvSpPr txBox="1"/>
      </cdr:nvSpPr>
      <cdr:spPr bwMode="auto">
        <a:xfrm xmlns:a="http://schemas.openxmlformats.org/drawingml/2006/main">
          <a:off x="89274" y="1329288"/>
          <a:ext cx="1878615" cy="861202"/>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r" eaLnBrk="0" hangingPunct="0"/>
          <a:r>
            <a:rPr lang="en-US" sz="1400" b="1" i="0" dirty="0" smtClean="0">
              <a:solidFill>
                <a:schemeClr val="accent3"/>
              </a:solidFill>
              <a:latin typeface="+mn-lt"/>
              <a:ea typeface="Times New Roman" charset="0"/>
              <a:cs typeface="Times New Roman" charset="0"/>
            </a:rPr>
            <a:t>High Oil and </a:t>
          </a:r>
        </a:p>
        <a:p xmlns:a="http://schemas.openxmlformats.org/drawingml/2006/main">
          <a:pPr algn="r" eaLnBrk="0" hangingPunct="0"/>
          <a:r>
            <a:rPr lang="en-US" sz="1400" b="1" i="0" dirty="0" smtClean="0">
              <a:solidFill>
                <a:schemeClr val="accent3"/>
              </a:solidFill>
              <a:latin typeface="+mn-lt"/>
              <a:ea typeface="Times New Roman" charset="0"/>
              <a:cs typeface="Times New Roman" charset="0"/>
            </a:rPr>
            <a:t>Gas Resource </a:t>
          </a:r>
        </a:p>
        <a:p xmlns:a="http://schemas.openxmlformats.org/drawingml/2006/main">
          <a:pPr algn="r" eaLnBrk="0" hangingPunct="0"/>
          <a:r>
            <a:rPr lang="en-US" sz="1400" b="1" i="0" dirty="0" smtClean="0">
              <a:solidFill>
                <a:schemeClr val="accent3"/>
              </a:solidFill>
              <a:latin typeface="+mn-lt"/>
              <a:ea typeface="Times New Roman" charset="0"/>
              <a:cs typeface="Times New Roman" charset="0"/>
            </a:rPr>
            <a:t>and Technology    </a:t>
          </a:r>
        </a:p>
        <a:p xmlns:a="http://schemas.openxmlformats.org/drawingml/2006/main">
          <a:pPr algn="r" eaLnBrk="0" hangingPunct="0"/>
          <a:endParaRPr lang="en-US" sz="1400" i="0" dirty="0" smtClean="0">
            <a:solidFill>
              <a:schemeClr val="tx2"/>
            </a:solidFill>
            <a:latin typeface="+mn-lt"/>
            <a:ea typeface="Times New Roman" charset="0"/>
            <a:cs typeface="Times New Roman" charset="0"/>
          </a:endParaRPr>
        </a:p>
      </cdr:txBody>
    </cdr:sp>
  </cdr:relSizeAnchor>
  <cdr:relSizeAnchor xmlns:cdr="http://schemas.openxmlformats.org/drawingml/2006/chartDrawing">
    <cdr:from>
      <cdr:x>0.43254</cdr:x>
      <cdr:y>0.54182</cdr:y>
    </cdr:from>
    <cdr:to>
      <cdr:x>0.92929</cdr:x>
      <cdr:y>0.73745</cdr:y>
    </cdr:to>
    <cdr:sp macro="" textlink="">
      <cdr:nvSpPr>
        <cdr:cNvPr id="10" name="TextBox 1"/>
        <cdr:cNvSpPr txBox="1"/>
      </cdr:nvSpPr>
      <cdr:spPr bwMode="auto">
        <a:xfrm xmlns:a="http://schemas.openxmlformats.org/drawingml/2006/main">
          <a:off x="1384301" y="1981778"/>
          <a:ext cx="1589809" cy="71553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lang="en-US" sz="1400" b="1" i="0" dirty="0">
              <a:solidFill>
                <a:schemeClr val="accent2"/>
              </a:solidFill>
              <a:effectLst/>
              <a:latin typeface="+mn-lt"/>
              <a:ea typeface="+mn-ea"/>
              <a:cs typeface="+mn-cs"/>
            </a:rPr>
            <a:t>Low Oil and </a:t>
          </a: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lang="en-US" sz="1400" b="1" i="0" dirty="0">
              <a:solidFill>
                <a:schemeClr val="accent2"/>
              </a:solidFill>
              <a:effectLst/>
              <a:latin typeface="+mn-lt"/>
              <a:ea typeface="+mn-ea"/>
              <a:cs typeface="+mn-cs"/>
            </a:rPr>
            <a:t>Gas Resource </a:t>
          </a: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lang="en-US" sz="1400" b="1" i="0" dirty="0">
              <a:solidFill>
                <a:schemeClr val="accent2"/>
              </a:solidFill>
              <a:effectLst/>
              <a:latin typeface="+mn-lt"/>
              <a:ea typeface="+mn-ea"/>
              <a:cs typeface="+mn-cs"/>
            </a:rPr>
            <a:t>and Technology</a:t>
          </a:r>
          <a:endParaRPr lang="en-US" sz="1400" dirty="0">
            <a:solidFill>
              <a:schemeClr val="accent2"/>
            </a:solidFill>
            <a:effectLst/>
          </a:endParaRPr>
        </a:p>
        <a:p xmlns:a="http://schemas.openxmlformats.org/drawingml/2006/main">
          <a:pPr eaLnBrk="0" hangingPunct="0"/>
          <a:endParaRPr lang="en-US" sz="1400" i="0" dirty="0" smtClean="0">
            <a:solidFill>
              <a:schemeClr val="tx2"/>
            </a:solidFill>
            <a:latin typeface="+mn-lt"/>
            <a:ea typeface="Times New Roman" charset="0"/>
            <a:cs typeface="Times New Roman" charset="0"/>
          </a:endParaRPr>
        </a:p>
      </cdr:txBody>
    </cdr:sp>
  </cdr:relSizeAnchor>
</c:userShapes>
</file>

<file path=ppt/drawings/drawing47.xml><?xml version="1.0" encoding="utf-8"?>
<c:userShapes xmlns:c="http://schemas.openxmlformats.org/drawingml/2006/chart">
  <cdr:relSizeAnchor xmlns:cdr="http://schemas.openxmlformats.org/drawingml/2006/chartDrawing">
    <cdr:from>
      <cdr:x>0</cdr:x>
      <cdr:y>0</cdr:y>
    </cdr:from>
    <cdr:to>
      <cdr:x>0.89868</cdr:x>
      <cdr:y>0.17992</cdr:y>
    </cdr:to>
    <cdr:sp macro="" textlink="">
      <cdr:nvSpPr>
        <cdr:cNvPr id="2" name="TextBox 1"/>
        <cdr:cNvSpPr txBox="1"/>
      </cdr:nvSpPr>
      <cdr:spPr bwMode="auto">
        <a:xfrm xmlns:a="http://schemas.openxmlformats.org/drawingml/2006/main">
          <a:off x="0" y="0"/>
          <a:ext cx="3040486" cy="658091"/>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400" b="1" i="0" dirty="0" smtClean="0">
              <a:solidFill>
                <a:sysClr val="windowText" lastClr="000000"/>
              </a:solidFill>
              <a:latin typeface="+mn-lt"/>
              <a:ea typeface="Times New Roman" charset="0"/>
              <a:cs typeface="Times New Roman" charset="0"/>
            </a:rPr>
            <a:t>Natural gas spot price at Henry Hub</a:t>
          </a:r>
        </a:p>
        <a:p xmlns:a="http://schemas.openxmlformats.org/drawingml/2006/main">
          <a:pPr eaLnBrk="0" hangingPunct="0"/>
          <a:r>
            <a:rPr lang="en-US" sz="200" b="1" i="0" dirty="0" smtClean="0">
              <a:solidFill>
                <a:sysClr val="windowText" lastClr="000000"/>
              </a:solidFill>
              <a:latin typeface="+mn-lt"/>
              <a:ea typeface="Times New Roman" charset="0"/>
              <a:cs typeface="Times New Roman" charset="0"/>
            </a:rPr>
            <a:t>2</a:t>
          </a:r>
          <a:endParaRPr lang="en-US" sz="1400" b="1" i="0" baseline="0" dirty="0" smtClean="0">
            <a:solidFill>
              <a:sysClr val="windowText" lastClr="000000"/>
            </a:solidFill>
            <a:latin typeface="+mn-lt"/>
            <a:ea typeface="Times New Roman" charset="0"/>
            <a:cs typeface="Times New Roman" charset="0"/>
          </a:endParaRPr>
        </a:p>
        <a:p xmlns:a="http://schemas.openxmlformats.org/drawingml/2006/main">
          <a:pPr eaLnBrk="0" hangingPunct="0"/>
          <a:r>
            <a:rPr lang="en-US" sz="1400" i="0" baseline="0" dirty="0" smtClean="0">
              <a:solidFill>
                <a:sysClr val="windowText" lastClr="000000"/>
              </a:solidFill>
              <a:latin typeface="+mn-lt"/>
              <a:ea typeface="Times New Roman" charset="0"/>
              <a:cs typeface="Times New Roman" charset="0"/>
            </a:rPr>
            <a:t>2018 dollars per million British</a:t>
          </a:r>
          <a:r>
            <a:rPr lang="en-US" sz="1400" i="0" dirty="0" smtClean="0">
              <a:solidFill>
                <a:sysClr val="windowText" lastClr="000000"/>
              </a:solidFill>
              <a:latin typeface="+mn-lt"/>
              <a:ea typeface="Times New Roman" charset="0"/>
              <a:cs typeface="Times New Roman" charset="0"/>
            </a:rPr>
            <a:t> thermal unit</a:t>
          </a:r>
          <a:endParaRPr lang="en-US" sz="1400" i="0" baseline="0" dirty="0" smtClean="0">
            <a:solidFill>
              <a:sysClr val="windowText" lastClr="000000"/>
            </a:solidFill>
            <a:latin typeface="+mn-lt"/>
            <a:ea typeface="Times New Roman" charset="0"/>
            <a:cs typeface="Times New Roman" charset="0"/>
          </a:endParaRPr>
        </a:p>
        <a:p xmlns:a="http://schemas.openxmlformats.org/drawingml/2006/main">
          <a:pPr eaLnBrk="0" hangingPunct="0"/>
          <a:endParaRPr lang="en-US" sz="14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0.2214</cdr:x>
      <cdr:y>0.1401</cdr:y>
    </cdr:from>
    <cdr:to>
      <cdr:x>0.66593</cdr:x>
      <cdr:y>0.27435</cdr:y>
    </cdr:to>
    <cdr:sp macro="" textlink="">
      <cdr:nvSpPr>
        <cdr:cNvPr id="6" name="TextBox 1"/>
        <cdr:cNvSpPr txBox="1"/>
      </cdr:nvSpPr>
      <cdr:spPr bwMode="auto">
        <a:xfrm xmlns:a="http://schemas.openxmlformats.org/drawingml/2006/main">
          <a:off x="908908" y="629201"/>
          <a:ext cx="1824917" cy="602922"/>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0" i="0" dirty="0" smtClean="0">
              <a:solidFill>
                <a:schemeClr val="bg2"/>
              </a:solidFill>
              <a:latin typeface="+mn-lt"/>
              <a:ea typeface="Times New Roman" charset="0"/>
              <a:cs typeface="Times New Roman" charset="0"/>
            </a:rPr>
            <a:t>         </a:t>
          </a:r>
          <a:r>
            <a:rPr lang="en-US" sz="1400" b="1" i="0" dirty="0" smtClean="0">
              <a:solidFill>
                <a:schemeClr val="tx1"/>
              </a:solidFill>
              <a:latin typeface="+mn-lt"/>
              <a:ea typeface="Times New Roman" charset="0"/>
              <a:cs typeface="Times New Roman" charset="0"/>
            </a:rPr>
            <a:t>2018</a:t>
          </a:r>
        </a:p>
        <a:p xmlns:a="http://schemas.openxmlformats.org/drawingml/2006/main">
          <a:pPr eaLnBrk="0" hangingPunct="0"/>
          <a:endParaRPr lang="en-US" sz="200" b="0" i="0" dirty="0" smtClean="0">
            <a:solidFill>
              <a:schemeClr val="tx1"/>
            </a:solidFill>
            <a:latin typeface="+mn-lt"/>
            <a:ea typeface="Times New Roman" charset="0"/>
            <a:cs typeface="Times New Roman" charset="0"/>
          </a:endParaRPr>
        </a:p>
        <a:p xmlns:a="http://schemas.openxmlformats.org/drawingml/2006/main">
          <a:pPr eaLnBrk="0" hangingPunct="0"/>
          <a:r>
            <a:rPr lang="en-US" sz="1400" b="0" i="0" dirty="0" smtClean="0">
              <a:solidFill>
                <a:schemeClr val="tx1"/>
              </a:solidFill>
              <a:latin typeface="+mn-lt"/>
              <a:ea typeface="Times New Roman" charset="0"/>
              <a:cs typeface="Times New Roman" charset="0"/>
            </a:rPr>
            <a:t>history</a:t>
          </a:r>
          <a:r>
            <a:rPr lang="en-US" sz="1400" b="0" i="0" baseline="0" dirty="0" smtClean="0">
              <a:solidFill>
                <a:schemeClr val="tx1"/>
              </a:solidFill>
              <a:latin typeface="+mn-lt"/>
              <a:ea typeface="Times New Roman" charset="0"/>
              <a:cs typeface="Times New Roman" charset="0"/>
            </a:rPr>
            <a:t>     projections</a:t>
          </a:r>
          <a:endParaRPr lang="en-US" sz="1400" b="0" i="0" dirty="0" smtClean="0">
            <a:solidFill>
              <a:schemeClr val="tx1"/>
            </a:solidFill>
            <a:latin typeface="+mn-lt"/>
            <a:ea typeface="Times New Roman" charset="0"/>
            <a:cs typeface="Times New Roman" charset="0"/>
          </a:endParaRPr>
        </a:p>
      </cdr:txBody>
    </cdr:sp>
  </cdr:relSizeAnchor>
  <cdr:relSizeAnchor xmlns:cdr="http://schemas.openxmlformats.org/drawingml/2006/chartDrawing">
    <cdr:from>
      <cdr:x>0.44821</cdr:x>
      <cdr:y>0.3051</cdr:y>
    </cdr:from>
    <cdr:to>
      <cdr:x>0.92262</cdr:x>
      <cdr:y>0.47755</cdr:y>
    </cdr:to>
    <cdr:sp macro="" textlink="">
      <cdr:nvSpPr>
        <cdr:cNvPr id="7" name="TextBox 1"/>
        <cdr:cNvSpPr txBox="1"/>
      </cdr:nvSpPr>
      <cdr:spPr bwMode="auto">
        <a:xfrm xmlns:a="http://schemas.openxmlformats.org/drawingml/2006/main">
          <a:off x="1434438" y="1088028"/>
          <a:ext cx="1518314" cy="614984"/>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chemeClr val="accent2"/>
              </a:solidFill>
              <a:latin typeface="+mn-lt"/>
              <a:ea typeface="Times New Roman" charset="0"/>
              <a:cs typeface="Times New Roman" charset="0"/>
            </a:rPr>
            <a:t>Low Oil and Gas Resource and Technology</a:t>
          </a:r>
        </a:p>
        <a:p xmlns:a="http://schemas.openxmlformats.org/drawingml/2006/main">
          <a:pPr eaLnBrk="0" hangingPunct="0"/>
          <a:endParaRPr lang="en-US" sz="1400" b="1"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0.5564</cdr:x>
      <cdr:y>0.58106</cdr:y>
    </cdr:from>
    <cdr:to>
      <cdr:x>0.88463</cdr:x>
      <cdr:y>0.67454</cdr:y>
    </cdr:to>
    <cdr:sp macro="" textlink="">
      <cdr:nvSpPr>
        <cdr:cNvPr id="8" name="TextBox 1"/>
        <cdr:cNvSpPr txBox="1"/>
      </cdr:nvSpPr>
      <cdr:spPr bwMode="auto">
        <a:xfrm xmlns:a="http://schemas.openxmlformats.org/drawingml/2006/main">
          <a:off x="2284175" y="2609568"/>
          <a:ext cx="1347474" cy="419822"/>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chemeClr val="tx1"/>
              </a:solidFill>
              <a:latin typeface="+mn-lt"/>
              <a:ea typeface="Times New Roman" charset="0"/>
              <a:cs typeface="Times New Roman" charset="0"/>
            </a:rPr>
            <a:t>Reference</a:t>
          </a:r>
        </a:p>
      </cdr:txBody>
    </cdr:sp>
  </cdr:relSizeAnchor>
  <cdr:relSizeAnchor xmlns:cdr="http://schemas.openxmlformats.org/drawingml/2006/chartDrawing">
    <cdr:from>
      <cdr:x>0.5185</cdr:x>
      <cdr:y>0.72358</cdr:y>
    </cdr:from>
    <cdr:to>
      <cdr:x>0.97673</cdr:x>
      <cdr:y>0.91055</cdr:y>
    </cdr:to>
    <cdr:sp macro="" textlink="">
      <cdr:nvSpPr>
        <cdr:cNvPr id="9" name="TextBox 1"/>
        <cdr:cNvSpPr txBox="1"/>
      </cdr:nvSpPr>
      <cdr:spPr bwMode="auto">
        <a:xfrm xmlns:a="http://schemas.openxmlformats.org/drawingml/2006/main">
          <a:off x="1659393" y="2580410"/>
          <a:ext cx="1466542" cy="66675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chemeClr val="accent3"/>
              </a:solidFill>
              <a:latin typeface="+mn-lt"/>
              <a:ea typeface="Times New Roman" charset="0"/>
              <a:cs typeface="Times New Roman" charset="0"/>
            </a:rPr>
            <a:t>High Oil and Gas Resource and Technology</a:t>
          </a:r>
          <a:endParaRPr lang="en-US" sz="1400" i="0" dirty="0" smtClean="0">
            <a:solidFill>
              <a:schemeClr val="accent3"/>
            </a:solidFill>
            <a:latin typeface="+mn-lt"/>
            <a:ea typeface="Times New Roman" charset="0"/>
            <a:cs typeface="Times New Roman" charset="0"/>
          </a:endParaRPr>
        </a:p>
      </cdr:txBody>
    </cdr:sp>
  </cdr:relSizeAnchor>
</c:userShapes>
</file>

<file path=ppt/drawings/drawing48.xml><?xml version="1.0" encoding="utf-8"?>
<c:userShapes xmlns:c="http://schemas.openxmlformats.org/drawingml/2006/chart">
  <cdr:relSizeAnchor xmlns:cdr="http://schemas.openxmlformats.org/drawingml/2006/chartDrawing">
    <cdr:from>
      <cdr:x>0.00521</cdr:x>
      <cdr:y>0</cdr:y>
    </cdr:from>
    <cdr:to>
      <cdr:x>1</cdr:x>
      <cdr:y>0.18296</cdr:y>
    </cdr:to>
    <cdr:sp macro="" textlink="">
      <cdr:nvSpPr>
        <cdr:cNvPr id="2" name="TextBox 1"/>
        <cdr:cNvSpPr txBox="1"/>
      </cdr:nvSpPr>
      <cdr:spPr bwMode="auto">
        <a:xfrm xmlns:a="http://schemas.openxmlformats.org/drawingml/2006/main">
          <a:off x="18966" y="0"/>
          <a:ext cx="3621277" cy="672812"/>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400" b="1" i="0" dirty="0" smtClean="0">
              <a:solidFill>
                <a:sysClr val="windowText" lastClr="000000"/>
              </a:solidFill>
              <a:latin typeface="+mn-lt"/>
              <a:ea typeface="Times New Roman" charset="0"/>
              <a:cs typeface="Times New Roman" charset="0"/>
            </a:rPr>
            <a:t>Dry</a:t>
          </a:r>
          <a:r>
            <a:rPr lang="en-US" sz="1400" b="1" i="0" baseline="0" dirty="0" smtClean="0">
              <a:solidFill>
                <a:sysClr val="windowText" lastClr="000000"/>
              </a:solidFill>
              <a:latin typeface="+mn-lt"/>
              <a:ea typeface="Times New Roman" charset="0"/>
              <a:cs typeface="Times New Roman" charset="0"/>
            </a:rPr>
            <a:t> n</a:t>
          </a:r>
          <a:r>
            <a:rPr lang="en-US" sz="1400" b="1" i="0" dirty="0" smtClean="0">
              <a:solidFill>
                <a:sysClr val="windowText" lastClr="000000"/>
              </a:solidFill>
              <a:latin typeface="+mn-lt"/>
              <a:ea typeface="Times New Roman" charset="0"/>
              <a:cs typeface="Times New Roman" charset="0"/>
            </a:rPr>
            <a:t>atural gas production by type</a:t>
          </a:r>
        </a:p>
        <a:p xmlns:a="http://schemas.openxmlformats.org/drawingml/2006/main">
          <a:pPr eaLnBrk="0" hangingPunct="0"/>
          <a:endParaRPr lang="en-US" sz="200" b="1" i="0" dirty="0" smtClean="0">
            <a:solidFill>
              <a:sysClr val="windowText" lastClr="000000"/>
            </a:solidFill>
            <a:latin typeface="+mn-lt"/>
            <a:ea typeface="Times New Roman" charset="0"/>
            <a:cs typeface="Times New Roman" charset="0"/>
          </a:endParaRPr>
        </a:p>
        <a:p xmlns:a="http://schemas.openxmlformats.org/drawingml/2006/main">
          <a:pPr eaLnBrk="0" hangingPunct="0"/>
          <a:r>
            <a:rPr lang="en-US" sz="1400" i="0" baseline="0" dirty="0" smtClean="0">
              <a:solidFill>
                <a:sysClr val="windowText" lastClr="000000"/>
              </a:solidFill>
              <a:latin typeface="+mn-lt"/>
              <a:ea typeface="Times New Roman" charset="0"/>
              <a:cs typeface="Times New Roman" charset="0"/>
            </a:rPr>
            <a:t>trillion cubic feet</a:t>
          </a:r>
        </a:p>
        <a:p xmlns:a="http://schemas.openxmlformats.org/drawingml/2006/main">
          <a:pPr eaLnBrk="0" hangingPunct="0"/>
          <a:endParaRPr lang="en-US" sz="14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0.53547</cdr:x>
      <cdr:y>0.1346</cdr:y>
    </cdr:from>
    <cdr:to>
      <cdr:x>0.78712</cdr:x>
      <cdr:y>0.20665</cdr:y>
    </cdr:to>
    <cdr:sp macro="" textlink="">
      <cdr:nvSpPr>
        <cdr:cNvPr id="5" name="TextBox 1"/>
        <cdr:cNvSpPr txBox="1"/>
      </cdr:nvSpPr>
      <cdr:spPr bwMode="auto">
        <a:xfrm xmlns:a="http://schemas.openxmlformats.org/drawingml/2006/main">
          <a:off x="2213137" y="604489"/>
          <a:ext cx="1040084" cy="323579"/>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baseline="0" dirty="0">
              <a:solidFill>
                <a:schemeClr val="bg2"/>
              </a:solidFill>
              <a:effectLst/>
              <a:latin typeface="+mn-lt"/>
              <a:ea typeface="+mn-ea"/>
              <a:cs typeface="+mn-cs"/>
            </a:rPr>
            <a:t>Reference</a:t>
          </a:r>
          <a:endParaRPr lang="en-US" sz="1400" b="1" dirty="0">
            <a:solidFill>
              <a:schemeClr val="bg2"/>
            </a:solidFill>
            <a:effectLst/>
          </a:endParaRPr>
        </a:p>
        <a:p xmlns:a="http://schemas.openxmlformats.org/drawingml/2006/main">
          <a:pPr eaLnBrk="0" hangingPunct="0"/>
          <a:endParaRPr lang="en-US" sz="1600" i="1" dirty="0" smtClean="0">
            <a:solidFill>
              <a:srgbClr val="333333"/>
            </a:solidFill>
            <a:latin typeface="Times New Roman" charset="0"/>
            <a:ea typeface="Times New Roman" charset="0"/>
            <a:cs typeface="Times New Roman" charset="0"/>
          </a:endParaRPr>
        </a:p>
      </cdr:txBody>
    </cdr:sp>
  </cdr:relSizeAnchor>
  <cdr:relSizeAnchor xmlns:cdr="http://schemas.openxmlformats.org/drawingml/2006/chartDrawing">
    <cdr:from>
      <cdr:x>0.73834</cdr:x>
      <cdr:y>0.49052</cdr:y>
    </cdr:from>
    <cdr:to>
      <cdr:x>1</cdr:x>
      <cdr:y>1</cdr:y>
    </cdr:to>
    <cdr:sp macro="" textlink="">
      <cdr:nvSpPr>
        <cdr:cNvPr id="7" name="TextBox 6"/>
        <cdr:cNvSpPr txBox="1"/>
      </cdr:nvSpPr>
      <cdr:spPr bwMode="auto">
        <a:xfrm xmlns:a="http://schemas.openxmlformats.org/drawingml/2006/main">
          <a:off x="3051624" y="2202962"/>
          <a:ext cx="1081464" cy="2288076"/>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nchor="t">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chemeClr val="accent3"/>
              </a:solidFill>
              <a:latin typeface="+mn-lt"/>
              <a:ea typeface="Times New Roman" charset="0"/>
              <a:cs typeface="Times New Roman" charset="0"/>
            </a:rPr>
            <a:t>tight/shale </a:t>
          </a:r>
        </a:p>
        <a:p xmlns:a="http://schemas.openxmlformats.org/drawingml/2006/main">
          <a:pPr eaLnBrk="0" hangingPunct="0"/>
          <a:r>
            <a:rPr lang="en-US" sz="1400" b="1" i="0" dirty="0" smtClean="0">
              <a:solidFill>
                <a:schemeClr val="accent3"/>
              </a:solidFill>
              <a:latin typeface="+mn-lt"/>
              <a:ea typeface="Times New Roman" charset="0"/>
              <a:cs typeface="Times New Roman" charset="0"/>
            </a:rPr>
            <a:t>gas</a:t>
          </a:r>
        </a:p>
        <a:p xmlns:a="http://schemas.openxmlformats.org/drawingml/2006/main">
          <a:pPr eaLnBrk="0" hangingPunct="0"/>
          <a:r>
            <a:rPr lang="en-US" sz="1400" b="1" i="0" dirty="0" smtClean="0">
              <a:solidFill>
                <a:srgbClr val="714519"/>
              </a:solidFill>
              <a:latin typeface="+mn-lt"/>
              <a:ea typeface="Times New Roman" charset="0"/>
              <a:cs typeface="Times New Roman" charset="0"/>
            </a:rPr>
            <a:t>other</a:t>
          </a:r>
          <a:r>
            <a:rPr lang="en-US" sz="1400" b="1" i="0" baseline="0" dirty="0" smtClean="0">
              <a:solidFill>
                <a:srgbClr val="714519"/>
              </a:solidFill>
              <a:latin typeface="+mn-lt"/>
              <a:ea typeface="Times New Roman" charset="0"/>
              <a:cs typeface="Times New Roman" charset="0"/>
            </a:rPr>
            <a:t> </a:t>
          </a:r>
        </a:p>
        <a:p xmlns:a="http://schemas.openxmlformats.org/drawingml/2006/main">
          <a:pPr eaLnBrk="0" hangingPunct="0"/>
          <a:r>
            <a:rPr lang="en-US" sz="1400" b="1" i="0" baseline="0" dirty="0" smtClean="0">
              <a:solidFill>
                <a:srgbClr val="714519"/>
              </a:solidFill>
              <a:latin typeface="+mn-lt"/>
              <a:ea typeface="Times New Roman" charset="0"/>
              <a:cs typeface="Times New Roman" charset="0"/>
            </a:rPr>
            <a:t>Lower </a:t>
          </a:r>
        </a:p>
        <a:p xmlns:a="http://schemas.openxmlformats.org/drawingml/2006/main">
          <a:pPr eaLnBrk="0" hangingPunct="0"/>
          <a:r>
            <a:rPr lang="en-US" sz="1400" b="1" i="0" baseline="0" dirty="0" smtClean="0">
              <a:solidFill>
                <a:srgbClr val="714519"/>
              </a:solidFill>
              <a:latin typeface="+mn-lt"/>
              <a:ea typeface="Times New Roman" charset="0"/>
              <a:cs typeface="Times New Roman" charset="0"/>
            </a:rPr>
            <a:t>48 </a:t>
          </a:r>
        </a:p>
        <a:p xmlns:a="http://schemas.openxmlformats.org/drawingml/2006/main">
          <a:pPr eaLnBrk="0" hangingPunct="0"/>
          <a:r>
            <a:rPr lang="en-US" sz="1400" b="1" i="0" baseline="0" dirty="0" smtClean="0">
              <a:solidFill>
                <a:srgbClr val="714519"/>
              </a:solidFill>
              <a:latin typeface="+mn-lt"/>
              <a:ea typeface="Times New Roman" charset="0"/>
              <a:cs typeface="Times New Roman" charset="0"/>
            </a:rPr>
            <a:t>onshore</a:t>
          </a:r>
        </a:p>
        <a:p xmlns:a="http://schemas.openxmlformats.org/drawingml/2006/main">
          <a:pPr eaLnBrk="0" hangingPunct="0"/>
          <a:r>
            <a:rPr lang="en-US" sz="1400" b="1" i="0" dirty="0" smtClean="0">
              <a:solidFill>
                <a:schemeClr val="accent1"/>
              </a:solidFill>
              <a:latin typeface="+mn-lt"/>
              <a:ea typeface="Times New Roman" charset="0"/>
              <a:cs typeface="Times New Roman" charset="0"/>
            </a:rPr>
            <a:t>lower 48 offshore</a:t>
          </a:r>
        </a:p>
        <a:p xmlns:a="http://schemas.openxmlformats.org/drawingml/2006/main">
          <a:pPr eaLnBrk="0" hangingPunct="0"/>
          <a:r>
            <a:rPr lang="en-US" sz="1400" b="1" i="0" dirty="0" smtClean="0">
              <a:solidFill>
                <a:schemeClr val="bg2">
                  <a:lumMod val="60000"/>
                  <a:lumOff val="40000"/>
                </a:schemeClr>
              </a:solidFill>
              <a:latin typeface="+mn-lt"/>
              <a:ea typeface="Times New Roman" charset="0"/>
              <a:cs typeface="Times New Roman" charset="0"/>
            </a:rPr>
            <a:t>other</a:t>
          </a:r>
        </a:p>
      </cdr:txBody>
    </cdr:sp>
  </cdr:relSizeAnchor>
  <cdr:relSizeAnchor xmlns:cdr="http://schemas.openxmlformats.org/drawingml/2006/chartDrawing">
    <cdr:from>
      <cdr:x>0.17547</cdr:x>
      <cdr:y>0.1401</cdr:y>
    </cdr:from>
    <cdr:to>
      <cdr:x>0.67784</cdr:x>
      <cdr:y>0.26031</cdr:y>
    </cdr:to>
    <cdr:sp macro="" textlink="">
      <cdr:nvSpPr>
        <cdr:cNvPr id="8" name="TextBox 1"/>
        <cdr:cNvSpPr txBox="1"/>
      </cdr:nvSpPr>
      <cdr:spPr bwMode="auto">
        <a:xfrm xmlns:a="http://schemas.openxmlformats.org/drawingml/2006/main">
          <a:off x="725248" y="629176"/>
          <a:ext cx="2076319" cy="539867"/>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0" i="0" dirty="0" smtClean="0">
              <a:solidFill>
                <a:schemeClr val="tx1"/>
              </a:solidFill>
              <a:latin typeface="+mn-lt"/>
              <a:ea typeface="Times New Roman" charset="0"/>
              <a:cs typeface="Times New Roman" charset="0"/>
            </a:rPr>
            <a:t>         </a:t>
          </a:r>
          <a:r>
            <a:rPr lang="en-US" sz="1400" b="1" i="0" dirty="0" smtClean="0">
              <a:solidFill>
                <a:schemeClr val="tx1"/>
              </a:solidFill>
              <a:latin typeface="+mn-lt"/>
              <a:ea typeface="Times New Roman" charset="0"/>
              <a:cs typeface="Times New Roman" charset="0"/>
            </a:rPr>
            <a:t>2018</a:t>
          </a:r>
        </a:p>
        <a:p xmlns:a="http://schemas.openxmlformats.org/drawingml/2006/main">
          <a:pPr eaLnBrk="0" hangingPunct="0"/>
          <a:r>
            <a:rPr lang="en-US" sz="1400" b="0" i="0" baseline="0" dirty="0" smtClean="0">
              <a:solidFill>
                <a:schemeClr val="tx1"/>
              </a:solidFill>
              <a:latin typeface="+mn-lt"/>
              <a:ea typeface="Times New Roman" charset="0"/>
              <a:cs typeface="Times New Roman" charset="0"/>
            </a:rPr>
            <a:t> history   projections</a:t>
          </a:r>
        </a:p>
        <a:p xmlns:a="http://schemas.openxmlformats.org/drawingml/2006/main">
          <a:pPr eaLnBrk="0" hangingPunct="0"/>
          <a:endParaRPr lang="en-US" sz="1600" b="1" i="0" baseline="0" dirty="0" smtClean="0">
            <a:solidFill>
              <a:schemeClr val="bg2"/>
            </a:solidFill>
            <a:latin typeface="+mn-lt"/>
            <a:ea typeface="Times New Roman" charset="0"/>
            <a:cs typeface="Times New Roman" charset="0"/>
          </a:endParaRPr>
        </a:p>
      </cdr:txBody>
    </cdr:sp>
  </cdr:relSizeAnchor>
</c:userShapes>
</file>

<file path=ppt/drawings/drawing49.xml><?xml version="1.0" encoding="utf-8"?>
<c:userShapes xmlns:c="http://schemas.openxmlformats.org/drawingml/2006/chart">
  <cdr:relSizeAnchor xmlns:cdr="http://schemas.openxmlformats.org/drawingml/2006/chartDrawing">
    <cdr:from>
      <cdr:x>0.38132</cdr:x>
      <cdr:y>0</cdr:y>
    </cdr:from>
    <cdr:to>
      <cdr:x>1</cdr:x>
      <cdr:y>0.19259</cdr:y>
    </cdr:to>
    <cdr:sp macro="" textlink="">
      <cdr:nvSpPr>
        <cdr:cNvPr id="4" name="TextBox 1"/>
        <cdr:cNvSpPr txBox="1"/>
      </cdr:nvSpPr>
      <cdr:spPr bwMode="auto">
        <a:xfrm xmlns:a="http://schemas.openxmlformats.org/drawingml/2006/main">
          <a:off x="1046050" y="0"/>
          <a:ext cx="1697149" cy="864929"/>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baseline="0" dirty="0">
              <a:solidFill>
                <a:schemeClr val="bg2"/>
              </a:solidFill>
              <a:effectLst/>
              <a:latin typeface="+mn-lt"/>
              <a:ea typeface="+mn-ea"/>
              <a:cs typeface="+mn-cs"/>
            </a:rPr>
            <a:t>High Oil and Gas </a:t>
          </a:r>
          <a:r>
            <a:rPr lang="en-US" sz="1400" b="1" i="0" baseline="0" dirty="0" smtClean="0">
              <a:solidFill>
                <a:schemeClr val="bg2"/>
              </a:solidFill>
              <a:effectLst/>
              <a:latin typeface="+mn-lt"/>
              <a:ea typeface="+mn-ea"/>
              <a:cs typeface="+mn-cs"/>
            </a:rPr>
            <a:t>Resource and </a:t>
          </a:r>
          <a:r>
            <a:rPr lang="en-US" sz="1400" b="1" i="0" baseline="0" dirty="0">
              <a:solidFill>
                <a:schemeClr val="bg2"/>
              </a:solidFill>
              <a:effectLst/>
              <a:latin typeface="+mn-lt"/>
              <a:ea typeface="+mn-ea"/>
              <a:cs typeface="+mn-cs"/>
            </a:rPr>
            <a:t>Technology</a:t>
          </a:r>
          <a:endParaRPr lang="en-US" sz="1400" dirty="0">
            <a:solidFill>
              <a:schemeClr val="bg2"/>
            </a:solidFill>
            <a:effectLst/>
          </a:endParaRPr>
        </a:p>
        <a:p xmlns:a="http://schemas.openxmlformats.org/drawingml/2006/main">
          <a:pPr eaLnBrk="0" hangingPunct="0"/>
          <a:endParaRPr lang="en-US" sz="1600" i="1" dirty="0" smtClean="0">
            <a:solidFill>
              <a:srgbClr val="333333"/>
            </a:solidFill>
            <a:latin typeface="Times New Roman" charset="0"/>
            <a:ea typeface="Times New Roman" charset="0"/>
            <a:cs typeface="Times New Roman" charset="0"/>
          </a:endParaRPr>
        </a:p>
      </cdr:txBody>
    </cdr:sp>
  </cdr:relSizeAnchor>
  <cdr:relSizeAnchor xmlns:cdr="http://schemas.openxmlformats.org/drawingml/2006/chartDrawing">
    <cdr:from>
      <cdr:x>0.03793</cdr:x>
      <cdr:y>0.1029</cdr:y>
    </cdr:from>
    <cdr:to>
      <cdr:x>0.81726</cdr:x>
      <cdr:y>0.22463</cdr:y>
    </cdr:to>
    <cdr:sp macro="" textlink="">
      <cdr:nvSpPr>
        <cdr:cNvPr id="5" name="TextBox 1"/>
        <cdr:cNvSpPr txBox="1"/>
      </cdr:nvSpPr>
      <cdr:spPr bwMode="auto">
        <a:xfrm xmlns:a="http://schemas.openxmlformats.org/drawingml/2006/main">
          <a:off x="104050" y="462137"/>
          <a:ext cx="2137858" cy="54668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0" i="0" dirty="0" smtClean="0">
              <a:solidFill>
                <a:schemeClr val="tx1"/>
              </a:solidFill>
              <a:latin typeface="+mn-lt"/>
              <a:ea typeface="Times New Roman" charset="0"/>
              <a:cs typeface="Times New Roman" charset="0"/>
            </a:rPr>
            <a:t>         </a:t>
          </a:r>
          <a:r>
            <a:rPr lang="en-US" sz="1400" b="1" i="0" dirty="0" smtClean="0">
              <a:solidFill>
                <a:schemeClr val="tx1"/>
              </a:solidFill>
              <a:latin typeface="+mn-lt"/>
              <a:ea typeface="Times New Roman" charset="0"/>
              <a:cs typeface="Times New Roman" charset="0"/>
            </a:rPr>
            <a:t>2018</a:t>
          </a:r>
        </a:p>
        <a:p xmlns:a="http://schemas.openxmlformats.org/drawingml/2006/main">
          <a:pPr eaLnBrk="0" hangingPunct="0"/>
          <a:r>
            <a:rPr lang="en-US" sz="1400" b="0" i="0" baseline="0" dirty="0" smtClean="0">
              <a:solidFill>
                <a:schemeClr val="tx1"/>
              </a:solidFill>
              <a:latin typeface="+mn-lt"/>
              <a:ea typeface="Times New Roman" charset="0"/>
              <a:cs typeface="Times New Roman" charset="0"/>
            </a:rPr>
            <a:t> history   projections</a:t>
          </a:r>
        </a:p>
        <a:p xmlns:a="http://schemas.openxmlformats.org/drawingml/2006/main">
          <a:pPr eaLnBrk="0" hangingPunct="0"/>
          <a:endParaRPr lang="en-US" sz="1600" b="1" i="0" baseline="0" dirty="0" smtClean="0">
            <a:solidFill>
              <a:schemeClr val="bg2"/>
            </a:solidFill>
            <a:latin typeface="+mn-lt"/>
            <a:ea typeface="Times New Roman" charset="0"/>
            <a:cs typeface="Times New Roman" charset="0"/>
          </a:endParaRPr>
        </a:p>
      </cdr:txBody>
    </cdr:sp>
  </cdr:relSizeAnchor>
</c:userShapes>
</file>

<file path=ppt/drawings/drawing5.xml><?xml version="1.0" encoding="utf-8"?>
<c:userShapes xmlns:c="http://schemas.openxmlformats.org/drawingml/2006/chart">
  <cdr:relSizeAnchor xmlns:cdr="http://schemas.openxmlformats.org/drawingml/2006/chartDrawing">
    <cdr:from>
      <cdr:x>0.00677</cdr:x>
      <cdr:y>0</cdr:y>
    </cdr:from>
    <cdr:to>
      <cdr:x>1</cdr:x>
      <cdr:y>0.16659</cdr:y>
    </cdr:to>
    <cdr:sp macro="" textlink="">
      <cdr:nvSpPr>
        <cdr:cNvPr id="5" name="TextBox 4"/>
        <cdr:cNvSpPr txBox="1"/>
      </cdr:nvSpPr>
      <cdr:spPr bwMode="auto">
        <a:xfrm xmlns:a="http://schemas.openxmlformats.org/drawingml/2006/main">
          <a:off x="23588" y="0"/>
          <a:ext cx="3460542" cy="748162"/>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square" lIns="0" tIns="0" rIns="0" rtlCol="0">
          <a:prstTxWarp prst="textNoShape">
            <a:avLst/>
          </a:prstTxWarp>
        </a:bodyPr>
        <a:lstStyle xmlns:a="http://schemas.openxmlformats.org/drawingml/2006/main"/>
        <a:p xmlns:a="http://schemas.openxmlformats.org/drawingml/2006/main">
          <a:pPr eaLnBrk="0" hangingPunct="0"/>
          <a:r>
            <a:rPr lang="en-US" sz="1400" b="1" i="0" dirty="0" smtClean="0">
              <a:solidFill>
                <a:sysClr val="windowText" lastClr="000000"/>
              </a:solidFill>
              <a:latin typeface="Arial" panose="020B0604020202020204" pitchFamily="34" charset="0"/>
              <a:ea typeface="Times New Roman" charset="0"/>
              <a:cs typeface="Arial" panose="020B0604020202020204" pitchFamily="34" charset="0"/>
            </a:rPr>
            <a:t>Dry</a:t>
          </a:r>
          <a:r>
            <a:rPr lang="en-US" sz="1400" b="1" i="0" baseline="0" dirty="0" smtClean="0">
              <a:solidFill>
                <a:sysClr val="windowText" lastClr="000000"/>
              </a:solidFill>
              <a:latin typeface="Arial" panose="020B0604020202020204" pitchFamily="34" charset="0"/>
              <a:ea typeface="Times New Roman" charset="0"/>
              <a:cs typeface="Arial" panose="020B0604020202020204" pitchFamily="34" charset="0"/>
            </a:rPr>
            <a:t> natural gas production from oil formations</a:t>
          </a:r>
        </a:p>
        <a:p xmlns:a="http://schemas.openxmlformats.org/drawingml/2006/main">
          <a:pPr eaLnBrk="0" hangingPunct="0"/>
          <a:endParaRPr lang="en-US" sz="200" b="1" i="0" baseline="0" dirty="0" smtClean="0">
            <a:solidFill>
              <a:sysClr val="windowText" lastClr="000000"/>
            </a:solidFill>
            <a:latin typeface="Arial" panose="020B0604020202020204" pitchFamily="34" charset="0"/>
            <a:ea typeface="Times New Roman" charset="0"/>
            <a:cs typeface="Arial" panose="020B0604020202020204" pitchFamily="34" charset="0"/>
          </a:endParaRPr>
        </a:p>
        <a:p xmlns:a="http://schemas.openxmlformats.org/drawingml/2006/main">
          <a:pPr eaLnBrk="0" hangingPunct="0"/>
          <a:r>
            <a:rPr lang="en-US" sz="1400" b="0" i="0" baseline="0" dirty="0" smtClean="0">
              <a:solidFill>
                <a:sysClr val="windowText" lastClr="000000"/>
              </a:solidFill>
              <a:latin typeface="Arial" panose="020B0604020202020204" pitchFamily="34" charset="0"/>
              <a:ea typeface="Times New Roman" charset="0"/>
              <a:cs typeface="Arial" panose="020B0604020202020204" pitchFamily="34" charset="0"/>
            </a:rPr>
            <a:t>trillion cubic feet</a:t>
          </a:r>
        </a:p>
        <a:p xmlns:a="http://schemas.openxmlformats.org/drawingml/2006/main">
          <a:pPr eaLnBrk="0" hangingPunct="0"/>
          <a:endParaRPr lang="en-US" sz="1400" b="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0.15966</cdr:x>
      <cdr:y>0.12163</cdr:y>
    </cdr:from>
    <cdr:to>
      <cdr:x>0.57907</cdr:x>
      <cdr:y>0.24173</cdr:y>
    </cdr:to>
    <cdr:sp macro="" textlink="">
      <cdr:nvSpPr>
        <cdr:cNvPr id="2" name="TextBox 1"/>
        <cdr:cNvSpPr txBox="1"/>
      </cdr:nvSpPr>
      <cdr:spPr bwMode="auto">
        <a:xfrm xmlns:a="http://schemas.openxmlformats.org/drawingml/2006/main">
          <a:off x="725686" y="546224"/>
          <a:ext cx="1906266" cy="539373"/>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chemeClr val="tx1"/>
              </a:solidFill>
              <a:latin typeface="Arial" panose="020B0604020202020204" pitchFamily="34" charset="0"/>
              <a:ea typeface="Times New Roman" charset="0"/>
              <a:cs typeface="Arial" panose="020B0604020202020204" pitchFamily="34" charset="0"/>
            </a:rPr>
            <a:t>         2018</a:t>
          </a:r>
        </a:p>
        <a:p xmlns:a="http://schemas.openxmlformats.org/drawingml/2006/main">
          <a:pPr eaLnBrk="0" hangingPunct="0"/>
          <a:r>
            <a:rPr lang="en-US" sz="1400" b="0" i="0" dirty="0" smtClean="0">
              <a:solidFill>
                <a:schemeClr val="tx1"/>
              </a:solidFill>
              <a:latin typeface="Arial" panose="020B0604020202020204" pitchFamily="34" charset="0"/>
              <a:ea typeface="Times New Roman" charset="0"/>
              <a:cs typeface="Arial" panose="020B0604020202020204" pitchFamily="34" charset="0"/>
            </a:rPr>
            <a:t> history   projections</a:t>
          </a:r>
        </a:p>
      </cdr:txBody>
    </cdr:sp>
  </cdr:relSizeAnchor>
  <cdr:relSizeAnchor xmlns:cdr="http://schemas.openxmlformats.org/drawingml/2006/chartDrawing">
    <cdr:from>
      <cdr:x>0.51299</cdr:x>
      <cdr:y>0.43112</cdr:y>
    </cdr:from>
    <cdr:to>
      <cdr:x>0.90987</cdr:x>
      <cdr:y>0.90084</cdr:y>
    </cdr:to>
    <cdr:sp macro="" textlink="">
      <cdr:nvSpPr>
        <cdr:cNvPr id="4" name="TextBox 2"/>
        <cdr:cNvSpPr txBox="1"/>
      </cdr:nvSpPr>
      <cdr:spPr bwMode="auto">
        <a:xfrm xmlns:a="http://schemas.openxmlformats.org/drawingml/2006/main">
          <a:off x="1787325" y="1936166"/>
          <a:ext cx="1382768" cy="210953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nchor="t">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r" eaLnBrk="0" hangingPunct="0"/>
          <a:r>
            <a:rPr lang="en-US" sz="1400" b="1" i="0" dirty="0" smtClean="0">
              <a:solidFill>
                <a:schemeClr val="bg1"/>
              </a:solidFill>
              <a:latin typeface="Arial" panose="020B0604020202020204" pitchFamily="34" charset="0"/>
              <a:ea typeface="Times New Roman" charset="0"/>
              <a:cs typeface="Arial" panose="020B0604020202020204" pitchFamily="34" charset="0"/>
            </a:rPr>
            <a:t>Southwest</a:t>
          </a:r>
        </a:p>
        <a:p xmlns:a="http://schemas.openxmlformats.org/drawingml/2006/main">
          <a:pPr algn="r" eaLnBrk="0" hangingPunct="0"/>
          <a:endParaRPr lang="en-US" sz="1400" b="1" i="0" dirty="0" smtClean="0">
            <a:solidFill>
              <a:schemeClr val="bg1"/>
            </a:solidFill>
            <a:latin typeface="Arial" panose="020B0604020202020204" pitchFamily="34" charset="0"/>
            <a:ea typeface="Times New Roman" charset="0"/>
            <a:cs typeface="Arial" panose="020B0604020202020204" pitchFamily="34" charset="0"/>
          </a:endParaRPr>
        </a:p>
        <a:p xmlns:a="http://schemas.openxmlformats.org/drawingml/2006/main">
          <a:pPr algn="r" eaLnBrk="0" hangingPunct="0"/>
          <a:endParaRPr lang="en-US" sz="1400" b="1" i="0" dirty="0" smtClean="0">
            <a:solidFill>
              <a:schemeClr val="bg1"/>
            </a:solidFill>
            <a:latin typeface="Arial" panose="020B0604020202020204" pitchFamily="34" charset="0"/>
            <a:ea typeface="Times New Roman" charset="0"/>
            <a:cs typeface="Arial" panose="020B0604020202020204" pitchFamily="34" charset="0"/>
          </a:endParaRPr>
        </a:p>
        <a:p xmlns:a="http://schemas.openxmlformats.org/drawingml/2006/main">
          <a:pPr algn="r" eaLnBrk="0" hangingPunct="0"/>
          <a:endParaRPr lang="en-US" sz="1400" b="1" i="0" dirty="0" smtClean="0">
            <a:solidFill>
              <a:schemeClr val="bg1"/>
            </a:solidFill>
            <a:latin typeface="Arial" panose="020B0604020202020204" pitchFamily="34" charset="0"/>
            <a:ea typeface="Times New Roman" charset="0"/>
            <a:cs typeface="Arial" panose="020B0604020202020204" pitchFamily="34" charset="0"/>
          </a:endParaRPr>
        </a:p>
        <a:p xmlns:a="http://schemas.openxmlformats.org/drawingml/2006/main">
          <a:pPr algn="r" eaLnBrk="0" hangingPunct="0"/>
          <a:endParaRPr lang="en-US" sz="1400" b="1" i="0" dirty="0" smtClean="0">
            <a:solidFill>
              <a:schemeClr val="bg1"/>
            </a:solidFill>
            <a:latin typeface="Arial" panose="020B0604020202020204" pitchFamily="34" charset="0"/>
            <a:ea typeface="Times New Roman" charset="0"/>
            <a:cs typeface="Arial" panose="020B0604020202020204" pitchFamily="34" charset="0"/>
          </a:endParaRPr>
        </a:p>
        <a:p xmlns:a="http://schemas.openxmlformats.org/drawingml/2006/main">
          <a:pPr algn="r" eaLnBrk="0" hangingPunct="0"/>
          <a:endParaRPr lang="en-US" sz="400" b="1" i="0" dirty="0" smtClean="0">
            <a:solidFill>
              <a:schemeClr val="bg1"/>
            </a:solidFill>
            <a:latin typeface="Arial" panose="020B0604020202020204" pitchFamily="34" charset="0"/>
            <a:ea typeface="Times New Roman" charset="0"/>
            <a:cs typeface="Arial" panose="020B0604020202020204" pitchFamily="34" charset="0"/>
          </a:endParaRPr>
        </a:p>
        <a:p xmlns:a="http://schemas.openxmlformats.org/drawingml/2006/main">
          <a:pPr algn="r" eaLnBrk="0" hangingPunct="0"/>
          <a:r>
            <a:rPr lang="en-US" sz="1400" b="1" i="0" dirty="0" smtClean="0">
              <a:solidFill>
                <a:schemeClr val="bg1"/>
              </a:solidFill>
              <a:latin typeface="Arial" panose="020B0604020202020204" pitchFamily="34" charset="0"/>
              <a:ea typeface="Times New Roman" charset="0"/>
              <a:cs typeface="Arial" panose="020B0604020202020204" pitchFamily="34" charset="0"/>
            </a:rPr>
            <a:t>Gulf Coast</a:t>
          </a:r>
        </a:p>
        <a:p xmlns:a="http://schemas.openxmlformats.org/drawingml/2006/main">
          <a:pPr algn="r" eaLnBrk="0" hangingPunct="0"/>
          <a:endParaRPr lang="en-US" sz="1400" b="1" i="0" dirty="0" smtClean="0">
            <a:solidFill>
              <a:schemeClr val="bg1"/>
            </a:solidFill>
            <a:latin typeface="Arial" panose="020B0604020202020204" pitchFamily="34" charset="0"/>
            <a:ea typeface="Times New Roman" charset="0"/>
            <a:cs typeface="Arial" panose="020B0604020202020204" pitchFamily="34" charset="0"/>
          </a:endParaRPr>
        </a:p>
        <a:p xmlns:a="http://schemas.openxmlformats.org/drawingml/2006/main">
          <a:pPr algn="r" eaLnBrk="0" hangingPunct="0"/>
          <a:endParaRPr lang="en-US" sz="1400" b="1" i="0" dirty="0" smtClean="0">
            <a:solidFill>
              <a:schemeClr val="bg1"/>
            </a:solidFill>
            <a:latin typeface="Arial" panose="020B0604020202020204" pitchFamily="34" charset="0"/>
            <a:ea typeface="Times New Roman" charset="0"/>
            <a:cs typeface="Arial" panose="020B0604020202020204" pitchFamily="34" charset="0"/>
          </a:endParaRPr>
        </a:p>
        <a:p xmlns:a="http://schemas.openxmlformats.org/drawingml/2006/main">
          <a:pPr algn="r" eaLnBrk="0" hangingPunct="0"/>
          <a:r>
            <a:rPr lang="en-US" sz="1400" b="1" i="0" dirty="0" smtClean="0">
              <a:solidFill>
                <a:schemeClr val="bg1"/>
              </a:solidFill>
              <a:latin typeface="Arial" panose="020B0604020202020204" pitchFamily="34" charset="0"/>
              <a:ea typeface="Times New Roman" charset="0"/>
              <a:cs typeface="Arial" panose="020B0604020202020204" pitchFamily="34" charset="0"/>
            </a:rPr>
            <a:t>Other</a:t>
          </a:r>
        </a:p>
      </cdr:txBody>
    </cdr:sp>
  </cdr:relSizeAnchor>
</c:userShapes>
</file>

<file path=ppt/drawings/drawing50.xml><?xml version="1.0" encoding="utf-8"?>
<c:userShapes xmlns:c="http://schemas.openxmlformats.org/drawingml/2006/chart">
  <cdr:relSizeAnchor xmlns:cdr="http://schemas.openxmlformats.org/drawingml/2006/chartDrawing">
    <cdr:from>
      <cdr:x>0.42061</cdr:x>
      <cdr:y>0.0232</cdr:y>
    </cdr:from>
    <cdr:to>
      <cdr:x>1</cdr:x>
      <cdr:y>0.17932</cdr:y>
    </cdr:to>
    <cdr:sp macro="" textlink="">
      <cdr:nvSpPr>
        <cdr:cNvPr id="4" name="TextBox 1"/>
        <cdr:cNvSpPr txBox="1"/>
      </cdr:nvSpPr>
      <cdr:spPr bwMode="auto">
        <a:xfrm xmlns:a="http://schemas.openxmlformats.org/drawingml/2006/main">
          <a:off x="1153807" y="104188"/>
          <a:ext cx="1589393" cy="70112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baseline="0" dirty="0">
              <a:solidFill>
                <a:schemeClr val="bg2"/>
              </a:solidFill>
              <a:effectLst/>
              <a:latin typeface="+mn-lt"/>
              <a:ea typeface="+mn-ea"/>
              <a:cs typeface="+mn-cs"/>
            </a:rPr>
            <a:t>Low Oil and Gas </a:t>
          </a:r>
          <a:r>
            <a:rPr lang="en-US" sz="1400" b="1" i="0" baseline="0" dirty="0" smtClean="0">
              <a:solidFill>
                <a:schemeClr val="bg2"/>
              </a:solidFill>
              <a:effectLst/>
              <a:latin typeface="+mn-lt"/>
              <a:ea typeface="+mn-ea"/>
              <a:cs typeface="+mn-cs"/>
            </a:rPr>
            <a:t>Resource and </a:t>
          </a:r>
          <a:r>
            <a:rPr lang="en-US" sz="1400" b="1" i="0" baseline="0" dirty="0">
              <a:solidFill>
                <a:schemeClr val="bg2"/>
              </a:solidFill>
              <a:effectLst/>
              <a:latin typeface="+mn-lt"/>
              <a:ea typeface="+mn-ea"/>
              <a:cs typeface="+mn-cs"/>
            </a:rPr>
            <a:t>Technology</a:t>
          </a:r>
          <a:endParaRPr lang="en-US" sz="1400" dirty="0">
            <a:solidFill>
              <a:schemeClr val="bg2"/>
            </a:solidFill>
            <a:effectLst/>
          </a:endParaRPr>
        </a:p>
        <a:p xmlns:a="http://schemas.openxmlformats.org/drawingml/2006/main">
          <a:pPr eaLnBrk="0" hangingPunct="0"/>
          <a:endParaRPr lang="en-US" sz="1600" i="1" dirty="0" smtClean="0">
            <a:solidFill>
              <a:srgbClr val="333333"/>
            </a:solidFill>
            <a:latin typeface="Times New Roman" charset="0"/>
            <a:ea typeface="Times New Roman" charset="0"/>
            <a:cs typeface="Times New Roman" charset="0"/>
          </a:endParaRPr>
        </a:p>
      </cdr:txBody>
    </cdr:sp>
  </cdr:relSizeAnchor>
  <cdr:relSizeAnchor xmlns:cdr="http://schemas.openxmlformats.org/drawingml/2006/chartDrawing">
    <cdr:from>
      <cdr:x>0.03936</cdr:x>
      <cdr:y>0.12443</cdr:y>
    </cdr:from>
    <cdr:to>
      <cdr:x>0.81869</cdr:x>
      <cdr:y>0.24464</cdr:y>
    </cdr:to>
    <cdr:sp macro="" textlink="">
      <cdr:nvSpPr>
        <cdr:cNvPr id="6" name="TextBox 1"/>
        <cdr:cNvSpPr txBox="1"/>
      </cdr:nvSpPr>
      <cdr:spPr bwMode="auto">
        <a:xfrm xmlns:a="http://schemas.openxmlformats.org/drawingml/2006/main">
          <a:off x="107965" y="558837"/>
          <a:ext cx="2137858" cy="539867"/>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0" i="0" dirty="0" smtClean="0">
              <a:solidFill>
                <a:schemeClr val="tx1"/>
              </a:solidFill>
              <a:latin typeface="+mn-lt"/>
              <a:ea typeface="Times New Roman" charset="0"/>
              <a:cs typeface="Times New Roman" charset="0"/>
            </a:rPr>
            <a:t>         </a:t>
          </a:r>
          <a:r>
            <a:rPr lang="en-US" sz="1400" b="1" i="0" dirty="0" smtClean="0">
              <a:solidFill>
                <a:schemeClr val="tx1"/>
              </a:solidFill>
              <a:latin typeface="+mn-lt"/>
              <a:ea typeface="Times New Roman" charset="0"/>
              <a:cs typeface="Times New Roman" charset="0"/>
            </a:rPr>
            <a:t>2018</a:t>
          </a:r>
        </a:p>
        <a:p xmlns:a="http://schemas.openxmlformats.org/drawingml/2006/main">
          <a:pPr eaLnBrk="0" hangingPunct="0"/>
          <a:r>
            <a:rPr lang="en-US" sz="1400" b="0" i="0" baseline="0" dirty="0" smtClean="0">
              <a:solidFill>
                <a:schemeClr val="tx1"/>
              </a:solidFill>
              <a:latin typeface="+mn-lt"/>
              <a:ea typeface="Times New Roman" charset="0"/>
              <a:cs typeface="Times New Roman" charset="0"/>
            </a:rPr>
            <a:t> history   projections</a:t>
          </a:r>
        </a:p>
        <a:p xmlns:a="http://schemas.openxmlformats.org/drawingml/2006/main">
          <a:pPr eaLnBrk="0" hangingPunct="0"/>
          <a:endParaRPr lang="en-US" sz="1600" b="1" i="0" baseline="0" dirty="0" smtClean="0">
            <a:solidFill>
              <a:schemeClr val="bg2"/>
            </a:solidFill>
            <a:latin typeface="+mn-lt"/>
            <a:ea typeface="Times New Roman" charset="0"/>
            <a:cs typeface="Times New Roman" charset="0"/>
          </a:endParaRPr>
        </a:p>
      </cdr:txBody>
    </cdr:sp>
  </cdr:relSizeAnchor>
</c:userShapes>
</file>

<file path=ppt/drawings/drawing51.xml><?xml version="1.0" encoding="utf-8"?>
<c:userShapes xmlns:c="http://schemas.openxmlformats.org/drawingml/2006/chart">
  <cdr:relSizeAnchor xmlns:cdr="http://schemas.openxmlformats.org/drawingml/2006/chartDrawing">
    <cdr:from>
      <cdr:x>0</cdr:x>
      <cdr:y>0</cdr:y>
    </cdr:from>
    <cdr:to>
      <cdr:x>1</cdr:x>
      <cdr:y>0.18113</cdr:y>
    </cdr:to>
    <cdr:sp macro="" textlink="">
      <cdr:nvSpPr>
        <cdr:cNvPr id="2" name="TextBox 1"/>
        <cdr:cNvSpPr txBox="1"/>
      </cdr:nvSpPr>
      <cdr:spPr bwMode="auto">
        <a:xfrm xmlns:a="http://schemas.openxmlformats.org/drawingml/2006/main">
          <a:off x="0" y="0"/>
          <a:ext cx="3079751" cy="66251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400" b="1" i="0" dirty="0" smtClean="0">
              <a:solidFill>
                <a:sysClr val="windowText" lastClr="000000"/>
              </a:solidFill>
              <a:latin typeface="+mn-lt"/>
              <a:ea typeface="Times New Roman" charset="0"/>
              <a:cs typeface="Times New Roman" charset="0"/>
            </a:rPr>
            <a:t>Dry</a:t>
          </a:r>
          <a:r>
            <a:rPr lang="en-US" sz="1400" b="1" i="0" baseline="0" dirty="0" smtClean="0">
              <a:solidFill>
                <a:sysClr val="windowText" lastClr="000000"/>
              </a:solidFill>
              <a:latin typeface="+mn-lt"/>
              <a:ea typeface="Times New Roman" charset="0"/>
              <a:cs typeface="Times New Roman" charset="0"/>
            </a:rPr>
            <a:t> s</a:t>
          </a:r>
          <a:r>
            <a:rPr lang="en-US" sz="1400" b="1" i="0" dirty="0" smtClean="0">
              <a:solidFill>
                <a:sysClr val="windowText" lastClr="000000"/>
              </a:solidFill>
              <a:latin typeface="+mn-lt"/>
              <a:ea typeface="Times New Roman" charset="0"/>
              <a:cs typeface="Times New Roman" charset="0"/>
            </a:rPr>
            <a:t>hale gas production by region</a:t>
          </a:r>
        </a:p>
        <a:p xmlns:a="http://schemas.openxmlformats.org/drawingml/2006/main">
          <a:pPr eaLnBrk="0" hangingPunct="0"/>
          <a:endParaRPr lang="en-US" sz="200" b="1" i="0" baseline="0" dirty="0" smtClean="0">
            <a:solidFill>
              <a:sysClr val="windowText" lastClr="000000"/>
            </a:solidFill>
            <a:latin typeface="+mn-lt"/>
            <a:ea typeface="Times New Roman" charset="0"/>
            <a:cs typeface="Times New Roman" charset="0"/>
          </a:endParaRPr>
        </a:p>
        <a:p xmlns:a="http://schemas.openxmlformats.org/drawingml/2006/main">
          <a:pPr eaLnBrk="0" hangingPunct="0"/>
          <a:r>
            <a:rPr lang="en-US" sz="1400" i="0" baseline="0" dirty="0" smtClean="0">
              <a:solidFill>
                <a:sysClr val="windowText" lastClr="000000"/>
              </a:solidFill>
              <a:latin typeface="+mn-lt"/>
              <a:ea typeface="Times New Roman" charset="0"/>
              <a:cs typeface="Times New Roman" charset="0"/>
            </a:rPr>
            <a:t>trillion cubic feet</a:t>
          </a:r>
        </a:p>
        <a:p xmlns:a="http://schemas.openxmlformats.org/drawingml/2006/main">
          <a:pPr eaLnBrk="0" hangingPunct="0"/>
          <a:endParaRPr lang="en-US" sz="14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0.20032</cdr:x>
      <cdr:y>0.13881</cdr:y>
    </cdr:from>
    <cdr:to>
      <cdr:x>0.8662</cdr:x>
      <cdr:y>0.29525</cdr:y>
    </cdr:to>
    <cdr:sp macro="" textlink="">
      <cdr:nvSpPr>
        <cdr:cNvPr id="6" name="TextBox 1"/>
        <cdr:cNvSpPr txBox="1"/>
      </cdr:nvSpPr>
      <cdr:spPr bwMode="auto">
        <a:xfrm xmlns:a="http://schemas.openxmlformats.org/drawingml/2006/main">
          <a:off x="655244" y="623413"/>
          <a:ext cx="2178082" cy="70257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000" b="0" i="0" dirty="0" smtClean="0">
              <a:solidFill>
                <a:schemeClr val="tx1"/>
              </a:solidFill>
              <a:latin typeface="+mn-lt"/>
              <a:ea typeface="Times New Roman" charset="0"/>
              <a:cs typeface="Times New Roman" charset="0"/>
            </a:rPr>
            <a:t>           </a:t>
          </a:r>
          <a:r>
            <a:rPr lang="en-US" sz="1400" b="1" i="0" dirty="0" smtClean="0">
              <a:solidFill>
                <a:schemeClr val="tx1"/>
              </a:solidFill>
              <a:latin typeface="+mn-lt"/>
              <a:ea typeface="Times New Roman" charset="0"/>
              <a:cs typeface="Times New Roman" charset="0"/>
            </a:rPr>
            <a:t>2018</a:t>
          </a:r>
        </a:p>
        <a:p xmlns:a="http://schemas.openxmlformats.org/drawingml/2006/main">
          <a:pPr eaLnBrk="0" hangingPunct="0"/>
          <a:r>
            <a:rPr lang="en-US" sz="1400" b="0" i="0" dirty="0" smtClean="0">
              <a:solidFill>
                <a:schemeClr val="tx1"/>
              </a:solidFill>
              <a:latin typeface="+mn-lt"/>
              <a:ea typeface="Times New Roman" charset="0"/>
              <a:cs typeface="Times New Roman" charset="0"/>
            </a:rPr>
            <a:t>history</a:t>
          </a:r>
          <a:r>
            <a:rPr lang="en-US" sz="1400" b="0" i="0" baseline="0" dirty="0" smtClean="0">
              <a:solidFill>
                <a:schemeClr val="tx1"/>
              </a:solidFill>
              <a:latin typeface="+mn-lt"/>
              <a:ea typeface="Times New Roman" charset="0"/>
              <a:cs typeface="Times New Roman" charset="0"/>
            </a:rPr>
            <a:t>   projections</a:t>
          </a:r>
          <a:endParaRPr lang="en-US" sz="1400" b="0" i="0" dirty="0" smtClean="0">
            <a:solidFill>
              <a:schemeClr val="tx1"/>
            </a:solidFill>
            <a:latin typeface="+mn-lt"/>
            <a:ea typeface="Times New Roman" charset="0"/>
            <a:cs typeface="Times New Roman" charset="0"/>
          </a:endParaRPr>
        </a:p>
      </cdr:txBody>
    </cdr:sp>
  </cdr:relSizeAnchor>
  <cdr:relSizeAnchor xmlns:cdr="http://schemas.openxmlformats.org/drawingml/2006/chartDrawing">
    <cdr:from>
      <cdr:x>0.53539</cdr:x>
      <cdr:y>0.44588</cdr:y>
    </cdr:from>
    <cdr:to>
      <cdr:x>1</cdr:x>
      <cdr:y>0.88555</cdr:y>
    </cdr:to>
    <cdr:sp macro="" textlink="">
      <cdr:nvSpPr>
        <cdr:cNvPr id="7" name="TextBox 1"/>
        <cdr:cNvSpPr txBox="1"/>
      </cdr:nvSpPr>
      <cdr:spPr bwMode="auto">
        <a:xfrm xmlns:a="http://schemas.openxmlformats.org/drawingml/2006/main">
          <a:off x="1751252" y="2002463"/>
          <a:ext cx="1519732" cy="1974591"/>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1" i="0" dirty="0" smtClean="0">
              <a:solidFill>
                <a:schemeClr val="bg1"/>
              </a:solidFill>
              <a:latin typeface="+mn-lt"/>
              <a:ea typeface="Times New Roman" charset="0"/>
              <a:cs typeface="Times New Roman" charset="0"/>
            </a:rPr>
            <a:t>Southwest</a:t>
          </a:r>
        </a:p>
        <a:p xmlns:a="http://schemas.openxmlformats.org/drawingml/2006/main">
          <a:pPr eaLnBrk="0" hangingPunct="0"/>
          <a:endParaRPr lang="en-US" sz="2200" b="1" i="0" dirty="0" smtClean="0">
            <a:solidFill>
              <a:schemeClr val="bg1"/>
            </a:solidFill>
            <a:latin typeface="+mn-lt"/>
            <a:ea typeface="Times New Roman" charset="0"/>
            <a:cs typeface="Times New Roman" charset="0"/>
          </a:endParaRPr>
        </a:p>
        <a:p xmlns:a="http://schemas.openxmlformats.org/drawingml/2006/main">
          <a:pPr eaLnBrk="0" hangingPunct="0"/>
          <a:endParaRPr lang="en-US" sz="2200" b="1" i="0" dirty="0" smtClean="0">
            <a:solidFill>
              <a:schemeClr val="bg1"/>
            </a:solidFill>
            <a:latin typeface="+mn-lt"/>
            <a:ea typeface="Times New Roman" charset="0"/>
            <a:cs typeface="Times New Roman" charset="0"/>
          </a:endParaRPr>
        </a:p>
        <a:p xmlns:a="http://schemas.openxmlformats.org/drawingml/2006/main">
          <a:pPr eaLnBrk="0" hangingPunct="0"/>
          <a:r>
            <a:rPr lang="en-US" sz="1200" b="1" i="0" dirty="0" smtClean="0">
              <a:solidFill>
                <a:schemeClr val="bg1"/>
              </a:solidFill>
              <a:latin typeface="+mn-lt"/>
              <a:ea typeface="Times New Roman" charset="0"/>
              <a:cs typeface="Times New Roman" charset="0"/>
            </a:rPr>
            <a:t>East</a:t>
          </a:r>
        </a:p>
        <a:p xmlns:a="http://schemas.openxmlformats.org/drawingml/2006/main">
          <a:pPr eaLnBrk="0" hangingPunct="0"/>
          <a:endParaRPr lang="en-US" sz="1200" b="1" i="0" dirty="0" smtClean="0">
            <a:solidFill>
              <a:schemeClr val="bg1"/>
            </a:solidFill>
            <a:latin typeface="+mn-lt"/>
            <a:ea typeface="Times New Roman" charset="0"/>
            <a:cs typeface="Times New Roman" charset="0"/>
          </a:endParaRPr>
        </a:p>
        <a:p xmlns:a="http://schemas.openxmlformats.org/drawingml/2006/main">
          <a:pPr eaLnBrk="0" hangingPunct="0"/>
          <a:endParaRPr lang="en-US" sz="1700" b="1" i="0" dirty="0" smtClean="0">
            <a:solidFill>
              <a:schemeClr val="bg1"/>
            </a:solidFill>
            <a:latin typeface="+mn-lt"/>
            <a:ea typeface="Times New Roman" charset="0"/>
            <a:cs typeface="Times New Roman" charset="0"/>
          </a:endParaRPr>
        </a:p>
        <a:p xmlns:a="http://schemas.openxmlformats.org/drawingml/2006/main">
          <a:pPr eaLnBrk="0" hangingPunct="0"/>
          <a:r>
            <a:rPr lang="en-US" sz="1200" b="1" i="0" dirty="0" smtClean="0">
              <a:solidFill>
                <a:schemeClr val="bg1"/>
              </a:solidFill>
              <a:latin typeface="+mn-lt"/>
              <a:ea typeface="Times New Roman" charset="0"/>
              <a:cs typeface="Times New Roman" charset="0"/>
            </a:rPr>
            <a:t>Gulf Coast</a:t>
          </a:r>
        </a:p>
        <a:p xmlns:a="http://schemas.openxmlformats.org/drawingml/2006/main">
          <a:pPr eaLnBrk="0" hangingPunct="0"/>
          <a:endParaRPr lang="en-US" sz="1200" b="1" i="0" dirty="0" smtClean="0">
            <a:solidFill>
              <a:sysClr val="windowText" lastClr="000000"/>
            </a:solidFill>
            <a:latin typeface="+mn-lt"/>
            <a:ea typeface="Times New Roman" charset="0"/>
            <a:cs typeface="Times New Roman" charset="0"/>
          </a:endParaRPr>
        </a:p>
        <a:p xmlns:a="http://schemas.openxmlformats.org/drawingml/2006/main">
          <a:pPr eaLnBrk="0" hangingPunct="0"/>
          <a:r>
            <a:rPr lang="en-US" sz="1200" b="1" i="0" dirty="0" smtClean="0">
              <a:solidFill>
                <a:schemeClr val="bg1"/>
              </a:solidFill>
              <a:latin typeface="+mn-lt"/>
              <a:ea typeface="Times New Roman" charset="0"/>
              <a:cs typeface="Times New Roman" charset="0"/>
            </a:rPr>
            <a:t>rest</a:t>
          </a:r>
          <a:r>
            <a:rPr lang="en-US" sz="1200" b="1" i="0" baseline="0" dirty="0" smtClean="0">
              <a:solidFill>
                <a:schemeClr val="bg1"/>
              </a:solidFill>
              <a:latin typeface="+mn-lt"/>
              <a:ea typeface="Times New Roman" charset="0"/>
              <a:cs typeface="Times New Roman" charset="0"/>
            </a:rPr>
            <a:t> of U.S.</a:t>
          </a:r>
          <a:endParaRPr lang="en-US" sz="1200" i="0" dirty="0" smtClean="0">
            <a:solidFill>
              <a:schemeClr val="bg1"/>
            </a:solidFill>
            <a:latin typeface="+mn-lt"/>
            <a:ea typeface="Times New Roman" charset="0"/>
            <a:cs typeface="Times New Roman" charset="0"/>
          </a:endParaRPr>
        </a:p>
      </cdr:txBody>
    </cdr:sp>
  </cdr:relSizeAnchor>
  <cdr:relSizeAnchor xmlns:cdr="http://schemas.openxmlformats.org/drawingml/2006/chartDrawing">
    <cdr:from>
      <cdr:x>0.58712</cdr:x>
      <cdr:y>0.13692</cdr:y>
    </cdr:from>
    <cdr:to>
      <cdr:x>0.93964</cdr:x>
      <cdr:y>0.21268</cdr:y>
    </cdr:to>
    <cdr:sp macro="" textlink="">
      <cdr:nvSpPr>
        <cdr:cNvPr id="5" name="TextBox 3"/>
        <cdr:cNvSpPr txBox="1"/>
      </cdr:nvSpPr>
      <cdr:spPr bwMode="auto">
        <a:xfrm xmlns:a="http://schemas.openxmlformats.org/drawingml/2006/main">
          <a:off x="1920447" y="614926"/>
          <a:ext cx="1153087" cy="340241"/>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nchor="t">
          <a:prstTxWarp prst="textNoShape">
            <a:avLst/>
          </a:prstTxWarp>
          <a:no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lang="en-US" sz="1400" b="1" i="0" baseline="0" dirty="0">
              <a:solidFill>
                <a:schemeClr val="bg2"/>
              </a:solidFill>
              <a:effectLst/>
              <a:latin typeface="+mn-lt"/>
              <a:ea typeface="+mn-ea"/>
              <a:cs typeface="+mn-cs"/>
            </a:rPr>
            <a:t> Reference </a:t>
          </a:r>
          <a:endParaRPr lang="en-US" sz="1400" i="1" dirty="0" smtClean="0">
            <a:solidFill>
              <a:schemeClr val="bg2"/>
            </a:solidFill>
            <a:latin typeface="Times New Roman" charset="0"/>
            <a:ea typeface="Times New Roman" charset="0"/>
            <a:cs typeface="Times New Roman" charset="0"/>
          </a:endParaRPr>
        </a:p>
      </cdr:txBody>
    </cdr:sp>
  </cdr:relSizeAnchor>
  <cdr:relSizeAnchor xmlns:cdr="http://schemas.openxmlformats.org/drawingml/2006/chartDrawing">
    <cdr:from>
      <cdr:x>0.11292</cdr:x>
      <cdr:y>0.27382</cdr:y>
    </cdr:from>
    <cdr:to>
      <cdr:x>0.5</cdr:x>
      <cdr:y>0.46317</cdr:y>
    </cdr:to>
    <cdr:pic>
      <cdr:nvPicPr>
        <cdr:cNvPr id="8" name="Picture 7" descr="image003"/>
        <cdr:cNvPicPr>
          <a:picLocks xmlns:a="http://schemas.openxmlformats.org/drawingml/2006/main" noChangeAspect="1" noChangeArrowheads="1"/>
        </cdr:cNvPicPr>
      </cdr:nvPicPr>
      <cdr:blipFill>
        <a:blip xmlns:a="http://schemas.openxmlformats.org/drawingml/2006/main" xmlns:r="http://schemas.openxmlformats.org/officeDocument/2006/relationships" r:embed="rId1">
          <a:extLst>
            <a:ext uri="{28A0092B-C50C-407E-A947-70E740481C1C}">
              <a14:useLocalDpi xmlns:a14="http://schemas.microsoft.com/office/drawing/2010/main" val="0"/>
            </a:ext>
          </a:extLst>
        </a:blip>
        <a:srcRect xmlns:a="http://schemas.openxmlformats.org/drawingml/2006/main"/>
        <a:stretch xmlns:a="http://schemas.openxmlformats.org/drawingml/2006/main">
          <a:fillRect/>
        </a:stretch>
      </cdr:blipFill>
      <cdr:spPr bwMode="auto">
        <a:xfrm xmlns:a="http://schemas.openxmlformats.org/drawingml/2006/main">
          <a:off x="369359" y="1229753"/>
          <a:ext cx="1266133" cy="850378"/>
        </a:xfrm>
        <a:prstGeom xmlns:a="http://schemas.openxmlformats.org/drawingml/2006/main" prst="rect">
          <a:avLst/>
        </a:prstGeom>
        <a:noFill xmlns:a="http://schemas.openxmlformats.org/drawingml/2006/main"/>
        <a:ln xmlns:a="http://schemas.openxmlformats.org/drawingml/2006/main">
          <a:noFill/>
        </a:ln>
        <a:extLst xmlns:a="http://schemas.openxmlformats.org/drawingml/2006/main">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cdr:spPr>
    </cdr:pic>
  </cdr:relSizeAnchor>
</c:userShapes>
</file>

<file path=ppt/drawings/drawing52.xml><?xml version="1.0" encoding="utf-8"?>
<c:userShapes xmlns:c="http://schemas.openxmlformats.org/drawingml/2006/chart">
  <cdr:relSizeAnchor xmlns:cdr="http://schemas.openxmlformats.org/drawingml/2006/chartDrawing">
    <cdr:from>
      <cdr:x>0.36853</cdr:x>
      <cdr:y>0.0338</cdr:y>
    </cdr:from>
    <cdr:to>
      <cdr:x>0.94318</cdr:x>
      <cdr:y>0.19502</cdr:y>
    </cdr:to>
    <cdr:sp macro="" textlink="">
      <cdr:nvSpPr>
        <cdr:cNvPr id="5" name="TextBox 3"/>
        <cdr:cNvSpPr txBox="1"/>
      </cdr:nvSpPr>
      <cdr:spPr bwMode="auto">
        <a:xfrm xmlns:a="http://schemas.openxmlformats.org/drawingml/2006/main">
          <a:off x="1010958" y="151813"/>
          <a:ext cx="1576380" cy="72404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nchor="t">
          <a:prstTxWarp prst="textNoShape">
            <a:avLst/>
          </a:prstTxWarp>
          <a:no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lang="en-US" sz="1400" b="1" i="0" dirty="0" smtClean="0">
              <a:solidFill>
                <a:schemeClr val="bg2"/>
              </a:solidFill>
              <a:latin typeface="+mn-lt"/>
              <a:ea typeface="Times New Roman" charset="0"/>
              <a:cs typeface="Times New Roman" charset="0"/>
            </a:rPr>
            <a:t>High Oil and Gas Resource and Technology</a:t>
          </a:r>
        </a:p>
      </cdr:txBody>
    </cdr:sp>
  </cdr:relSizeAnchor>
  <cdr:relSizeAnchor xmlns:cdr="http://schemas.openxmlformats.org/drawingml/2006/chartDrawing">
    <cdr:from>
      <cdr:x>0.07198</cdr:x>
      <cdr:y>0.13771</cdr:y>
    </cdr:from>
    <cdr:to>
      <cdr:x>0.89807</cdr:x>
      <cdr:y>0.29414</cdr:y>
    </cdr:to>
    <cdr:sp macro="" textlink="">
      <cdr:nvSpPr>
        <cdr:cNvPr id="4" name="TextBox 1"/>
        <cdr:cNvSpPr txBox="1"/>
      </cdr:nvSpPr>
      <cdr:spPr bwMode="auto">
        <a:xfrm xmlns:a="http://schemas.openxmlformats.org/drawingml/2006/main">
          <a:off x="197450" y="618475"/>
          <a:ext cx="2266130" cy="702533"/>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000" b="0" i="0" dirty="0" smtClean="0">
              <a:solidFill>
                <a:schemeClr val="bg2"/>
              </a:solidFill>
              <a:latin typeface="+mn-lt"/>
              <a:ea typeface="Times New Roman" charset="0"/>
              <a:cs typeface="Times New Roman" charset="0"/>
            </a:rPr>
            <a:t>           </a:t>
          </a:r>
          <a:r>
            <a:rPr lang="en-US" sz="1400" b="1" i="0" dirty="0" smtClean="0">
              <a:solidFill>
                <a:schemeClr val="tx1"/>
              </a:solidFill>
              <a:latin typeface="+mn-lt"/>
              <a:ea typeface="Times New Roman" charset="0"/>
              <a:cs typeface="Times New Roman" charset="0"/>
            </a:rPr>
            <a:t>2018</a:t>
          </a:r>
        </a:p>
        <a:p xmlns:a="http://schemas.openxmlformats.org/drawingml/2006/main">
          <a:pPr eaLnBrk="0" hangingPunct="0"/>
          <a:r>
            <a:rPr lang="en-US" sz="1400" b="0" i="0" baseline="0" dirty="0" smtClean="0">
              <a:solidFill>
                <a:schemeClr val="tx1"/>
              </a:solidFill>
              <a:latin typeface="+mn-lt"/>
              <a:ea typeface="Times New Roman" charset="0"/>
              <a:cs typeface="Times New Roman" charset="0"/>
            </a:rPr>
            <a:t> history  projections</a:t>
          </a:r>
          <a:endParaRPr lang="en-US" sz="1400" b="0" i="0" dirty="0" smtClean="0">
            <a:solidFill>
              <a:schemeClr val="tx1"/>
            </a:solidFill>
            <a:latin typeface="+mn-lt"/>
            <a:ea typeface="Times New Roman" charset="0"/>
            <a:cs typeface="Times New Roman" charset="0"/>
          </a:endParaRPr>
        </a:p>
      </cdr:txBody>
    </cdr:sp>
  </cdr:relSizeAnchor>
</c:userShapes>
</file>

<file path=ppt/drawings/drawing53.xml><?xml version="1.0" encoding="utf-8"?>
<c:userShapes xmlns:c="http://schemas.openxmlformats.org/drawingml/2006/chart">
  <cdr:relSizeAnchor xmlns:cdr="http://schemas.openxmlformats.org/drawingml/2006/chartDrawing">
    <cdr:from>
      <cdr:x>0.35762</cdr:x>
      <cdr:y>0.03168</cdr:y>
    </cdr:from>
    <cdr:to>
      <cdr:x>1</cdr:x>
      <cdr:y>0.22957</cdr:y>
    </cdr:to>
    <cdr:sp macro="" textlink="">
      <cdr:nvSpPr>
        <cdr:cNvPr id="5" name="TextBox 3"/>
        <cdr:cNvSpPr txBox="1"/>
      </cdr:nvSpPr>
      <cdr:spPr bwMode="auto">
        <a:xfrm xmlns:a="http://schemas.openxmlformats.org/drawingml/2006/main">
          <a:off x="981023" y="142298"/>
          <a:ext cx="1762177" cy="888732"/>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nchor="t">
          <a:prstTxWarp prst="textNoShape">
            <a:avLst/>
          </a:prstTxWarp>
          <a:no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lang="en-US" sz="1400" b="1" i="0" dirty="0" smtClean="0">
              <a:solidFill>
                <a:schemeClr val="bg2"/>
              </a:solidFill>
              <a:latin typeface="+mn-lt"/>
              <a:ea typeface="Times New Roman" charset="0"/>
              <a:cs typeface="Times New Roman" charset="0"/>
            </a:rPr>
            <a:t>Low Oil and Gas Resource and Technology</a:t>
          </a:r>
        </a:p>
      </cdr:txBody>
    </cdr:sp>
  </cdr:relSizeAnchor>
  <cdr:relSizeAnchor xmlns:cdr="http://schemas.openxmlformats.org/drawingml/2006/chartDrawing">
    <cdr:from>
      <cdr:x>0.05481</cdr:x>
      <cdr:y>0.13304</cdr:y>
    </cdr:from>
    <cdr:to>
      <cdr:x>0.88169</cdr:x>
      <cdr:y>0.28948</cdr:y>
    </cdr:to>
    <cdr:sp macro="" textlink="">
      <cdr:nvSpPr>
        <cdr:cNvPr id="4" name="TextBox 1"/>
        <cdr:cNvSpPr txBox="1"/>
      </cdr:nvSpPr>
      <cdr:spPr bwMode="auto">
        <a:xfrm xmlns:a="http://schemas.openxmlformats.org/drawingml/2006/main">
          <a:off x="150355" y="597488"/>
          <a:ext cx="2268297" cy="70257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000" b="0" i="0" dirty="0" smtClean="0">
              <a:solidFill>
                <a:schemeClr val="bg2"/>
              </a:solidFill>
              <a:latin typeface="+mn-lt"/>
              <a:ea typeface="Times New Roman" charset="0"/>
              <a:cs typeface="Times New Roman" charset="0"/>
            </a:rPr>
            <a:t>           </a:t>
          </a:r>
          <a:r>
            <a:rPr lang="en-US" sz="1400" b="1" i="0" dirty="0" smtClean="0">
              <a:solidFill>
                <a:schemeClr val="tx1"/>
              </a:solidFill>
              <a:latin typeface="+mn-lt"/>
              <a:ea typeface="Times New Roman" charset="0"/>
              <a:cs typeface="Times New Roman" charset="0"/>
            </a:rPr>
            <a:t>2018</a:t>
          </a:r>
        </a:p>
        <a:p xmlns:a="http://schemas.openxmlformats.org/drawingml/2006/main">
          <a:pPr eaLnBrk="0" hangingPunct="0"/>
          <a:r>
            <a:rPr lang="en-US" sz="1400" b="0" i="0" baseline="0" dirty="0" smtClean="0">
              <a:solidFill>
                <a:schemeClr val="tx1"/>
              </a:solidFill>
              <a:latin typeface="+mn-lt"/>
              <a:ea typeface="Times New Roman" charset="0"/>
              <a:cs typeface="Times New Roman" charset="0"/>
            </a:rPr>
            <a:t> history  projections</a:t>
          </a:r>
          <a:endParaRPr lang="en-US" sz="1400" b="0" i="0" dirty="0" smtClean="0">
            <a:solidFill>
              <a:schemeClr val="tx1"/>
            </a:solidFill>
            <a:latin typeface="+mn-lt"/>
            <a:ea typeface="Times New Roman" charset="0"/>
            <a:cs typeface="Times New Roman" charset="0"/>
          </a:endParaRPr>
        </a:p>
      </cdr:txBody>
    </cdr:sp>
  </cdr:relSizeAnchor>
</c:userShapes>
</file>

<file path=ppt/drawings/drawing54.xml><?xml version="1.0" encoding="utf-8"?>
<c:userShapes xmlns:c="http://schemas.openxmlformats.org/drawingml/2006/chart">
  <cdr:relSizeAnchor xmlns:cdr="http://schemas.openxmlformats.org/drawingml/2006/chartDrawing">
    <cdr:from>
      <cdr:x>0.33635</cdr:x>
      <cdr:y>0.34984</cdr:y>
    </cdr:from>
    <cdr:to>
      <cdr:x>0.82989</cdr:x>
      <cdr:y>0.8238</cdr:y>
    </cdr:to>
    <cdr:sp macro="" textlink="">
      <cdr:nvSpPr>
        <cdr:cNvPr id="2" name="TextBox 2"/>
        <cdr:cNvSpPr txBox="1"/>
      </cdr:nvSpPr>
      <cdr:spPr bwMode="auto">
        <a:xfrm xmlns:a="http://schemas.openxmlformats.org/drawingml/2006/main">
          <a:off x="1380809" y="1571145"/>
          <a:ext cx="2026118" cy="2128572"/>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nchor="t">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chemeClr val="accent1"/>
              </a:solidFill>
              <a:latin typeface="+mn-lt"/>
              <a:ea typeface="Times New Roman" charset="0"/>
              <a:cs typeface="Times New Roman" charset="0"/>
            </a:rPr>
            <a:t>to</a:t>
          </a:r>
          <a:r>
            <a:rPr lang="en-US" sz="1400" b="1" i="0" baseline="0" dirty="0" smtClean="0">
              <a:solidFill>
                <a:schemeClr val="accent1"/>
              </a:solidFill>
              <a:latin typeface="+mn-lt"/>
              <a:ea typeface="Times New Roman" charset="0"/>
              <a:cs typeface="Times New Roman" charset="0"/>
            </a:rPr>
            <a:t> Eastern Midwest</a:t>
          </a:r>
        </a:p>
        <a:p xmlns:a="http://schemas.openxmlformats.org/drawingml/2006/main">
          <a:pPr eaLnBrk="0" hangingPunct="0"/>
          <a:endParaRPr lang="en-US" sz="800" i="0" baseline="0" dirty="0" smtClean="0">
            <a:solidFill>
              <a:schemeClr val="accent1"/>
            </a:solidFill>
            <a:latin typeface="+mn-lt"/>
            <a:ea typeface="Times New Roman" charset="0"/>
            <a:cs typeface="Times New Roman" charset="0"/>
          </a:endParaRPr>
        </a:p>
        <a:p xmlns:a="http://schemas.openxmlformats.org/drawingml/2006/main">
          <a:pPr eaLnBrk="0" hangingPunct="0"/>
          <a:endParaRPr lang="en-US" sz="1000" i="0" baseline="0" dirty="0" smtClean="0">
            <a:solidFill>
              <a:schemeClr val="accent1"/>
            </a:solidFill>
            <a:latin typeface="+mn-lt"/>
            <a:ea typeface="Times New Roman" charset="0"/>
            <a:cs typeface="Times New Roman" charset="0"/>
          </a:endParaRPr>
        </a:p>
        <a:p xmlns:a="http://schemas.openxmlformats.org/drawingml/2006/main">
          <a:pPr eaLnBrk="0" hangingPunct="0"/>
          <a:endParaRPr lang="en-US" sz="1000" i="0" baseline="0" dirty="0" smtClean="0">
            <a:solidFill>
              <a:schemeClr val="accent1"/>
            </a:solidFill>
            <a:latin typeface="+mn-lt"/>
            <a:ea typeface="Times New Roman" charset="0"/>
            <a:cs typeface="Times New Roman" charset="0"/>
          </a:endParaRPr>
        </a:p>
        <a:p xmlns:a="http://schemas.openxmlformats.org/drawingml/2006/main">
          <a:pPr eaLnBrk="0" hangingPunct="0"/>
          <a:endParaRPr lang="en-US" sz="1000" i="0" dirty="0" smtClean="0">
            <a:solidFill>
              <a:schemeClr val="accent4"/>
            </a:solidFill>
            <a:latin typeface="+mn-lt"/>
            <a:ea typeface="Times New Roman" charset="0"/>
            <a:cs typeface="Times New Roman" charset="0"/>
          </a:endParaRPr>
        </a:p>
        <a:p xmlns:a="http://schemas.openxmlformats.org/drawingml/2006/main">
          <a:pPr eaLnBrk="0" hangingPunct="0"/>
          <a:endParaRPr lang="en-US" sz="1000" i="0" dirty="0" smtClean="0">
            <a:solidFill>
              <a:schemeClr val="accent4"/>
            </a:solidFill>
            <a:latin typeface="+mn-lt"/>
            <a:ea typeface="Times New Roman" charset="0"/>
            <a:cs typeface="Times New Roman" charset="0"/>
          </a:endParaRPr>
        </a:p>
        <a:p xmlns:a="http://schemas.openxmlformats.org/drawingml/2006/main">
          <a:pPr eaLnBrk="0" hangingPunct="0"/>
          <a:endParaRPr lang="en-US" sz="800" i="0" dirty="0" smtClean="0">
            <a:solidFill>
              <a:schemeClr val="accent4"/>
            </a:solidFill>
            <a:latin typeface="+mn-lt"/>
            <a:ea typeface="Times New Roman" charset="0"/>
            <a:cs typeface="Times New Roman" charset="0"/>
          </a:endParaRPr>
        </a:p>
        <a:p xmlns:a="http://schemas.openxmlformats.org/drawingml/2006/main">
          <a:pPr eaLnBrk="0" hangingPunct="0"/>
          <a:endParaRPr lang="en-US" sz="1000" i="0" dirty="0" smtClean="0">
            <a:solidFill>
              <a:schemeClr val="accent4"/>
            </a:solidFill>
            <a:latin typeface="+mn-lt"/>
            <a:ea typeface="Times New Roman" charset="0"/>
            <a:cs typeface="Times New Roman" charset="0"/>
          </a:endParaRPr>
        </a:p>
        <a:p xmlns:a="http://schemas.openxmlformats.org/drawingml/2006/main">
          <a:pPr eaLnBrk="0" hangingPunct="0"/>
          <a:endParaRPr lang="en-US" sz="1000" i="0" dirty="0" smtClean="0">
            <a:solidFill>
              <a:schemeClr val="accent4"/>
            </a:solidFill>
            <a:latin typeface="+mn-lt"/>
            <a:ea typeface="Times New Roman" charset="0"/>
            <a:cs typeface="Times New Roman" charset="0"/>
          </a:endParaRPr>
        </a:p>
        <a:p xmlns:a="http://schemas.openxmlformats.org/drawingml/2006/main">
          <a:pPr eaLnBrk="0" hangingPunct="0"/>
          <a:endParaRPr lang="en-US" sz="1000" i="0" dirty="0" smtClean="0">
            <a:solidFill>
              <a:schemeClr val="accent4"/>
            </a:solidFill>
            <a:latin typeface="+mn-lt"/>
            <a:ea typeface="Times New Roman" charset="0"/>
            <a:cs typeface="Times New Roman" charset="0"/>
          </a:endParaRPr>
        </a:p>
        <a:p xmlns:a="http://schemas.openxmlformats.org/drawingml/2006/main">
          <a:pPr eaLnBrk="0" hangingPunct="0"/>
          <a:r>
            <a:rPr lang="en-US" sz="1400" b="1" i="0" dirty="0" smtClean="0">
              <a:solidFill>
                <a:schemeClr val="accent4"/>
              </a:solidFill>
              <a:latin typeface="+mn-lt"/>
              <a:ea typeface="Times New Roman" charset="0"/>
              <a:cs typeface="Times New Roman" charset="0"/>
            </a:rPr>
            <a:t>to Southeast</a:t>
          </a:r>
        </a:p>
        <a:p xmlns:a="http://schemas.openxmlformats.org/drawingml/2006/main">
          <a:pPr eaLnBrk="0" hangingPunct="0"/>
          <a:r>
            <a:rPr lang="en-US" sz="1400" b="1" i="0" dirty="0" smtClean="0">
              <a:solidFill>
                <a:schemeClr val="accent3">
                  <a:lumMod val="40000"/>
                  <a:lumOff val="60000"/>
                </a:schemeClr>
              </a:solidFill>
              <a:latin typeface="+mn-lt"/>
              <a:ea typeface="Times New Roman" charset="0"/>
              <a:cs typeface="Times New Roman" charset="0"/>
            </a:rPr>
            <a:t>to New England</a:t>
          </a:r>
        </a:p>
      </cdr:txBody>
    </cdr:sp>
  </cdr:relSizeAnchor>
  <cdr:relSizeAnchor xmlns:cdr="http://schemas.openxmlformats.org/drawingml/2006/chartDrawing">
    <cdr:from>
      <cdr:x>0.02973</cdr:x>
      <cdr:y>0</cdr:y>
    </cdr:from>
    <cdr:to>
      <cdr:x>0.97026</cdr:x>
      <cdr:y>0.24234</cdr:y>
    </cdr:to>
    <cdr:sp macro="" textlink="">
      <cdr:nvSpPr>
        <cdr:cNvPr id="3" name="TextBox 1"/>
        <cdr:cNvSpPr txBox="1"/>
      </cdr:nvSpPr>
      <cdr:spPr bwMode="auto">
        <a:xfrm xmlns:a="http://schemas.openxmlformats.org/drawingml/2006/main">
          <a:off x="122069" y="0"/>
          <a:ext cx="3861135" cy="108835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ysClr val="windowText" lastClr="000000"/>
              </a:solidFill>
              <a:latin typeface="+mn-lt"/>
              <a:ea typeface="Times New Roman" charset="0"/>
              <a:cs typeface="Times New Roman" charset="0"/>
            </a:rPr>
            <a:t>Flows of natural gas from the</a:t>
          </a:r>
        </a:p>
        <a:p xmlns:a="http://schemas.openxmlformats.org/drawingml/2006/main">
          <a:pPr eaLnBrk="0" hangingPunct="0"/>
          <a:r>
            <a:rPr lang="en-US" sz="1400" b="1" i="0" dirty="0" smtClean="0">
              <a:solidFill>
                <a:schemeClr val="accent3"/>
              </a:solidFill>
              <a:latin typeface="+mn-lt"/>
              <a:ea typeface="Times New Roman" charset="0"/>
              <a:cs typeface="Times New Roman" charset="0"/>
            </a:rPr>
            <a:t>Mid-Atlantic and Ohio </a:t>
          </a:r>
          <a:r>
            <a:rPr lang="en-US" sz="1400" b="1" i="0" dirty="0" smtClean="0">
              <a:solidFill>
                <a:schemeClr val="tx1"/>
              </a:solidFill>
              <a:latin typeface="+mn-lt"/>
              <a:ea typeface="Times New Roman" charset="0"/>
              <a:cs typeface="Times New Roman" charset="0"/>
            </a:rPr>
            <a:t>(Reference case)</a:t>
          </a:r>
        </a:p>
        <a:p xmlns:a="http://schemas.openxmlformats.org/drawingml/2006/main">
          <a:pPr eaLnBrk="0" hangingPunct="0"/>
          <a:endParaRPr lang="en-US" sz="200" b="1" i="0" baseline="0" dirty="0" smtClean="0">
            <a:solidFill>
              <a:schemeClr val="accent3"/>
            </a:solidFill>
            <a:latin typeface="+mn-lt"/>
            <a:ea typeface="Times New Roman" charset="0"/>
            <a:cs typeface="Times New Roman" charset="0"/>
          </a:endParaRPr>
        </a:p>
        <a:p xmlns:a="http://schemas.openxmlformats.org/drawingml/2006/main">
          <a:pPr eaLnBrk="0" hangingPunct="0"/>
          <a:r>
            <a:rPr lang="en-US" sz="1400" i="0" baseline="0" dirty="0" smtClean="0">
              <a:solidFill>
                <a:sysClr val="windowText" lastClr="000000"/>
              </a:solidFill>
              <a:latin typeface="+mn-lt"/>
              <a:ea typeface="Times New Roman" charset="0"/>
              <a:cs typeface="Times New Roman" charset="0"/>
            </a:rPr>
            <a:t>trillion cubic feet</a:t>
          </a:r>
          <a:endParaRPr lang="en-US" sz="14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0.11707</cdr:x>
      <cdr:y>0.20314</cdr:y>
    </cdr:from>
    <cdr:to>
      <cdr:x>0.47953</cdr:x>
      <cdr:y>0.34905</cdr:y>
    </cdr:to>
    <cdr:sp macro="" textlink="">
      <cdr:nvSpPr>
        <cdr:cNvPr id="7" name="TextBox 1"/>
        <cdr:cNvSpPr txBox="1"/>
      </cdr:nvSpPr>
      <cdr:spPr bwMode="auto">
        <a:xfrm xmlns:a="http://schemas.openxmlformats.org/drawingml/2006/main">
          <a:off x="480625" y="912313"/>
          <a:ext cx="1487957" cy="655287"/>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0" i="0" dirty="0" smtClean="0">
              <a:solidFill>
                <a:schemeClr val="tx1"/>
              </a:solidFill>
              <a:latin typeface="+mn-lt"/>
              <a:ea typeface="Times New Roman" charset="0"/>
              <a:cs typeface="Times New Roman" charset="0"/>
            </a:rPr>
            <a:t>        </a:t>
          </a:r>
          <a:r>
            <a:rPr lang="en-US" sz="1400" b="1" i="0" dirty="0" smtClean="0">
              <a:solidFill>
                <a:schemeClr val="tx1"/>
              </a:solidFill>
              <a:latin typeface="+mn-lt"/>
              <a:ea typeface="Times New Roman" charset="0"/>
              <a:cs typeface="Times New Roman" charset="0"/>
            </a:rPr>
            <a:t>2018</a:t>
          </a:r>
        </a:p>
        <a:p xmlns:a="http://schemas.openxmlformats.org/drawingml/2006/main">
          <a:pPr eaLnBrk="0" hangingPunct="0"/>
          <a:endParaRPr lang="en-US" sz="200" b="0" i="0" dirty="0" smtClean="0">
            <a:solidFill>
              <a:schemeClr val="tx1"/>
            </a:solidFill>
            <a:latin typeface="+mn-lt"/>
            <a:ea typeface="Times New Roman" charset="0"/>
            <a:cs typeface="Times New Roman" charset="0"/>
          </a:endParaRPr>
        </a:p>
        <a:p xmlns:a="http://schemas.openxmlformats.org/drawingml/2006/main">
          <a:pPr eaLnBrk="0" hangingPunct="0"/>
          <a:r>
            <a:rPr lang="en-US" sz="1400" b="0" i="0" dirty="0" smtClean="0">
              <a:solidFill>
                <a:schemeClr val="tx1"/>
              </a:solidFill>
              <a:latin typeface="+mn-lt"/>
              <a:ea typeface="Times New Roman" charset="0"/>
              <a:cs typeface="Times New Roman" charset="0"/>
            </a:rPr>
            <a:t>history</a:t>
          </a:r>
          <a:r>
            <a:rPr lang="en-US" sz="1400" b="0" i="0" baseline="0" dirty="0" smtClean="0">
              <a:solidFill>
                <a:schemeClr val="tx1"/>
              </a:solidFill>
              <a:latin typeface="+mn-lt"/>
              <a:ea typeface="Times New Roman" charset="0"/>
              <a:cs typeface="Times New Roman" charset="0"/>
            </a:rPr>
            <a:t>   projections</a:t>
          </a:r>
          <a:endParaRPr lang="en-US" sz="1400" b="0" i="0" dirty="0" smtClean="0">
            <a:solidFill>
              <a:schemeClr val="tx1"/>
            </a:solidFill>
            <a:latin typeface="+mn-lt"/>
            <a:ea typeface="Times New Roman" charset="0"/>
            <a:cs typeface="Times New Roman" charset="0"/>
          </a:endParaRPr>
        </a:p>
      </cdr:txBody>
    </cdr:sp>
  </cdr:relSizeAnchor>
  <cdr:relSizeAnchor xmlns:cdr="http://schemas.openxmlformats.org/drawingml/2006/chartDrawing">
    <cdr:from>
      <cdr:x>0.5787</cdr:x>
      <cdr:y>0.5</cdr:y>
    </cdr:from>
    <cdr:to>
      <cdr:x>0.97171</cdr:x>
      <cdr:y>0.74433</cdr:y>
    </cdr:to>
    <cdr:grpSp>
      <cdr:nvGrpSpPr>
        <cdr:cNvPr id="4" name="Group 3"/>
        <cdr:cNvGrpSpPr/>
      </cdr:nvGrpSpPr>
      <cdr:grpSpPr>
        <a:xfrm xmlns:a="http://schemas.openxmlformats.org/drawingml/2006/main">
          <a:off x="2375723" y="2245519"/>
          <a:ext cx="1613414" cy="1097295"/>
          <a:chOff x="2288650" y="245076"/>
          <a:chExt cx="1613414" cy="1097295"/>
        </a:xfrm>
      </cdr:grpSpPr>
      <cdr:pic>
        <cdr:nvPicPr>
          <cdr:cNvPr id="9" name="Picture 8"/>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2288650" y="245076"/>
            <a:ext cx="1613414" cy="1097295"/>
          </a:xfrm>
          <a:prstGeom xmlns:a="http://schemas.openxmlformats.org/drawingml/2006/main" prst="rect">
            <a:avLst/>
          </a:prstGeom>
        </cdr:spPr>
      </cdr:pic>
      <cdr:sp macro="" textlink="">
        <cdr:nvSpPr>
          <cdr:cNvPr id="16" name="Up Arrow 15"/>
          <cdr:cNvSpPr/>
        </cdr:nvSpPr>
        <cdr:spPr>
          <a:xfrm xmlns:a="http://schemas.openxmlformats.org/drawingml/2006/main" rot="5400000">
            <a:off x="3433601" y="679756"/>
            <a:ext cx="112546" cy="182890"/>
          </a:xfrm>
          <a:prstGeom xmlns:a="http://schemas.openxmlformats.org/drawingml/2006/main" prst="upArrow">
            <a:avLst/>
          </a:prstGeom>
          <a:solidFill xmlns:a="http://schemas.openxmlformats.org/drawingml/2006/main">
            <a:schemeClr val="accent1"/>
          </a:solidFill>
          <a:ln xmlns:a="http://schemas.openxmlformats.org/drawingml/2006/main">
            <a:solidFill>
              <a:schemeClr val="tx1"/>
            </a:solidFill>
          </a:ln>
          <a:scene3d xmlns:a="http://schemas.openxmlformats.org/drawingml/2006/main">
            <a:camera prst="orthographicFront">
              <a:rot lat="0" lon="0" rev="13200000"/>
            </a:camera>
            <a:lightRig rig="threePt" dir="t"/>
          </a:scene3d>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dirty="0"/>
          </a:p>
        </cdr:txBody>
      </cdr:sp>
      <cdr:sp macro="" textlink="">
        <cdr:nvSpPr>
          <cdr:cNvPr id="10" name="Up Arrow 9"/>
          <cdr:cNvSpPr/>
        </cdr:nvSpPr>
        <cdr:spPr>
          <a:xfrm xmlns:a="http://schemas.openxmlformats.org/drawingml/2006/main" rot="5400000">
            <a:off x="3592594" y="714966"/>
            <a:ext cx="109761" cy="182890"/>
          </a:xfrm>
          <a:prstGeom xmlns:a="http://schemas.openxmlformats.org/drawingml/2006/main" prst="upArrow">
            <a:avLst/>
          </a:prstGeom>
          <a:solidFill xmlns:a="http://schemas.openxmlformats.org/drawingml/2006/main">
            <a:schemeClr val="accent4"/>
          </a:solidFill>
          <a:ln xmlns:a="http://schemas.openxmlformats.org/drawingml/2006/main">
            <a:solidFill>
              <a:schemeClr val="tx1"/>
            </a:solidFill>
          </a:ln>
          <a:scene3d xmlns:a="http://schemas.openxmlformats.org/drawingml/2006/main">
            <a:camera prst="orthographicFront">
              <a:rot lat="0" lon="0" rev="16800000"/>
            </a:camera>
            <a:lightRig rig="threePt" dir="t"/>
          </a:scene3d>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dirty="0"/>
          </a:p>
        </cdr:txBody>
      </cdr:sp>
      <cdr:sp macro="" textlink="">
        <cdr:nvSpPr>
          <cdr:cNvPr id="11" name="Up Arrow 10"/>
          <cdr:cNvSpPr/>
        </cdr:nvSpPr>
        <cdr:spPr>
          <a:xfrm xmlns:a="http://schemas.openxmlformats.org/drawingml/2006/main" rot="5400000">
            <a:off x="3633875" y="489673"/>
            <a:ext cx="109716" cy="182890"/>
          </a:xfrm>
          <a:prstGeom xmlns:a="http://schemas.openxmlformats.org/drawingml/2006/main" prst="upArrow">
            <a:avLst/>
          </a:prstGeom>
          <a:solidFill xmlns:a="http://schemas.openxmlformats.org/drawingml/2006/main">
            <a:schemeClr val="accent3">
              <a:lumMod val="40000"/>
              <a:lumOff val="60000"/>
            </a:schemeClr>
          </a:solidFill>
          <a:ln xmlns:a="http://schemas.openxmlformats.org/drawingml/2006/main">
            <a:solidFill>
              <a:schemeClr val="tx1"/>
            </a:solidFill>
          </a:ln>
          <a:scene3d xmlns:a="http://schemas.openxmlformats.org/drawingml/2006/main">
            <a:camera prst="orthographicFront">
              <a:rot lat="0" lon="0" rev="1800000"/>
            </a:camera>
            <a:lightRig rig="threePt" dir="t"/>
          </a:scene3d>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dirty="0"/>
          </a:p>
        </cdr:txBody>
      </cdr:sp>
    </cdr:grpSp>
  </cdr:relSizeAnchor>
</c:userShapes>
</file>

<file path=ppt/drawings/drawing55.xml><?xml version="1.0" encoding="utf-8"?>
<c:userShapes xmlns:c="http://schemas.openxmlformats.org/drawingml/2006/chart">
  <cdr:relSizeAnchor xmlns:cdr="http://schemas.openxmlformats.org/drawingml/2006/chartDrawing">
    <cdr:from>
      <cdr:x>0.09581</cdr:x>
      <cdr:y>0.19422</cdr:y>
    </cdr:from>
    <cdr:to>
      <cdr:x>0.45721</cdr:x>
      <cdr:y>0.34013</cdr:y>
    </cdr:to>
    <cdr:sp macro="" textlink="">
      <cdr:nvSpPr>
        <cdr:cNvPr id="2" name="TextBox 1"/>
        <cdr:cNvSpPr txBox="1"/>
      </cdr:nvSpPr>
      <cdr:spPr bwMode="auto">
        <a:xfrm xmlns:a="http://schemas.openxmlformats.org/drawingml/2006/main">
          <a:off x="393326" y="872249"/>
          <a:ext cx="1483647" cy="65528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0" i="0" dirty="0" smtClean="0">
              <a:solidFill>
                <a:schemeClr val="tx1"/>
              </a:solidFill>
              <a:latin typeface="+mn-lt"/>
              <a:ea typeface="Times New Roman" charset="0"/>
              <a:cs typeface="Times New Roman" charset="0"/>
            </a:rPr>
            <a:t>        </a:t>
          </a:r>
          <a:r>
            <a:rPr lang="en-US" sz="1400" b="1" i="0" dirty="0" smtClean="0">
              <a:solidFill>
                <a:schemeClr val="tx1"/>
              </a:solidFill>
              <a:latin typeface="+mn-lt"/>
              <a:ea typeface="Times New Roman" charset="0"/>
              <a:cs typeface="Times New Roman" charset="0"/>
            </a:rPr>
            <a:t>2018</a:t>
          </a:r>
        </a:p>
        <a:p xmlns:a="http://schemas.openxmlformats.org/drawingml/2006/main">
          <a:pPr eaLnBrk="0" hangingPunct="0"/>
          <a:endParaRPr lang="en-US" sz="200" b="0" i="0" dirty="0" smtClean="0">
            <a:solidFill>
              <a:schemeClr val="tx1"/>
            </a:solidFill>
            <a:latin typeface="+mn-lt"/>
            <a:ea typeface="Times New Roman" charset="0"/>
            <a:cs typeface="Times New Roman" charset="0"/>
          </a:endParaRPr>
        </a:p>
        <a:p xmlns:a="http://schemas.openxmlformats.org/drawingml/2006/main">
          <a:pPr eaLnBrk="0" hangingPunct="0"/>
          <a:r>
            <a:rPr lang="en-US" sz="1400" b="0" i="0" dirty="0" smtClean="0">
              <a:solidFill>
                <a:schemeClr val="tx1"/>
              </a:solidFill>
              <a:latin typeface="+mn-lt"/>
              <a:ea typeface="Times New Roman" charset="0"/>
              <a:cs typeface="Times New Roman" charset="0"/>
            </a:rPr>
            <a:t>history</a:t>
          </a:r>
          <a:r>
            <a:rPr lang="en-US" sz="1400" b="0" i="0" baseline="0" dirty="0" smtClean="0">
              <a:solidFill>
                <a:schemeClr val="tx1"/>
              </a:solidFill>
              <a:latin typeface="+mn-lt"/>
              <a:ea typeface="Times New Roman" charset="0"/>
              <a:cs typeface="Times New Roman" charset="0"/>
            </a:rPr>
            <a:t>   projections</a:t>
          </a:r>
          <a:endParaRPr lang="en-US" sz="1400" b="0" i="0" dirty="0" smtClean="0">
            <a:solidFill>
              <a:schemeClr val="tx1"/>
            </a:solidFill>
            <a:latin typeface="+mn-lt"/>
            <a:ea typeface="Times New Roman" charset="0"/>
            <a:cs typeface="Times New Roman" charset="0"/>
          </a:endParaRPr>
        </a:p>
      </cdr:txBody>
    </cdr:sp>
  </cdr:relSizeAnchor>
  <cdr:relSizeAnchor xmlns:cdr="http://schemas.openxmlformats.org/drawingml/2006/chartDrawing">
    <cdr:from>
      <cdr:x>0</cdr:x>
      <cdr:y>0.0154</cdr:y>
    </cdr:from>
    <cdr:to>
      <cdr:x>0.8029</cdr:x>
      <cdr:y>0.24408</cdr:y>
    </cdr:to>
    <cdr:sp macro="" textlink="">
      <cdr:nvSpPr>
        <cdr:cNvPr id="3" name="TextBox 1"/>
        <cdr:cNvSpPr txBox="1"/>
      </cdr:nvSpPr>
      <cdr:spPr bwMode="auto">
        <a:xfrm xmlns:a="http://schemas.openxmlformats.org/drawingml/2006/main">
          <a:off x="-4816475" y="69142"/>
          <a:ext cx="3296125" cy="102701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ysClr val="windowText" lastClr="000000"/>
              </a:solidFill>
              <a:latin typeface="+mn-lt"/>
              <a:ea typeface="Times New Roman" charset="0"/>
              <a:cs typeface="Times New Roman" charset="0"/>
            </a:rPr>
            <a:t>Flows of natural gas to the </a:t>
          </a:r>
        </a:p>
        <a:p xmlns:a="http://schemas.openxmlformats.org/drawingml/2006/main">
          <a:pPr eaLnBrk="0" hangingPunct="0"/>
          <a:r>
            <a:rPr lang="en-US" sz="1400" b="1" i="0" dirty="0" smtClean="0">
              <a:solidFill>
                <a:schemeClr val="accent2"/>
              </a:solidFill>
              <a:latin typeface="+mn-lt"/>
              <a:ea typeface="Times New Roman" charset="0"/>
              <a:cs typeface="Times New Roman" charset="0"/>
            </a:rPr>
            <a:t>South Central </a:t>
          </a:r>
          <a:r>
            <a:rPr lang="en-US" sz="1400" b="1" i="0" dirty="0" smtClean="0">
              <a:solidFill>
                <a:schemeClr val="tx1"/>
              </a:solidFill>
              <a:latin typeface="+mn-lt"/>
              <a:ea typeface="Times New Roman" charset="0"/>
              <a:cs typeface="Times New Roman" charset="0"/>
            </a:rPr>
            <a:t>(Reference case)</a:t>
          </a:r>
        </a:p>
        <a:p xmlns:a="http://schemas.openxmlformats.org/drawingml/2006/main">
          <a:pPr eaLnBrk="0" hangingPunct="0"/>
          <a:endParaRPr lang="en-US" sz="200" b="1" i="0" baseline="0" dirty="0" smtClean="0">
            <a:solidFill>
              <a:schemeClr val="accent2"/>
            </a:solidFill>
            <a:latin typeface="+mn-lt"/>
            <a:ea typeface="Times New Roman" charset="0"/>
            <a:cs typeface="Times New Roman" charset="0"/>
          </a:endParaRPr>
        </a:p>
        <a:p xmlns:a="http://schemas.openxmlformats.org/drawingml/2006/main">
          <a:pPr eaLnBrk="0" hangingPunct="0"/>
          <a:r>
            <a:rPr lang="en-US" sz="1400" i="0" baseline="0" dirty="0" smtClean="0">
              <a:solidFill>
                <a:sysClr val="windowText" lastClr="000000"/>
              </a:solidFill>
              <a:latin typeface="+mn-lt"/>
              <a:ea typeface="Times New Roman" charset="0"/>
              <a:cs typeface="Times New Roman" charset="0"/>
            </a:rPr>
            <a:t>trillion cubic feet</a:t>
          </a:r>
        </a:p>
        <a:p xmlns:a="http://schemas.openxmlformats.org/drawingml/2006/main">
          <a:pPr eaLnBrk="0" hangingPunct="0"/>
          <a:endParaRPr lang="en-US" sz="14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0.25981</cdr:x>
      <cdr:y>0.52783</cdr:y>
    </cdr:from>
    <cdr:to>
      <cdr:x>0.98954</cdr:x>
      <cdr:y>0.75439</cdr:y>
    </cdr:to>
    <cdr:sp macro="" textlink="">
      <cdr:nvSpPr>
        <cdr:cNvPr id="4" name="TextBox 2"/>
        <cdr:cNvSpPr txBox="1"/>
      </cdr:nvSpPr>
      <cdr:spPr bwMode="auto">
        <a:xfrm xmlns:a="http://schemas.openxmlformats.org/drawingml/2006/main">
          <a:off x="1066606" y="2370500"/>
          <a:ext cx="2995743" cy="101749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nchor="t">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l" eaLnBrk="0" hangingPunct="0"/>
          <a:r>
            <a:rPr lang="en-US" sz="1400" b="1" i="0" baseline="0" dirty="0" smtClean="0">
              <a:solidFill>
                <a:schemeClr val="accent1"/>
              </a:solidFill>
              <a:latin typeface="+mn-lt"/>
              <a:ea typeface="Times New Roman" charset="0"/>
              <a:cs typeface="Times New Roman" charset="0"/>
            </a:rPr>
            <a:t>from Eastern Midwest</a:t>
          </a:r>
        </a:p>
        <a:p xmlns:a="http://schemas.openxmlformats.org/drawingml/2006/main">
          <a:pPr algn="l" eaLnBrk="0" hangingPunct="0"/>
          <a:r>
            <a:rPr lang="en-US" sz="1400" b="1" i="0" dirty="0" smtClean="0">
              <a:solidFill>
                <a:schemeClr val="accent5">
                  <a:lumMod val="50000"/>
                </a:schemeClr>
              </a:solidFill>
              <a:latin typeface="+mn-lt"/>
              <a:ea typeface="Times New Roman" charset="0"/>
              <a:cs typeface="Times New Roman" charset="0"/>
            </a:rPr>
            <a:t>from Arizona/New</a:t>
          </a:r>
          <a:r>
            <a:rPr lang="en-US" sz="1400" b="1" i="0" baseline="0" dirty="0" smtClean="0">
              <a:solidFill>
                <a:schemeClr val="accent5">
                  <a:lumMod val="50000"/>
                </a:schemeClr>
              </a:solidFill>
              <a:latin typeface="+mn-lt"/>
              <a:ea typeface="Times New Roman" charset="0"/>
              <a:cs typeface="Times New Roman" charset="0"/>
            </a:rPr>
            <a:t> Mexico</a:t>
          </a:r>
          <a:endParaRPr lang="en-US" sz="1400" b="1" i="0" dirty="0" smtClean="0">
            <a:solidFill>
              <a:schemeClr val="accent5">
                <a:lumMod val="50000"/>
              </a:schemeClr>
            </a:solidFill>
            <a:latin typeface="+mn-lt"/>
            <a:ea typeface="Times New Roman" charset="0"/>
            <a:cs typeface="Times New Roman" charset="0"/>
          </a:endParaRPr>
        </a:p>
        <a:p xmlns:a="http://schemas.openxmlformats.org/drawingml/2006/main">
          <a:pPr algn="l" eaLnBrk="0" hangingPunct="0"/>
          <a:r>
            <a:rPr lang="en-US" sz="1400" b="1" i="0" dirty="0" smtClean="0">
              <a:solidFill>
                <a:schemeClr val="accent5"/>
              </a:solidFill>
              <a:latin typeface="+mn-lt"/>
              <a:ea typeface="Times New Roman" charset="0"/>
              <a:cs typeface="Times New Roman" charset="0"/>
            </a:rPr>
            <a:t>from Rocky</a:t>
          </a:r>
          <a:r>
            <a:rPr lang="en-US" sz="1400" b="1" i="0" baseline="0" dirty="0" smtClean="0">
              <a:solidFill>
                <a:schemeClr val="accent5"/>
              </a:solidFill>
              <a:latin typeface="+mn-lt"/>
              <a:ea typeface="Times New Roman" charset="0"/>
              <a:cs typeface="Times New Roman" charset="0"/>
            </a:rPr>
            <a:t> Mountain Great                       Plains</a:t>
          </a:r>
          <a:endParaRPr lang="en-US" sz="1400" b="1" i="0" dirty="0" smtClean="0">
            <a:solidFill>
              <a:schemeClr val="accent5"/>
            </a:solidFill>
            <a:latin typeface="+mn-lt"/>
            <a:ea typeface="Times New Roman" charset="0"/>
            <a:cs typeface="Times New Roman" charset="0"/>
          </a:endParaRPr>
        </a:p>
      </cdr:txBody>
    </cdr:sp>
  </cdr:relSizeAnchor>
  <cdr:relSizeAnchor xmlns:cdr="http://schemas.openxmlformats.org/drawingml/2006/chartDrawing">
    <cdr:from>
      <cdr:x>0.528</cdr:x>
      <cdr:y>0.28256</cdr:y>
    </cdr:from>
    <cdr:to>
      <cdr:x>0.92101</cdr:x>
      <cdr:y>0.52688</cdr:y>
    </cdr:to>
    <cdr:grpSp>
      <cdr:nvGrpSpPr>
        <cdr:cNvPr id="6" name="Group 5"/>
        <cdr:cNvGrpSpPr/>
      </cdr:nvGrpSpPr>
      <cdr:grpSpPr>
        <a:xfrm xmlns:a="http://schemas.openxmlformats.org/drawingml/2006/main">
          <a:off x="2167585" y="1268988"/>
          <a:ext cx="1613414" cy="1097250"/>
          <a:chOff x="2327239" y="216693"/>
          <a:chExt cx="1613414" cy="1097250"/>
        </a:xfrm>
      </cdr:grpSpPr>
      <cdr:pic>
        <cdr:nvPicPr>
          <cdr:cNvPr id="5" name="Picture 4"/>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2327239" y="216693"/>
            <a:ext cx="1613414" cy="1097250"/>
          </a:xfrm>
          <a:prstGeom xmlns:a="http://schemas.openxmlformats.org/drawingml/2006/main" prst="rect">
            <a:avLst/>
          </a:prstGeom>
        </cdr:spPr>
      </cdr:pic>
      <cdr:sp macro="" textlink="">
        <cdr:nvSpPr>
          <cdr:cNvPr id="7" name="Up Arrow 6"/>
          <cdr:cNvSpPr/>
        </cdr:nvSpPr>
        <cdr:spPr>
          <a:xfrm xmlns:a="http://schemas.openxmlformats.org/drawingml/2006/main" rot="5400000">
            <a:off x="2904778" y="873926"/>
            <a:ext cx="109716" cy="182890"/>
          </a:xfrm>
          <a:prstGeom xmlns:a="http://schemas.openxmlformats.org/drawingml/2006/main" prst="upArrow">
            <a:avLst/>
          </a:prstGeom>
          <a:solidFill xmlns:a="http://schemas.openxmlformats.org/drawingml/2006/main">
            <a:schemeClr val="accent5">
              <a:lumMod val="50000"/>
            </a:schemeClr>
          </a:solidFill>
          <a:ln xmlns:a="http://schemas.openxmlformats.org/drawingml/2006/main">
            <a:solidFill>
              <a:schemeClr val="tx1"/>
            </a:solidFill>
          </a:ln>
          <a:scene3d xmlns:a="http://schemas.openxmlformats.org/drawingml/2006/main">
            <a:camera prst="orthographicFront">
              <a:rot lat="0" lon="0" rev="19800000"/>
            </a:camera>
            <a:lightRig rig="threePt" dir="t"/>
          </a:scene3d>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dirty="0"/>
          </a:p>
        </cdr:txBody>
      </cdr:sp>
      <cdr:sp macro="" textlink="">
        <cdr:nvSpPr>
          <cdr:cNvPr id="8" name="Up Arrow 7"/>
          <cdr:cNvSpPr/>
        </cdr:nvSpPr>
        <cdr:spPr>
          <a:xfrm xmlns:a="http://schemas.openxmlformats.org/drawingml/2006/main" rot="5400000">
            <a:off x="2984913" y="634284"/>
            <a:ext cx="109716" cy="182890"/>
          </a:xfrm>
          <a:prstGeom xmlns:a="http://schemas.openxmlformats.org/drawingml/2006/main" prst="upArrow">
            <a:avLst/>
          </a:prstGeom>
          <a:solidFill xmlns:a="http://schemas.openxmlformats.org/drawingml/2006/main">
            <a:schemeClr val="accent5"/>
          </a:solidFill>
          <a:ln xmlns:a="http://schemas.openxmlformats.org/drawingml/2006/main">
            <a:solidFill>
              <a:schemeClr val="tx1"/>
            </a:solidFill>
          </a:ln>
          <a:scene3d xmlns:a="http://schemas.openxmlformats.org/drawingml/2006/main">
            <a:camera prst="orthographicFront">
              <a:rot lat="0" lon="0" rev="17400000"/>
            </a:camera>
            <a:lightRig rig="threePt" dir="t"/>
          </a:scene3d>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dirty="0"/>
          </a:p>
        </cdr:txBody>
      </cdr:sp>
      <cdr:sp macro="" textlink="">
        <cdr:nvSpPr>
          <cdr:cNvPr id="9" name="Up Arrow 8"/>
          <cdr:cNvSpPr/>
        </cdr:nvSpPr>
        <cdr:spPr>
          <a:xfrm xmlns:a="http://schemas.openxmlformats.org/drawingml/2006/main" rot="5400000">
            <a:off x="3227105" y="803661"/>
            <a:ext cx="109716" cy="182849"/>
          </a:xfrm>
          <a:prstGeom xmlns:a="http://schemas.openxmlformats.org/drawingml/2006/main" prst="upArrow">
            <a:avLst/>
          </a:prstGeom>
          <a:ln xmlns:a="http://schemas.openxmlformats.org/drawingml/2006/main">
            <a:solidFill>
              <a:schemeClr val="tx1"/>
            </a:solidFill>
          </a:ln>
          <a:scene3d xmlns:a="http://schemas.openxmlformats.org/drawingml/2006/main">
            <a:camera prst="orthographicFront">
              <a:rot lat="0" lon="0" rev="14400000"/>
            </a:camera>
            <a:lightRig rig="threePt" dir="t"/>
          </a:scene3d>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grpSp>
  </cdr:relSizeAnchor>
</c:userShapes>
</file>

<file path=ppt/drawings/drawing56.xml><?xml version="1.0" encoding="utf-8"?>
<c:userShapes xmlns:c="http://schemas.openxmlformats.org/drawingml/2006/chart">
  <cdr:relSizeAnchor xmlns:cdr="http://schemas.openxmlformats.org/drawingml/2006/chartDrawing">
    <cdr:from>
      <cdr:x>0</cdr:x>
      <cdr:y>0</cdr:y>
    </cdr:from>
    <cdr:to>
      <cdr:x>0.55625</cdr:x>
      <cdr:y>0.18237</cdr:y>
    </cdr:to>
    <cdr:sp macro="" textlink="">
      <cdr:nvSpPr>
        <cdr:cNvPr id="2" name="TextBox 1"/>
        <cdr:cNvSpPr txBox="1"/>
      </cdr:nvSpPr>
      <cdr:spPr bwMode="auto">
        <a:xfrm xmlns:a="http://schemas.openxmlformats.org/drawingml/2006/main">
          <a:off x="0" y="0"/>
          <a:ext cx="4078713" cy="66437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ysClr val="windowText" lastClr="000000"/>
              </a:solidFill>
              <a:latin typeface="Arial" panose="020B0604020202020204" pitchFamily="34" charset="0"/>
              <a:ea typeface="Times New Roman" charset="0"/>
              <a:cs typeface="Arial" panose="020B0604020202020204" pitchFamily="34" charset="0"/>
            </a:rPr>
            <a:t>Natural gas consumption by sector (Reference case) </a:t>
          </a:r>
        </a:p>
        <a:p xmlns:a="http://schemas.openxmlformats.org/drawingml/2006/main">
          <a:pPr eaLnBrk="0" hangingPunct="0"/>
          <a:endParaRPr lang="en-US" sz="200" b="1" i="0" baseline="0" dirty="0" smtClean="0">
            <a:solidFill>
              <a:sysClr val="windowText" lastClr="000000"/>
            </a:solidFill>
            <a:latin typeface="Arial" panose="020B0604020202020204" pitchFamily="34" charset="0"/>
            <a:ea typeface="Times New Roman" charset="0"/>
            <a:cs typeface="Arial" panose="020B0604020202020204" pitchFamily="34" charset="0"/>
          </a:endParaRPr>
        </a:p>
        <a:p xmlns:a="http://schemas.openxmlformats.org/drawingml/2006/main">
          <a:pPr eaLnBrk="0" hangingPunct="0"/>
          <a:r>
            <a:rPr lang="en-US" sz="1400" i="0" baseline="0" dirty="0" smtClean="0">
              <a:solidFill>
                <a:sysClr val="windowText" lastClr="000000"/>
              </a:solidFill>
              <a:latin typeface="Arial" panose="020B0604020202020204" pitchFamily="34" charset="0"/>
              <a:ea typeface="Times New Roman" charset="0"/>
              <a:cs typeface="Arial" panose="020B0604020202020204" pitchFamily="34" charset="0"/>
            </a:rPr>
            <a:t>trillion cubic feet</a:t>
          </a:r>
        </a:p>
        <a:p xmlns:a="http://schemas.openxmlformats.org/drawingml/2006/main">
          <a:pPr eaLnBrk="0" hangingPunct="0"/>
          <a:endParaRPr lang="en-US" sz="14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0.5841</cdr:x>
      <cdr:y>0.06994</cdr:y>
    </cdr:from>
    <cdr:to>
      <cdr:x>0.75098</cdr:x>
      <cdr:y>0.40584</cdr:y>
    </cdr:to>
    <cdr:sp macro="" textlink="">
      <cdr:nvSpPr>
        <cdr:cNvPr id="7" name="TextBox 6"/>
        <cdr:cNvSpPr txBox="1"/>
      </cdr:nvSpPr>
      <cdr:spPr bwMode="auto">
        <a:xfrm xmlns:a="http://schemas.openxmlformats.org/drawingml/2006/main">
          <a:off x="4282924" y="254795"/>
          <a:ext cx="1223650" cy="1223631"/>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0" tIns="0" rIns="0" rtlCol="0">
          <a:prstTxWarp prst="textNoShape">
            <a:avLst/>
          </a:prstTxWarp>
        </a:bodyPr>
        <a:lstStyle xmlns:a="http://schemas.openxmlformats.org/drawingml/2006/main"/>
        <a:p xmlns:a="http://schemas.openxmlformats.org/drawingml/2006/main">
          <a:pPr eaLnBrk="0" hangingPunct="0"/>
          <a:r>
            <a:rPr lang="en-US" sz="1400" i="0" dirty="0" smtClean="0">
              <a:solidFill>
                <a:schemeClr val="tx1"/>
              </a:solidFill>
              <a:latin typeface="Arial" panose="020B0604020202020204" pitchFamily="34" charset="0"/>
              <a:ea typeface="Times New Roman" charset="0"/>
              <a:cs typeface="Arial" panose="020B0604020202020204" pitchFamily="34" charset="0"/>
            </a:rPr>
            <a:t>billion cubic</a:t>
          </a:r>
          <a:r>
            <a:rPr lang="en-US" sz="1400" i="0" baseline="0" dirty="0" smtClean="0">
              <a:solidFill>
                <a:schemeClr val="tx1"/>
              </a:solidFill>
              <a:latin typeface="Arial" panose="020B0604020202020204" pitchFamily="34" charset="0"/>
              <a:ea typeface="Times New Roman" charset="0"/>
              <a:cs typeface="Arial" panose="020B0604020202020204" pitchFamily="34" charset="0"/>
            </a:rPr>
            <a:t> feet per day</a:t>
          </a:r>
          <a:endParaRPr lang="en-US" sz="1400" i="0" dirty="0" smtClean="0">
            <a:solidFill>
              <a:schemeClr val="tx1"/>
            </a:solidFill>
            <a:latin typeface="Arial" panose="020B0604020202020204" pitchFamily="34" charset="0"/>
            <a:ea typeface="Times New Roman" charset="0"/>
            <a:cs typeface="Arial" panose="020B0604020202020204" pitchFamily="34" charset="0"/>
          </a:endParaRPr>
        </a:p>
      </cdr:txBody>
    </cdr:sp>
  </cdr:relSizeAnchor>
  <cdr:relSizeAnchor xmlns:cdr="http://schemas.openxmlformats.org/drawingml/2006/chartDrawing">
    <cdr:from>
      <cdr:x>0.2244</cdr:x>
      <cdr:y>0.14189</cdr:y>
    </cdr:from>
    <cdr:to>
      <cdr:x>0.43728</cdr:x>
      <cdr:y>0.31665</cdr:y>
    </cdr:to>
    <cdr:sp macro="" textlink="">
      <cdr:nvSpPr>
        <cdr:cNvPr id="8" name="TextBox 1"/>
        <cdr:cNvSpPr txBox="1"/>
      </cdr:nvSpPr>
      <cdr:spPr bwMode="auto">
        <a:xfrm xmlns:a="http://schemas.openxmlformats.org/drawingml/2006/main">
          <a:off x="1950712" y="637238"/>
          <a:ext cx="1850598" cy="784854"/>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0" i="0" dirty="0" smtClean="0">
              <a:solidFill>
                <a:schemeClr val="bg2"/>
              </a:solidFill>
              <a:latin typeface="+mn-lt"/>
              <a:ea typeface="Times New Roman" charset="0"/>
              <a:cs typeface="Times New Roman" charset="0"/>
            </a:rPr>
            <a:t>         </a:t>
          </a:r>
          <a:r>
            <a:rPr lang="en-US" sz="1400" b="1" i="0" dirty="0" smtClean="0">
              <a:solidFill>
                <a:schemeClr val="tx1"/>
              </a:solidFill>
              <a:latin typeface="Arial" panose="020B0604020202020204" pitchFamily="34" charset="0"/>
              <a:ea typeface="Times New Roman" charset="0"/>
              <a:cs typeface="Arial" panose="020B0604020202020204" pitchFamily="34" charset="0"/>
            </a:rPr>
            <a:t>2018</a:t>
          </a:r>
        </a:p>
        <a:p xmlns:a="http://schemas.openxmlformats.org/drawingml/2006/main">
          <a:pPr eaLnBrk="0" hangingPunct="0"/>
          <a:endParaRPr lang="en-US" sz="600" b="0" i="0" dirty="0" smtClean="0">
            <a:solidFill>
              <a:schemeClr val="tx1"/>
            </a:solidFill>
            <a:latin typeface="Arial" panose="020B0604020202020204" pitchFamily="34" charset="0"/>
            <a:ea typeface="Times New Roman" charset="0"/>
            <a:cs typeface="Arial" panose="020B0604020202020204" pitchFamily="34" charset="0"/>
          </a:endParaRPr>
        </a:p>
        <a:p xmlns:a="http://schemas.openxmlformats.org/drawingml/2006/main">
          <a:pPr eaLnBrk="0" hangingPunct="0"/>
          <a:r>
            <a:rPr lang="en-US" sz="1400" b="0" i="0" dirty="0" smtClean="0">
              <a:solidFill>
                <a:schemeClr val="tx1"/>
              </a:solidFill>
              <a:latin typeface="Arial" panose="020B0604020202020204" pitchFamily="34" charset="0"/>
              <a:ea typeface="Times New Roman" charset="0"/>
              <a:cs typeface="Arial" panose="020B0604020202020204" pitchFamily="34" charset="0"/>
            </a:rPr>
            <a:t>history</a:t>
          </a:r>
          <a:r>
            <a:rPr lang="en-US" sz="1400" b="0" i="0" baseline="0" dirty="0" smtClean="0">
              <a:solidFill>
                <a:schemeClr val="tx1"/>
              </a:solidFill>
              <a:latin typeface="Arial" panose="020B0604020202020204" pitchFamily="34" charset="0"/>
              <a:ea typeface="Times New Roman" charset="0"/>
              <a:cs typeface="Arial" panose="020B0604020202020204" pitchFamily="34" charset="0"/>
            </a:rPr>
            <a:t>     projections</a:t>
          </a:r>
          <a:endParaRPr lang="en-US" sz="1400" b="0" i="0" dirty="0" smtClean="0">
            <a:solidFill>
              <a:schemeClr val="tx1"/>
            </a:solidFill>
            <a:latin typeface="Arial" panose="020B0604020202020204" pitchFamily="34" charset="0"/>
            <a:ea typeface="Times New Roman" charset="0"/>
            <a:cs typeface="Arial" panose="020B0604020202020204" pitchFamily="34" charset="0"/>
          </a:endParaRPr>
        </a:p>
      </cdr:txBody>
    </cdr:sp>
  </cdr:relSizeAnchor>
  <cdr:relSizeAnchor xmlns:cdr="http://schemas.openxmlformats.org/drawingml/2006/chartDrawing">
    <cdr:from>
      <cdr:x>0.79889</cdr:x>
      <cdr:y>0.23619</cdr:y>
    </cdr:from>
    <cdr:to>
      <cdr:x>0.96772</cdr:x>
      <cdr:y>0.92402</cdr:y>
    </cdr:to>
    <cdr:grpSp>
      <cdr:nvGrpSpPr>
        <cdr:cNvPr id="4" name="Group 3"/>
        <cdr:cNvGrpSpPr/>
      </cdr:nvGrpSpPr>
      <cdr:grpSpPr>
        <a:xfrm xmlns:a="http://schemas.openxmlformats.org/drawingml/2006/main">
          <a:off x="6944871" y="1060738"/>
          <a:ext cx="1467664" cy="3089071"/>
          <a:chOff x="5857878" y="860425"/>
          <a:chExt cx="1237896" cy="2505693"/>
        </a:xfrm>
      </cdr:grpSpPr>
      <cdr:sp macro="" textlink="">
        <cdr:nvSpPr>
          <cdr:cNvPr id="3" name="TextBox 1"/>
          <cdr:cNvSpPr txBox="1"/>
        </cdr:nvSpPr>
        <cdr:spPr bwMode="auto">
          <a:xfrm xmlns:a="http://schemas.openxmlformats.org/drawingml/2006/main">
            <a:off x="5857878" y="2651812"/>
            <a:ext cx="801178" cy="219693"/>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27432" tIns="27432" rIns="27432" bIns="27432" rtlCol="0">
            <a:prstTxWarp prst="textNoShape">
              <a:avLst/>
            </a:prstTxWarp>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rgbClr val="C00000"/>
                </a:solidFill>
                <a:latin typeface="Arial" panose="020B0604020202020204" pitchFamily="34" charset="0"/>
                <a:ea typeface="Times New Roman" charset="0"/>
                <a:cs typeface="Arial" panose="020B0604020202020204" pitchFamily="34" charset="0"/>
              </a:rPr>
              <a:t>residential</a:t>
            </a:r>
            <a:endParaRPr lang="en-US" sz="1400" i="0" dirty="0" smtClean="0">
              <a:solidFill>
                <a:srgbClr val="C00000"/>
              </a:solidFill>
              <a:latin typeface="Arial" panose="020B0604020202020204" pitchFamily="34" charset="0"/>
              <a:ea typeface="Times New Roman" charset="0"/>
              <a:cs typeface="Arial" panose="020B0604020202020204" pitchFamily="34" charset="0"/>
            </a:endParaRPr>
          </a:p>
        </cdr:txBody>
      </cdr:sp>
      <cdr:sp macro="" textlink="">
        <cdr:nvSpPr>
          <cdr:cNvPr id="6" name="TextBox 1"/>
          <cdr:cNvSpPr txBox="1"/>
        </cdr:nvSpPr>
        <cdr:spPr bwMode="auto">
          <a:xfrm xmlns:a="http://schemas.openxmlformats.org/drawingml/2006/main">
            <a:off x="5857878" y="2045495"/>
            <a:ext cx="1062127" cy="219693"/>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27432" tIns="27432" rIns="27432" bIns="27432" rtlCol="0">
            <a:prstTxWarp prst="textNoShape">
              <a:avLst/>
            </a:prstTxWarp>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rgbClr val="E1AB76"/>
                </a:solidFill>
                <a:latin typeface="Arial" panose="020B0604020202020204" pitchFamily="34" charset="0"/>
                <a:ea typeface="Times New Roman" charset="0"/>
                <a:cs typeface="Arial" panose="020B0604020202020204" pitchFamily="34" charset="0"/>
              </a:rPr>
              <a:t>electric power</a:t>
            </a:r>
          </a:p>
        </cdr:txBody>
      </cdr:sp>
      <cdr:sp macro="" textlink="">
        <cdr:nvSpPr>
          <cdr:cNvPr id="9" name="TextBox 1"/>
          <cdr:cNvSpPr txBox="1"/>
        </cdr:nvSpPr>
        <cdr:spPr bwMode="auto">
          <a:xfrm xmlns:a="http://schemas.openxmlformats.org/drawingml/2006/main">
            <a:off x="5857878" y="860425"/>
            <a:ext cx="1237896" cy="743961"/>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27432" tIns="27432" rIns="27432" bIns="27432" rtlCol="0">
            <a:prstTxWarp prst="textNoShape">
              <a:avLst/>
            </a:prstTxWarp>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chemeClr val="accent3"/>
                </a:solidFill>
                <a:latin typeface="Arial" panose="020B0604020202020204" pitchFamily="34" charset="0"/>
                <a:ea typeface="Times New Roman" charset="0"/>
                <a:cs typeface="Arial" panose="020B0604020202020204" pitchFamily="34" charset="0"/>
              </a:rPr>
              <a:t>industrial</a:t>
            </a:r>
          </a:p>
          <a:p xmlns:a="http://schemas.openxmlformats.org/drawingml/2006/main">
            <a:pPr eaLnBrk="0" hangingPunct="0"/>
            <a:r>
              <a:rPr lang="en-US" sz="1400" b="1" i="0" baseline="0" dirty="0" smtClean="0">
                <a:solidFill>
                  <a:schemeClr val="accent3">
                    <a:lumMod val="50000"/>
                  </a:schemeClr>
                </a:solidFill>
                <a:latin typeface="Arial" panose="020B0604020202020204" pitchFamily="34" charset="0"/>
                <a:ea typeface="Times New Roman" charset="0"/>
                <a:cs typeface="Arial" panose="020B0604020202020204" pitchFamily="34" charset="0"/>
              </a:rPr>
              <a:t>    </a:t>
            </a:r>
            <a:r>
              <a:rPr lang="en-US" sz="1400" b="0" i="0" dirty="0" smtClean="0">
                <a:solidFill>
                  <a:schemeClr val="accent3">
                    <a:lumMod val="50000"/>
                  </a:schemeClr>
                </a:solidFill>
                <a:latin typeface="Arial" panose="020B0604020202020204" pitchFamily="34" charset="0"/>
                <a:ea typeface="Times New Roman" charset="0"/>
                <a:cs typeface="Arial" panose="020B0604020202020204" pitchFamily="34" charset="0"/>
              </a:rPr>
              <a:t>liquefaction</a:t>
            </a: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chemeClr val="accent2">
                    <a:lumMod val="60000"/>
                    <a:lumOff val="40000"/>
                  </a:schemeClr>
                </a:solidFill>
                <a:effectLst/>
                <a:uLnTx/>
                <a:uFillTx/>
                <a:latin typeface="Arial" panose="020B0604020202020204" pitchFamily="34" charset="0"/>
                <a:ea typeface="Times New Roman" charset="0"/>
                <a:cs typeface="Arial" panose="020B0604020202020204" pitchFamily="34" charset="0"/>
              </a:rPr>
              <a:t> </a:t>
            </a:r>
            <a:r>
              <a:rPr kumimoji="0" lang="en-US" sz="1400" b="0" i="0" u="none" strike="noStrike" kern="0" cap="none" spc="0" normalizeH="0" baseline="0" noProof="0" dirty="0" smtClean="0">
                <a:ln>
                  <a:noFill/>
                </a:ln>
                <a:solidFill>
                  <a:schemeClr val="accent3">
                    <a:lumMod val="75000"/>
                  </a:schemeClr>
                </a:solidFill>
                <a:effectLst/>
                <a:uLnTx/>
                <a:uFillTx/>
                <a:latin typeface="Arial" panose="020B0604020202020204" pitchFamily="34" charset="0"/>
                <a:ea typeface="Times New Roman" charset="0"/>
                <a:cs typeface="Arial" panose="020B0604020202020204" pitchFamily="34" charset="0"/>
              </a:rPr>
              <a:t>   lease and plant</a:t>
            </a: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BD732A"/>
                </a:solidFill>
                <a:effectLst/>
                <a:uLnTx/>
                <a:uFillTx/>
                <a:latin typeface="Arial" panose="020B0604020202020204" pitchFamily="34" charset="0"/>
                <a:ea typeface="Times New Roman" charset="0"/>
                <a:cs typeface="Arial" panose="020B0604020202020204" pitchFamily="34" charset="0"/>
              </a:rPr>
              <a:t>    </a:t>
            </a:r>
            <a:r>
              <a:rPr kumimoji="0" lang="en-US" sz="1400" b="0" i="0" u="none" strike="noStrike" kern="0" cap="none" spc="0" normalizeH="0" baseline="0" noProof="0" dirty="0" smtClean="0">
                <a:ln>
                  <a:noFill/>
                </a:ln>
                <a:solidFill>
                  <a:schemeClr val="accent3"/>
                </a:solidFill>
                <a:effectLst/>
                <a:uLnTx/>
                <a:uFillTx/>
                <a:latin typeface="Arial" panose="020B0604020202020204" pitchFamily="34" charset="0"/>
                <a:ea typeface="Times New Roman" charset="0"/>
                <a:cs typeface="Arial" panose="020B0604020202020204" pitchFamily="34" charset="0"/>
              </a:rPr>
              <a:t>other</a:t>
            </a:r>
          </a:p>
        </cdr:txBody>
      </cdr:sp>
      <cdr:sp macro="" textlink="">
        <cdr:nvSpPr>
          <cdr:cNvPr id="10" name="TextBox 1"/>
          <cdr:cNvSpPr txBox="1"/>
        </cdr:nvSpPr>
        <cdr:spPr bwMode="auto">
          <a:xfrm xmlns:a="http://schemas.openxmlformats.org/drawingml/2006/main">
            <a:off x="5857878" y="2899118"/>
            <a:ext cx="887711" cy="219693"/>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27432" tIns="27432" rIns="27432" bIns="27432" rtlCol="0">
            <a:prstTxWarp prst="textNoShape">
              <a:avLst/>
            </a:prstTxWarp>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E3A5AC"/>
                </a:solidFill>
                <a:effectLst/>
                <a:uLnTx/>
                <a:uFillTx/>
                <a:latin typeface="Arial" panose="020B0604020202020204" pitchFamily="34" charset="0"/>
                <a:ea typeface="Times New Roman" charset="0"/>
                <a:cs typeface="Arial" panose="020B0604020202020204" pitchFamily="34" charset="0"/>
              </a:rPr>
              <a:t>commercial</a:t>
            </a:r>
            <a:endParaRPr lang="en-US" sz="500" b="1" i="0" dirty="0" smtClean="0">
              <a:solidFill>
                <a:srgbClr val="E3A5AC"/>
              </a:solidFill>
              <a:latin typeface="Arial" panose="020B0604020202020204" pitchFamily="34" charset="0"/>
              <a:ea typeface="Times New Roman" charset="0"/>
              <a:cs typeface="Arial" panose="020B0604020202020204" pitchFamily="34" charset="0"/>
            </a:endParaRPr>
          </a:p>
        </cdr:txBody>
      </cdr:sp>
      <cdr:sp macro="" textlink="">
        <cdr:nvSpPr>
          <cdr:cNvPr id="11" name="TextBox 1"/>
          <cdr:cNvSpPr txBox="1"/>
        </cdr:nvSpPr>
        <cdr:spPr bwMode="auto">
          <a:xfrm xmlns:a="http://schemas.openxmlformats.org/drawingml/2006/main">
            <a:off x="5857878" y="3146425"/>
            <a:ext cx="1068887" cy="219693"/>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27432" tIns="27432" rIns="27432" bIns="27432" rtlCol="0">
            <a:prstTxWarp prst="textNoShape">
              <a:avLst/>
            </a:prstTxWarp>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003953"/>
                </a:solidFill>
                <a:effectLst/>
                <a:uLnTx/>
                <a:uFillTx/>
                <a:latin typeface="Arial" panose="020B0604020202020204" pitchFamily="34" charset="0"/>
                <a:ea typeface="Times New Roman" charset="0"/>
                <a:cs typeface="Arial" panose="020B0604020202020204" pitchFamily="34" charset="0"/>
              </a:rPr>
              <a:t>transportation</a:t>
            </a:r>
            <a:endParaRPr kumimoji="0" lang="en-US" sz="1800" b="1" i="0" u="none" strike="noStrike" kern="0" cap="none" spc="0" normalizeH="0" baseline="0" noProof="0" dirty="0" smtClean="0">
              <a:ln>
                <a:noFill/>
              </a:ln>
              <a:solidFill>
                <a:srgbClr val="A33340">
                  <a:lumMod val="60000"/>
                  <a:lumOff val="40000"/>
                </a:srgbClr>
              </a:solidFill>
              <a:effectLst/>
              <a:uLnTx/>
              <a:uFillTx/>
              <a:latin typeface="Arial" panose="020B0604020202020204" pitchFamily="34" charset="0"/>
              <a:ea typeface="Times New Roman" charset="0"/>
              <a:cs typeface="Arial" panose="020B0604020202020204" pitchFamily="34" charset="0"/>
            </a:endParaRPr>
          </a:p>
        </cdr:txBody>
      </cdr:sp>
    </cdr:grpSp>
  </cdr:relSizeAnchor>
</c:userShapes>
</file>

<file path=ppt/drawings/drawing57.xml><?xml version="1.0" encoding="utf-8"?>
<c:userShapes xmlns:c="http://schemas.openxmlformats.org/drawingml/2006/chart">
  <cdr:relSizeAnchor xmlns:cdr="http://schemas.openxmlformats.org/drawingml/2006/chartDrawing">
    <cdr:from>
      <cdr:x>0.00521</cdr:x>
      <cdr:y>0</cdr:y>
    </cdr:from>
    <cdr:to>
      <cdr:x>0.46875</cdr:x>
      <cdr:y>0.16667</cdr:y>
    </cdr:to>
    <cdr:sp macro="" textlink="">
      <cdr:nvSpPr>
        <cdr:cNvPr id="2" name="TextBox 1"/>
        <cdr:cNvSpPr txBox="1"/>
      </cdr:nvSpPr>
      <cdr:spPr bwMode="auto">
        <a:xfrm xmlns:a="http://schemas.openxmlformats.org/drawingml/2006/main">
          <a:off x="45291" y="0"/>
          <a:ext cx="4029623" cy="748521"/>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400" b="1" i="0" baseline="0" dirty="0" smtClean="0">
              <a:solidFill>
                <a:sysClr val="windowText" lastClr="000000"/>
              </a:solidFill>
              <a:latin typeface="Arial" panose="020B0604020202020204" pitchFamily="34" charset="0"/>
              <a:ea typeface="Times New Roman" charset="0"/>
              <a:cs typeface="Arial" panose="020B0604020202020204" pitchFamily="34" charset="0"/>
            </a:rPr>
            <a:t>Natural gas trade (Reference case)</a:t>
          </a:r>
        </a:p>
        <a:p xmlns:a="http://schemas.openxmlformats.org/drawingml/2006/main">
          <a:pPr eaLnBrk="0" hangingPunct="0"/>
          <a:endParaRPr lang="en-US" sz="200" b="1" i="0" baseline="0" dirty="0" smtClean="0">
            <a:solidFill>
              <a:sysClr val="windowText" lastClr="000000"/>
            </a:solidFill>
            <a:latin typeface="Arial" panose="020B0604020202020204" pitchFamily="34" charset="0"/>
            <a:ea typeface="Times New Roman" charset="0"/>
            <a:cs typeface="Arial" panose="020B0604020202020204" pitchFamily="34" charset="0"/>
          </a:endParaRPr>
        </a:p>
        <a:p xmlns:a="http://schemas.openxmlformats.org/drawingml/2006/main">
          <a:pPr eaLnBrk="0" hangingPunct="0"/>
          <a:r>
            <a:rPr lang="en-US" sz="1400" i="0" baseline="0" dirty="0" smtClean="0">
              <a:solidFill>
                <a:sysClr val="windowText" lastClr="000000"/>
              </a:solidFill>
              <a:latin typeface="Arial" panose="020B0604020202020204" pitchFamily="34" charset="0"/>
              <a:ea typeface="Times New Roman" charset="0"/>
              <a:cs typeface="Arial" panose="020B0604020202020204" pitchFamily="34" charset="0"/>
            </a:rPr>
            <a:t>trillion cubic feet</a:t>
          </a:r>
        </a:p>
        <a:p xmlns:a="http://schemas.openxmlformats.org/drawingml/2006/main">
          <a:pPr eaLnBrk="0" hangingPunct="0"/>
          <a:endParaRPr lang="en-US" sz="14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0.23159</cdr:x>
      <cdr:y>0.12098</cdr:y>
    </cdr:from>
    <cdr:to>
      <cdr:x>0.43817</cdr:x>
      <cdr:y>0.26942</cdr:y>
    </cdr:to>
    <cdr:sp macro="" textlink="">
      <cdr:nvSpPr>
        <cdr:cNvPr id="6" name="TextBox 1"/>
        <cdr:cNvSpPr txBox="1"/>
      </cdr:nvSpPr>
      <cdr:spPr bwMode="auto">
        <a:xfrm xmlns:a="http://schemas.openxmlformats.org/drawingml/2006/main">
          <a:off x="2013287" y="543309"/>
          <a:ext cx="1795831" cy="66665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0" i="0" dirty="0" smtClean="0">
              <a:solidFill>
                <a:schemeClr val="tx1"/>
              </a:solidFill>
              <a:latin typeface="Arial" panose="020B0604020202020204" pitchFamily="34" charset="0"/>
              <a:ea typeface="Times New Roman" charset="0"/>
              <a:cs typeface="Arial" panose="020B0604020202020204" pitchFamily="34" charset="0"/>
            </a:rPr>
            <a:t>         </a:t>
          </a:r>
          <a:r>
            <a:rPr lang="en-US" sz="1400" b="1" i="0" dirty="0" smtClean="0">
              <a:solidFill>
                <a:schemeClr val="tx1"/>
              </a:solidFill>
              <a:latin typeface="Arial" panose="020B0604020202020204" pitchFamily="34" charset="0"/>
              <a:ea typeface="Times New Roman" charset="0"/>
              <a:cs typeface="Arial" panose="020B0604020202020204" pitchFamily="34" charset="0"/>
            </a:rPr>
            <a:t>2018</a:t>
          </a:r>
          <a:endParaRPr lang="en-US" sz="1400" b="0" i="0" dirty="0" smtClean="0">
            <a:solidFill>
              <a:schemeClr val="tx1"/>
            </a:solidFill>
            <a:latin typeface="Arial" panose="020B0604020202020204" pitchFamily="34" charset="0"/>
            <a:ea typeface="Times New Roman" charset="0"/>
            <a:cs typeface="Arial" panose="020B0604020202020204" pitchFamily="34" charset="0"/>
          </a:endParaRPr>
        </a:p>
        <a:p xmlns:a="http://schemas.openxmlformats.org/drawingml/2006/main">
          <a:pPr eaLnBrk="0" hangingPunct="0"/>
          <a:r>
            <a:rPr lang="en-US" sz="1400" b="0" i="0" dirty="0" smtClean="0">
              <a:solidFill>
                <a:schemeClr val="tx1"/>
              </a:solidFill>
              <a:latin typeface="Arial" panose="020B0604020202020204" pitchFamily="34" charset="0"/>
              <a:ea typeface="Times New Roman" charset="0"/>
              <a:cs typeface="Arial" panose="020B0604020202020204" pitchFamily="34" charset="0"/>
            </a:rPr>
            <a:t>history</a:t>
          </a:r>
          <a:r>
            <a:rPr lang="en-US" sz="1400" b="0" i="0" baseline="0" dirty="0" smtClean="0">
              <a:solidFill>
                <a:schemeClr val="tx1"/>
              </a:solidFill>
              <a:latin typeface="Arial" panose="020B0604020202020204" pitchFamily="34" charset="0"/>
              <a:ea typeface="Times New Roman" charset="0"/>
              <a:cs typeface="Arial" panose="020B0604020202020204" pitchFamily="34" charset="0"/>
            </a:rPr>
            <a:t>     projections</a:t>
          </a:r>
          <a:endParaRPr lang="en-US" sz="1400" b="0" i="0" dirty="0" smtClean="0">
            <a:solidFill>
              <a:schemeClr val="tx1"/>
            </a:solidFill>
            <a:latin typeface="Arial" panose="020B0604020202020204" pitchFamily="34" charset="0"/>
            <a:ea typeface="Times New Roman" charset="0"/>
            <a:cs typeface="Arial" panose="020B0604020202020204" pitchFamily="34" charset="0"/>
          </a:endParaRPr>
        </a:p>
      </cdr:txBody>
    </cdr:sp>
  </cdr:relSizeAnchor>
  <cdr:relSizeAnchor xmlns:cdr="http://schemas.openxmlformats.org/drawingml/2006/chartDrawing">
    <cdr:from>
      <cdr:x>0.8125</cdr:x>
      <cdr:y>0.13726</cdr:y>
    </cdr:from>
    <cdr:to>
      <cdr:x>0.99702</cdr:x>
      <cdr:y>0.89844</cdr:y>
    </cdr:to>
    <cdr:sp macro="" textlink="">
      <cdr:nvSpPr>
        <cdr:cNvPr id="7" name="TextBox 1"/>
        <cdr:cNvSpPr txBox="1"/>
      </cdr:nvSpPr>
      <cdr:spPr bwMode="auto">
        <a:xfrm xmlns:a="http://schemas.openxmlformats.org/drawingml/2006/main">
          <a:off x="7063184" y="616438"/>
          <a:ext cx="1604060" cy="341849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baseline="0" dirty="0" smtClean="0">
              <a:solidFill>
                <a:schemeClr val="tx2"/>
              </a:solidFill>
              <a:latin typeface="Arial" panose="020B0604020202020204" pitchFamily="34" charset="0"/>
              <a:ea typeface="Times New Roman" charset="0"/>
              <a:cs typeface="Arial" panose="020B0604020202020204" pitchFamily="34" charset="0"/>
            </a:rPr>
            <a:t>liquefied natural gas (LNG) </a:t>
          </a:r>
        </a:p>
        <a:p xmlns:a="http://schemas.openxmlformats.org/drawingml/2006/main">
          <a:pPr eaLnBrk="0" hangingPunct="0"/>
          <a:r>
            <a:rPr lang="en-US" sz="1400" b="1" i="0" baseline="0" dirty="0" smtClean="0">
              <a:solidFill>
                <a:schemeClr val="tx2"/>
              </a:solidFill>
              <a:latin typeface="Arial" panose="020B0604020202020204" pitchFamily="34" charset="0"/>
              <a:ea typeface="Times New Roman" charset="0"/>
              <a:cs typeface="Arial" panose="020B0604020202020204" pitchFamily="34" charset="0"/>
            </a:rPr>
            <a:t>exports</a:t>
          </a:r>
        </a:p>
        <a:p xmlns:a="http://schemas.openxmlformats.org/drawingml/2006/main">
          <a:pPr eaLnBrk="0" hangingPunct="0"/>
          <a:endParaRPr lang="en-US" sz="200" b="0" i="0" baseline="0" dirty="0" smtClean="0">
            <a:solidFill>
              <a:schemeClr val="bg2"/>
            </a:solidFill>
            <a:latin typeface="Arial" panose="020B0604020202020204" pitchFamily="34" charset="0"/>
            <a:ea typeface="Times New Roman" charset="0"/>
            <a:cs typeface="Arial" panose="020B0604020202020204" pitchFamily="34" charset="0"/>
          </a:endParaRPr>
        </a:p>
        <a:p xmlns:a="http://schemas.openxmlformats.org/drawingml/2006/main">
          <a:pPr eaLnBrk="0" hangingPunct="0"/>
          <a:endParaRPr lang="en-US" sz="200" b="0" i="0" baseline="0" dirty="0" smtClean="0">
            <a:solidFill>
              <a:schemeClr val="bg2"/>
            </a:solidFill>
            <a:latin typeface="Arial" panose="020B0604020202020204" pitchFamily="34" charset="0"/>
            <a:ea typeface="Times New Roman" charset="0"/>
            <a:cs typeface="Arial" panose="020B0604020202020204" pitchFamily="34" charset="0"/>
          </a:endParaRPr>
        </a:p>
        <a:p xmlns:a="http://schemas.openxmlformats.org/drawingml/2006/main">
          <a:pPr eaLnBrk="0" hangingPunct="0"/>
          <a:endParaRPr lang="en-US" sz="200" b="0" i="0" baseline="0" dirty="0" smtClean="0">
            <a:solidFill>
              <a:schemeClr val="bg2"/>
            </a:solidFill>
            <a:latin typeface="Arial" panose="020B0604020202020204" pitchFamily="34" charset="0"/>
            <a:ea typeface="Times New Roman" charset="0"/>
            <a:cs typeface="Arial" panose="020B0604020202020204" pitchFamily="34" charset="0"/>
          </a:endParaRPr>
        </a:p>
        <a:p xmlns:a="http://schemas.openxmlformats.org/drawingml/2006/main">
          <a:pPr eaLnBrk="0" hangingPunct="0"/>
          <a:endParaRPr lang="en-US" sz="1400" b="0" i="0" baseline="0" dirty="0" smtClean="0">
            <a:solidFill>
              <a:schemeClr val="bg2"/>
            </a:solidFill>
            <a:latin typeface="Arial" panose="020B0604020202020204" pitchFamily="34" charset="0"/>
            <a:ea typeface="Times New Roman" charset="0"/>
            <a:cs typeface="Arial" panose="020B0604020202020204" pitchFamily="34" charset="0"/>
          </a:endParaRPr>
        </a:p>
        <a:p xmlns:a="http://schemas.openxmlformats.org/drawingml/2006/main">
          <a:pPr eaLnBrk="0" hangingPunct="0"/>
          <a:r>
            <a:rPr lang="en-US" sz="1400" b="0" i="0" baseline="0" dirty="0" smtClean="0">
              <a:solidFill>
                <a:schemeClr val="bg2"/>
              </a:solidFill>
              <a:latin typeface="Arial" panose="020B0604020202020204" pitchFamily="34" charset="0"/>
              <a:ea typeface="Times New Roman" charset="0"/>
              <a:cs typeface="Arial" panose="020B0604020202020204" pitchFamily="34" charset="0"/>
            </a:rPr>
            <a:t>pipeline exports to </a:t>
          </a: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endParaRPr lang="en-US" sz="500" b="1" i="0" baseline="0" dirty="0">
            <a:solidFill>
              <a:schemeClr val="accent2"/>
            </a:solidFill>
            <a:effectLst/>
            <a:latin typeface="Arial" panose="020B0604020202020204" pitchFamily="34" charset="0"/>
            <a:ea typeface="+mn-ea"/>
            <a:cs typeface="Arial" panose="020B0604020202020204" pitchFamily="34" charset="0"/>
          </a:endParaRP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lang="en-US" sz="1400" b="1" i="0" baseline="0" dirty="0" smtClean="0">
              <a:solidFill>
                <a:schemeClr val="accent2"/>
              </a:solidFill>
              <a:effectLst/>
              <a:latin typeface="Arial" panose="020B0604020202020204" pitchFamily="34" charset="0"/>
              <a:ea typeface="+mn-ea"/>
              <a:cs typeface="Arial" panose="020B0604020202020204" pitchFamily="34" charset="0"/>
            </a:rPr>
            <a:t>  </a:t>
          </a:r>
          <a:r>
            <a:rPr lang="en-US" sz="1400" b="1" i="0" baseline="0" dirty="0">
              <a:solidFill>
                <a:schemeClr val="accent2"/>
              </a:solidFill>
              <a:effectLst/>
              <a:latin typeface="Arial" panose="020B0604020202020204" pitchFamily="34" charset="0"/>
              <a:ea typeface="+mn-ea"/>
              <a:cs typeface="Arial" panose="020B0604020202020204" pitchFamily="34" charset="0"/>
            </a:rPr>
            <a:t>Mexico</a:t>
          </a:r>
          <a:endParaRPr lang="en-US" sz="1400" b="0" i="0" baseline="0" dirty="0">
            <a:solidFill>
              <a:schemeClr val="accent2"/>
            </a:solidFill>
            <a:effectLst/>
            <a:latin typeface="Arial" panose="020B0604020202020204" pitchFamily="34" charset="0"/>
            <a:ea typeface="+mn-ea"/>
            <a:cs typeface="Arial" panose="020B0604020202020204" pitchFamily="34" charset="0"/>
          </a:endParaRP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endParaRPr lang="en-US" sz="200" b="1" i="0" baseline="0" dirty="0" smtClean="0">
            <a:solidFill>
              <a:schemeClr val="accent5"/>
            </a:solidFill>
            <a:latin typeface="Arial" panose="020B0604020202020204" pitchFamily="34" charset="0"/>
            <a:ea typeface="Times New Roman" charset="0"/>
            <a:cs typeface="Arial" panose="020B0604020202020204" pitchFamily="34" charset="0"/>
          </a:endParaRP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endParaRPr lang="en-US" sz="200" b="1" i="0" baseline="0" dirty="0" smtClean="0">
            <a:solidFill>
              <a:schemeClr val="accent5"/>
            </a:solidFill>
            <a:latin typeface="Arial" panose="020B0604020202020204" pitchFamily="34" charset="0"/>
            <a:ea typeface="Times New Roman" charset="0"/>
            <a:cs typeface="Arial" panose="020B0604020202020204" pitchFamily="34" charset="0"/>
          </a:endParaRP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endParaRPr lang="en-US" sz="200" b="1" i="0" baseline="0" dirty="0" smtClean="0">
            <a:solidFill>
              <a:schemeClr val="accent5"/>
            </a:solidFill>
            <a:latin typeface="Arial" panose="020B0604020202020204" pitchFamily="34" charset="0"/>
            <a:ea typeface="Times New Roman" charset="0"/>
            <a:cs typeface="Arial" panose="020B0604020202020204" pitchFamily="34" charset="0"/>
          </a:endParaRP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endParaRPr lang="en-US" sz="200" b="1" i="0" baseline="0" dirty="0" smtClean="0">
            <a:solidFill>
              <a:schemeClr val="accent5"/>
            </a:solidFill>
            <a:latin typeface="Arial" panose="020B0604020202020204" pitchFamily="34" charset="0"/>
            <a:ea typeface="Times New Roman" charset="0"/>
            <a:cs typeface="Arial" panose="020B0604020202020204" pitchFamily="34" charset="0"/>
          </a:endParaRP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endParaRPr lang="en-US" sz="200" b="1" i="0" baseline="0" dirty="0" smtClean="0">
            <a:solidFill>
              <a:schemeClr val="accent5"/>
            </a:solidFill>
            <a:latin typeface="Arial" panose="020B0604020202020204" pitchFamily="34" charset="0"/>
            <a:ea typeface="Times New Roman" charset="0"/>
            <a:cs typeface="Arial" panose="020B0604020202020204" pitchFamily="34" charset="0"/>
          </a:endParaRP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endParaRPr lang="en-US" sz="200" b="1" i="0" baseline="0" dirty="0" smtClean="0">
            <a:solidFill>
              <a:schemeClr val="accent5"/>
            </a:solidFill>
            <a:latin typeface="Arial" panose="020B0604020202020204" pitchFamily="34" charset="0"/>
            <a:ea typeface="Times New Roman" charset="0"/>
            <a:cs typeface="Arial" panose="020B0604020202020204" pitchFamily="34" charset="0"/>
          </a:endParaRPr>
        </a:p>
        <a:p xmlns:a="http://schemas.openxmlformats.org/drawingml/2006/main">
          <a:pPr eaLnBrk="0" hangingPunct="0"/>
          <a:r>
            <a:rPr lang="en-US" sz="1400" b="1" i="0" baseline="0" dirty="0" smtClean="0">
              <a:solidFill>
                <a:schemeClr val="accent5"/>
              </a:solidFill>
              <a:latin typeface="Arial" panose="020B0604020202020204" pitchFamily="34" charset="0"/>
              <a:ea typeface="Times New Roman" charset="0"/>
              <a:cs typeface="Arial" panose="020B0604020202020204" pitchFamily="34" charset="0"/>
            </a:rPr>
            <a:t>  Canada</a:t>
          </a:r>
        </a:p>
        <a:p xmlns:a="http://schemas.openxmlformats.org/drawingml/2006/main">
          <a:pPr eaLnBrk="0" hangingPunct="0"/>
          <a:endParaRPr lang="en-US" sz="1400" b="0" i="0" baseline="0" dirty="0" smtClean="0">
            <a:solidFill>
              <a:schemeClr val="bg2"/>
            </a:solidFill>
            <a:latin typeface="Arial" panose="020B0604020202020204" pitchFamily="34" charset="0"/>
            <a:ea typeface="Times New Roman" charset="0"/>
            <a:cs typeface="Arial" panose="020B0604020202020204" pitchFamily="34" charset="0"/>
          </a:endParaRPr>
        </a:p>
        <a:p xmlns:a="http://schemas.openxmlformats.org/drawingml/2006/main">
          <a:pPr eaLnBrk="0" hangingPunct="0"/>
          <a:r>
            <a:rPr lang="en-US" sz="1400" b="0" i="0" baseline="0" dirty="0" smtClean="0">
              <a:solidFill>
                <a:schemeClr val="bg2"/>
              </a:solidFill>
              <a:latin typeface="Arial" panose="020B0604020202020204" pitchFamily="34" charset="0"/>
              <a:ea typeface="Times New Roman" charset="0"/>
              <a:cs typeface="Arial" panose="020B0604020202020204" pitchFamily="34" charset="0"/>
            </a:rPr>
            <a:t>pipeline imports from</a:t>
          </a:r>
          <a:r>
            <a:rPr lang="en-US" sz="1400" b="1" i="0" baseline="0" dirty="0" smtClean="0">
              <a:solidFill>
                <a:schemeClr val="bg2"/>
              </a:solidFill>
              <a:latin typeface="Arial" panose="020B0604020202020204" pitchFamily="34" charset="0"/>
              <a:ea typeface="Times New Roman" charset="0"/>
              <a:cs typeface="Arial" panose="020B0604020202020204" pitchFamily="34" charset="0"/>
            </a:rPr>
            <a:t>    </a:t>
          </a:r>
        </a:p>
        <a:p xmlns:a="http://schemas.openxmlformats.org/drawingml/2006/main">
          <a:pPr eaLnBrk="0" hangingPunct="0"/>
          <a:r>
            <a:rPr lang="en-US" sz="1400" b="1" i="0" baseline="0" dirty="0" smtClean="0">
              <a:solidFill>
                <a:schemeClr val="accent2"/>
              </a:solidFill>
              <a:latin typeface="Arial" panose="020B0604020202020204" pitchFamily="34" charset="0"/>
              <a:ea typeface="Times New Roman" charset="0"/>
              <a:cs typeface="Arial" panose="020B0604020202020204" pitchFamily="34" charset="0"/>
            </a:rPr>
            <a:t>  </a:t>
          </a:r>
          <a:r>
            <a:rPr lang="en-US" sz="1400" b="1" i="0" baseline="0" dirty="0" smtClean="0">
              <a:solidFill>
                <a:schemeClr val="accent5">
                  <a:lumMod val="60000"/>
                  <a:lumOff val="40000"/>
                </a:schemeClr>
              </a:solidFill>
              <a:latin typeface="Arial" panose="020B0604020202020204" pitchFamily="34" charset="0"/>
              <a:ea typeface="Times New Roman" charset="0"/>
              <a:cs typeface="Arial" panose="020B0604020202020204" pitchFamily="34" charset="0"/>
            </a:rPr>
            <a:t>Canada</a:t>
          </a:r>
        </a:p>
        <a:p xmlns:a="http://schemas.openxmlformats.org/drawingml/2006/main">
          <a:pPr eaLnBrk="0" hangingPunct="0"/>
          <a:endParaRPr lang="en-US" sz="1400" b="1" i="0" baseline="0" dirty="0" smtClean="0">
            <a:solidFill>
              <a:schemeClr val="accent1">
                <a:lumMod val="60000"/>
                <a:lumOff val="40000"/>
              </a:schemeClr>
            </a:solidFill>
            <a:latin typeface="Arial" panose="020B0604020202020204" pitchFamily="34" charset="0"/>
            <a:ea typeface="Times New Roman" charset="0"/>
            <a:cs typeface="Arial" panose="020B0604020202020204" pitchFamily="34" charset="0"/>
          </a:endParaRPr>
        </a:p>
        <a:p xmlns:a="http://schemas.openxmlformats.org/drawingml/2006/main">
          <a:pPr eaLnBrk="0" hangingPunct="0"/>
          <a:r>
            <a:rPr lang="en-US" sz="1400" b="1" i="0" baseline="0" dirty="0" smtClean="0">
              <a:solidFill>
                <a:schemeClr val="accent1">
                  <a:lumMod val="60000"/>
                  <a:lumOff val="40000"/>
                </a:schemeClr>
              </a:solidFill>
              <a:latin typeface="Arial" panose="020B0604020202020204" pitchFamily="34" charset="0"/>
              <a:ea typeface="Times New Roman" charset="0"/>
              <a:cs typeface="Arial" panose="020B0604020202020204" pitchFamily="34" charset="0"/>
            </a:rPr>
            <a:t>LNG imports</a:t>
          </a:r>
          <a:endParaRPr lang="en-US" sz="1400" i="0" dirty="0" smtClean="0">
            <a:solidFill>
              <a:schemeClr val="accent1">
                <a:lumMod val="60000"/>
                <a:lumOff val="40000"/>
              </a:schemeClr>
            </a:solidFill>
            <a:latin typeface="Arial" panose="020B0604020202020204" pitchFamily="34" charset="0"/>
            <a:ea typeface="Times New Roman" charset="0"/>
            <a:cs typeface="Arial" panose="020B0604020202020204" pitchFamily="34" charset="0"/>
          </a:endParaRPr>
        </a:p>
      </cdr:txBody>
    </cdr:sp>
  </cdr:relSizeAnchor>
  <cdr:relSizeAnchor xmlns:cdr="http://schemas.openxmlformats.org/drawingml/2006/chartDrawing">
    <cdr:from>
      <cdr:x>0.4473</cdr:x>
      <cdr:y>0.07378</cdr:y>
    </cdr:from>
    <cdr:to>
      <cdr:x>0.79018</cdr:x>
      <cdr:y>0.14323</cdr:y>
    </cdr:to>
    <cdr:sp macro="" textlink="">
      <cdr:nvSpPr>
        <cdr:cNvPr id="3" name="TextBox 2"/>
        <cdr:cNvSpPr txBox="1"/>
      </cdr:nvSpPr>
      <cdr:spPr bwMode="auto">
        <a:xfrm xmlns:a="http://schemas.openxmlformats.org/drawingml/2006/main">
          <a:off x="2863069" y="269867"/>
          <a:ext cx="2194706" cy="25402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0" tIns="0" rIns="0" rtlCol="0">
          <a:prstTxWarp prst="textNoShape">
            <a:avLst/>
          </a:prstTxWarp>
        </a:bodyPr>
        <a:lstStyle xmlns:a="http://schemas.openxmlformats.org/drawingml/2006/main"/>
        <a:p xmlns:a="http://schemas.openxmlformats.org/drawingml/2006/main">
          <a:pPr eaLnBrk="0" hangingPunct="0"/>
          <a:r>
            <a:rPr lang="en-US" sz="1400" i="0" dirty="0" smtClean="0">
              <a:solidFill>
                <a:schemeClr val="tx1"/>
              </a:solidFill>
              <a:latin typeface="Arial" panose="020B0604020202020204" pitchFamily="34" charset="0"/>
              <a:ea typeface="Times New Roman" charset="0"/>
              <a:cs typeface="Arial" panose="020B0604020202020204" pitchFamily="34" charset="0"/>
            </a:rPr>
            <a:t>billion cubic feet per day</a:t>
          </a:r>
        </a:p>
      </cdr:txBody>
    </cdr:sp>
  </cdr:relSizeAnchor>
</c:userShapes>
</file>

<file path=ppt/drawings/drawing58.xml><?xml version="1.0" encoding="utf-8"?>
<c:userShapes xmlns:c="http://schemas.openxmlformats.org/drawingml/2006/chart">
  <cdr:relSizeAnchor xmlns:cdr="http://schemas.openxmlformats.org/drawingml/2006/chartDrawing">
    <cdr:from>
      <cdr:x>0</cdr:x>
      <cdr:y>0</cdr:y>
    </cdr:from>
    <cdr:to>
      <cdr:x>0.92708</cdr:x>
      <cdr:y>0.18638</cdr:y>
    </cdr:to>
    <cdr:sp macro="" textlink="">
      <cdr:nvSpPr>
        <cdr:cNvPr id="2" name="TextBox 1"/>
        <cdr:cNvSpPr txBox="1"/>
      </cdr:nvSpPr>
      <cdr:spPr bwMode="auto">
        <a:xfrm xmlns:a="http://schemas.openxmlformats.org/drawingml/2006/main">
          <a:off x="0" y="0"/>
          <a:ext cx="5086332" cy="68171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ysClr val="windowText" lastClr="000000"/>
              </a:solidFill>
              <a:latin typeface="+mn-lt"/>
              <a:ea typeface="Times New Roman" charset="0"/>
              <a:cs typeface="Times New Roman" charset="0"/>
            </a:rPr>
            <a:t>Liquefied</a:t>
          </a:r>
          <a:r>
            <a:rPr lang="en-US" sz="1400" b="1" i="0" baseline="0" dirty="0" smtClean="0">
              <a:solidFill>
                <a:sysClr val="windowText" lastClr="000000"/>
              </a:solidFill>
              <a:latin typeface="+mn-lt"/>
              <a:ea typeface="Times New Roman" charset="0"/>
              <a:cs typeface="Times New Roman" charset="0"/>
            </a:rPr>
            <a:t> natural gas exports</a:t>
          </a:r>
        </a:p>
        <a:p xmlns:a="http://schemas.openxmlformats.org/drawingml/2006/main">
          <a:pPr eaLnBrk="0" hangingPunct="0"/>
          <a:endParaRPr lang="en-US" sz="200" b="1" i="0" baseline="0" dirty="0" smtClean="0">
            <a:solidFill>
              <a:sysClr val="windowText" lastClr="000000"/>
            </a:solidFill>
            <a:latin typeface="+mn-lt"/>
            <a:ea typeface="Times New Roman" charset="0"/>
            <a:cs typeface="Times New Roman" charset="0"/>
          </a:endParaRPr>
        </a:p>
        <a:p xmlns:a="http://schemas.openxmlformats.org/drawingml/2006/main">
          <a:pPr eaLnBrk="0" hangingPunct="0"/>
          <a:r>
            <a:rPr lang="en-US" sz="1400" i="0" baseline="0" dirty="0" smtClean="0">
              <a:solidFill>
                <a:sysClr val="windowText" lastClr="000000"/>
              </a:solidFill>
              <a:latin typeface="+mn-lt"/>
              <a:ea typeface="Times New Roman" charset="0"/>
              <a:cs typeface="Times New Roman" charset="0"/>
            </a:rPr>
            <a:t>trillion cubic feet</a:t>
          </a:r>
          <a:endParaRPr lang="en-US" sz="14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0.16919</cdr:x>
      <cdr:y>0.15106</cdr:y>
    </cdr:from>
    <cdr:to>
      <cdr:x>0.44193</cdr:x>
      <cdr:y>0.29359</cdr:y>
    </cdr:to>
    <cdr:sp macro="" textlink="">
      <cdr:nvSpPr>
        <cdr:cNvPr id="5" name="TextBox 1"/>
        <cdr:cNvSpPr txBox="1"/>
      </cdr:nvSpPr>
      <cdr:spPr bwMode="auto">
        <a:xfrm xmlns:a="http://schemas.openxmlformats.org/drawingml/2006/main">
          <a:off x="774604" y="678416"/>
          <a:ext cx="1248699" cy="64010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0" i="0" dirty="0" smtClean="0">
              <a:solidFill>
                <a:schemeClr val="tx1"/>
              </a:solidFill>
              <a:latin typeface="+mn-lt"/>
              <a:ea typeface="Times New Roman" charset="0"/>
              <a:cs typeface="Times New Roman" charset="0"/>
            </a:rPr>
            <a:t>         </a:t>
          </a:r>
          <a:r>
            <a:rPr lang="en-US" sz="1400" b="1" i="0" dirty="0" smtClean="0">
              <a:solidFill>
                <a:schemeClr val="tx1"/>
              </a:solidFill>
              <a:latin typeface="+mn-lt"/>
              <a:ea typeface="Times New Roman" charset="0"/>
              <a:cs typeface="Times New Roman" charset="0"/>
            </a:rPr>
            <a:t>2018</a:t>
          </a:r>
        </a:p>
        <a:p xmlns:a="http://schemas.openxmlformats.org/drawingml/2006/main">
          <a:pPr eaLnBrk="0" hangingPunct="0"/>
          <a:r>
            <a:rPr lang="en-US" sz="1400" b="0" i="0" dirty="0" smtClean="0">
              <a:solidFill>
                <a:schemeClr val="tx1"/>
              </a:solidFill>
              <a:latin typeface="+mn-lt"/>
              <a:ea typeface="Times New Roman" charset="0"/>
              <a:cs typeface="Times New Roman" charset="0"/>
            </a:rPr>
            <a:t>history</a:t>
          </a:r>
          <a:r>
            <a:rPr lang="en-US" sz="1400" b="0" i="0" baseline="0" dirty="0" smtClean="0">
              <a:solidFill>
                <a:schemeClr val="tx1"/>
              </a:solidFill>
              <a:latin typeface="+mn-lt"/>
              <a:ea typeface="Times New Roman" charset="0"/>
              <a:cs typeface="Times New Roman" charset="0"/>
            </a:rPr>
            <a:t>     projections</a:t>
          </a:r>
          <a:endParaRPr lang="en-US" sz="1400" b="0" i="0" dirty="0" smtClean="0">
            <a:solidFill>
              <a:schemeClr val="tx1"/>
            </a:solidFill>
            <a:latin typeface="+mn-lt"/>
            <a:ea typeface="Times New Roman" charset="0"/>
            <a:cs typeface="Times New Roman" charset="0"/>
          </a:endParaRPr>
        </a:p>
      </cdr:txBody>
    </cdr:sp>
  </cdr:relSizeAnchor>
  <cdr:relSizeAnchor xmlns:cdr="http://schemas.openxmlformats.org/drawingml/2006/chartDrawing">
    <cdr:from>
      <cdr:x>0.37053</cdr:x>
      <cdr:y>0.06019</cdr:y>
    </cdr:from>
    <cdr:to>
      <cdr:x>0.89417</cdr:x>
      <cdr:y>0.14035</cdr:y>
    </cdr:to>
    <cdr:sp macro="" textlink="">
      <cdr:nvSpPr>
        <cdr:cNvPr id="7" name="TextBox 6"/>
        <cdr:cNvSpPr txBox="1"/>
      </cdr:nvSpPr>
      <cdr:spPr bwMode="auto">
        <a:xfrm xmlns:a="http://schemas.openxmlformats.org/drawingml/2006/main">
          <a:off x="1521128" y="270308"/>
          <a:ext cx="2149686" cy="360002"/>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0" tIns="0" rIns="0" rtlCol="0">
          <a:prstTxWarp prst="textNoShape">
            <a:avLst/>
          </a:prstTxWarp>
        </a:bodyPr>
        <a:lstStyle xmlns:a="http://schemas.openxmlformats.org/drawingml/2006/main"/>
        <a:p xmlns:a="http://schemas.openxmlformats.org/drawingml/2006/main">
          <a:pPr algn="r" eaLnBrk="0" hangingPunct="0"/>
          <a:r>
            <a:rPr lang="en-US" sz="1400" i="0" dirty="0" smtClean="0">
              <a:solidFill>
                <a:schemeClr val="tx1"/>
              </a:solidFill>
              <a:latin typeface="Arial" panose="020B0604020202020204" pitchFamily="34" charset="0"/>
              <a:ea typeface="Times New Roman" charset="0"/>
              <a:cs typeface="Arial" panose="020B0604020202020204" pitchFamily="34" charset="0"/>
            </a:rPr>
            <a:t>billion cubic</a:t>
          </a:r>
          <a:r>
            <a:rPr lang="en-US" sz="1400" i="0" baseline="0" dirty="0" smtClean="0">
              <a:solidFill>
                <a:schemeClr val="tx1"/>
              </a:solidFill>
              <a:latin typeface="Arial" panose="020B0604020202020204" pitchFamily="34" charset="0"/>
              <a:ea typeface="Times New Roman" charset="0"/>
              <a:cs typeface="Arial" panose="020B0604020202020204" pitchFamily="34" charset="0"/>
            </a:rPr>
            <a:t> feet per day</a:t>
          </a:r>
          <a:endParaRPr lang="en-US" sz="1400" i="0" dirty="0" smtClean="0">
            <a:solidFill>
              <a:schemeClr val="tx1"/>
            </a:solidFill>
            <a:latin typeface="Arial" panose="020B0604020202020204" pitchFamily="34" charset="0"/>
            <a:ea typeface="Times New Roman" charset="0"/>
            <a:cs typeface="Arial" panose="020B0604020202020204" pitchFamily="34" charset="0"/>
          </a:endParaRPr>
        </a:p>
      </cdr:txBody>
    </cdr:sp>
  </cdr:relSizeAnchor>
  <cdr:relSizeAnchor xmlns:cdr="http://schemas.openxmlformats.org/drawingml/2006/chartDrawing">
    <cdr:from>
      <cdr:x>0.75868</cdr:x>
      <cdr:y>0.20165</cdr:y>
    </cdr:from>
    <cdr:to>
      <cdr:x>1</cdr:x>
      <cdr:y>0.95386</cdr:y>
    </cdr:to>
    <cdr:sp macro="" textlink="">
      <cdr:nvSpPr>
        <cdr:cNvPr id="6" name="TextBox 1"/>
        <cdr:cNvSpPr txBox="1"/>
      </cdr:nvSpPr>
      <cdr:spPr bwMode="auto">
        <a:xfrm xmlns:a="http://schemas.openxmlformats.org/drawingml/2006/main">
          <a:off x="3382894" y="905608"/>
          <a:ext cx="1076027" cy="3378196"/>
        </a:xfrm>
        <a:prstGeom xmlns:a="http://schemas.openxmlformats.org/drawingml/2006/main" prst="rect">
          <a:avLst/>
        </a:prstGeom>
        <a:solidFill xmlns:a="http://schemas.openxmlformats.org/drawingml/2006/main">
          <a:schemeClr val="bg1"/>
        </a:solidFill>
        <a:ln xmlns:a="http://schemas.openxmlformats.org/drawingml/2006/main" w="9525">
          <a:noFill/>
          <a:miter lim="800000"/>
          <a:headEnd/>
          <a:tailEnd/>
        </a:ln>
      </cdr:spPr>
      <cdr:txBody>
        <a:bodyPr xmlns:a="http://schemas.openxmlformats.org/drawingml/2006/main" wrap="squar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l" eaLnBrk="0" hangingPunct="0"/>
          <a:r>
            <a:rPr lang="en-US" sz="1400" b="1" i="0" dirty="0">
              <a:solidFill>
                <a:schemeClr val="accent4"/>
              </a:solidFill>
              <a:latin typeface="+mn-lt"/>
              <a:ea typeface="Times New Roman" charset="0"/>
              <a:cs typeface="Times New Roman" charset="0"/>
            </a:rPr>
            <a:t>High Oil</a:t>
          </a:r>
          <a:r>
            <a:rPr lang="en-US" sz="1400" b="1" i="0" baseline="0" dirty="0">
              <a:solidFill>
                <a:schemeClr val="accent4"/>
              </a:solidFill>
              <a:latin typeface="+mn-lt"/>
              <a:ea typeface="Times New Roman" charset="0"/>
              <a:cs typeface="Times New Roman" charset="0"/>
            </a:rPr>
            <a:t> Price</a:t>
          </a:r>
        </a:p>
        <a:p xmlns:a="http://schemas.openxmlformats.org/drawingml/2006/main">
          <a:pPr algn="l" eaLnBrk="0" hangingPunct="0"/>
          <a:endParaRPr lang="en-US" sz="500" b="1" i="0" baseline="0" dirty="0">
            <a:solidFill>
              <a:schemeClr val="accent3"/>
            </a:solidFill>
            <a:latin typeface="+mn-lt"/>
            <a:ea typeface="Times New Roman" charset="0"/>
            <a:cs typeface="Times New Roman" charset="0"/>
          </a:endParaRPr>
        </a:p>
        <a:p xmlns:a="http://schemas.openxmlformats.org/drawingml/2006/main">
          <a:pPr algn="l" eaLnBrk="0" hangingPunct="0"/>
          <a:r>
            <a:rPr lang="en-US" sz="1400" b="1" i="0" baseline="0" dirty="0">
              <a:solidFill>
                <a:schemeClr val="accent3"/>
              </a:solidFill>
              <a:latin typeface="+mn-lt"/>
              <a:ea typeface="Times New Roman" charset="0"/>
              <a:cs typeface="Times New Roman" charset="0"/>
            </a:rPr>
            <a:t>High Oil and Gas Resource and </a:t>
          </a:r>
          <a:r>
            <a:rPr lang="en-US" sz="1400" b="1" i="0" baseline="0" dirty="0" smtClean="0">
              <a:solidFill>
                <a:schemeClr val="accent3"/>
              </a:solidFill>
              <a:latin typeface="+mn-lt"/>
              <a:ea typeface="Times New Roman" charset="0"/>
              <a:cs typeface="Times New Roman" charset="0"/>
            </a:rPr>
            <a:t>Technology</a:t>
          </a:r>
          <a:endParaRPr lang="en-US" sz="1400" b="1" i="0" dirty="0">
            <a:solidFill>
              <a:schemeClr val="accent3"/>
            </a:solidFill>
            <a:latin typeface="+mn-lt"/>
            <a:ea typeface="Times New Roman" charset="0"/>
            <a:cs typeface="Times New Roman" charset="0"/>
          </a:endParaRPr>
        </a:p>
        <a:p xmlns:a="http://schemas.openxmlformats.org/drawingml/2006/main">
          <a:pPr algn="l" eaLnBrk="0" hangingPunct="0"/>
          <a:r>
            <a:rPr lang="en-US" sz="1400" b="1" i="0" dirty="0" smtClean="0">
              <a:solidFill>
                <a:schemeClr val="tx1"/>
              </a:solidFill>
              <a:latin typeface="+mn-lt"/>
              <a:ea typeface="Times New Roman" charset="0"/>
              <a:cs typeface="Times New Roman" charset="0"/>
            </a:rPr>
            <a:t>Reference</a:t>
          </a:r>
          <a:r>
            <a:rPr lang="en-US" sz="1400" b="1" i="0" baseline="0" dirty="0" smtClean="0">
              <a:solidFill>
                <a:schemeClr val="tx1"/>
              </a:solidFill>
              <a:latin typeface="+mn-lt"/>
              <a:ea typeface="Times New Roman" charset="0"/>
              <a:cs typeface="Times New Roman" charset="0"/>
            </a:rPr>
            <a:t> </a:t>
          </a:r>
          <a:r>
            <a:rPr lang="en-US" sz="1400" b="1" i="0" baseline="0" dirty="0" smtClean="0">
              <a:solidFill>
                <a:schemeClr val="accent2"/>
              </a:solidFill>
              <a:effectLst/>
              <a:latin typeface="+mn-lt"/>
              <a:ea typeface="+mn-ea"/>
              <a:cs typeface="+mn-cs"/>
            </a:rPr>
            <a:t>Low </a:t>
          </a:r>
          <a:r>
            <a:rPr lang="en-US" sz="1400" b="1" i="0" baseline="0" dirty="0">
              <a:solidFill>
                <a:schemeClr val="accent2"/>
              </a:solidFill>
              <a:effectLst/>
              <a:latin typeface="+mn-lt"/>
              <a:ea typeface="+mn-ea"/>
              <a:cs typeface="+mn-cs"/>
            </a:rPr>
            <a:t>Oil and Gas Resource and Technology</a:t>
          </a:r>
        </a:p>
        <a:p xmlns:a="http://schemas.openxmlformats.org/drawingml/2006/main">
          <a:pPr marL="0" marR="0" lvl="0" indent="0" algn="l" defTabSz="914400" eaLnBrk="0" fontAlgn="auto" latinLnBrk="0" hangingPunct="0">
            <a:lnSpc>
              <a:spcPct val="100000"/>
            </a:lnSpc>
            <a:spcBef>
              <a:spcPts val="0"/>
            </a:spcBef>
            <a:spcAft>
              <a:spcPts val="0"/>
            </a:spcAft>
            <a:buClrTx/>
            <a:buSzTx/>
            <a:buFontTx/>
            <a:buNone/>
            <a:tabLst/>
            <a:defRPr/>
          </a:pPr>
          <a:r>
            <a:rPr lang="en-US" sz="1400" b="1" i="0" dirty="0">
              <a:solidFill>
                <a:schemeClr val="accent5"/>
              </a:solidFill>
              <a:effectLst/>
              <a:latin typeface="+mn-lt"/>
              <a:ea typeface="+mn-ea"/>
              <a:cs typeface="+mn-cs"/>
            </a:rPr>
            <a:t>Low Oil</a:t>
          </a:r>
          <a:r>
            <a:rPr lang="en-US" sz="1400" b="1" i="0" baseline="0" dirty="0">
              <a:solidFill>
                <a:schemeClr val="accent5"/>
              </a:solidFill>
              <a:effectLst/>
              <a:latin typeface="+mn-lt"/>
              <a:ea typeface="+mn-ea"/>
              <a:cs typeface="+mn-cs"/>
            </a:rPr>
            <a:t> Price</a:t>
          </a:r>
          <a:endParaRPr lang="en-US" sz="1400" dirty="0">
            <a:solidFill>
              <a:schemeClr val="accent5"/>
            </a:solidFill>
            <a:effectLst/>
          </a:endParaRPr>
        </a:p>
        <a:p xmlns:a="http://schemas.openxmlformats.org/drawingml/2006/main">
          <a:pPr algn="l" eaLnBrk="0" hangingPunct="0"/>
          <a:endParaRPr lang="en-US" sz="1400" dirty="0">
            <a:effectLst/>
          </a:endParaRPr>
        </a:p>
        <a:p xmlns:a="http://schemas.openxmlformats.org/drawingml/2006/main">
          <a:pPr algn="ctr" eaLnBrk="0" hangingPunct="0"/>
          <a:endParaRPr lang="en-US" sz="1400" i="0" dirty="0">
            <a:solidFill>
              <a:schemeClr val="accent1"/>
            </a:solidFill>
            <a:latin typeface="+mn-lt"/>
            <a:ea typeface="Times New Roman" charset="0"/>
            <a:cs typeface="Times New Roman" charset="0"/>
          </a:endParaRPr>
        </a:p>
      </cdr:txBody>
    </cdr:sp>
  </cdr:relSizeAnchor>
</c:userShapes>
</file>

<file path=ppt/drawings/drawing59.xml><?xml version="1.0" encoding="utf-8"?>
<c:userShapes xmlns:c="http://schemas.openxmlformats.org/drawingml/2006/chart">
  <cdr:relSizeAnchor xmlns:cdr="http://schemas.openxmlformats.org/drawingml/2006/chartDrawing">
    <cdr:from>
      <cdr:x>0</cdr:x>
      <cdr:y>0</cdr:y>
    </cdr:from>
    <cdr:to>
      <cdr:x>1</cdr:x>
      <cdr:y>0.18514</cdr:y>
    </cdr:to>
    <cdr:sp macro="" textlink="">
      <cdr:nvSpPr>
        <cdr:cNvPr id="2" name="TextBox 1"/>
        <cdr:cNvSpPr txBox="1"/>
      </cdr:nvSpPr>
      <cdr:spPr bwMode="auto">
        <a:xfrm xmlns:a="http://schemas.openxmlformats.org/drawingml/2006/main">
          <a:off x="0" y="0"/>
          <a:ext cx="4846320" cy="677182"/>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ysClr val="windowText" lastClr="000000"/>
              </a:solidFill>
              <a:latin typeface="+mn-lt"/>
              <a:ea typeface="Times New Roman" charset="0"/>
              <a:cs typeface="Times New Roman" charset="0"/>
            </a:rPr>
            <a:t>Brent</a:t>
          </a:r>
          <a:r>
            <a:rPr lang="en-US" sz="1400" b="1" i="0" baseline="0" dirty="0" smtClean="0">
              <a:solidFill>
                <a:sysClr val="windowText" lastClr="000000"/>
              </a:solidFill>
              <a:latin typeface="+mn-lt"/>
              <a:ea typeface="Times New Roman" charset="0"/>
              <a:cs typeface="Times New Roman" charset="0"/>
            </a:rPr>
            <a:t> crude o</a:t>
          </a:r>
          <a:r>
            <a:rPr lang="en-US" sz="1400" b="1" i="0" dirty="0" smtClean="0">
              <a:solidFill>
                <a:sysClr val="windowText" lastClr="000000"/>
              </a:solidFill>
              <a:latin typeface="+mn-lt"/>
              <a:ea typeface="Times New Roman" charset="0"/>
              <a:cs typeface="Times New Roman" charset="0"/>
            </a:rPr>
            <a:t>il</a:t>
          </a:r>
          <a:r>
            <a:rPr lang="en-US" sz="1400" b="1" i="0" baseline="0" dirty="0" smtClean="0">
              <a:solidFill>
                <a:sysClr val="windowText" lastClr="000000"/>
              </a:solidFill>
              <a:latin typeface="+mn-lt"/>
              <a:ea typeface="Times New Roman" charset="0"/>
              <a:cs typeface="Times New Roman" charset="0"/>
            </a:rPr>
            <a:t> price </a:t>
          </a:r>
          <a:r>
            <a:rPr lang="en-US" sz="1400" b="1" i="0" dirty="0" smtClean="0">
              <a:solidFill>
                <a:sysClr val="windowText" lastClr="000000"/>
              </a:solidFill>
              <a:latin typeface="+mn-lt"/>
              <a:ea typeface="Times New Roman" charset="0"/>
              <a:cs typeface="Times New Roman" charset="0"/>
            </a:rPr>
            <a:t>to Henry Hub </a:t>
          </a:r>
        </a:p>
        <a:p xmlns:a="http://schemas.openxmlformats.org/drawingml/2006/main">
          <a:pPr eaLnBrk="0" hangingPunct="0"/>
          <a:r>
            <a:rPr lang="en-US" sz="1400" b="1" i="0" dirty="0" smtClean="0">
              <a:solidFill>
                <a:sysClr val="windowText" lastClr="000000"/>
              </a:solidFill>
              <a:latin typeface="+mn-lt"/>
              <a:ea typeface="Times New Roman" charset="0"/>
              <a:cs typeface="Times New Roman" charset="0"/>
            </a:rPr>
            <a:t>natural gas price ratio</a:t>
          </a:r>
        </a:p>
        <a:p xmlns:a="http://schemas.openxmlformats.org/drawingml/2006/main">
          <a:pPr eaLnBrk="0" hangingPunct="0"/>
          <a:endParaRPr lang="en-US" sz="200" b="1" i="0" dirty="0" smtClean="0">
            <a:solidFill>
              <a:sysClr val="windowText" lastClr="000000"/>
            </a:solidFill>
            <a:latin typeface="+mn-lt"/>
            <a:ea typeface="Times New Roman" charset="0"/>
            <a:cs typeface="Times New Roman" charset="0"/>
          </a:endParaRPr>
        </a:p>
        <a:p xmlns:a="http://schemas.openxmlformats.org/drawingml/2006/main">
          <a:pPr eaLnBrk="0" hangingPunct="0"/>
          <a:r>
            <a:rPr lang="en-US" sz="1400" b="0" i="0" baseline="0" dirty="0" smtClean="0">
              <a:solidFill>
                <a:sysClr val="windowText" lastClr="000000"/>
              </a:solidFill>
              <a:latin typeface="+mn-lt"/>
              <a:ea typeface="Times New Roman" charset="0"/>
              <a:cs typeface="Times New Roman" charset="0"/>
            </a:rPr>
            <a:t>energy-equivalent terms</a:t>
          </a:r>
        </a:p>
        <a:p xmlns:a="http://schemas.openxmlformats.org/drawingml/2006/main">
          <a:pPr eaLnBrk="0" hangingPunct="0"/>
          <a:endParaRPr lang="en-US" sz="1400" b="0" i="0" baseline="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0.19779</cdr:x>
      <cdr:y>0.14648</cdr:y>
    </cdr:from>
    <cdr:to>
      <cdr:x>0.5692</cdr:x>
      <cdr:y>0.27806</cdr:y>
    </cdr:to>
    <cdr:sp macro="" textlink="">
      <cdr:nvSpPr>
        <cdr:cNvPr id="5" name="TextBox 1"/>
        <cdr:cNvSpPr txBox="1"/>
      </cdr:nvSpPr>
      <cdr:spPr bwMode="auto">
        <a:xfrm xmlns:a="http://schemas.openxmlformats.org/drawingml/2006/main">
          <a:off x="811998" y="657854"/>
          <a:ext cx="1524740" cy="590931"/>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0" i="0" dirty="0" smtClean="0">
              <a:solidFill>
                <a:schemeClr val="bg2"/>
              </a:solidFill>
              <a:latin typeface="+mn-lt"/>
              <a:ea typeface="Times New Roman" charset="0"/>
              <a:cs typeface="Times New Roman" charset="0"/>
            </a:rPr>
            <a:t>         </a:t>
          </a:r>
          <a:r>
            <a:rPr lang="en-US" sz="1400" b="1" i="0" dirty="0" smtClean="0">
              <a:solidFill>
                <a:schemeClr val="tx1"/>
              </a:solidFill>
              <a:latin typeface="+mn-lt"/>
              <a:ea typeface="Times New Roman" charset="0"/>
              <a:cs typeface="Times New Roman" charset="0"/>
            </a:rPr>
            <a:t>2018</a:t>
          </a:r>
        </a:p>
        <a:p xmlns:a="http://schemas.openxmlformats.org/drawingml/2006/main">
          <a:pPr eaLnBrk="0" hangingPunct="0"/>
          <a:r>
            <a:rPr lang="en-US" sz="1400" b="0" i="0" dirty="0" smtClean="0">
              <a:solidFill>
                <a:schemeClr val="tx1"/>
              </a:solidFill>
              <a:latin typeface="+mn-lt"/>
              <a:ea typeface="Times New Roman" charset="0"/>
              <a:cs typeface="Times New Roman" charset="0"/>
            </a:rPr>
            <a:t>history</a:t>
          </a:r>
          <a:r>
            <a:rPr lang="en-US" sz="1400" b="0" i="0" baseline="0" dirty="0" smtClean="0">
              <a:solidFill>
                <a:schemeClr val="tx1"/>
              </a:solidFill>
              <a:latin typeface="+mn-lt"/>
              <a:ea typeface="Times New Roman" charset="0"/>
              <a:cs typeface="Times New Roman" charset="0"/>
            </a:rPr>
            <a:t>              projections</a:t>
          </a:r>
          <a:endParaRPr lang="en-US" sz="1400" b="0" i="0" dirty="0" smtClean="0">
            <a:solidFill>
              <a:schemeClr val="tx1"/>
            </a:solidFill>
            <a:latin typeface="+mn-lt"/>
            <a:ea typeface="Times New Roman" charset="0"/>
            <a:cs typeface="Times New Roman" charset="0"/>
          </a:endParaRPr>
        </a:p>
      </cdr:txBody>
    </cdr:sp>
  </cdr:relSizeAnchor>
</c:userShapes>
</file>

<file path=ppt/drawings/drawing6.xml><?xml version="1.0" encoding="utf-8"?>
<c:userShapes xmlns:c="http://schemas.openxmlformats.org/drawingml/2006/chart">
  <cdr:relSizeAnchor xmlns:cdr="http://schemas.openxmlformats.org/drawingml/2006/chartDrawing">
    <cdr:from>
      <cdr:x>0.418</cdr:x>
      <cdr:y>0.24192</cdr:y>
    </cdr:from>
    <cdr:to>
      <cdr:x>0.9663</cdr:x>
      <cdr:y>0.31908</cdr:y>
    </cdr:to>
    <cdr:sp macro="" textlink="">
      <cdr:nvSpPr>
        <cdr:cNvPr id="4" name="TextBox 8"/>
        <cdr:cNvSpPr txBox="1"/>
      </cdr:nvSpPr>
      <cdr:spPr bwMode="auto">
        <a:xfrm xmlns:a="http://schemas.openxmlformats.org/drawingml/2006/main">
          <a:off x="993776" y="862685"/>
          <a:ext cx="1303550" cy="275154"/>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nchor="t">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chemeClr val="bg2"/>
              </a:solidFill>
              <a:latin typeface="Arial" panose="020B0604020202020204" pitchFamily="34" charset="0"/>
              <a:ea typeface="Times New Roman" charset="0"/>
              <a:cs typeface="Arial" panose="020B0604020202020204" pitchFamily="34" charset="0"/>
            </a:rPr>
            <a:t>High Oil Price</a:t>
          </a:r>
        </a:p>
      </cdr:txBody>
    </cdr:sp>
  </cdr:relSizeAnchor>
  <cdr:relSizeAnchor xmlns:cdr="http://schemas.openxmlformats.org/drawingml/2006/chartDrawing">
    <cdr:from>
      <cdr:x>0.06796</cdr:x>
      <cdr:y>0.13175</cdr:y>
    </cdr:from>
    <cdr:to>
      <cdr:x>0.81461</cdr:x>
      <cdr:y>0.2533</cdr:y>
    </cdr:to>
    <cdr:sp macro="" textlink="">
      <cdr:nvSpPr>
        <cdr:cNvPr id="5" name="TextBox 1"/>
        <cdr:cNvSpPr txBox="1"/>
      </cdr:nvSpPr>
      <cdr:spPr bwMode="auto">
        <a:xfrm xmlns:a="http://schemas.openxmlformats.org/drawingml/2006/main">
          <a:off x="186428" y="591699"/>
          <a:ext cx="2048210" cy="54588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chemeClr val="tx1"/>
              </a:solidFill>
              <a:latin typeface="+mn-lt"/>
              <a:ea typeface="Times New Roman" charset="0"/>
              <a:cs typeface="Times New Roman" charset="0"/>
            </a:rPr>
            <a:t>          </a:t>
          </a:r>
          <a:r>
            <a:rPr lang="en-US" sz="1400" b="1" i="0" dirty="0" smtClean="0">
              <a:solidFill>
                <a:schemeClr val="tx1"/>
              </a:solidFill>
              <a:latin typeface="Arial" panose="020B0604020202020204" pitchFamily="34" charset="0"/>
              <a:ea typeface="Times New Roman" charset="0"/>
              <a:cs typeface="Arial" panose="020B0604020202020204" pitchFamily="34" charset="0"/>
            </a:rPr>
            <a:t>2018</a:t>
          </a:r>
        </a:p>
        <a:p xmlns:a="http://schemas.openxmlformats.org/drawingml/2006/main">
          <a:pPr eaLnBrk="0" hangingPunct="0"/>
          <a:r>
            <a:rPr lang="en-US" sz="1400" b="0" i="0" dirty="0" smtClean="0">
              <a:solidFill>
                <a:schemeClr val="tx1"/>
              </a:solidFill>
              <a:latin typeface="Arial" panose="020B0604020202020204" pitchFamily="34" charset="0"/>
              <a:ea typeface="Times New Roman" charset="0"/>
              <a:cs typeface="Arial" panose="020B0604020202020204" pitchFamily="34" charset="0"/>
            </a:rPr>
            <a:t>history   projections</a:t>
          </a:r>
        </a:p>
      </cdr:txBody>
    </cdr:sp>
  </cdr:relSizeAnchor>
</c:userShapes>
</file>

<file path=ppt/drawings/drawing60.xml><?xml version="1.0" encoding="utf-8"?>
<c:userShapes xmlns:c="http://schemas.openxmlformats.org/drawingml/2006/chart">
  <cdr:relSizeAnchor xmlns:cdr="http://schemas.openxmlformats.org/drawingml/2006/chartDrawing">
    <cdr:from>
      <cdr:x>0.00521</cdr:x>
      <cdr:y>0</cdr:y>
    </cdr:from>
    <cdr:to>
      <cdr:x>0.84215</cdr:x>
      <cdr:y>0.16233</cdr:y>
    </cdr:to>
    <cdr:sp macro="" textlink="">
      <cdr:nvSpPr>
        <cdr:cNvPr id="2" name="TextBox 1"/>
        <cdr:cNvSpPr txBox="1"/>
      </cdr:nvSpPr>
      <cdr:spPr bwMode="auto">
        <a:xfrm xmlns:a="http://schemas.openxmlformats.org/drawingml/2006/main">
          <a:off x="14304" y="0"/>
          <a:ext cx="2297890" cy="445293"/>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400" b="1" i="0" baseline="0" dirty="0" smtClean="0">
              <a:solidFill>
                <a:sysClr val="windowText" lastClr="000000"/>
              </a:solidFill>
              <a:latin typeface="+mn-lt"/>
              <a:ea typeface="Times New Roman" charset="0"/>
              <a:cs typeface="Times New Roman" charset="0"/>
            </a:rPr>
            <a:t>Electricity use growth rate </a:t>
          </a:r>
        </a:p>
        <a:p xmlns:a="http://schemas.openxmlformats.org/drawingml/2006/main">
          <a:pPr eaLnBrk="0" hangingPunct="0"/>
          <a:r>
            <a:rPr lang="en-US" sz="1400" i="0" baseline="0" dirty="0" smtClean="0">
              <a:solidFill>
                <a:sysClr val="windowText" lastClr="000000"/>
              </a:solidFill>
              <a:latin typeface="+mn-lt"/>
              <a:ea typeface="Times New Roman" charset="0"/>
              <a:cs typeface="Times New Roman" charset="0"/>
            </a:rPr>
            <a:t>percent growth (three-year rolling average)</a:t>
          </a:r>
          <a:endParaRPr lang="en-US" sz="14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0.29876</cdr:x>
      <cdr:y>0.1351</cdr:y>
    </cdr:from>
    <cdr:to>
      <cdr:x>0.51172</cdr:x>
      <cdr:y>0.24643</cdr:y>
    </cdr:to>
    <cdr:grpSp>
      <cdr:nvGrpSpPr>
        <cdr:cNvPr id="4" name="Group 3"/>
        <cdr:cNvGrpSpPr/>
      </cdr:nvGrpSpPr>
      <cdr:grpSpPr>
        <a:xfrm xmlns:a="http://schemas.openxmlformats.org/drawingml/2006/main">
          <a:off x="1253938" y="606739"/>
          <a:ext cx="893824" cy="499987"/>
          <a:chOff x="2441758" y="527363"/>
          <a:chExt cx="1168384" cy="318718"/>
        </a:xfrm>
      </cdr:grpSpPr>
      <cdr:sp macro="" textlink="">
        <cdr:nvSpPr>
          <cdr:cNvPr id="6" name="TextBox 1"/>
          <cdr:cNvSpPr txBox="1"/>
        </cdr:nvSpPr>
        <cdr:spPr bwMode="auto">
          <a:xfrm xmlns:a="http://schemas.openxmlformats.org/drawingml/2006/main">
            <a:off x="2441758" y="527363"/>
            <a:ext cx="1168384" cy="31871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0" i="0" dirty="0" smtClean="0">
                <a:solidFill>
                  <a:schemeClr val="bg2"/>
                </a:solidFill>
                <a:latin typeface="+mn-lt"/>
                <a:ea typeface="Times New Roman" charset="0"/>
                <a:cs typeface="Times New Roman" charset="0"/>
              </a:rPr>
              <a:t>         </a:t>
            </a:r>
            <a:r>
              <a:rPr lang="en-US" sz="1400" b="1" i="0" dirty="0" smtClean="0">
                <a:solidFill>
                  <a:sysClr val="windowText" lastClr="000000"/>
                </a:solidFill>
                <a:latin typeface="+mn-lt"/>
                <a:ea typeface="Times New Roman" charset="0"/>
                <a:cs typeface="Times New Roman" charset="0"/>
              </a:rPr>
              <a:t>2018</a:t>
            </a:r>
            <a:endParaRPr lang="en-US" sz="1400" b="0" i="0" dirty="0" smtClean="0">
              <a:solidFill>
                <a:sysClr val="windowText" lastClr="000000"/>
              </a:solidFill>
              <a:latin typeface="+mn-lt"/>
              <a:ea typeface="Times New Roman" charset="0"/>
              <a:cs typeface="Times New Roman" charset="0"/>
            </a:endParaRPr>
          </a:p>
          <a:p xmlns:a="http://schemas.openxmlformats.org/drawingml/2006/main">
            <a:pPr eaLnBrk="0" hangingPunct="0"/>
            <a:r>
              <a:rPr lang="en-US" sz="1400" b="0" i="0" dirty="0" smtClean="0">
                <a:solidFill>
                  <a:sysClr val="windowText" lastClr="000000"/>
                </a:solidFill>
                <a:latin typeface="+mn-lt"/>
                <a:ea typeface="Times New Roman" charset="0"/>
                <a:cs typeface="Times New Roman" charset="0"/>
              </a:rPr>
              <a:t>history</a:t>
            </a:r>
            <a:r>
              <a:rPr lang="en-US" sz="1400" b="0" i="0" baseline="0" dirty="0" smtClean="0">
                <a:solidFill>
                  <a:sysClr val="windowText" lastClr="000000"/>
                </a:solidFill>
                <a:latin typeface="+mn-lt"/>
                <a:ea typeface="Times New Roman" charset="0"/>
                <a:cs typeface="Times New Roman" charset="0"/>
              </a:rPr>
              <a:t>     projections</a:t>
            </a:r>
            <a:endParaRPr lang="en-US" sz="1400" b="0" i="0" dirty="0" smtClean="0">
              <a:solidFill>
                <a:sysClr val="windowText" lastClr="000000"/>
              </a:solidFill>
              <a:latin typeface="+mn-lt"/>
              <a:ea typeface="Times New Roman" charset="0"/>
              <a:cs typeface="Times New Roman" charset="0"/>
            </a:endParaRPr>
          </a:p>
        </cdr:txBody>
      </cdr:sp>
    </cdr:grpSp>
  </cdr:relSizeAnchor>
  <cdr:relSizeAnchor xmlns:cdr="http://schemas.openxmlformats.org/drawingml/2006/chartDrawing">
    <cdr:from>
      <cdr:x>0.76634</cdr:x>
      <cdr:y>0.29402</cdr:y>
    </cdr:from>
    <cdr:to>
      <cdr:x>1</cdr:x>
      <cdr:y>0.8679</cdr:y>
    </cdr:to>
    <cdr:sp macro="" textlink="">
      <cdr:nvSpPr>
        <cdr:cNvPr id="3" name="TextBox 2"/>
        <cdr:cNvSpPr txBox="1"/>
      </cdr:nvSpPr>
      <cdr:spPr bwMode="auto">
        <a:xfrm xmlns:a="http://schemas.openxmlformats.org/drawingml/2006/main">
          <a:off x="3216454" y="1320436"/>
          <a:ext cx="980688" cy="2577317"/>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square" lIns="0" tIns="0" rIns="0" rtlCol="0">
          <a:prstTxWarp prst="textNoShape">
            <a:avLst/>
          </a:prstTxWarp>
        </a:bodyPr>
        <a:lstStyle xmlns:a="http://schemas.openxmlformats.org/drawingml/2006/main"/>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lang="en-US" sz="1400" b="1" i="0" dirty="0" smtClean="0">
              <a:solidFill>
                <a:schemeClr val="accent1"/>
              </a:solidFill>
              <a:latin typeface="+mn-lt"/>
              <a:ea typeface="Times New Roman" charset="0"/>
              <a:cs typeface="Times New Roman" charset="0"/>
            </a:rPr>
            <a:t>High Economic Growth</a:t>
          </a: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chemeClr val="tx1"/>
              </a:solidFill>
              <a:effectLst/>
              <a:uLnTx/>
              <a:uFillTx/>
              <a:latin typeface="+mn-lt"/>
              <a:ea typeface="Times New Roman" charset="0"/>
              <a:cs typeface="Times New Roman" charset="0"/>
            </a:rPr>
            <a:t>Reference</a:t>
          </a:r>
          <a:endParaRPr lang="en-US" sz="1400" b="1" i="0" dirty="0" smtClean="0">
            <a:solidFill>
              <a:schemeClr val="tx1"/>
            </a:solidFill>
            <a:latin typeface="+mn-lt"/>
            <a:ea typeface="Times New Roman" charset="0"/>
            <a:cs typeface="Times New Roman" charset="0"/>
          </a:endParaRP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chemeClr val="accent6"/>
              </a:solidFill>
              <a:effectLst/>
              <a:uLnTx/>
              <a:uFillTx/>
              <a:latin typeface="+mn-lt"/>
              <a:ea typeface="Times New Roman" charset="0"/>
              <a:cs typeface="Times New Roman" charset="0"/>
            </a:rPr>
            <a:t>Low Economic Growth</a:t>
          </a:r>
        </a:p>
        <a:p xmlns:a="http://schemas.openxmlformats.org/drawingml/2006/main">
          <a:pPr eaLnBrk="0" hangingPunct="0"/>
          <a:endParaRPr lang="en-US" sz="1400" b="1" i="0" dirty="0" smtClean="0">
            <a:solidFill>
              <a:srgbClr val="333333"/>
            </a:solidFill>
            <a:latin typeface="+mn-lt"/>
            <a:ea typeface="Times New Roman" charset="0"/>
            <a:cs typeface="Times New Roman" charset="0"/>
          </a:endParaRPr>
        </a:p>
      </cdr:txBody>
    </cdr:sp>
  </cdr:relSizeAnchor>
</c:userShapes>
</file>

<file path=ppt/drawings/drawing61.xml><?xml version="1.0" encoding="utf-8"?>
<c:userShapes xmlns:c="http://schemas.openxmlformats.org/drawingml/2006/chart">
  <cdr:relSizeAnchor xmlns:cdr="http://schemas.openxmlformats.org/drawingml/2006/chartDrawing">
    <cdr:from>
      <cdr:x>0.00521</cdr:x>
      <cdr:y>0</cdr:y>
    </cdr:from>
    <cdr:to>
      <cdr:x>0.96791</cdr:x>
      <cdr:y>0.19097</cdr:y>
    </cdr:to>
    <cdr:sp macro="" textlink="">
      <cdr:nvSpPr>
        <cdr:cNvPr id="2" name="TextBox 1"/>
        <cdr:cNvSpPr txBox="1"/>
      </cdr:nvSpPr>
      <cdr:spPr bwMode="auto">
        <a:xfrm xmlns:a="http://schemas.openxmlformats.org/drawingml/2006/main">
          <a:off x="14304" y="0"/>
          <a:ext cx="2643172" cy="52387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400" b="1" i="0" baseline="0" dirty="0" smtClean="0">
              <a:solidFill>
                <a:sysClr val="windowText" lastClr="000000"/>
              </a:solidFill>
              <a:latin typeface="+mn-lt"/>
              <a:ea typeface="Times New Roman" charset="0"/>
              <a:cs typeface="Times New Roman" charset="0"/>
            </a:rPr>
            <a:t>Electricity use by end-use demand sector </a:t>
          </a:r>
        </a:p>
        <a:p xmlns:a="http://schemas.openxmlformats.org/drawingml/2006/main">
          <a:pPr eaLnBrk="0" hangingPunct="0"/>
          <a:r>
            <a:rPr lang="en-US" sz="1400" b="1" i="0" baseline="0" dirty="0" smtClean="0">
              <a:solidFill>
                <a:sysClr val="windowText" lastClr="000000"/>
              </a:solidFill>
              <a:latin typeface="+mn-lt"/>
              <a:ea typeface="Times New Roman" charset="0"/>
              <a:cs typeface="Times New Roman" charset="0"/>
            </a:rPr>
            <a:t>(Reference case) </a:t>
          </a:r>
        </a:p>
        <a:p xmlns:a="http://schemas.openxmlformats.org/drawingml/2006/main">
          <a:pPr eaLnBrk="0" hangingPunct="0"/>
          <a:r>
            <a:rPr lang="en-US" sz="1400" i="0" baseline="0" dirty="0" smtClean="0">
              <a:solidFill>
                <a:sysClr val="windowText" lastClr="000000"/>
              </a:solidFill>
              <a:latin typeface="+mn-lt"/>
              <a:ea typeface="Times New Roman" charset="0"/>
              <a:cs typeface="Times New Roman" charset="0"/>
            </a:rPr>
            <a:t>billion kilowatthours</a:t>
          </a:r>
          <a:endParaRPr lang="en-US" sz="14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0.71816</cdr:x>
      <cdr:y>0.30361</cdr:y>
    </cdr:from>
    <cdr:to>
      <cdr:x>0.88814</cdr:x>
      <cdr:y>0.4757</cdr:y>
    </cdr:to>
    <cdr:sp macro="" textlink="">
      <cdr:nvSpPr>
        <cdr:cNvPr id="8" name="TextBox 1"/>
        <cdr:cNvSpPr txBox="1"/>
      </cdr:nvSpPr>
      <cdr:spPr bwMode="auto">
        <a:xfrm xmlns:a="http://schemas.openxmlformats.org/drawingml/2006/main">
          <a:off x="1971758" y="832875"/>
          <a:ext cx="466694" cy="472077"/>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chemeClr val="accent1"/>
              </a:solidFill>
              <a:latin typeface="+mn-lt"/>
              <a:ea typeface="Times New Roman" charset="0"/>
              <a:cs typeface="Times New Roman" charset="0"/>
            </a:rPr>
            <a:t>direct use</a:t>
          </a:r>
        </a:p>
        <a:p xmlns:a="http://schemas.openxmlformats.org/drawingml/2006/main">
          <a:pPr eaLnBrk="0" hangingPunct="0"/>
          <a:endParaRPr lang="en-US" sz="1400" b="1" i="0" dirty="0" smtClean="0">
            <a:solidFill>
              <a:schemeClr val="bg1">
                <a:lumMod val="65000"/>
              </a:schemeClr>
            </a:solidFill>
            <a:latin typeface="+mn-lt"/>
            <a:ea typeface="Times New Roman" charset="0"/>
            <a:cs typeface="Times New Roman" charset="0"/>
          </a:endParaRPr>
        </a:p>
        <a:p xmlns:a="http://schemas.openxmlformats.org/drawingml/2006/main">
          <a:pPr eaLnBrk="0" hangingPunct="0"/>
          <a:r>
            <a:rPr lang="en-US" sz="1400" b="1" i="0" dirty="0" smtClean="0">
              <a:solidFill>
                <a:schemeClr val="tx2"/>
              </a:solidFill>
              <a:latin typeface="+mn-lt"/>
              <a:ea typeface="Times New Roman" charset="0"/>
              <a:cs typeface="Times New Roman" charset="0"/>
            </a:rPr>
            <a:t>electricity </a:t>
          </a:r>
        </a:p>
        <a:p xmlns:a="http://schemas.openxmlformats.org/drawingml/2006/main">
          <a:pPr eaLnBrk="0" hangingPunct="0"/>
          <a:r>
            <a:rPr lang="en-US" sz="1400" b="1" i="0" dirty="0" smtClean="0">
              <a:solidFill>
                <a:schemeClr val="tx2"/>
              </a:solidFill>
              <a:latin typeface="+mn-lt"/>
              <a:ea typeface="Times New Roman" charset="0"/>
              <a:cs typeface="Times New Roman" charset="0"/>
            </a:rPr>
            <a:t>sales</a:t>
          </a:r>
          <a:endParaRPr lang="en-US" sz="1400" b="1" i="0" dirty="0" smtClean="0">
            <a:solidFill>
              <a:schemeClr val="accent2">
                <a:lumMod val="50000"/>
              </a:schemeClr>
            </a:solidFill>
            <a:latin typeface="+mn-lt"/>
            <a:ea typeface="Times New Roman" charset="0"/>
            <a:cs typeface="Times New Roman" charset="0"/>
          </a:endParaRPr>
        </a:p>
      </cdr:txBody>
    </cdr:sp>
  </cdr:relSizeAnchor>
  <cdr:relSizeAnchor xmlns:cdr="http://schemas.openxmlformats.org/drawingml/2006/chartDrawing">
    <cdr:from>
      <cdr:x>0.03131</cdr:x>
      <cdr:y>0.81838</cdr:y>
    </cdr:from>
    <cdr:to>
      <cdr:x>0.89746</cdr:x>
      <cdr:y>0.97707</cdr:y>
    </cdr:to>
    <cdr:sp macro="" textlink="">
      <cdr:nvSpPr>
        <cdr:cNvPr id="6" name="TextBox 1"/>
        <cdr:cNvSpPr txBox="1"/>
      </cdr:nvSpPr>
      <cdr:spPr bwMode="auto">
        <a:xfrm xmlns:a="http://schemas.openxmlformats.org/drawingml/2006/main">
          <a:off x="147293" y="3675389"/>
          <a:ext cx="4074322" cy="712683"/>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chemeClr val="bg2"/>
              </a:solidFill>
              <a:latin typeface="+mn-lt"/>
              <a:ea typeface="Times New Roman" charset="0"/>
              <a:cs typeface="Times New Roman" charset="0"/>
            </a:rPr>
            <a:t>residential                               industrial</a:t>
          </a:r>
        </a:p>
        <a:p xmlns:a="http://schemas.openxmlformats.org/drawingml/2006/main">
          <a:pPr eaLnBrk="0" hangingPunct="0"/>
          <a:r>
            <a:rPr lang="en-US" sz="1400" b="1" i="0" baseline="0" dirty="0" smtClean="0">
              <a:solidFill>
                <a:schemeClr val="bg2"/>
              </a:solidFill>
              <a:latin typeface="+mn-lt"/>
              <a:ea typeface="Times New Roman" charset="0"/>
              <a:cs typeface="Times New Roman" charset="0"/>
            </a:rPr>
            <a:t>                       commercial                       transportation</a:t>
          </a:r>
          <a:endParaRPr lang="en-US" sz="1400" b="1" i="0" dirty="0" smtClean="0">
            <a:solidFill>
              <a:schemeClr val="bg2"/>
            </a:solidFill>
            <a:latin typeface="+mn-lt"/>
            <a:ea typeface="Times New Roman" charset="0"/>
            <a:cs typeface="Times New Roman" charset="0"/>
          </a:endParaRPr>
        </a:p>
      </cdr:txBody>
    </cdr:sp>
  </cdr:relSizeAnchor>
</c:userShapes>
</file>

<file path=ppt/drawings/drawing62.xml><?xml version="1.0" encoding="utf-8"?>
<c:userShapes xmlns:c="http://schemas.openxmlformats.org/drawingml/2006/chart">
  <cdr:relSizeAnchor xmlns:cdr="http://schemas.openxmlformats.org/drawingml/2006/chartDrawing">
    <cdr:from>
      <cdr:x>0.36365</cdr:x>
      <cdr:y>0.09811</cdr:y>
    </cdr:from>
    <cdr:to>
      <cdr:x>0.54224</cdr:x>
      <cdr:y>0.63524</cdr:y>
    </cdr:to>
    <cdr:sp macro="" textlink="">
      <cdr:nvSpPr>
        <cdr:cNvPr id="6" name="TextBox 1"/>
        <cdr:cNvSpPr txBox="1"/>
      </cdr:nvSpPr>
      <cdr:spPr bwMode="auto">
        <a:xfrm xmlns:a="http://schemas.openxmlformats.org/drawingml/2006/main">
          <a:off x="1447778" y="440471"/>
          <a:ext cx="711013" cy="241155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0" i="0" dirty="0" smtClean="0">
              <a:solidFill>
                <a:schemeClr val="bg2"/>
              </a:solidFill>
              <a:latin typeface="+mn-lt"/>
              <a:ea typeface="Times New Roman" charset="0"/>
              <a:cs typeface="Times New Roman" charset="0"/>
            </a:rPr>
            <a:t>         </a:t>
          </a:r>
          <a:r>
            <a:rPr lang="en-US" sz="1400" b="1" i="0" dirty="0" smtClean="0">
              <a:solidFill>
                <a:schemeClr val="bg2"/>
              </a:solidFill>
              <a:latin typeface="+mn-lt"/>
              <a:ea typeface="Times New Roman" charset="0"/>
              <a:cs typeface="Times New Roman" charset="0"/>
            </a:rPr>
            <a:t>2018</a:t>
          </a:r>
        </a:p>
        <a:p xmlns:a="http://schemas.openxmlformats.org/drawingml/2006/main">
          <a:pPr eaLnBrk="0" hangingPunct="0"/>
          <a:endParaRPr lang="en-US" sz="1400" b="0" i="0" dirty="0" smtClean="0">
            <a:solidFill>
              <a:schemeClr val="bg2"/>
            </a:solidFill>
            <a:latin typeface="+mn-lt"/>
            <a:ea typeface="Times New Roman" charset="0"/>
            <a:cs typeface="Times New Roman" charset="0"/>
          </a:endParaRPr>
        </a:p>
        <a:p xmlns:a="http://schemas.openxmlformats.org/drawingml/2006/main">
          <a:pPr eaLnBrk="0" hangingPunct="0"/>
          <a:r>
            <a:rPr lang="en-US" sz="1400" b="0" i="0" dirty="0" smtClean="0">
              <a:solidFill>
                <a:schemeClr val="bg2"/>
              </a:solidFill>
              <a:latin typeface="+mn-lt"/>
              <a:ea typeface="Times New Roman" charset="0"/>
              <a:cs typeface="Times New Roman" charset="0"/>
            </a:rPr>
            <a:t>history</a:t>
          </a:r>
          <a:r>
            <a:rPr lang="en-US" sz="1400" b="0" i="0" baseline="0" dirty="0" smtClean="0">
              <a:solidFill>
                <a:schemeClr val="bg2"/>
              </a:solidFill>
              <a:latin typeface="+mn-lt"/>
              <a:ea typeface="Times New Roman" charset="0"/>
              <a:cs typeface="Times New Roman" charset="0"/>
            </a:rPr>
            <a:t>   projections</a:t>
          </a:r>
        </a:p>
        <a:p xmlns:a="http://schemas.openxmlformats.org/drawingml/2006/main">
          <a:pPr eaLnBrk="0" hangingPunct="0"/>
          <a:r>
            <a:rPr lang="en-US" sz="1400" b="0" i="0" baseline="0" dirty="0" smtClean="0">
              <a:solidFill>
                <a:schemeClr val="bg2"/>
              </a:solidFill>
              <a:latin typeface="+mn-lt"/>
              <a:ea typeface="Times New Roman" charset="0"/>
              <a:cs typeface="Times New Roman" charset="0"/>
            </a:rPr>
            <a:t>                </a:t>
          </a:r>
        </a:p>
        <a:p xmlns:a="http://schemas.openxmlformats.org/drawingml/2006/main">
          <a:pPr eaLnBrk="0" hangingPunct="0"/>
          <a:r>
            <a:rPr lang="en-US" sz="1400" b="1" i="0" baseline="0" dirty="0" smtClean="0">
              <a:solidFill>
                <a:schemeClr val="bg2"/>
              </a:solidFill>
              <a:latin typeface="+mn-lt"/>
              <a:ea typeface="Times New Roman" charset="0"/>
              <a:cs typeface="Times New Roman" charset="0"/>
            </a:rPr>
            <a:t>            </a:t>
          </a:r>
          <a:r>
            <a:rPr lang="en-US" sz="1400" b="0" i="0" baseline="0" dirty="0" smtClean="0">
              <a:solidFill>
                <a:schemeClr val="bg2"/>
              </a:solidFill>
              <a:latin typeface="+mn-lt"/>
              <a:ea typeface="Times New Roman" charset="0"/>
              <a:cs typeface="Times New Roman" charset="0"/>
            </a:rPr>
            <a:t>            </a:t>
          </a:r>
          <a:r>
            <a:rPr lang="en-US" sz="1400" b="1" i="0" baseline="0" dirty="0" smtClean="0">
              <a:solidFill>
                <a:schemeClr val="bg2"/>
              </a:solidFill>
              <a:latin typeface="+mn-lt"/>
              <a:ea typeface="Times New Roman" charset="0"/>
              <a:cs typeface="Times New Roman" charset="0"/>
            </a:rPr>
            <a:t>Reference</a:t>
          </a:r>
          <a:endParaRPr lang="en-US" sz="1400" b="1" i="0" dirty="0" smtClean="0">
            <a:solidFill>
              <a:schemeClr val="bg2"/>
            </a:solidFill>
            <a:latin typeface="+mn-lt"/>
            <a:ea typeface="Times New Roman" charset="0"/>
            <a:cs typeface="Times New Roman" charset="0"/>
          </a:endParaRPr>
        </a:p>
      </cdr:txBody>
    </cdr:sp>
  </cdr:relSizeAnchor>
  <cdr:relSizeAnchor xmlns:cdr="http://schemas.openxmlformats.org/drawingml/2006/chartDrawing">
    <cdr:from>
      <cdr:x>0</cdr:x>
      <cdr:y>2.84055E-7</cdr:y>
    </cdr:from>
    <cdr:to>
      <cdr:x>1</cdr:x>
      <cdr:y>0.1007</cdr:y>
    </cdr:to>
    <cdr:sp macro="" textlink="">
      <cdr:nvSpPr>
        <cdr:cNvPr id="7" name="TextBox 5"/>
        <cdr:cNvSpPr txBox="1"/>
      </cdr:nvSpPr>
      <cdr:spPr bwMode="auto">
        <a:xfrm xmlns:a="http://schemas.openxmlformats.org/drawingml/2006/main">
          <a:off x="0" y="1"/>
          <a:ext cx="5743575" cy="354507"/>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27432" tIns="27432" rIns="27432" bIns="27432" rtlCol="0" anchor="t">
          <a:prstTxWarp prst="textNoShape">
            <a:avLst/>
          </a:prstTxWarp>
          <a:no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ysClr val="windowText" lastClr="000000"/>
              </a:solidFill>
              <a:latin typeface="+mn-lt"/>
              <a:ea typeface="Times New Roman" charset="0"/>
              <a:cs typeface="Times New Roman" charset="0"/>
            </a:rPr>
            <a:t>Electricity generation </a:t>
          </a:r>
          <a:r>
            <a:rPr lang="en-US" sz="1400" b="1" i="0" baseline="0" dirty="0" smtClean="0">
              <a:solidFill>
                <a:sysClr val="windowText" lastClr="000000"/>
              </a:solidFill>
              <a:latin typeface="+mn-lt"/>
              <a:ea typeface="Times New Roman" charset="0"/>
              <a:cs typeface="Times New Roman" charset="0"/>
            </a:rPr>
            <a:t>from selected fuels</a:t>
          </a:r>
        </a:p>
        <a:p xmlns:a="http://schemas.openxmlformats.org/drawingml/2006/main">
          <a:pPr eaLnBrk="0" hangingPunct="0"/>
          <a:r>
            <a:rPr lang="en-US" sz="1400" b="0" i="0" baseline="0" dirty="0" smtClean="0">
              <a:solidFill>
                <a:sysClr val="windowText" lastClr="000000"/>
              </a:solidFill>
              <a:latin typeface="+mn-lt"/>
              <a:ea typeface="Times New Roman" charset="0"/>
              <a:cs typeface="Times New Roman" charset="0"/>
            </a:rPr>
            <a:t>billion kilowatthours</a:t>
          </a:r>
          <a:endParaRPr lang="en-US" sz="1400" b="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0.70892</cdr:x>
      <cdr:y>0.44711</cdr:y>
    </cdr:from>
    <cdr:to>
      <cdr:x>0.8813</cdr:x>
      <cdr:y>0.52286</cdr:y>
    </cdr:to>
    <cdr:sp macro="" textlink="">
      <cdr:nvSpPr>
        <cdr:cNvPr id="9" name="TextBox 1"/>
        <cdr:cNvSpPr txBox="1"/>
      </cdr:nvSpPr>
      <cdr:spPr bwMode="auto">
        <a:xfrm xmlns:a="http://schemas.openxmlformats.org/drawingml/2006/main">
          <a:off x="4152777" y="1490549"/>
          <a:ext cx="1009781" cy="252531"/>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chemeClr val="accent1"/>
              </a:solidFill>
              <a:latin typeface="+mn-lt"/>
              <a:ea typeface="Times New Roman" charset="0"/>
              <a:cs typeface="Times New Roman" charset="0"/>
            </a:rPr>
            <a:t>natural gas</a:t>
          </a:r>
          <a:endParaRPr lang="en-US" sz="1400" b="1" i="0" dirty="0" smtClean="0">
            <a:solidFill>
              <a:schemeClr val="bg2"/>
            </a:solidFill>
            <a:latin typeface="+mn-lt"/>
            <a:ea typeface="Times New Roman" charset="0"/>
            <a:cs typeface="Times New Roman" charset="0"/>
          </a:endParaRPr>
        </a:p>
      </cdr:txBody>
    </cdr:sp>
  </cdr:relSizeAnchor>
  <cdr:relSizeAnchor xmlns:cdr="http://schemas.openxmlformats.org/drawingml/2006/chartDrawing">
    <cdr:from>
      <cdr:x>0.72313</cdr:x>
      <cdr:y>0.67712</cdr:y>
    </cdr:from>
    <cdr:to>
      <cdr:x>0.82501</cdr:x>
      <cdr:y>0.74541</cdr:y>
    </cdr:to>
    <cdr:sp macro="" textlink="">
      <cdr:nvSpPr>
        <cdr:cNvPr id="10" name="TextBox 1"/>
        <cdr:cNvSpPr txBox="1"/>
      </cdr:nvSpPr>
      <cdr:spPr bwMode="auto">
        <a:xfrm xmlns:a="http://schemas.openxmlformats.org/drawingml/2006/main">
          <a:off x="2792467" y="3040056"/>
          <a:ext cx="393422" cy="306602"/>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chemeClr val="tx1">
                  <a:lumMod val="50000"/>
                  <a:lumOff val="50000"/>
                </a:schemeClr>
              </a:solidFill>
              <a:latin typeface="+mn-lt"/>
              <a:ea typeface="Times New Roman" charset="0"/>
              <a:cs typeface="Times New Roman" charset="0"/>
            </a:rPr>
            <a:t>coal</a:t>
          </a:r>
        </a:p>
      </cdr:txBody>
    </cdr:sp>
  </cdr:relSizeAnchor>
  <cdr:relSizeAnchor xmlns:cdr="http://schemas.openxmlformats.org/drawingml/2006/chartDrawing">
    <cdr:from>
      <cdr:x>0.72437</cdr:x>
      <cdr:y>0.77692</cdr:y>
    </cdr:from>
    <cdr:to>
      <cdr:x>0.85219</cdr:x>
      <cdr:y>0.85332</cdr:y>
    </cdr:to>
    <cdr:sp macro="" textlink="">
      <cdr:nvSpPr>
        <cdr:cNvPr id="8" name="TextBox 1"/>
        <cdr:cNvSpPr txBox="1"/>
      </cdr:nvSpPr>
      <cdr:spPr bwMode="auto">
        <a:xfrm xmlns:a="http://schemas.openxmlformats.org/drawingml/2006/main">
          <a:off x="2797250" y="3488158"/>
          <a:ext cx="493592" cy="343013"/>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chemeClr val="accent5"/>
              </a:solidFill>
              <a:latin typeface="+mn-lt"/>
              <a:ea typeface="Times New Roman" charset="0"/>
              <a:cs typeface="Times New Roman" charset="0"/>
            </a:rPr>
            <a:t>nuclear</a:t>
          </a:r>
        </a:p>
      </cdr:txBody>
    </cdr:sp>
  </cdr:relSizeAnchor>
  <cdr:relSizeAnchor xmlns:cdr="http://schemas.openxmlformats.org/drawingml/2006/chartDrawing">
    <cdr:from>
      <cdr:x>0.72436</cdr:x>
      <cdr:y>0.60834</cdr:y>
    </cdr:from>
    <cdr:to>
      <cdr:x>0.89673</cdr:x>
      <cdr:y>0.68409</cdr:y>
    </cdr:to>
    <cdr:sp macro="" textlink="">
      <cdr:nvSpPr>
        <cdr:cNvPr id="11" name="TextBox 1"/>
        <cdr:cNvSpPr txBox="1"/>
      </cdr:nvSpPr>
      <cdr:spPr bwMode="auto">
        <a:xfrm xmlns:a="http://schemas.openxmlformats.org/drawingml/2006/main">
          <a:off x="2797207" y="2731285"/>
          <a:ext cx="665627" cy="340096"/>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chemeClr val="accent3"/>
              </a:solidFill>
              <a:latin typeface="+mn-lt"/>
              <a:ea typeface="Times New Roman" charset="0"/>
              <a:cs typeface="Times New Roman" charset="0"/>
            </a:rPr>
            <a:t>renewables</a:t>
          </a:r>
        </a:p>
      </cdr:txBody>
    </cdr:sp>
  </cdr:relSizeAnchor>
</c:userShapes>
</file>

<file path=ppt/drawings/drawing63.xml><?xml version="1.0" encoding="utf-8"?>
<c:userShapes xmlns:c="http://schemas.openxmlformats.org/drawingml/2006/chart">
  <cdr:relSizeAnchor xmlns:cdr="http://schemas.openxmlformats.org/drawingml/2006/chartDrawing">
    <cdr:from>
      <cdr:x>0.10976</cdr:x>
      <cdr:y>0.02065</cdr:y>
    </cdr:from>
    <cdr:to>
      <cdr:x>0.79474</cdr:x>
      <cdr:y>0.22419</cdr:y>
    </cdr:to>
    <cdr:sp macro="" textlink="">
      <cdr:nvSpPr>
        <cdr:cNvPr id="4" name="TextBox 1"/>
        <cdr:cNvSpPr txBox="1"/>
      </cdr:nvSpPr>
      <cdr:spPr bwMode="auto">
        <a:xfrm xmlns:a="http://schemas.openxmlformats.org/drawingml/2006/main">
          <a:off x="256273" y="89693"/>
          <a:ext cx="1599361" cy="883932"/>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endParaRPr lang="en-US" sz="1400" b="0" i="0" baseline="0" dirty="0" smtClean="0">
            <a:solidFill>
              <a:schemeClr val="bg2"/>
            </a:solidFill>
            <a:latin typeface="+mn-lt"/>
            <a:ea typeface="Times New Roman" charset="0"/>
            <a:cs typeface="Times New Roman" charset="0"/>
          </a:endParaRPr>
        </a:p>
        <a:p xmlns:a="http://schemas.openxmlformats.org/drawingml/2006/main">
          <a:pPr eaLnBrk="0" hangingPunct="0"/>
          <a:r>
            <a:rPr lang="en-US" sz="1400" b="0" i="0" baseline="0" dirty="0" smtClean="0">
              <a:solidFill>
                <a:schemeClr val="bg2"/>
              </a:solidFill>
              <a:latin typeface="+mn-lt"/>
              <a:ea typeface="Times New Roman" charset="0"/>
              <a:cs typeface="Times New Roman" charset="0"/>
            </a:rPr>
            <a:t>    </a:t>
          </a:r>
          <a:r>
            <a:rPr lang="en-US" sz="1400" b="1" i="0" baseline="0" dirty="0" smtClean="0">
              <a:solidFill>
                <a:schemeClr val="bg2"/>
              </a:solidFill>
              <a:latin typeface="+mn-lt"/>
              <a:ea typeface="Times New Roman" charset="0"/>
              <a:cs typeface="Times New Roman" charset="0"/>
            </a:rPr>
            <a:t>2018</a:t>
          </a:r>
        </a:p>
        <a:p xmlns:a="http://schemas.openxmlformats.org/drawingml/2006/main">
          <a:pPr eaLnBrk="0" hangingPunct="0"/>
          <a:endParaRPr lang="en-US" sz="1400" b="1" i="0" baseline="0" dirty="0" smtClean="0">
            <a:solidFill>
              <a:schemeClr val="bg2"/>
            </a:solidFill>
            <a:latin typeface="+mn-lt"/>
            <a:ea typeface="Times New Roman" charset="0"/>
            <a:cs typeface="Times New Roman" charset="0"/>
          </a:endParaRPr>
        </a:p>
        <a:p xmlns:a="http://schemas.openxmlformats.org/drawingml/2006/main">
          <a:pPr eaLnBrk="0" hangingPunct="0"/>
          <a:r>
            <a:rPr lang="en-US" sz="1400" b="0" i="0" baseline="0" dirty="0" smtClean="0">
              <a:solidFill>
                <a:schemeClr val="bg2"/>
              </a:solidFill>
              <a:latin typeface="+mn-lt"/>
              <a:ea typeface="Times New Roman" charset="0"/>
              <a:cs typeface="Times New Roman" charset="0"/>
            </a:rPr>
            <a:t>           projections</a:t>
          </a:r>
          <a:endParaRPr lang="en-US" sz="1400" b="1" i="0" dirty="0" smtClean="0">
            <a:solidFill>
              <a:schemeClr val="bg2"/>
            </a:solidFill>
            <a:latin typeface="+mn-lt"/>
            <a:ea typeface="Times New Roman" charset="0"/>
            <a:cs typeface="Times New Roman" charset="0"/>
          </a:endParaRPr>
        </a:p>
      </cdr:txBody>
    </cdr:sp>
  </cdr:relSizeAnchor>
  <cdr:relSizeAnchor xmlns:cdr="http://schemas.openxmlformats.org/drawingml/2006/chartDrawing">
    <cdr:from>
      <cdr:x>0.36233</cdr:x>
      <cdr:y>0.41523</cdr:y>
    </cdr:from>
    <cdr:to>
      <cdr:x>0.99251</cdr:x>
      <cdr:y>0.69376</cdr:y>
    </cdr:to>
    <cdr:sp macro="" textlink="">
      <cdr:nvSpPr>
        <cdr:cNvPr id="2" name="TextBox 1"/>
        <cdr:cNvSpPr txBox="1"/>
      </cdr:nvSpPr>
      <cdr:spPr bwMode="auto">
        <a:xfrm xmlns:a="http://schemas.openxmlformats.org/drawingml/2006/main">
          <a:off x="845996" y="1803243"/>
          <a:ext cx="1471423" cy="120959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square" lIns="0" tIns="0" rIns="0" rtlCol="0">
          <a:prstTxWarp prst="textNoShape">
            <a:avLst/>
          </a:prstTxWarp>
        </a:bodyPr>
        <a:lstStyle xmlns:a="http://schemas.openxmlformats.org/drawingml/2006/main"/>
        <a:p xmlns:a="http://schemas.openxmlformats.org/drawingml/2006/main">
          <a:pPr algn="l" eaLnBrk="0" hangingPunct="0"/>
          <a:r>
            <a:rPr lang="en-US" sz="1400" b="1" i="0" dirty="0" smtClean="0">
              <a:solidFill>
                <a:srgbClr val="333333"/>
              </a:solidFill>
              <a:latin typeface="+mn-lt"/>
              <a:ea typeface="Times New Roman" charset="0"/>
              <a:cs typeface="Times New Roman" charset="0"/>
            </a:rPr>
            <a:t>High Oil and Gas Resource and Technology</a:t>
          </a:r>
        </a:p>
      </cdr:txBody>
    </cdr:sp>
  </cdr:relSizeAnchor>
</c:userShapes>
</file>

<file path=ppt/drawings/drawing64.xml><?xml version="1.0" encoding="utf-8"?>
<c:userShapes xmlns:c="http://schemas.openxmlformats.org/drawingml/2006/chart">
  <cdr:relSizeAnchor xmlns:cdr="http://schemas.openxmlformats.org/drawingml/2006/chartDrawing">
    <cdr:from>
      <cdr:x>0.15072</cdr:x>
      <cdr:y>0.07372</cdr:y>
    </cdr:from>
    <cdr:to>
      <cdr:x>0.86338</cdr:x>
      <cdr:y>0.22416</cdr:y>
    </cdr:to>
    <cdr:sp macro="" textlink="">
      <cdr:nvSpPr>
        <cdr:cNvPr id="4" name="TextBox 1"/>
        <cdr:cNvSpPr txBox="1"/>
      </cdr:nvSpPr>
      <cdr:spPr bwMode="auto">
        <a:xfrm xmlns:a="http://schemas.openxmlformats.org/drawingml/2006/main">
          <a:off x="321117" y="320151"/>
          <a:ext cx="1518359" cy="653329"/>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baseline="0" dirty="0" smtClean="0">
              <a:solidFill>
                <a:schemeClr val="bg2"/>
              </a:solidFill>
              <a:latin typeface="+mn-lt"/>
              <a:ea typeface="Times New Roman" charset="0"/>
              <a:cs typeface="Times New Roman" charset="0"/>
            </a:rPr>
            <a:t> 2018</a:t>
          </a:r>
        </a:p>
        <a:p xmlns:a="http://schemas.openxmlformats.org/drawingml/2006/main">
          <a:pPr eaLnBrk="0" hangingPunct="0"/>
          <a:endParaRPr lang="en-US" sz="1400" b="1" i="0" baseline="0" dirty="0" smtClean="0">
            <a:solidFill>
              <a:schemeClr val="bg2"/>
            </a:solidFill>
            <a:latin typeface="+mn-lt"/>
            <a:ea typeface="Times New Roman" charset="0"/>
            <a:cs typeface="Times New Roman" charset="0"/>
          </a:endParaRPr>
        </a:p>
        <a:p xmlns:a="http://schemas.openxmlformats.org/drawingml/2006/main">
          <a:pPr eaLnBrk="0" hangingPunct="0"/>
          <a:r>
            <a:rPr lang="en-US" sz="1400" b="0" i="0" baseline="0" dirty="0" smtClean="0">
              <a:solidFill>
                <a:schemeClr val="bg2"/>
              </a:solidFill>
              <a:latin typeface="+mn-lt"/>
              <a:ea typeface="Times New Roman" charset="0"/>
              <a:cs typeface="Times New Roman" charset="0"/>
            </a:rPr>
            <a:t>         projections</a:t>
          </a:r>
          <a:endParaRPr lang="en-US" sz="1400" b="1" i="0" baseline="0" dirty="0" smtClean="0">
            <a:solidFill>
              <a:schemeClr val="bg2"/>
            </a:solidFill>
            <a:latin typeface="+mn-lt"/>
            <a:ea typeface="Times New Roman" charset="0"/>
            <a:cs typeface="Times New Roman" charset="0"/>
          </a:endParaRPr>
        </a:p>
      </cdr:txBody>
    </cdr:sp>
  </cdr:relSizeAnchor>
  <cdr:relSizeAnchor xmlns:cdr="http://schemas.openxmlformats.org/drawingml/2006/chartDrawing">
    <cdr:from>
      <cdr:x>0.25558</cdr:x>
      <cdr:y>0.2425</cdr:y>
    </cdr:from>
    <cdr:to>
      <cdr:x>0.98756</cdr:x>
      <cdr:y>0.48309</cdr:y>
    </cdr:to>
    <cdr:sp macro="" textlink="">
      <cdr:nvSpPr>
        <cdr:cNvPr id="5" name="TextBox 1"/>
        <cdr:cNvSpPr txBox="1"/>
      </cdr:nvSpPr>
      <cdr:spPr bwMode="auto">
        <a:xfrm xmlns:a="http://schemas.openxmlformats.org/drawingml/2006/main">
          <a:off x="584956" y="1053108"/>
          <a:ext cx="1675279" cy="1044832"/>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l" eaLnBrk="0" hangingPunct="0"/>
          <a:r>
            <a:rPr lang="en-US" sz="1400" b="1" i="0" dirty="0" smtClean="0">
              <a:solidFill>
                <a:srgbClr val="333333"/>
              </a:solidFill>
              <a:latin typeface="+mn-lt"/>
              <a:ea typeface="Times New Roman" charset="0"/>
              <a:cs typeface="Times New Roman" charset="0"/>
            </a:rPr>
            <a:t>Low Oil and Gas Resource and Technology</a:t>
          </a:r>
        </a:p>
      </cdr:txBody>
    </cdr:sp>
  </cdr:relSizeAnchor>
</c:userShapes>
</file>

<file path=ppt/drawings/drawing65.xml><?xml version="1.0" encoding="utf-8"?>
<c:userShapes xmlns:c="http://schemas.openxmlformats.org/drawingml/2006/chart">
  <cdr:relSizeAnchor xmlns:cdr="http://schemas.openxmlformats.org/drawingml/2006/chartDrawing">
    <cdr:from>
      <cdr:x>0</cdr:x>
      <cdr:y>0</cdr:y>
    </cdr:from>
    <cdr:to>
      <cdr:x>0.72119</cdr:x>
      <cdr:y>0.23264</cdr:y>
    </cdr:to>
    <cdr:sp macro="" textlink="">
      <cdr:nvSpPr>
        <cdr:cNvPr id="2" name="TextBox 1"/>
        <cdr:cNvSpPr txBox="1"/>
      </cdr:nvSpPr>
      <cdr:spPr bwMode="auto">
        <a:xfrm xmlns:a="http://schemas.openxmlformats.org/drawingml/2006/main">
          <a:off x="0" y="0"/>
          <a:ext cx="4017312" cy="63817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400" b="1" i="0" baseline="0" dirty="0" smtClean="0">
              <a:solidFill>
                <a:sysClr val="windowText" lastClr="000000"/>
              </a:solidFill>
              <a:latin typeface="Arial" panose="020B0604020202020204" pitchFamily="34" charset="0"/>
              <a:ea typeface="Times New Roman" charset="0"/>
              <a:cs typeface="Arial" panose="020B0604020202020204" pitchFamily="34" charset="0"/>
            </a:rPr>
            <a:t>Annual electricity generating capacity additions and retirements (Reference case) </a:t>
          </a:r>
        </a:p>
        <a:p xmlns:a="http://schemas.openxmlformats.org/drawingml/2006/main">
          <a:pPr eaLnBrk="0" hangingPunct="0"/>
          <a:r>
            <a:rPr lang="en-US" sz="1400" b="0" i="0" baseline="0" dirty="0" smtClean="0">
              <a:solidFill>
                <a:sysClr val="windowText" lastClr="000000"/>
              </a:solidFill>
              <a:latin typeface="Arial" panose="020B0604020202020204" pitchFamily="34" charset="0"/>
              <a:ea typeface="Times New Roman" charset="0"/>
              <a:cs typeface="Arial" panose="020B0604020202020204" pitchFamily="34" charset="0"/>
            </a:rPr>
            <a:t>gigawatts</a:t>
          </a:r>
        </a:p>
      </cdr:txBody>
    </cdr:sp>
  </cdr:relSizeAnchor>
  <cdr:relSizeAnchor xmlns:cdr="http://schemas.openxmlformats.org/drawingml/2006/chartDrawing">
    <cdr:from>
      <cdr:x>0.18476</cdr:x>
      <cdr:y>0.15925</cdr:y>
    </cdr:from>
    <cdr:to>
      <cdr:x>0.39772</cdr:x>
      <cdr:y>0.2935</cdr:y>
    </cdr:to>
    <cdr:sp macro="" textlink="">
      <cdr:nvSpPr>
        <cdr:cNvPr id="6" name="TextBox 1"/>
        <cdr:cNvSpPr txBox="1"/>
      </cdr:nvSpPr>
      <cdr:spPr bwMode="auto">
        <a:xfrm xmlns:a="http://schemas.openxmlformats.org/drawingml/2006/main">
          <a:off x="1291890" y="580453"/>
          <a:ext cx="1489104" cy="48932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0" i="0" dirty="0" smtClean="0">
              <a:solidFill>
                <a:schemeClr val="bg2"/>
              </a:solidFill>
              <a:latin typeface="Arial" panose="020B0604020202020204" pitchFamily="34" charset="0"/>
              <a:ea typeface="Times New Roman" charset="0"/>
              <a:cs typeface="Arial" panose="020B0604020202020204" pitchFamily="34" charset="0"/>
            </a:rPr>
            <a:t>           </a:t>
          </a:r>
          <a:r>
            <a:rPr lang="en-US" sz="1400" b="1" i="0" dirty="0" smtClean="0">
              <a:solidFill>
                <a:schemeClr val="bg2"/>
              </a:solidFill>
              <a:latin typeface="Arial" panose="020B0604020202020204" pitchFamily="34" charset="0"/>
              <a:ea typeface="Times New Roman" charset="0"/>
              <a:cs typeface="Arial" panose="020B0604020202020204" pitchFamily="34" charset="0"/>
            </a:rPr>
            <a:t>2018</a:t>
          </a:r>
        </a:p>
        <a:p xmlns:a="http://schemas.openxmlformats.org/drawingml/2006/main">
          <a:pPr eaLnBrk="0" hangingPunct="0"/>
          <a:r>
            <a:rPr lang="en-US" sz="1400" b="0" i="0" dirty="0" smtClean="0">
              <a:solidFill>
                <a:schemeClr val="bg2"/>
              </a:solidFill>
              <a:latin typeface="Arial" panose="020B0604020202020204" pitchFamily="34" charset="0"/>
              <a:ea typeface="Times New Roman" charset="0"/>
              <a:cs typeface="Arial" panose="020B0604020202020204" pitchFamily="34" charset="0"/>
            </a:rPr>
            <a:t> history</a:t>
          </a:r>
          <a:r>
            <a:rPr lang="en-US" sz="1400" b="0" i="0" baseline="0" dirty="0" smtClean="0">
              <a:solidFill>
                <a:schemeClr val="bg2"/>
              </a:solidFill>
              <a:latin typeface="Arial" panose="020B0604020202020204" pitchFamily="34" charset="0"/>
              <a:ea typeface="Times New Roman" charset="0"/>
              <a:cs typeface="Arial" panose="020B0604020202020204" pitchFamily="34" charset="0"/>
            </a:rPr>
            <a:t>       projections</a:t>
          </a:r>
          <a:endParaRPr lang="en-US" sz="1400" b="0" i="0" dirty="0" smtClean="0">
            <a:solidFill>
              <a:schemeClr val="bg2"/>
            </a:solidFill>
            <a:latin typeface="Arial" panose="020B0604020202020204" pitchFamily="34" charset="0"/>
            <a:ea typeface="Times New Roman" charset="0"/>
            <a:cs typeface="Arial" panose="020B0604020202020204" pitchFamily="34" charset="0"/>
          </a:endParaRPr>
        </a:p>
      </cdr:txBody>
    </cdr:sp>
  </cdr:relSizeAnchor>
  <cdr:relSizeAnchor xmlns:cdr="http://schemas.openxmlformats.org/drawingml/2006/chartDrawing">
    <cdr:from>
      <cdr:x>0.84357</cdr:x>
      <cdr:y>0.3125</cdr:y>
    </cdr:from>
    <cdr:to>
      <cdr:x>0.96133</cdr:x>
      <cdr:y>0.95457</cdr:y>
    </cdr:to>
    <cdr:sp macro="" textlink="">
      <cdr:nvSpPr>
        <cdr:cNvPr id="7" name="TextBox 1"/>
        <cdr:cNvSpPr txBox="1"/>
      </cdr:nvSpPr>
      <cdr:spPr bwMode="auto">
        <a:xfrm xmlns:a="http://schemas.openxmlformats.org/drawingml/2006/main">
          <a:off x="5495927" y="1145977"/>
          <a:ext cx="767235" cy="2354551"/>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lang="en-US" sz="1400" b="1" i="0">
              <a:solidFill>
                <a:schemeClr val="accent4"/>
              </a:solidFill>
              <a:effectLst/>
              <a:latin typeface="Arial" panose="020B0604020202020204" pitchFamily="34" charset="0"/>
              <a:ea typeface="+mn-ea"/>
              <a:cs typeface="Arial" panose="020B0604020202020204" pitchFamily="34" charset="0"/>
            </a:rPr>
            <a:t>solar</a:t>
          </a:r>
          <a:endParaRPr lang="en-US" sz="1400" b="1">
            <a:solidFill>
              <a:schemeClr val="accent4"/>
            </a:solidFill>
            <a:effectLst/>
            <a:latin typeface="Arial" panose="020B0604020202020204" pitchFamily="34" charset="0"/>
            <a:cs typeface="Arial" panose="020B0604020202020204" pitchFamily="34" charset="0"/>
          </a:endParaRPr>
        </a:p>
        <a:p xmlns:a="http://schemas.openxmlformats.org/drawingml/2006/main">
          <a:pPr eaLnBrk="0" hangingPunct="0"/>
          <a:r>
            <a:rPr lang="en-US" sz="1400" b="1" i="0" dirty="0" smtClean="0">
              <a:solidFill>
                <a:schemeClr val="accent3"/>
              </a:solidFill>
              <a:latin typeface="Arial" panose="020B0604020202020204" pitchFamily="34" charset="0"/>
              <a:ea typeface="Times New Roman" charset="0"/>
              <a:cs typeface="Arial" panose="020B0604020202020204" pitchFamily="34" charset="0"/>
            </a:rPr>
            <a:t>wind</a:t>
          </a: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lang="en-US" sz="1400" b="1" i="0">
              <a:solidFill>
                <a:schemeClr val="accent1"/>
              </a:solidFill>
              <a:effectLst/>
              <a:latin typeface="Arial" panose="020B0604020202020204" pitchFamily="34" charset="0"/>
              <a:ea typeface="+mn-ea"/>
              <a:cs typeface="Arial" panose="020B0604020202020204" pitchFamily="34" charset="0"/>
            </a:rPr>
            <a:t>oil and gas</a:t>
          </a: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lang="en-US" sz="1400" b="1" i="0">
              <a:solidFill>
                <a:schemeClr val="accent5"/>
              </a:solidFill>
              <a:effectLst/>
              <a:latin typeface="Arial" panose="020B0604020202020204" pitchFamily="34" charset="0"/>
              <a:ea typeface="+mn-ea"/>
              <a:cs typeface="Arial" panose="020B0604020202020204" pitchFamily="34" charset="0"/>
            </a:rPr>
            <a:t>nuclear</a:t>
          </a:r>
          <a:endParaRPr lang="en-US" sz="1400" b="1">
            <a:solidFill>
              <a:schemeClr val="accent5"/>
            </a:solidFill>
            <a:effectLst/>
            <a:latin typeface="Arial" panose="020B0604020202020204" pitchFamily="34" charset="0"/>
            <a:cs typeface="Arial" panose="020B0604020202020204" pitchFamily="34" charset="0"/>
          </a:endParaRPr>
        </a:p>
        <a:p xmlns:a="http://schemas.openxmlformats.org/drawingml/2006/main">
          <a:pPr eaLnBrk="0" hangingPunct="0"/>
          <a:r>
            <a:rPr lang="en-US" sz="1400" b="1" i="0" dirty="0" smtClean="0">
              <a:solidFill>
                <a:schemeClr val="tx1">
                  <a:lumMod val="50000"/>
                  <a:lumOff val="50000"/>
                </a:schemeClr>
              </a:solidFill>
              <a:latin typeface="Arial" panose="020B0604020202020204" pitchFamily="34" charset="0"/>
              <a:ea typeface="Times New Roman" charset="0"/>
              <a:cs typeface="Arial" panose="020B0604020202020204" pitchFamily="34" charset="0"/>
            </a:rPr>
            <a:t>other</a:t>
          </a:r>
        </a:p>
        <a:p xmlns:a="http://schemas.openxmlformats.org/drawingml/2006/main">
          <a:pPr eaLnBrk="0" hangingPunct="0"/>
          <a:r>
            <a:rPr lang="en-US" sz="1400" b="1" i="0" dirty="0" smtClean="0">
              <a:solidFill>
                <a:sysClr val="windowText" lastClr="000000"/>
              </a:solidFill>
              <a:latin typeface="Arial" panose="020B0604020202020204" pitchFamily="34" charset="0"/>
              <a:ea typeface="Times New Roman" charset="0"/>
              <a:cs typeface="Arial" panose="020B0604020202020204" pitchFamily="34" charset="0"/>
            </a:rPr>
            <a:t>coal</a:t>
          </a:r>
        </a:p>
        <a:p xmlns:a="http://schemas.openxmlformats.org/drawingml/2006/main">
          <a:pPr eaLnBrk="0" hangingPunct="0"/>
          <a:endParaRPr lang="en-US" sz="900" b="1" i="0" dirty="0" smtClean="0">
            <a:solidFill>
              <a:schemeClr val="accent2">
                <a:lumMod val="50000"/>
              </a:schemeClr>
            </a:solidFill>
            <a:latin typeface="+mn-lt"/>
            <a:ea typeface="Times New Roman" charset="0"/>
            <a:cs typeface="Times New Roman" charset="0"/>
          </a:endParaRPr>
        </a:p>
        <a:p xmlns:a="http://schemas.openxmlformats.org/drawingml/2006/main">
          <a:pPr eaLnBrk="0" hangingPunct="0"/>
          <a:endParaRPr lang="en-US" sz="900" b="1" i="0" dirty="0" smtClean="0">
            <a:solidFill>
              <a:schemeClr val="accent2">
                <a:lumMod val="50000"/>
              </a:schemeClr>
            </a:solidFill>
            <a:latin typeface="+mn-lt"/>
            <a:ea typeface="Times New Roman" charset="0"/>
            <a:cs typeface="Times New Roman" charset="0"/>
          </a:endParaRPr>
        </a:p>
      </cdr:txBody>
    </cdr:sp>
  </cdr:relSizeAnchor>
  <cdr:relSizeAnchor xmlns:cdr="http://schemas.openxmlformats.org/drawingml/2006/chartDrawing">
    <cdr:from>
      <cdr:x>0.6843</cdr:x>
      <cdr:y>0.21121</cdr:y>
    </cdr:from>
    <cdr:to>
      <cdr:x>0.80582</cdr:x>
      <cdr:y>0.85242</cdr:y>
    </cdr:to>
    <cdr:sp macro="" textlink="">
      <cdr:nvSpPr>
        <cdr:cNvPr id="8" name="TextBox 1"/>
        <cdr:cNvSpPr txBox="1"/>
      </cdr:nvSpPr>
      <cdr:spPr bwMode="auto">
        <a:xfrm xmlns:a="http://schemas.openxmlformats.org/drawingml/2006/main">
          <a:off x="4458300" y="774551"/>
          <a:ext cx="791715" cy="2351397"/>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r" eaLnBrk="0" hangingPunct="0"/>
          <a:r>
            <a:rPr lang="en-US" sz="1400" b="0" i="0" dirty="0" smtClean="0">
              <a:solidFill>
                <a:schemeClr val="bg2"/>
              </a:solidFill>
              <a:latin typeface="Arial" panose="020B0604020202020204" pitchFamily="34" charset="0"/>
              <a:ea typeface="Times New Roman" charset="0"/>
              <a:cs typeface="Arial" panose="020B0604020202020204" pitchFamily="34" charset="0"/>
            </a:rPr>
            <a:t>additions</a:t>
          </a:r>
        </a:p>
        <a:p xmlns:a="http://schemas.openxmlformats.org/drawingml/2006/main">
          <a:pPr algn="r" eaLnBrk="0" hangingPunct="0"/>
          <a:endParaRPr lang="en-US" sz="1400" b="0" i="0" dirty="0" smtClean="0">
            <a:solidFill>
              <a:schemeClr val="bg2"/>
            </a:solidFill>
            <a:latin typeface="Arial" panose="020B0604020202020204" pitchFamily="34" charset="0"/>
            <a:ea typeface="Times New Roman" charset="0"/>
            <a:cs typeface="Arial" panose="020B0604020202020204" pitchFamily="34" charset="0"/>
          </a:endParaRPr>
        </a:p>
        <a:p xmlns:a="http://schemas.openxmlformats.org/drawingml/2006/main">
          <a:pPr algn="r" eaLnBrk="0" hangingPunct="0"/>
          <a:endParaRPr lang="en-US" sz="1400" b="0" i="0" dirty="0" smtClean="0">
            <a:solidFill>
              <a:schemeClr val="bg2"/>
            </a:solidFill>
            <a:latin typeface="Arial" panose="020B0604020202020204" pitchFamily="34" charset="0"/>
            <a:ea typeface="Times New Roman" charset="0"/>
            <a:cs typeface="Arial" panose="020B0604020202020204" pitchFamily="34" charset="0"/>
          </a:endParaRPr>
        </a:p>
        <a:p xmlns:a="http://schemas.openxmlformats.org/drawingml/2006/main">
          <a:pPr algn="r" eaLnBrk="0" hangingPunct="0"/>
          <a:endParaRPr lang="en-US" sz="1400" b="0" i="0" dirty="0" smtClean="0">
            <a:solidFill>
              <a:schemeClr val="bg2"/>
            </a:solidFill>
            <a:latin typeface="Arial" panose="020B0604020202020204" pitchFamily="34" charset="0"/>
            <a:ea typeface="Times New Roman" charset="0"/>
            <a:cs typeface="Arial" panose="020B0604020202020204" pitchFamily="34" charset="0"/>
          </a:endParaRPr>
        </a:p>
        <a:p xmlns:a="http://schemas.openxmlformats.org/drawingml/2006/main">
          <a:pPr algn="r" eaLnBrk="0" hangingPunct="0"/>
          <a:endParaRPr lang="en-US" sz="1400" b="0" i="0" dirty="0" smtClean="0">
            <a:solidFill>
              <a:schemeClr val="bg2"/>
            </a:solidFill>
            <a:latin typeface="Arial" panose="020B0604020202020204" pitchFamily="34" charset="0"/>
            <a:ea typeface="Times New Roman" charset="0"/>
            <a:cs typeface="Arial" panose="020B0604020202020204" pitchFamily="34" charset="0"/>
          </a:endParaRPr>
        </a:p>
        <a:p xmlns:a="http://schemas.openxmlformats.org/drawingml/2006/main">
          <a:pPr algn="r" eaLnBrk="0" hangingPunct="0"/>
          <a:endParaRPr lang="en-US" sz="1400" b="0" i="0" dirty="0" smtClean="0">
            <a:solidFill>
              <a:schemeClr val="bg2"/>
            </a:solidFill>
            <a:latin typeface="Arial" panose="020B0604020202020204" pitchFamily="34" charset="0"/>
            <a:ea typeface="Times New Roman" charset="0"/>
            <a:cs typeface="Arial" panose="020B0604020202020204" pitchFamily="34" charset="0"/>
          </a:endParaRPr>
        </a:p>
        <a:p xmlns:a="http://schemas.openxmlformats.org/drawingml/2006/main">
          <a:pPr algn="r" eaLnBrk="0" hangingPunct="0"/>
          <a:endParaRPr lang="en-US" sz="1400" b="0" i="0" dirty="0" smtClean="0">
            <a:solidFill>
              <a:schemeClr val="bg2"/>
            </a:solidFill>
            <a:latin typeface="Arial" panose="020B0604020202020204" pitchFamily="34" charset="0"/>
            <a:ea typeface="Times New Roman" charset="0"/>
            <a:cs typeface="Arial" panose="020B0604020202020204" pitchFamily="34" charset="0"/>
          </a:endParaRPr>
        </a:p>
        <a:p xmlns:a="http://schemas.openxmlformats.org/drawingml/2006/main">
          <a:pPr algn="r" eaLnBrk="0" hangingPunct="0"/>
          <a:endParaRPr lang="en-US" sz="1400" b="0" i="0" dirty="0" smtClean="0">
            <a:solidFill>
              <a:schemeClr val="bg2"/>
            </a:solidFill>
            <a:latin typeface="Arial" panose="020B0604020202020204" pitchFamily="34" charset="0"/>
            <a:ea typeface="Times New Roman" charset="0"/>
            <a:cs typeface="Arial" panose="020B0604020202020204" pitchFamily="34" charset="0"/>
          </a:endParaRPr>
        </a:p>
        <a:p xmlns:a="http://schemas.openxmlformats.org/drawingml/2006/main">
          <a:pPr algn="r" eaLnBrk="0" hangingPunct="0"/>
          <a:endParaRPr lang="en-US" sz="1400" b="0" i="0" dirty="0" smtClean="0">
            <a:solidFill>
              <a:schemeClr val="bg2"/>
            </a:solidFill>
            <a:latin typeface="Arial" panose="020B0604020202020204" pitchFamily="34" charset="0"/>
            <a:ea typeface="Times New Roman" charset="0"/>
            <a:cs typeface="Arial" panose="020B0604020202020204" pitchFamily="34" charset="0"/>
          </a:endParaRPr>
        </a:p>
        <a:p xmlns:a="http://schemas.openxmlformats.org/drawingml/2006/main">
          <a:pPr algn="r" eaLnBrk="0" hangingPunct="0"/>
          <a:endParaRPr lang="en-US" sz="1400" b="0" i="0" dirty="0" smtClean="0">
            <a:solidFill>
              <a:schemeClr val="bg2"/>
            </a:solidFill>
            <a:latin typeface="Arial" panose="020B0604020202020204" pitchFamily="34" charset="0"/>
            <a:ea typeface="Times New Roman" charset="0"/>
            <a:cs typeface="Arial" panose="020B0604020202020204" pitchFamily="34" charset="0"/>
          </a:endParaRPr>
        </a:p>
        <a:p xmlns:a="http://schemas.openxmlformats.org/drawingml/2006/main">
          <a:pPr algn="r" eaLnBrk="0" hangingPunct="0"/>
          <a:endParaRPr lang="en-US" sz="1400" dirty="0">
            <a:solidFill>
              <a:schemeClr val="bg2"/>
            </a:solidFill>
            <a:latin typeface="Arial" panose="020B0604020202020204" pitchFamily="34" charset="0"/>
            <a:ea typeface="Times New Roman" charset="0"/>
            <a:cs typeface="Arial" panose="020B0604020202020204" pitchFamily="34" charset="0"/>
          </a:endParaRPr>
        </a:p>
        <a:p xmlns:a="http://schemas.openxmlformats.org/drawingml/2006/main">
          <a:pPr algn="r" eaLnBrk="0" hangingPunct="0"/>
          <a:r>
            <a:rPr lang="en-US" sz="1400" b="0" i="0" dirty="0" smtClean="0">
              <a:solidFill>
                <a:schemeClr val="bg2"/>
              </a:solidFill>
              <a:latin typeface="Arial" panose="020B0604020202020204" pitchFamily="34" charset="0"/>
              <a:ea typeface="Times New Roman" charset="0"/>
              <a:cs typeface="Arial" panose="020B0604020202020204" pitchFamily="34" charset="0"/>
            </a:rPr>
            <a:t>retirements</a:t>
          </a:r>
        </a:p>
      </cdr:txBody>
    </cdr:sp>
  </cdr:relSizeAnchor>
</c:userShapes>
</file>

<file path=ppt/drawings/drawing66.xml><?xml version="1.0" encoding="utf-8"?>
<c:userShapes xmlns:c="http://schemas.openxmlformats.org/drawingml/2006/chart">
  <cdr:relSizeAnchor xmlns:cdr="http://schemas.openxmlformats.org/drawingml/2006/chartDrawing">
    <cdr:from>
      <cdr:x>0.46466</cdr:x>
      <cdr:y>0.17661</cdr:y>
    </cdr:from>
    <cdr:to>
      <cdr:x>0.46466</cdr:x>
      <cdr:y>0.61508</cdr:y>
    </cdr:to>
    <cdr:cxnSp macro="">
      <cdr:nvCxnSpPr>
        <cdr:cNvPr id="5" name="Straight Connector 4"/>
        <cdr:cNvCxnSpPr/>
      </cdr:nvCxnSpPr>
      <cdr:spPr bwMode="auto">
        <a:xfrm xmlns:a="http://schemas.openxmlformats.org/drawingml/2006/main">
          <a:off x="3252035" y="648201"/>
          <a:ext cx="0" cy="1609344"/>
        </a:xfrm>
        <a:prstGeom xmlns:a="http://schemas.openxmlformats.org/drawingml/2006/main" prst="line">
          <a:avLst/>
        </a:prstGeom>
        <a:solidFill xmlns:a="http://schemas.openxmlformats.org/drawingml/2006/main">
          <a:schemeClr val="accent1"/>
        </a:solidFill>
        <a:ln xmlns:a="http://schemas.openxmlformats.org/drawingml/2006/main" w="9525" cap="flat" cmpd="sng" algn="ctr">
          <a:solidFill>
            <a:schemeClr val="tx1"/>
          </a:solidFill>
          <a:prstDash val="solid"/>
          <a:round/>
          <a:headEnd type="none" w="med" len="med"/>
          <a:tailEnd type="none" w="med" len="med"/>
        </a:ln>
        <a:effectLst xmlns:a="http://schemas.openxmlformats.org/drawingml/2006/main"/>
      </cdr:spPr>
    </cdr:cxnSp>
  </cdr:relSizeAnchor>
  <cdr:relSizeAnchor xmlns:cdr="http://schemas.openxmlformats.org/drawingml/2006/chartDrawing">
    <cdr:from>
      <cdr:x>0</cdr:x>
      <cdr:y>0</cdr:y>
    </cdr:from>
    <cdr:to>
      <cdr:x>0.85273</cdr:x>
      <cdr:y>0.23264</cdr:y>
    </cdr:to>
    <cdr:sp macro="" textlink="">
      <cdr:nvSpPr>
        <cdr:cNvPr id="2" name="TextBox 1"/>
        <cdr:cNvSpPr txBox="1"/>
      </cdr:nvSpPr>
      <cdr:spPr bwMode="auto">
        <a:xfrm xmlns:a="http://schemas.openxmlformats.org/drawingml/2006/main">
          <a:off x="0" y="0"/>
          <a:ext cx="5962652" cy="850412"/>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400" b="1" i="0" baseline="0">
              <a:effectLst/>
              <a:latin typeface="+mn-lt"/>
              <a:ea typeface="+mn-ea"/>
              <a:cs typeface="+mn-cs"/>
            </a:rPr>
            <a:t>Cumulative electricity generating capacity additions and retirements (2050)</a:t>
          </a:r>
          <a:r>
            <a:rPr lang="en-US" sz="1400" b="1" i="0" baseline="0" dirty="0" smtClean="0">
              <a:solidFill>
                <a:sysClr val="windowText" lastClr="000000"/>
              </a:solidFill>
              <a:latin typeface="+mn-lt"/>
              <a:ea typeface="Times New Roman" charset="0"/>
              <a:cs typeface="Times New Roman" charset="0"/>
            </a:rPr>
            <a:t> </a:t>
          </a:r>
        </a:p>
        <a:p xmlns:a="http://schemas.openxmlformats.org/drawingml/2006/main">
          <a:pPr eaLnBrk="0" hangingPunct="0"/>
          <a:r>
            <a:rPr lang="en-US" sz="1400" b="0" i="0" baseline="0" dirty="0" smtClean="0">
              <a:solidFill>
                <a:sysClr val="windowText" lastClr="000000"/>
              </a:solidFill>
              <a:latin typeface="+mn-lt"/>
              <a:ea typeface="Times New Roman" charset="0"/>
              <a:cs typeface="Times New Roman" charset="0"/>
            </a:rPr>
            <a:t>gigawatts</a:t>
          </a:r>
        </a:p>
      </cdr:txBody>
    </cdr:sp>
  </cdr:relSizeAnchor>
  <cdr:relSizeAnchor xmlns:cdr="http://schemas.openxmlformats.org/drawingml/2006/chartDrawing">
    <cdr:from>
      <cdr:x>0.85425</cdr:x>
      <cdr:y>0.23183</cdr:y>
    </cdr:from>
    <cdr:to>
      <cdr:x>0.97472</cdr:x>
      <cdr:y>0.92222</cdr:y>
    </cdr:to>
    <cdr:sp macro="" textlink="">
      <cdr:nvSpPr>
        <cdr:cNvPr id="8" name="TextBox 1"/>
        <cdr:cNvSpPr txBox="1"/>
      </cdr:nvSpPr>
      <cdr:spPr bwMode="auto">
        <a:xfrm xmlns:a="http://schemas.openxmlformats.org/drawingml/2006/main">
          <a:off x="5978693" y="850901"/>
          <a:ext cx="843162" cy="2533917"/>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l" eaLnBrk="0" hangingPunct="0"/>
          <a:r>
            <a:rPr lang="en-US" sz="1400" b="0" i="0" dirty="0" smtClean="0">
              <a:solidFill>
                <a:schemeClr val="bg2"/>
              </a:solidFill>
              <a:latin typeface="+mn-lt"/>
              <a:ea typeface="Times New Roman" charset="0"/>
              <a:cs typeface="Times New Roman" charset="0"/>
            </a:rPr>
            <a:t>additions</a:t>
          </a:r>
        </a:p>
        <a:p xmlns:a="http://schemas.openxmlformats.org/drawingml/2006/main">
          <a:pPr algn="l" eaLnBrk="0" hangingPunct="0"/>
          <a:endParaRPr lang="en-US" sz="1400" b="0" i="0" dirty="0" smtClean="0">
            <a:solidFill>
              <a:schemeClr val="bg2"/>
            </a:solidFill>
            <a:latin typeface="+mn-lt"/>
            <a:ea typeface="Times New Roman" charset="0"/>
            <a:cs typeface="Times New Roman" charset="0"/>
          </a:endParaRPr>
        </a:p>
        <a:p xmlns:a="http://schemas.openxmlformats.org/drawingml/2006/main">
          <a:pPr algn="l" eaLnBrk="0" hangingPunct="0"/>
          <a:endParaRPr lang="en-US" sz="1400" b="0" i="0" dirty="0" smtClean="0">
            <a:solidFill>
              <a:schemeClr val="bg2"/>
            </a:solidFill>
            <a:latin typeface="+mn-lt"/>
            <a:ea typeface="Times New Roman" charset="0"/>
            <a:cs typeface="Times New Roman" charset="0"/>
          </a:endParaRPr>
        </a:p>
        <a:p xmlns:a="http://schemas.openxmlformats.org/drawingml/2006/main">
          <a:pPr algn="l" eaLnBrk="0" hangingPunct="0"/>
          <a:endParaRPr lang="en-US" sz="1400" b="0" i="0" dirty="0" smtClean="0">
            <a:solidFill>
              <a:schemeClr val="bg2"/>
            </a:solidFill>
            <a:latin typeface="+mn-lt"/>
            <a:ea typeface="Times New Roman" charset="0"/>
            <a:cs typeface="Times New Roman" charset="0"/>
          </a:endParaRPr>
        </a:p>
        <a:p xmlns:a="http://schemas.openxmlformats.org/drawingml/2006/main">
          <a:pPr algn="l" eaLnBrk="0" hangingPunct="0"/>
          <a:endParaRPr lang="en-US" sz="1400" b="0" i="0" dirty="0" smtClean="0">
            <a:solidFill>
              <a:schemeClr val="bg2"/>
            </a:solidFill>
            <a:latin typeface="+mn-lt"/>
            <a:ea typeface="Times New Roman" charset="0"/>
            <a:cs typeface="Times New Roman" charset="0"/>
          </a:endParaRPr>
        </a:p>
        <a:p xmlns:a="http://schemas.openxmlformats.org/drawingml/2006/main">
          <a:pPr algn="l" eaLnBrk="0" hangingPunct="0"/>
          <a:endParaRPr lang="en-US" sz="1400" b="0" i="0" dirty="0" smtClean="0">
            <a:solidFill>
              <a:schemeClr val="bg2"/>
            </a:solidFill>
            <a:latin typeface="+mn-lt"/>
            <a:ea typeface="Times New Roman" charset="0"/>
            <a:cs typeface="Times New Roman" charset="0"/>
          </a:endParaRPr>
        </a:p>
        <a:p xmlns:a="http://schemas.openxmlformats.org/drawingml/2006/main">
          <a:pPr algn="l" eaLnBrk="0" hangingPunct="0"/>
          <a:endParaRPr lang="en-US" sz="1400" b="0" i="0" dirty="0" smtClean="0">
            <a:solidFill>
              <a:schemeClr val="bg2"/>
            </a:solidFill>
            <a:latin typeface="+mn-lt"/>
            <a:ea typeface="Times New Roman" charset="0"/>
            <a:cs typeface="Times New Roman" charset="0"/>
          </a:endParaRPr>
        </a:p>
        <a:p xmlns:a="http://schemas.openxmlformats.org/drawingml/2006/main">
          <a:pPr algn="l" eaLnBrk="0" hangingPunct="0"/>
          <a:endParaRPr lang="en-US" sz="1400" b="0" i="0" dirty="0" smtClean="0">
            <a:solidFill>
              <a:schemeClr val="bg2"/>
            </a:solidFill>
            <a:latin typeface="+mn-lt"/>
            <a:ea typeface="Times New Roman" charset="0"/>
            <a:cs typeface="Times New Roman" charset="0"/>
          </a:endParaRPr>
        </a:p>
        <a:p xmlns:a="http://schemas.openxmlformats.org/drawingml/2006/main">
          <a:pPr algn="l" eaLnBrk="0" hangingPunct="0"/>
          <a:endParaRPr lang="en-US" sz="1400" b="0" i="0" dirty="0" smtClean="0">
            <a:solidFill>
              <a:schemeClr val="bg2"/>
            </a:solidFill>
            <a:latin typeface="+mn-lt"/>
            <a:ea typeface="Times New Roman" charset="0"/>
            <a:cs typeface="Times New Roman" charset="0"/>
          </a:endParaRPr>
        </a:p>
        <a:p xmlns:a="http://schemas.openxmlformats.org/drawingml/2006/main">
          <a:pPr algn="l" eaLnBrk="0" hangingPunct="0"/>
          <a:endParaRPr lang="en-US" sz="1400" b="0" i="0" dirty="0" smtClean="0">
            <a:solidFill>
              <a:schemeClr val="bg2"/>
            </a:solidFill>
            <a:latin typeface="+mn-lt"/>
            <a:ea typeface="Times New Roman" charset="0"/>
            <a:cs typeface="Times New Roman" charset="0"/>
          </a:endParaRPr>
        </a:p>
        <a:p xmlns:a="http://schemas.openxmlformats.org/drawingml/2006/main">
          <a:pPr algn="l" eaLnBrk="0" hangingPunct="0"/>
          <a:endParaRPr lang="en-US" sz="1400" b="0" i="0" dirty="0" smtClean="0">
            <a:solidFill>
              <a:schemeClr val="bg2"/>
            </a:solidFill>
            <a:latin typeface="+mn-lt"/>
            <a:ea typeface="Times New Roman" charset="0"/>
            <a:cs typeface="Times New Roman" charset="0"/>
          </a:endParaRPr>
        </a:p>
        <a:p xmlns:a="http://schemas.openxmlformats.org/drawingml/2006/main">
          <a:pPr algn="l" eaLnBrk="0" hangingPunct="0"/>
          <a:r>
            <a:rPr lang="en-US" sz="1400" b="0" i="0" dirty="0" smtClean="0">
              <a:solidFill>
                <a:schemeClr val="bg2"/>
              </a:solidFill>
              <a:latin typeface="+mn-lt"/>
              <a:ea typeface="Times New Roman" charset="0"/>
              <a:cs typeface="Times New Roman" charset="0"/>
            </a:rPr>
            <a:t>retirements</a:t>
          </a:r>
        </a:p>
      </cdr:txBody>
    </cdr:sp>
  </cdr:relSizeAnchor>
  <cdr:relSizeAnchor xmlns:cdr="http://schemas.openxmlformats.org/drawingml/2006/chartDrawing">
    <cdr:from>
      <cdr:x>0.10655</cdr:x>
      <cdr:y>0.66889</cdr:y>
    </cdr:from>
    <cdr:to>
      <cdr:x>0.27758</cdr:x>
      <cdr:y>0.76124</cdr:y>
    </cdr:to>
    <cdr:sp macro="" textlink="">
      <cdr:nvSpPr>
        <cdr:cNvPr id="3" name="TextBox 2"/>
        <cdr:cNvSpPr txBox="1"/>
      </cdr:nvSpPr>
      <cdr:spPr bwMode="auto">
        <a:xfrm xmlns:a="http://schemas.openxmlformats.org/drawingml/2006/main">
          <a:off x="745729" y="2455010"/>
          <a:ext cx="1196998" cy="338952"/>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square" lIns="0" tIns="0" rIns="0" rtlCol="0" anchor="ctr">
          <a:prstTxWarp prst="textNoShape">
            <a:avLst/>
          </a:prstTxWarp>
        </a:bodyPr>
        <a:lstStyle xmlns:a="http://schemas.openxmlformats.org/drawingml/2006/main"/>
        <a:p xmlns:a="http://schemas.openxmlformats.org/drawingml/2006/main">
          <a:pPr algn="ctr" eaLnBrk="0" hangingPunct="0"/>
          <a:r>
            <a:rPr lang="en-US" sz="1400" b="1" i="0" dirty="0" smtClean="0">
              <a:solidFill>
                <a:srgbClr val="333333"/>
              </a:solidFill>
              <a:latin typeface="+mn-lt"/>
              <a:ea typeface="Times New Roman" charset="0"/>
              <a:cs typeface="Times New Roman" charset="0"/>
            </a:rPr>
            <a:t>Reference</a:t>
          </a:r>
        </a:p>
      </cdr:txBody>
    </cdr:sp>
  </cdr:relSizeAnchor>
  <cdr:relSizeAnchor xmlns:cdr="http://schemas.openxmlformats.org/drawingml/2006/chartDrawing">
    <cdr:from>
      <cdr:x>0.27294</cdr:x>
      <cdr:y>0.64876</cdr:y>
    </cdr:from>
    <cdr:to>
      <cdr:x>0.47364</cdr:x>
      <cdr:y>0.78136</cdr:y>
    </cdr:to>
    <cdr:sp macro="" textlink="">
      <cdr:nvSpPr>
        <cdr:cNvPr id="9" name="TextBox 1"/>
        <cdr:cNvSpPr txBox="1"/>
      </cdr:nvSpPr>
      <cdr:spPr bwMode="auto">
        <a:xfrm xmlns:a="http://schemas.openxmlformats.org/drawingml/2006/main">
          <a:off x="1910231" y="2381145"/>
          <a:ext cx="1404652" cy="486682"/>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nchor="ctr">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eaLnBrk="0" hangingPunct="0"/>
          <a:r>
            <a:rPr lang="en-US" sz="1400" b="1" i="0" dirty="0" smtClean="0">
              <a:solidFill>
                <a:srgbClr val="333333"/>
              </a:solidFill>
              <a:latin typeface="+mn-lt"/>
              <a:ea typeface="Times New Roman" charset="0"/>
              <a:cs typeface="Times New Roman" charset="0"/>
            </a:rPr>
            <a:t>Low Oil and </a:t>
          </a:r>
        </a:p>
        <a:p xmlns:a="http://schemas.openxmlformats.org/drawingml/2006/main">
          <a:pPr algn="ctr" eaLnBrk="0" hangingPunct="0"/>
          <a:r>
            <a:rPr lang="en-US" sz="1400" b="1" i="0" dirty="0" smtClean="0">
              <a:solidFill>
                <a:srgbClr val="333333"/>
              </a:solidFill>
              <a:latin typeface="+mn-lt"/>
              <a:ea typeface="Times New Roman" charset="0"/>
              <a:cs typeface="Times New Roman" charset="0"/>
            </a:rPr>
            <a:t>Gas Resource and Technology</a:t>
          </a:r>
        </a:p>
      </cdr:txBody>
    </cdr:sp>
  </cdr:relSizeAnchor>
  <cdr:relSizeAnchor xmlns:cdr="http://schemas.openxmlformats.org/drawingml/2006/chartDrawing">
    <cdr:from>
      <cdr:x>0.63538</cdr:x>
      <cdr:y>0.64876</cdr:y>
    </cdr:from>
    <cdr:to>
      <cdr:x>0.83608</cdr:x>
      <cdr:y>0.78136</cdr:y>
    </cdr:to>
    <cdr:sp macro="" textlink="">
      <cdr:nvSpPr>
        <cdr:cNvPr id="10" name="TextBox 1"/>
        <cdr:cNvSpPr txBox="1"/>
      </cdr:nvSpPr>
      <cdr:spPr bwMode="auto">
        <a:xfrm xmlns:a="http://schemas.openxmlformats.org/drawingml/2006/main">
          <a:off x="4446890" y="2381145"/>
          <a:ext cx="1404651" cy="486682"/>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nchor="ctr">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eaLnBrk="0" hangingPunct="0"/>
          <a:r>
            <a:rPr lang="en-US" sz="1400" b="1" i="0" dirty="0" smtClean="0">
              <a:solidFill>
                <a:srgbClr val="333333"/>
              </a:solidFill>
              <a:latin typeface="+mn-lt"/>
              <a:ea typeface="Times New Roman" charset="0"/>
              <a:cs typeface="Times New Roman" charset="0"/>
            </a:rPr>
            <a:t>High Oil and Gas Resource and Technology</a:t>
          </a:r>
        </a:p>
      </cdr:txBody>
    </cdr:sp>
  </cdr:relSizeAnchor>
  <cdr:relSizeAnchor xmlns:cdr="http://schemas.openxmlformats.org/drawingml/2006/chartDrawing">
    <cdr:from>
      <cdr:x>0.469</cdr:x>
      <cdr:y>0.66889</cdr:y>
    </cdr:from>
    <cdr:to>
      <cdr:x>0.64003</cdr:x>
      <cdr:y>0.76124</cdr:y>
    </cdr:to>
    <cdr:sp macro="" textlink="">
      <cdr:nvSpPr>
        <cdr:cNvPr id="12" name="TextBox 11"/>
        <cdr:cNvSpPr txBox="1"/>
      </cdr:nvSpPr>
      <cdr:spPr bwMode="auto">
        <a:xfrm xmlns:a="http://schemas.openxmlformats.org/drawingml/2006/main">
          <a:off x="3282387" y="2455010"/>
          <a:ext cx="1196998" cy="338952"/>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square" lIns="0" tIns="0" rIns="0" rtlCol="0" anchor="ctr">
          <a:prstTxWarp prst="textNoShape">
            <a:avLst/>
          </a:prstTxWarp>
        </a:bodyPr>
        <a:lstStyle xmlns:a="http://schemas.openxmlformats.org/drawingml/2006/main"/>
        <a:p xmlns:a="http://schemas.openxmlformats.org/drawingml/2006/main">
          <a:pPr algn="ctr" eaLnBrk="0" hangingPunct="0"/>
          <a:r>
            <a:rPr lang="en-US" sz="1400" b="1" i="0" dirty="0" smtClean="0">
              <a:solidFill>
                <a:srgbClr val="333333"/>
              </a:solidFill>
              <a:latin typeface="+mn-lt"/>
              <a:ea typeface="Times New Roman" charset="0"/>
              <a:cs typeface="Times New Roman" charset="0"/>
            </a:rPr>
            <a:t>Reference</a:t>
          </a:r>
        </a:p>
      </cdr:txBody>
    </cdr:sp>
  </cdr:relSizeAnchor>
  <cdr:relSizeAnchor xmlns:cdr="http://schemas.openxmlformats.org/drawingml/2006/chartDrawing">
    <cdr:from>
      <cdr:x>0.85425</cdr:x>
      <cdr:y>0.36671</cdr:y>
    </cdr:from>
    <cdr:to>
      <cdr:x>0.97201</cdr:x>
      <cdr:y>0.73024</cdr:y>
    </cdr:to>
    <cdr:sp macro="" textlink="">
      <cdr:nvSpPr>
        <cdr:cNvPr id="7" name="TextBox 1"/>
        <cdr:cNvSpPr txBox="1"/>
      </cdr:nvSpPr>
      <cdr:spPr bwMode="auto">
        <a:xfrm xmlns:a="http://schemas.openxmlformats.org/drawingml/2006/main">
          <a:off x="5978693" y="1345950"/>
          <a:ext cx="824175" cy="1334264"/>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lang="en-US" sz="1400" b="1" i="0" dirty="0">
              <a:solidFill>
                <a:schemeClr val="accent4"/>
              </a:solidFill>
              <a:effectLst/>
              <a:latin typeface="+mn-lt"/>
              <a:ea typeface="+mn-ea"/>
              <a:cs typeface="+mn-cs"/>
            </a:rPr>
            <a:t>solar</a:t>
          </a:r>
          <a:endParaRPr lang="en-US" sz="1400" b="1" dirty="0">
            <a:solidFill>
              <a:schemeClr val="accent4"/>
            </a:solidFill>
            <a:effectLst/>
          </a:endParaRPr>
        </a:p>
        <a:p xmlns:a="http://schemas.openxmlformats.org/drawingml/2006/main">
          <a:pPr eaLnBrk="0" hangingPunct="0"/>
          <a:r>
            <a:rPr lang="en-US" sz="1400" b="1" i="0" dirty="0" smtClean="0">
              <a:solidFill>
                <a:schemeClr val="accent3"/>
              </a:solidFill>
              <a:latin typeface="+mn-lt"/>
              <a:ea typeface="Times New Roman" charset="0"/>
              <a:cs typeface="Times New Roman" charset="0"/>
            </a:rPr>
            <a:t>wind</a:t>
          </a: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lang="en-US" sz="1400" b="1" i="0" dirty="0">
              <a:solidFill>
                <a:schemeClr val="accent1"/>
              </a:solidFill>
              <a:effectLst/>
              <a:latin typeface="+mn-lt"/>
              <a:ea typeface="+mn-ea"/>
              <a:cs typeface="+mn-cs"/>
            </a:rPr>
            <a:t>oil and gas</a:t>
          </a: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lang="en-US" sz="1400" b="1" i="0" dirty="0">
              <a:solidFill>
                <a:schemeClr val="accent5"/>
              </a:solidFill>
              <a:effectLst/>
              <a:latin typeface="+mn-lt"/>
              <a:ea typeface="+mn-ea"/>
              <a:cs typeface="+mn-cs"/>
            </a:rPr>
            <a:t>nuclear</a:t>
          </a:r>
          <a:endParaRPr lang="en-US" sz="1400" b="1" dirty="0">
            <a:solidFill>
              <a:schemeClr val="accent5"/>
            </a:solidFill>
            <a:effectLst/>
          </a:endParaRPr>
        </a:p>
        <a:p xmlns:a="http://schemas.openxmlformats.org/drawingml/2006/main">
          <a:pPr eaLnBrk="0" hangingPunct="0"/>
          <a:r>
            <a:rPr lang="en-US" sz="1400" b="1" i="0" dirty="0" smtClean="0">
              <a:solidFill>
                <a:schemeClr val="tx1">
                  <a:lumMod val="50000"/>
                  <a:lumOff val="50000"/>
                </a:schemeClr>
              </a:solidFill>
              <a:latin typeface="+mn-lt"/>
              <a:ea typeface="Times New Roman" charset="0"/>
              <a:cs typeface="Times New Roman" charset="0"/>
            </a:rPr>
            <a:t>other</a:t>
          </a:r>
        </a:p>
        <a:p xmlns:a="http://schemas.openxmlformats.org/drawingml/2006/main">
          <a:pPr eaLnBrk="0" hangingPunct="0"/>
          <a:r>
            <a:rPr lang="en-US" sz="1400" b="1" i="0" dirty="0" smtClean="0">
              <a:solidFill>
                <a:sysClr val="windowText" lastClr="000000"/>
              </a:solidFill>
              <a:latin typeface="+mn-lt"/>
              <a:ea typeface="Times New Roman" charset="0"/>
              <a:cs typeface="Times New Roman" charset="0"/>
            </a:rPr>
            <a:t>coal</a:t>
          </a:r>
        </a:p>
        <a:p xmlns:a="http://schemas.openxmlformats.org/drawingml/2006/main">
          <a:pPr eaLnBrk="0" hangingPunct="0"/>
          <a:endParaRPr lang="en-US" sz="900" b="0" i="0" dirty="0" smtClean="0">
            <a:solidFill>
              <a:schemeClr val="accent2">
                <a:lumMod val="50000"/>
              </a:schemeClr>
            </a:solidFill>
            <a:latin typeface="+mn-lt"/>
            <a:ea typeface="Times New Roman" charset="0"/>
            <a:cs typeface="Times New Roman" charset="0"/>
          </a:endParaRPr>
        </a:p>
        <a:p xmlns:a="http://schemas.openxmlformats.org/drawingml/2006/main">
          <a:pPr eaLnBrk="0" hangingPunct="0"/>
          <a:endParaRPr lang="en-US" sz="900" b="0" i="0" dirty="0" smtClean="0">
            <a:solidFill>
              <a:schemeClr val="accent2">
                <a:lumMod val="50000"/>
              </a:schemeClr>
            </a:solidFill>
            <a:latin typeface="+mn-lt"/>
            <a:ea typeface="Times New Roman" charset="0"/>
            <a:cs typeface="Times New Roman" charset="0"/>
          </a:endParaRPr>
        </a:p>
        <a:p xmlns:a="http://schemas.openxmlformats.org/drawingml/2006/main">
          <a:pPr eaLnBrk="0" hangingPunct="0"/>
          <a:endParaRPr lang="en-US" sz="900" b="0" i="0" dirty="0" smtClean="0">
            <a:solidFill>
              <a:schemeClr val="accent2">
                <a:lumMod val="50000"/>
              </a:schemeClr>
            </a:solidFill>
            <a:latin typeface="+mn-lt"/>
            <a:ea typeface="Times New Roman" charset="0"/>
            <a:cs typeface="Times New Roman" charset="0"/>
          </a:endParaRPr>
        </a:p>
      </cdr:txBody>
    </cdr:sp>
  </cdr:relSizeAnchor>
  <cdr:relSizeAnchor xmlns:cdr="http://schemas.openxmlformats.org/drawingml/2006/chartDrawing">
    <cdr:from>
      <cdr:x>0.31531</cdr:x>
      <cdr:y>0.07353</cdr:y>
    </cdr:from>
    <cdr:to>
      <cdr:x>0.42961</cdr:x>
      <cdr:y>0.17741</cdr:y>
    </cdr:to>
    <cdr:sp macro="" textlink="">
      <cdr:nvSpPr>
        <cdr:cNvPr id="25" name="TextBox 1"/>
        <cdr:cNvSpPr txBox="1"/>
      </cdr:nvSpPr>
      <cdr:spPr bwMode="auto">
        <a:xfrm xmlns:a="http://schemas.openxmlformats.org/drawingml/2006/main">
          <a:off x="2206793" y="269876"/>
          <a:ext cx="799932" cy="381267"/>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nchor="ctr">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eaLnBrk="0" hangingPunct="0"/>
          <a:r>
            <a:rPr lang="en-US" sz="1000" b="0" i="1" dirty="0" smtClean="0">
              <a:solidFill>
                <a:schemeClr val="bg2"/>
              </a:solidFill>
              <a:latin typeface="+mn-lt"/>
              <a:ea typeface="Times New Roman" charset="0"/>
              <a:cs typeface="Times New Roman" charset="0"/>
            </a:rPr>
            <a:t>more solar and wind additions,</a:t>
          </a:r>
        </a:p>
        <a:p xmlns:a="http://schemas.openxmlformats.org/drawingml/2006/main">
          <a:pPr algn="ctr" eaLnBrk="0" hangingPunct="0"/>
          <a:r>
            <a:rPr lang="en-US" sz="1000" b="0" i="1" dirty="0" smtClean="0">
              <a:solidFill>
                <a:schemeClr val="bg2"/>
              </a:solidFill>
              <a:latin typeface="+mn-lt"/>
              <a:ea typeface="Times New Roman" charset="0"/>
              <a:cs typeface="Times New Roman" charset="0"/>
            </a:rPr>
            <a:t>higher total installed capacity</a:t>
          </a:r>
        </a:p>
      </cdr:txBody>
    </cdr:sp>
  </cdr:relSizeAnchor>
  <cdr:relSizeAnchor xmlns:cdr="http://schemas.openxmlformats.org/drawingml/2006/chartDrawing">
    <cdr:from>
      <cdr:x>0.68005</cdr:x>
      <cdr:y>0.07353</cdr:y>
    </cdr:from>
    <cdr:to>
      <cdr:x>0.79434</cdr:x>
      <cdr:y>0.17741</cdr:y>
    </cdr:to>
    <cdr:sp macro="" textlink="">
      <cdr:nvSpPr>
        <cdr:cNvPr id="26" name="TextBox 1"/>
        <cdr:cNvSpPr txBox="1"/>
      </cdr:nvSpPr>
      <cdr:spPr bwMode="auto">
        <a:xfrm xmlns:a="http://schemas.openxmlformats.org/drawingml/2006/main">
          <a:off x="4759493" y="269876"/>
          <a:ext cx="799932" cy="381267"/>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nchor="ctr">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eaLnBrk="0" hangingPunct="0"/>
          <a:r>
            <a:rPr lang="en-US" sz="1000" b="0" i="1" dirty="0" smtClean="0">
              <a:solidFill>
                <a:schemeClr val="bg2"/>
              </a:solidFill>
              <a:latin typeface="+mn-lt"/>
              <a:ea typeface="Times New Roman" charset="0"/>
              <a:cs typeface="Times New Roman" charset="0"/>
            </a:rPr>
            <a:t>more natural gas additions,</a:t>
          </a:r>
        </a:p>
        <a:p xmlns:a="http://schemas.openxmlformats.org/drawingml/2006/main">
          <a:pPr algn="ctr" eaLnBrk="0" hangingPunct="0"/>
          <a:r>
            <a:rPr lang="en-US" sz="1000" b="0" i="1" dirty="0" smtClean="0">
              <a:solidFill>
                <a:schemeClr val="bg2"/>
              </a:solidFill>
              <a:latin typeface="+mn-lt"/>
              <a:ea typeface="Times New Roman" charset="0"/>
              <a:cs typeface="Times New Roman" charset="0"/>
            </a:rPr>
            <a:t>more nuclear</a:t>
          </a:r>
          <a:r>
            <a:rPr lang="en-US" sz="1000" b="0" i="1" baseline="0" dirty="0" smtClean="0">
              <a:solidFill>
                <a:schemeClr val="bg2"/>
              </a:solidFill>
              <a:latin typeface="+mn-lt"/>
              <a:ea typeface="Times New Roman" charset="0"/>
              <a:cs typeface="Times New Roman" charset="0"/>
            </a:rPr>
            <a:t> and coal retirements</a:t>
          </a:r>
          <a:endParaRPr lang="en-US" sz="1000" b="0" i="1" dirty="0" smtClean="0">
            <a:solidFill>
              <a:schemeClr val="bg2"/>
            </a:solidFill>
            <a:latin typeface="+mn-lt"/>
            <a:ea typeface="Times New Roman" charset="0"/>
            <a:cs typeface="Times New Roman" charset="0"/>
          </a:endParaRPr>
        </a:p>
      </cdr:txBody>
    </cdr:sp>
  </cdr:relSizeAnchor>
  <cdr:relSizeAnchor xmlns:cdr="http://schemas.openxmlformats.org/drawingml/2006/chartDrawing">
    <cdr:from>
      <cdr:x>0.46466</cdr:x>
      <cdr:y>0.79239</cdr:y>
    </cdr:from>
    <cdr:to>
      <cdr:x>0.46466</cdr:x>
      <cdr:y>0.95848</cdr:y>
    </cdr:to>
    <cdr:cxnSp macro="">
      <cdr:nvCxnSpPr>
        <cdr:cNvPr id="30" name="Straight Connector 29"/>
        <cdr:cNvCxnSpPr/>
      </cdr:nvCxnSpPr>
      <cdr:spPr bwMode="auto">
        <a:xfrm xmlns:a="http://schemas.openxmlformats.org/drawingml/2006/main">
          <a:off x="3252035" y="2908301"/>
          <a:ext cx="0" cy="609600"/>
        </a:xfrm>
        <a:prstGeom xmlns:a="http://schemas.openxmlformats.org/drawingml/2006/main" prst="line">
          <a:avLst/>
        </a:prstGeom>
        <a:solidFill xmlns:a="http://schemas.openxmlformats.org/drawingml/2006/main">
          <a:schemeClr val="accent1"/>
        </a:solidFill>
        <a:ln xmlns:a="http://schemas.openxmlformats.org/drawingml/2006/main" w="9525" cap="flat" cmpd="sng" algn="ctr">
          <a:solidFill>
            <a:schemeClr val="tx1"/>
          </a:solidFill>
          <a:prstDash val="solid"/>
          <a:round/>
          <a:headEnd type="none" w="med" len="med"/>
          <a:tailEnd type="none" w="med" len="med"/>
        </a:ln>
        <a:effectLst xmlns:a="http://schemas.openxmlformats.org/drawingml/2006/main"/>
      </cdr:spPr>
    </cdr:cxnSp>
  </cdr:relSizeAnchor>
</c:userShapes>
</file>

<file path=ppt/drawings/drawing67.xml><?xml version="1.0" encoding="utf-8"?>
<c:userShapes xmlns:c="http://schemas.openxmlformats.org/drawingml/2006/chart">
  <cdr:relSizeAnchor xmlns:cdr="http://schemas.openxmlformats.org/drawingml/2006/chartDrawing">
    <cdr:from>
      <cdr:x>0.00521</cdr:x>
      <cdr:y>0</cdr:y>
    </cdr:from>
    <cdr:to>
      <cdr:x>0.46875</cdr:x>
      <cdr:y>0.23264</cdr:y>
    </cdr:to>
    <cdr:sp macro="" textlink="">
      <cdr:nvSpPr>
        <cdr:cNvPr id="2" name="TextBox 1"/>
        <cdr:cNvSpPr txBox="1"/>
      </cdr:nvSpPr>
      <cdr:spPr bwMode="auto">
        <a:xfrm xmlns:a="http://schemas.openxmlformats.org/drawingml/2006/main">
          <a:off x="28575" y="0"/>
          <a:ext cx="2543175" cy="63817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400" b="1" i="0" dirty="0" smtClean="0">
              <a:solidFill>
                <a:sysClr val="windowText" lastClr="000000"/>
              </a:solidFill>
              <a:latin typeface="+mn-lt"/>
              <a:ea typeface="Times New Roman" charset="0"/>
              <a:cs typeface="Times New Roman" charset="0"/>
            </a:rPr>
            <a:t>Average</a:t>
          </a:r>
          <a:r>
            <a:rPr lang="en-US" sz="1400" b="1" i="0" baseline="0" dirty="0" smtClean="0">
              <a:solidFill>
                <a:sysClr val="windowText" lastClr="000000"/>
              </a:solidFill>
              <a:latin typeface="+mn-lt"/>
              <a:ea typeface="Times New Roman" charset="0"/>
              <a:cs typeface="Times New Roman" charset="0"/>
            </a:rPr>
            <a:t> electricity price</a:t>
          </a:r>
          <a:endParaRPr lang="en-US" sz="1400" b="1" i="0" dirty="0" smtClean="0">
            <a:solidFill>
              <a:sysClr val="windowText" lastClr="000000"/>
            </a:solidFill>
            <a:latin typeface="+mn-lt"/>
            <a:ea typeface="Times New Roman" charset="0"/>
            <a:cs typeface="Times New Roman" charset="0"/>
          </a:endParaRPr>
        </a:p>
        <a:p xmlns:a="http://schemas.openxmlformats.org/drawingml/2006/main">
          <a:pPr eaLnBrk="0" hangingPunct="0"/>
          <a:r>
            <a:rPr lang="en-US" sz="1400" i="0" baseline="0" dirty="0" smtClean="0">
              <a:solidFill>
                <a:sysClr val="windowText" lastClr="000000"/>
              </a:solidFill>
              <a:latin typeface="+mn-lt"/>
              <a:ea typeface="Times New Roman" charset="0"/>
              <a:cs typeface="Times New Roman" charset="0"/>
            </a:rPr>
            <a:t>2018 cents per kilowatthour</a:t>
          </a:r>
          <a:endParaRPr lang="en-US" sz="14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0.05854</cdr:x>
      <cdr:y>0.15649</cdr:y>
    </cdr:from>
    <cdr:to>
      <cdr:x>0.51592</cdr:x>
      <cdr:y>0.30284</cdr:y>
    </cdr:to>
    <cdr:sp macro="" textlink="">
      <cdr:nvSpPr>
        <cdr:cNvPr id="6" name="TextBox 1"/>
        <cdr:cNvSpPr txBox="1"/>
      </cdr:nvSpPr>
      <cdr:spPr bwMode="auto">
        <a:xfrm xmlns:a="http://schemas.openxmlformats.org/drawingml/2006/main">
          <a:off x="257119" y="702584"/>
          <a:ext cx="2009032" cy="65706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0" i="0" dirty="0" smtClean="0">
              <a:solidFill>
                <a:schemeClr val="bg2"/>
              </a:solidFill>
              <a:latin typeface="+mn-lt"/>
              <a:ea typeface="Times New Roman" charset="0"/>
              <a:cs typeface="Times New Roman" charset="0"/>
            </a:rPr>
            <a:t>         </a:t>
          </a:r>
          <a:r>
            <a:rPr lang="en-US" sz="1400" b="1" i="0" dirty="0" smtClean="0">
              <a:solidFill>
                <a:schemeClr val="bg2"/>
              </a:solidFill>
              <a:latin typeface="+mn-lt"/>
              <a:ea typeface="Times New Roman" charset="0"/>
              <a:cs typeface="Times New Roman" charset="0"/>
            </a:rPr>
            <a:t>2018</a:t>
          </a:r>
        </a:p>
        <a:p xmlns:a="http://schemas.openxmlformats.org/drawingml/2006/main">
          <a:pPr eaLnBrk="0" hangingPunct="0"/>
          <a:endParaRPr lang="en-US" sz="1400" dirty="0">
            <a:solidFill>
              <a:schemeClr val="bg2"/>
            </a:solidFill>
            <a:ea typeface="Times New Roman" charset="0"/>
            <a:cs typeface="Times New Roman" charset="0"/>
          </a:endParaRPr>
        </a:p>
        <a:p xmlns:a="http://schemas.openxmlformats.org/drawingml/2006/main">
          <a:pPr eaLnBrk="0" hangingPunct="0"/>
          <a:r>
            <a:rPr lang="en-US" sz="1400" b="0" i="0" dirty="0" smtClean="0">
              <a:solidFill>
                <a:schemeClr val="bg2"/>
              </a:solidFill>
              <a:latin typeface="+mn-lt"/>
              <a:ea typeface="Times New Roman" charset="0"/>
              <a:cs typeface="Times New Roman" charset="0"/>
            </a:rPr>
            <a:t>history</a:t>
          </a:r>
          <a:r>
            <a:rPr lang="en-US" sz="1400" b="0" i="0" baseline="0" dirty="0" smtClean="0">
              <a:solidFill>
                <a:schemeClr val="bg2"/>
              </a:solidFill>
              <a:latin typeface="+mn-lt"/>
              <a:ea typeface="Times New Roman" charset="0"/>
              <a:cs typeface="Times New Roman" charset="0"/>
            </a:rPr>
            <a:t>   projections</a:t>
          </a:r>
          <a:endParaRPr lang="en-US" sz="1400" b="0" i="0" dirty="0" smtClean="0">
            <a:solidFill>
              <a:schemeClr val="bg2"/>
            </a:solidFill>
            <a:latin typeface="+mn-lt"/>
            <a:ea typeface="Times New Roman" charset="0"/>
            <a:cs typeface="Times New Roman" charset="0"/>
          </a:endParaRPr>
        </a:p>
      </cdr:txBody>
    </cdr:sp>
  </cdr:relSizeAnchor>
  <cdr:relSizeAnchor xmlns:cdr="http://schemas.openxmlformats.org/drawingml/2006/chartDrawing">
    <cdr:from>
      <cdr:x>0.66579</cdr:x>
      <cdr:y>0.19569</cdr:y>
    </cdr:from>
    <cdr:to>
      <cdr:x>0.98968</cdr:x>
      <cdr:y>1</cdr:y>
    </cdr:to>
    <cdr:sp macro="" textlink="">
      <cdr:nvSpPr>
        <cdr:cNvPr id="3" name="TextBox 2"/>
        <cdr:cNvSpPr txBox="1"/>
      </cdr:nvSpPr>
      <cdr:spPr bwMode="auto">
        <a:xfrm xmlns:a="http://schemas.openxmlformats.org/drawingml/2006/main">
          <a:off x="2924474" y="878608"/>
          <a:ext cx="1422679" cy="361109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square" lIns="0" tIns="0" rIns="0" rtlCol="0">
          <a:prstTxWarp prst="textNoShape">
            <a:avLst/>
          </a:prstTxWarp>
        </a:bodyPr>
        <a:lstStyle xmlns:a="http://schemas.openxmlformats.org/drawingml/2006/main"/>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BD732A"/>
              </a:solidFill>
              <a:effectLst/>
              <a:uLnTx/>
              <a:uFillTx/>
              <a:latin typeface="+mn-lt"/>
              <a:ea typeface="Times New Roman" charset="0"/>
              <a:cs typeface="Times New Roman" charset="0"/>
            </a:rPr>
            <a:t>Low Oil and Gas Resource and Technology</a:t>
          </a: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0096D7"/>
              </a:solidFill>
              <a:effectLst/>
              <a:uLnTx/>
              <a:uFillTx/>
              <a:latin typeface="+mn-lt"/>
              <a:ea typeface="Times New Roman" charset="0"/>
              <a:cs typeface="Times New Roman" charset="0"/>
            </a:rPr>
            <a:t>High Economic Growth</a:t>
          </a: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C702"/>
              </a:solidFill>
              <a:effectLst/>
              <a:uLnTx/>
              <a:uFillTx/>
              <a:latin typeface="+mn-lt"/>
              <a:ea typeface="Times New Roman" charset="0"/>
              <a:cs typeface="Times New Roman" charset="0"/>
            </a:rPr>
            <a:t>High Oil Price</a:t>
          </a: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675005"/>
              </a:solidFill>
              <a:effectLst/>
              <a:uLnTx/>
              <a:uFillTx/>
              <a:latin typeface="+mn-lt"/>
              <a:ea typeface="Times New Roman" charset="0"/>
              <a:cs typeface="Times New Roman" charset="0"/>
            </a:rPr>
            <a:t>Low Economic Growth</a:t>
          </a: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A33340"/>
              </a:solidFill>
              <a:effectLst/>
              <a:uLnTx/>
              <a:uFillTx/>
              <a:latin typeface="+mn-lt"/>
              <a:ea typeface="Times New Roman" charset="0"/>
              <a:cs typeface="Times New Roman" charset="0"/>
            </a:rPr>
            <a:t>Low Oil Price</a:t>
          </a:r>
        </a:p>
        <a:p xmlns:a="http://schemas.openxmlformats.org/drawingml/2006/main">
          <a:pPr eaLnBrk="0" hangingPunct="0"/>
          <a:r>
            <a:rPr lang="en-US" sz="1400" b="1" i="0" dirty="0" smtClean="0">
              <a:solidFill>
                <a:sysClr val="windowText" lastClr="000000"/>
              </a:solidFill>
              <a:latin typeface="+mn-lt"/>
              <a:ea typeface="Times New Roman" charset="0"/>
              <a:cs typeface="Times New Roman" charset="0"/>
            </a:rPr>
            <a:t>Reference</a:t>
          </a:r>
          <a:endParaRPr lang="en-US" sz="1400" b="1" i="0" baseline="0" dirty="0" smtClean="0">
            <a:solidFill>
              <a:sysClr val="windowText" lastClr="000000"/>
            </a:solidFill>
            <a:latin typeface="+mn-lt"/>
            <a:ea typeface="Times New Roman" charset="0"/>
            <a:cs typeface="Times New Roman" charset="0"/>
          </a:endParaRP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lang="en-US" sz="1400" b="1" i="0" baseline="0" dirty="0">
              <a:solidFill>
                <a:schemeClr val="accent3"/>
              </a:solidFill>
              <a:effectLst/>
              <a:latin typeface="+mn-lt"/>
              <a:ea typeface="+mn-ea"/>
              <a:cs typeface="+mn-cs"/>
            </a:rPr>
            <a:t>High Oil and Gas Resource and Technology</a:t>
          </a:r>
          <a:endParaRPr lang="en-US" sz="1400" b="1" dirty="0">
            <a:solidFill>
              <a:schemeClr val="accent3"/>
            </a:solidFill>
            <a:effectLst/>
          </a:endParaRPr>
        </a:p>
      </cdr:txBody>
    </cdr:sp>
  </cdr:relSizeAnchor>
  <cdr:relSizeAnchor xmlns:cdr="http://schemas.openxmlformats.org/drawingml/2006/chartDrawing">
    <cdr:from>
      <cdr:x>0.02895</cdr:x>
      <cdr:y>0.785</cdr:y>
    </cdr:from>
    <cdr:to>
      <cdr:x>0.06589</cdr:x>
      <cdr:y>0.91446</cdr:y>
    </cdr:to>
    <cdr:sp macro="" textlink="">
      <cdr:nvSpPr>
        <cdr:cNvPr id="5" name="TextBox 4"/>
        <cdr:cNvSpPr txBox="1"/>
      </cdr:nvSpPr>
      <cdr:spPr bwMode="auto">
        <a:xfrm xmlns:a="http://schemas.openxmlformats.org/drawingml/2006/main">
          <a:off x="118902" y="3524418"/>
          <a:ext cx="151718" cy="581237"/>
        </a:xfrm>
        <a:prstGeom xmlns:a="http://schemas.openxmlformats.org/drawingml/2006/main" prst="rect">
          <a:avLst/>
        </a:prstGeom>
        <a:solidFill xmlns:a="http://schemas.openxmlformats.org/drawingml/2006/main">
          <a:schemeClr val="bg1"/>
        </a:solidFill>
        <a:ln xmlns:a="http://schemas.openxmlformats.org/drawingml/2006/main" w="9525">
          <a:noFill/>
          <a:miter lim="800000"/>
          <a:headEnd/>
          <a:tailEnd/>
        </a:ln>
      </cdr:spPr>
      <cdr:txBody>
        <a:bodyPr xmlns:a="http://schemas.openxmlformats.org/drawingml/2006/main" vertOverflow="clip" wrap="square" lIns="0" tIns="0" rIns="0" rtlCol="0">
          <a:prstTxWarp prst="textNoShape">
            <a:avLst/>
          </a:prstTxWarp>
        </a:bodyPr>
        <a:lstStyle xmlns:a="http://schemas.openxmlformats.org/drawingml/2006/main"/>
        <a:p xmlns:a="http://schemas.openxmlformats.org/drawingml/2006/main">
          <a:pPr eaLnBrk="0" hangingPunct="0"/>
          <a:r>
            <a:rPr lang="en-US" sz="1400" dirty="0" smtClean="0">
              <a:ea typeface="Times New Roman" charset="0"/>
              <a:cs typeface="Times New Roman" charset="0"/>
            </a:rPr>
            <a:t>//</a:t>
          </a:r>
          <a:r>
            <a:rPr lang="en-US" sz="1400" i="0" dirty="0" smtClean="0">
              <a:solidFill>
                <a:sysClr val="windowText" lastClr="000000"/>
              </a:solidFill>
              <a:latin typeface="+mn-lt"/>
              <a:ea typeface="Times New Roman" charset="0"/>
              <a:cs typeface="Times New Roman" charset="0"/>
            </a:rPr>
            <a:t/>
          </a:r>
          <a:br>
            <a:rPr lang="en-US" sz="1400" i="0" dirty="0" smtClean="0">
              <a:solidFill>
                <a:sysClr val="windowText" lastClr="000000"/>
              </a:solidFill>
              <a:latin typeface="+mn-lt"/>
              <a:ea typeface="Times New Roman" charset="0"/>
              <a:cs typeface="Times New Roman" charset="0"/>
            </a:rPr>
          </a:br>
          <a:endParaRPr lang="en-US" sz="700" i="0" dirty="0" smtClean="0">
            <a:solidFill>
              <a:sysClr val="windowText" lastClr="000000"/>
            </a:solidFill>
            <a:latin typeface="+mn-lt"/>
            <a:ea typeface="Times New Roman" charset="0"/>
            <a:cs typeface="Times New Roman" charset="0"/>
          </a:endParaRPr>
        </a:p>
        <a:p xmlns:a="http://schemas.openxmlformats.org/drawingml/2006/main">
          <a:pPr eaLnBrk="0" hangingPunct="0"/>
          <a:r>
            <a:rPr lang="en-US" sz="1400" i="0" dirty="0" smtClean="0">
              <a:solidFill>
                <a:sysClr val="windowText" lastClr="000000"/>
              </a:solidFill>
              <a:latin typeface="+mn-lt"/>
              <a:ea typeface="Times New Roman" charset="0"/>
              <a:cs typeface="Times New Roman" charset="0"/>
            </a:rPr>
            <a:t>0</a:t>
          </a:r>
        </a:p>
      </cdr:txBody>
    </cdr:sp>
  </cdr:relSizeAnchor>
</c:userShapes>
</file>

<file path=ppt/drawings/drawing68.xml><?xml version="1.0" encoding="utf-8"?>
<c:userShapes xmlns:c="http://schemas.openxmlformats.org/drawingml/2006/chart">
  <cdr:relSizeAnchor xmlns:cdr="http://schemas.openxmlformats.org/drawingml/2006/chartDrawing">
    <cdr:from>
      <cdr:x>0.01111</cdr:x>
      <cdr:y>0.01852</cdr:y>
    </cdr:from>
    <cdr:to>
      <cdr:x>0.8119</cdr:x>
      <cdr:y>0.11922</cdr:y>
    </cdr:to>
    <cdr:sp macro="" textlink="">
      <cdr:nvSpPr>
        <cdr:cNvPr id="2" name="TextBox 5"/>
        <cdr:cNvSpPr txBox="1"/>
      </cdr:nvSpPr>
      <cdr:spPr bwMode="auto">
        <a:xfrm xmlns:a="http://schemas.openxmlformats.org/drawingml/2006/main">
          <a:off x="84129" y="65571"/>
          <a:ext cx="6063882" cy="356533"/>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27432" tIns="27432" rIns="27432" bIns="27432" rtlCol="0" anchor="t">
          <a:prstTxWarp prst="textNoShape">
            <a:avLst/>
          </a:prstTxWarp>
          <a:no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ysClr val="windowText" lastClr="000000"/>
              </a:solidFill>
              <a:latin typeface="+mn-lt"/>
              <a:ea typeface="Times New Roman" charset="0"/>
              <a:cs typeface="Times New Roman" charset="0"/>
            </a:rPr>
            <a:t>Electricity prices by service category (Reference case)</a:t>
          </a:r>
          <a:endParaRPr lang="en-US" sz="1400" b="1" i="0" baseline="0" dirty="0" smtClean="0">
            <a:solidFill>
              <a:sysClr val="windowText" lastClr="000000"/>
            </a:solidFill>
            <a:latin typeface="+mn-lt"/>
            <a:ea typeface="Times New Roman" charset="0"/>
            <a:cs typeface="Times New Roman" charset="0"/>
          </a:endParaRPr>
        </a:p>
        <a:p xmlns:a="http://schemas.openxmlformats.org/drawingml/2006/main">
          <a:pPr eaLnBrk="0" hangingPunct="0"/>
          <a:r>
            <a:rPr lang="en-US" sz="1400" b="0" i="0" baseline="0" dirty="0" smtClean="0">
              <a:solidFill>
                <a:sysClr val="windowText" lastClr="000000"/>
              </a:solidFill>
              <a:latin typeface="+mn-lt"/>
              <a:ea typeface="Times New Roman" charset="0"/>
              <a:cs typeface="Times New Roman" charset="0"/>
            </a:rPr>
            <a:t>2018 cents per kilowatthours</a:t>
          </a:r>
          <a:endParaRPr lang="en-US" sz="1400" b="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0.72494</cdr:x>
      <cdr:y>0.43096</cdr:y>
    </cdr:from>
    <cdr:to>
      <cdr:x>1</cdr:x>
      <cdr:y>0.80178</cdr:y>
    </cdr:to>
    <cdr:sp macro="" textlink="">
      <cdr:nvSpPr>
        <cdr:cNvPr id="3" name="TextBox 2"/>
        <cdr:cNvSpPr txBox="1"/>
      </cdr:nvSpPr>
      <cdr:spPr bwMode="auto">
        <a:xfrm xmlns:a="http://schemas.openxmlformats.org/drawingml/2006/main">
          <a:off x="3115389" y="1934895"/>
          <a:ext cx="1182063" cy="1664872"/>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square" lIns="0" tIns="0" rIns="0" rtlCol="0">
          <a:prstTxWarp prst="textNoShape">
            <a:avLst/>
          </a:prstTxWarp>
        </a:bodyPr>
        <a:lstStyle xmlns:a="http://schemas.openxmlformats.org/drawingml/2006/main"/>
        <a:p xmlns:a="http://schemas.openxmlformats.org/drawingml/2006/main">
          <a:pPr eaLnBrk="0" hangingPunct="0"/>
          <a:r>
            <a:rPr lang="en-US" sz="1400" b="1" dirty="0">
              <a:solidFill>
                <a:schemeClr val="accent3"/>
              </a:solidFill>
              <a:ea typeface="Times New Roman" charset="0"/>
              <a:cs typeface="Times New Roman" charset="0"/>
            </a:rPr>
            <a:t>d</a:t>
          </a:r>
          <a:r>
            <a:rPr lang="en-US" sz="1400" b="1" i="0" dirty="0" smtClean="0">
              <a:solidFill>
                <a:schemeClr val="accent3"/>
              </a:solidFill>
              <a:latin typeface="+mn-lt"/>
              <a:ea typeface="Times New Roman" charset="0"/>
              <a:cs typeface="Times New Roman" charset="0"/>
            </a:rPr>
            <a:t>istribution</a:t>
          </a:r>
        </a:p>
        <a:p xmlns:a="http://schemas.openxmlformats.org/drawingml/2006/main">
          <a:pPr eaLnBrk="0" hangingPunct="0"/>
          <a:endParaRPr lang="en-US" sz="1400" b="1" i="0" dirty="0" smtClean="0">
            <a:solidFill>
              <a:schemeClr val="accent2"/>
            </a:solidFill>
            <a:latin typeface="+mn-lt"/>
            <a:ea typeface="Times New Roman" charset="0"/>
            <a:cs typeface="Times New Roman" charset="0"/>
          </a:endParaRPr>
        </a:p>
        <a:p xmlns:a="http://schemas.openxmlformats.org/drawingml/2006/main">
          <a:pPr eaLnBrk="0" hangingPunct="0"/>
          <a:r>
            <a:rPr lang="en-US" sz="1400" b="1" dirty="0">
              <a:solidFill>
                <a:schemeClr val="accent2"/>
              </a:solidFill>
              <a:ea typeface="Times New Roman" charset="0"/>
              <a:cs typeface="Times New Roman" charset="0"/>
            </a:rPr>
            <a:t>t</a:t>
          </a:r>
          <a:r>
            <a:rPr lang="en-US" sz="1400" b="1" i="0" dirty="0" smtClean="0">
              <a:solidFill>
                <a:schemeClr val="accent2"/>
              </a:solidFill>
              <a:latin typeface="+mn-lt"/>
              <a:ea typeface="Times New Roman" charset="0"/>
              <a:cs typeface="Times New Roman" charset="0"/>
            </a:rPr>
            <a:t>ransmission</a:t>
          </a:r>
        </a:p>
        <a:p xmlns:a="http://schemas.openxmlformats.org/drawingml/2006/main">
          <a:pPr eaLnBrk="0" hangingPunct="0"/>
          <a:endParaRPr lang="en-US" sz="1400" b="1" i="0" dirty="0" smtClean="0">
            <a:solidFill>
              <a:schemeClr val="accent1"/>
            </a:solidFill>
            <a:latin typeface="+mn-lt"/>
            <a:ea typeface="Times New Roman" charset="0"/>
            <a:cs typeface="Times New Roman" charset="0"/>
          </a:endParaRPr>
        </a:p>
        <a:p xmlns:a="http://schemas.openxmlformats.org/drawingml/2006/main">
          <a:pPr eaLnBrk="0" hangingPunct="0"/>
          <a:r>
            <a:rPr lang="en-US" sz="1400" b="1" i="0" dirty="0" smtClean="0">
              <a:solidFill>
                <a:schemeClr val="accent1"/>
              </a:solidFill>
              <a:latin typeface="+mn-lt"/>
              <a:ea typeface="Times New Roman" charset="0"/>
              <a:cs typeface="Times New Roman" charset="0"/>
            </a:rPr>
            <a:t>generation</a:t>
          </a:r>
        </a:p>
      </cdr:txBody>
    </cdr:sp>
  </cdr:relSizeAnchor>
</c:userShapes>
</file>

<file path=ppt/drawings/drawing69.xml><?xml version="1.0" encoding="utf-8"?>
<c:userShapes xmlns:c="http://schemas.openxmlformats.org/drawingml/2006/chart">
  <cdr:relSizeAnchor xmlns:cdr="http://schemas.openxmlformats.org/drawingml/2006/chartDrawing">
    <cdr:from>
      <cdr:x>0.45189</cdr:x>
      <cdr:y>0.23314</cdr:y>
    </cdr:from>
    <cdr:to>
      <cdr:x>0.91815</cdr:x>
      <cdr:y>0.38194</cdr:y>
    </cdr:to>
    <cdr:sp macro="" textlink="">
      <cdr:nvSpPr>
        <cdr:cNvPr id="2" name="TextBox 1"/>
        <cdr:cNvSpPr txBox="1"/>
      </cdr:nvSpPr>
      <cdr:spPr>
        <a:xfrm xmlns:a="http://schemas.openxmlformats.org/drawingml/2006/main">
          <a:off x="2479222" y="639536"/>
          <a:ext cx="2558143" cy="408214"/>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a:p>
      </cdr:txBody>
    </cdr:sp>
  </cdr:relSizeAnchor>
  <cdr:relSizeAnchor xmlns:cdr="http://schemas.openxmlformats.org/drawingml/2006/chartDrawing">
    <cdr:from>
      <cdr:x>0</cdr:x>
      <cdr:y>0</cdr:y>
    </cdr:from>
    <cdr:to>
      <cdr:x>1</cdr:x>
      <cdr:y>0.20337</cdr:y>
    </cdr:to>
    <cdr:grpSp>
      <cdr:nvGrpSpPr>
        <cdr:cNvPr id="6" name="Group 5"/>
        <cdr:cNvGrpSpPr/>
      </cdr:nvGrpSpPr>
      <cdr:grpSpPr>
        <a:xfrm xmlns:a="http://schemas.openxmlformats.org/drawingml/2006/main">
          <a:off x="0" y="0"/>
          <a:ext cx="8607586" cy="881131"/>
          <a:chOff x="0" y="0"/>
          <a:chExt cx="5499588" cy="756970"/>
        </a:xfrm>
      </cdr:grpSpPr>
      <cdr:sp macro="" textlink="">
        <cdr:nvSpPr>
          <cdr:cNvPr id="3" name="TextBox 2"/>
          <cdr:cNvSpPr txBox="1"/>
        </cdr:nvSpPr>
        <cdr:spPr>
          <a:xfrm xmlns:a="http://schemas.openxmlformats.org/drawingml/2006/main">
            <a:off x="0" y="0"/>
            <a:ext cx="5499588" cy="75697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400" b="1" dirty="0">
                <a:latin typeface="Arial" panose="020B0604020202020204" pitchFamily="34" charset="0"/>
                <a:cs typeface="Arial" panose="020B0604020202020204" pitchFamily="34" charset="0"/>
              </a:rPr>
              <a:t>Levelized cost of electricity and levelized avoided cost of electricity by technology</a:t>
            </a:r>
            <a:r>
              <a:rPr lang="en-US" sz="1400" b="1" baseline="0" dirty="0">
                <a:latin typeface="Arial" panose="020B0604020202020204" pitchFamily="34" charset="0"/>
                <a:cs typeface="Arial" panose="020B0604020202020204" pitchFamily="34" charset="0"/>
              </a:rPr>
              <a:t> and region, 2023 online year (Reference case)</a:t>
            </a:r>
          </a:p>
          <a:p xmlns:a="http://schemas.openxmlformats.org/drawingml/2006/main">
            <a:r>
              <a:rPr lang="en-US" sz="1400" b="0" baseline="0" dirty="0">
                <a:latin typeface="Arial" panose="020B0604020202020204" pitchFamily="34" charset="0"/>
                <a:cs typeface="Arial" panose="020B0604020202020204" pitchFamily="34" charset="0"/>
              </a:rPr>
              <a:t>2018 dollars per megawatthour</a:t>
            </a:r>
            <a:endParaRPr lang="en-US" sz="1400" b="0" dirty="0">
              <a:latin typeface="Arial" panose="020B0604020202020204" pitchFamily="34" charset="0"/>
              <a:cs typeface="Arial" panose="020B0604020202020204" pitchFamily="34" charset="0"/>
            </a:endParaRPr>
          </a:p>
        </cdr:txBody>
      </cdr:sp>
    </cdr:grpSp>
  </cdr:relSizeAnchor>
  <cdr:relSizeAnchor xmlns:cdr="http://schemas.openxmlformats.org/drawingml/2006/chartDrawing">
    <cdr:from>
      <cdr:x>0.71642</cdr:x>
      <cdr:y>0.14614</cdr:y>
    </cdr:from>
    <cdr:to>
      <cdr:x>0.93987</cdr:x>
      <cdr:y>0.53366</cdr:y>
    </cdr:to>
    <cdr:grpSp>
      <cdr:nvGrpSpPr>
        <cdr:cNvPr id="4" name="Group 3"/>
        <cdr:cNvGrpSpPr/>
      </cdr:nvGrpSpPr>
      <cdr:grpSpPr>
        <a:xfrm xmlns:a="http://schemas.openxmlformats.org/drawingml/2006/main">
          <a:off x="6166647" y="633174"/>
          <a:ext cx="1923365" cy="1678989"/>
          <a:chOff x="4347692" y="892093"/>
          <a:chExt cx="1356010" cy="1465396"/>
        </a:xfrm>
      </cdr:grpSpPr>
      <cdr:grpSp>
        <cdr:nvGrpSpPr>
          <cdr:cNvPr id="12" name="Group 11"/>
          <cdr:cNvGrpSpPr/>
        </cdr:nvGrpSpPr>
        <cdr:grpSpPr>
          <a:xfrm xmlns:a="http://schemas.openxmlformats.org/drawingml/2006/main">
            <a:off x="4387302" y="1277750"/>
            <a:ext cx="1316400" cy="1079739"/>
            <a:chOff x="4470914" y="3313611"/>
            <a:chExt cx="1312903" cy="861578"/>
          </a:xfrm>
        </cdr:grpSpPr>
        <cdr:sp macro="" textlink="">
          <cdr:nvSpPr>
            <cdr:cNvPr id="10" name="TextBox 1"/>
            <cdr:cNvSpPr txBox="1"/>
          </cdr:nvSpPr>
          <cdr:spPr>
            <a:xfrm xmlns:a="http://schemas.openxmlformats.org/drawingml/2006/main">
              <a:off x="4625573" y="3313611"/>
              <a:ext cx="1034852" cy="265926"/>
            </a:xfrm>
            <a:prstGeom xmlns:a="http://schemas.openxmlformats.org/drawingml/2006/main" prst="rect">
              <a:avLst/>
            </a:prstGeom>
          </cdr:spPr>
          <cdr:txBody>
            <a:bodyPr xmlns:a="http://schemas.openxmlformats.org/drawingml/2006/main" wrap="square" lIns="0" tIns="0" rIns="0" bIns="0"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l"/>
              <a:r>
                <a:rPr lang="en-US" sz="900">
                  <a:latin typeface="Arial" panose="020B0604020202020204" pitchFamily="34" charset="0"/>
                  <a:cs typeface="Arial" panose="020B0604020202020204" pitchFamily="34" charset="0"/>
                </a:rPr>
                <a:t>region with no built</a:t>
              </a:r>
              <a:r>
                <a:rPr lang="en-US" sz="900" baseline="0">
                  <a:latin typeface="Arial" panose="020B0604020202020204" pitchFamily="34" charset="0"/>
                  <a:cs typeface="Arial" panose="020B0604020202020204" pitchFamily="34" charset="0"/>
                </a:rPr>
                <a:t> capacity</a:t>
              </a:r>
              <a:endParaRPr lang="en-US" sz="900">
                <a:latin typeface="Arial" panose="020B0604020202020204" pitchFamily="34" charset="0"/>
                <a:cs typeface="Arial" panose="020B0604020202020204" pitchFamily="34" charset="0"/>
              </a:endParaRPr>
            </a:p>
          </cdr:txBody>
        </cdr:sp>
        <cdr:sp macro="" textlink="">
          <cdr:nvSpPr>
            <cdr:cNvPr id="11" name="TextBox 10"/>
            <cdr:cNvSpPr txBox="1"/>
          </cdr:nvSpPr>
          <cdr:spPr>
            <a:xfrm xmlns:a="http://schemas.openxmlformats.org/drawingml/2006/main">
              <a:off x="4470914" y="3705689"/>
              <a:ext cx="1312903" cy="469500"/>
            </a:xfrm>
            <a:prstGeom xmlns:a="http://schemas.openxmlformats.org/drawingml/2006/main" prst="rect">
              <a:avLst/>
            </a:prstGeom>
          </cdr:spPr>
          <cdr:txBody>
            <a:bodyPr xmlns:a="http://schemas.openxmlformats.org/drawingml/2006/main" vertOverflow="clip" wrap="square" lIns="0" tIns="0" rIns="0" bIns="0" rtlCol="0"/>
            <a:lstStyle xmlns:a="http://schemas.openxmlformats.org/drawingml/2006/main"/>
            <a:p xmlns:a="http://schemas.openxmlformats.org/drawingml/2006/main">
              <a:r>
                <a:rPr lang="en-US" sz="900">
                  <a:latin typeface="Arial" panose="020B0604020202020204" pitchFamily="34" charset="0"/>
                  <a:cs typeface="Arial" panose="020B0604020202020204" pitchFamily="34" charset="0"/>
                </a:rPr>
                <a:t>Economically attractive builds are shown on or above the diagonal</a:t>
              </a:r>
              <a:r>
                <a:rPr lang="en-US" sz="900" baseline="0">
                  <a:latin typeface="Arial" panose="020B0604020202020204" pitchFamily="34" charset="0"/>
                  <a:cs typeface="Arial" panose="020B0604020202020204" pitchFamily="34" charset="0"/>
                </a:rPr>
                <a:t> line for each technology.</a:t>
              </a:r>
              <a:endParaRPr lang="en-US" sz="900">
                <a:latin typeface="Arial" panose="020B0604020202020204" pitchFamily="34" charset="0"/>
                <a:cs typeface="Arial" panose="020B0604020202020204" pitchFamily="34" charset="0"/>
              </a:endParaRPr>
            </a:p>
          </cdr:txBody>
        </cdr:sp>
      </cdr:grpSp>
      <cdr:sp macro="" textlink="">
        <cdr:nvSpPr>
          <cdr:cNvPr id="14" name="TextBox 1"/>
          <cdr:cNvSpPr txBox="1"/>
        </cdr:nvSpPr>
        <cdr:spPr>
          <a:xfrm xmlns:a="http://schemas.openxmlformats.org/drawingml/2006/main">
            <a:off x="4540755" y="892093"/>
            <a:ext cx="862590" cy="335810"/>
          </a:xfrm>
          <a:prstGeom xmlns:a="http://schemas.openxmlformats.org/drawingml/2006/main" prst="rect">
            <a:avLst/>
          </a:prstGeom>
        </cdr:spPr>
        <cdr:txBody>
          <a:bodyPr xmlns:a="http://schemas.openxmlformats.org/drawingml/2006/main" wrap="square" lIns="0" tIns="0" rIns="0" bIns="0"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l"/>
            <a:r>
              <a:rPr lang="en-US" sz="900">
                <a:latin typeface="Arial" panose="020B0604020202020204" pitchFamily="34" charset="0"/>
                <a:cs typeface="Arial" panose="020B0604020202020204" pitchFamily="34" charset="0"/>
              </a:rPr>
              <a:t>region with built</a:t>
            </a:r>
            <a:r>
              <a:rPr lang="en-US" sz="900" baseline="0">
                <a:latin typeface="Arial" panose="020B0604020202020204" pitchFamily="34" charset="0"/>
                <a:cs typeface="Arial" panose="020B0604020202020204" pitchFamily="34" charset="0"/>
              </a:rPr>
              <a:t> capacity</a:t>
            </a:r>
            <a:endParaRPr lang="en-US" sz="900">
              <a:latin typeface="Arial" panose="020B0604020202020204" pitchFamily="34" charset="0"/>
              <a:cs typeface="Arial" panose="020B0604020202020204" pitchFamily="34" charset="0"/>
            </a:endParaRPr>
          </a:p>
        </cdr:txBody>
      </cdr:sp>
      <cdr:sp macro="" textlink="">
        <cdr:nvSpPr>
          <cdr:cNvPr id="15" name="Oval 14"/>
          <cdr:cNvSpPr/>
        </cdr:nvSpPr>
        <cdr:spPr>
          <a:xfrm xmlns:a="http://schemas.openxmlformats.org/drawingml/2006/main">
            <a:off x="4347692" y="943445"/>
            <a:ext cx="100920" cy="107462"/>
          </a:xfrm>
          <a:prstGeom xmlns:a="http://schemas.openxmlformats.org/drawingml/2006/main" prst="ellipse">
            <a:avLst/>
          </a:prstGeom>
          <a:solidFill xmlns:a="http://schemas.openxmlformats.org/drawingml/2006/main">
            <a:schemeClr val="tx1">
              <a:lumMod val="75000"/>
              <a:lumOff val="2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sp macro="" textlink="">
        <cdr:nvSpPr>
          <cdr:cNvPr id="16" name="Oval 15"/>
          <cdr:cNvSpPr/>
        </cdr:nvSpPr>
        <cdr:spPr>
          <a:xfrm xmlns:a="http://schemas.openxmlformats.org/drawingml/2006/main">
            <a:off x="4376785" y="1313123"/>
            <a:ext cx="100920" cy="107462"/>
          </a:xfrm>
          <a:prstGeom xmlns:a="http://schemas.openxmlformats.org/drawingml/2006/main" prst="ellipse">
            <a:avLst/>
          </a:prstGeom>
          <a:noFill xmlns:a="http://schemas.openxmlformats.org/drawingml/2006/main"/>
          <a:ln xmlns:a="http://schemas.openxmlformats.org/drawingml/2006/main" w="3175">
            <a:solidFill>
              <a:sysClr val="windowText" lastClr="00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grpSp>
  </cdr:relSizeAnchor>
</c:userShapes>
</file>

<file path=ppt/drawings/drawing7.xml><?xml version="1.0" encoding="utf-8"?>
<c:userShapes xmlns:c="http://schemas.openxmlformats.org/drawingml/2006/chart">
  <cdr:relSizeAnchor xmlns:cdr="http://schemas.openxmlformats.org/drawingml/2006/chartDrawing">
    <cdr:from>
      <cdr:x>0.40859</cdr:x>
      <cdr:y>0.23975</cdr:y>
    </cdr:from>
    <cdr:to>
      <cdr:x>0.96037</cdr:x>
      <cdr:y>0.31713</cdr:y>
    </cdr:to>
    <cdr:sp macro="" textlink="">
      <cdr:nvSpPr>
        <cdr:cNvPr id="4" name="TextBox 8"/>
        <cdr:cNvSpPr txBox="1"/>
      </cdr:nvSpPr>
      <cdr:spPr bwMode="auto">
        <a:xfrm xmlns:a="http://schemas.openxmlformats.org/drawingml/2006/main">
          <a:off x="971408" y="854951"/>
          <a:ext cx="1311824" cy="27593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nchor="t">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chemeClr val="bg2"/>
              </a:solidFill>
              <a:latin typeface="Arial" panose="020B0604020202020204" pitchFamily="34" charset="0"/>
              <a:ea typeface="Times New Roman" charset="0"/>
              <a:cs typeface="Arial" panose="020B0604020202020204" pitchFamily="34" charset="0"/>
            </a:rPr>
            <a:t>Low Oil Price</a:t>
          </a:r>
        </a:p>
      </cdr:txBody>
    </cdr:sp>
  </cdr:relSizeAnchor>
  <cdr:relSizeAnchor xmlns:cdr="http://schemas.openxmlformats.org/drawingml/2006/chartDrawing">
    <cdr:from>
      <cdr:x>0.05489</cdr:x>
      <cdr:y>0.12604</cdr:y>
    </cdr:from>
    <cdr:to>
      <cdr:x>0.80154</cdr:x>
      <cdr:y>0.24895</cdr:y>
    </cdr:to>
    <cdr:sp macro="" textlink="">
      <cdr:nvSpPr>
        <cdr:cNvPr id="5" name="TextBox 1"/>
        <cdr:cNvSpPr txBox="1"/>
      </cdr:nvSpPr>
      <cdr:spPr bwMode="auto">
        <a:xfrm xmlns:a="http://schemas.openxmlformats.org/drawingml/2006/main">
          <a:off x="150574" y="566046"/>
          <a:ext cx="2048211" cy="55199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chemeClr val="tx1"/>
              </a:solidFill>
              <a:latin typeface="+mn-lt"/>
              <a:ea typeface="Times New Roman" charset="0"/>
              <a:cs typeface="Times New Roman" charset="0"/>
            </a:rPr>
            <a:t>          </a:t>
          </a:r>
          <a:r>
            <a:rPr lang="en-US" sz="1400" b="1" i="0" dirty="0" smtClean="0">
              <a:solidFill>
                <a:schemeClr val="tx1"/>
              </a:solidFill>
              <a:latin typeface="Arial" panose="020B0604020202020204" pitchFamily="34" charset="0"/>
              <a:ea typeface="Times New Roman" charset="0"/>
              <a:cs typeface="Arial" panose="020B0604020202020204" pitchFamily="34" charset="0"/>
            </a:rPr>
            <a:t>2018</a:t>
          </a:r>
        </a:p>
        <a:p xmlns:a="http://schemas.openxmlformats.org/drawingml/2006/main">
          <a:pPr eaLnBrk="0" hangingPunct="0"/>
          <a:r>
            <a:rPr lang="en-US" sz="1400" b="0" i="0" dirty="0" smtClean="0">
              <a:solidFill>
                <a:schemeClr val="tx1"/>
              </a:solidFill>
              <a:latin typeface="Arial" panose="020B0604020202020204" pitchFamily="34" charset="0"/>
              <a:ea typeface="Times New Roman" charset="0"/>
              <a:cs typeface="Arial" panose="020B0604020202020204" pitchFamily="34" charset="0"/>
            </a:rPr>
            <a:t>history   projections</a:t>
          </a:r>
        </a:p>
      </cdr:txBody>
    </cdr:sp>
  </cdr:relSizeAnchor>
</c:userShapes>
</file>

<file path=ppt/drawings/drawing70.xml><?xml version="1.0" encoding="utf-8"?>
<c:userShapes xmlns:c="http://schemas.openxmlformats.org/drawingml/2006/chart">
  <cdr:relSizeAnchor xmlns:cdr="http://schemas.openxmlformats.org/drawingml/2006/chartDrawing">
    <cdr:from>
      <cdr:x>0.22692</cdr:x>
      <cdr:y>0.1725</cdr:y>
    </cdr:from>
    <cdr:to>
      <cdr:x>0.64412</cdr:x>
      <cdr:y>0.33657</cdr:y>
    </cdr:to>
    <cdr:sp macro="" textlink="">
      <cdr:nvSpPr>
        <cdr:cNvPr id="2" name="TextBox 1"/>
        <cdr:cNvSpPr txBox="1"/>
      </cdr:nvSpPr>
      <cdr:spPr>
        <a:xfrm xmlns:a="http://schemas.openxmlformats.org/drawingml/2006/main">
          <a:off x="425231" y="300421"/>
          <a:ext cx="781809" cy="285750"/>
        </a:xfrm>
        <a:prstGeom xmlns:a="http://schemas.openxmlformats.org/drawingml/2006/main" prst="rect">
          <a:avLst/>
        </a:prstGeom>
      </cdr:spPr>
      <cdr:txBody>
        <a:bodyPr xmlns:a="http://schemas.openxmlformats.org/drawingml/2006/main" wrap="square" lIns="0" tIns="0" rIns="0" bIns="0"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l"/>
          <a:r>
            <a:rPr lang="en-US" sz="900">
              <a:latin typeface="Arial" panose="020B0604020202020204" pitchFamily="34" charset="0"/>
              <a:cs typeface="Arial" panose="020B0604020202020204" pitchFamily="34" charset="0"/>
            </a:rPr>
            <a:t>economically attractive</a:t>
          </a:r>
        </a:p>
      </cdr:txBody>
    </cdr:sp>
  </cdr:relSizeAnchor>
  <cdr:relSizeAnchor xmlns:cdr="http://schemas.openxmlformats.org/drawingml/2006/chartDrawing">
    <cdr:from>
      <cdr:x>0.43724</cdr:x>
      <cdr:y>0.68546</cdr:y>
    </cdr:from>
    <cdr:to>
      <cdr:x>0.85445</cdr:x>
      <cdr:y>0.84953</cdr:y>
    </cdr:to>
    <cdr:sp macro="" textlink="">
      <cdr:nvSpPr>
        <cdr:cNvPr id="3" name="TextBox 1"/>
        <cdr:cNvSpPr txBox="1"/>
      </cdr:nvSpPr>
      <cdr:spPr>
        <a:xfrm xmlns:a="http://schemas.openxmlformats.org/drawingml/2006/main">
          <a:off x="819369" y="1193800"/>
          <a:ext cx="781810" cy="285750"/>
        </a:xfrm>
        <a:prstGeom xmlns:a="http://schemas.openxmlformats.org/drawingml/2006/main" prst="rect">
          <a:avLst/>
        </a:prstGeom>
      </cdr:spPr>
      <cdr:txBody>
        <a:bodyPr xmlns:a="http://schemas.openxmlformats.org/drawingml/2006/main" wrap="square" lIns="0" tIns="0" rIns="0" bIns="0"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r"/>
          <a:r>
            <a:rPr lang="en-US" sz="900">
              <a:latin typeface="Arial" panose="020B0604020202020204" pitchFamily="34" charset="0"/>
              <a:cs typeface="Arial" panose="020B0604020202020204" pitchFamily="34" charset="0"/>
            </a:rPr>
            <a:t>economically unattractive</a:t>
          </a:r>
        </a:p>
      </cdr:txBody>
    </cdr:sp>
  </cdr:relSizeAnchor>
</c:userShapes>
</file>

<file path=ppt/drawings/drawing71.xml><?xml version="1.0" encoding="utf-8"?>
<c:userShapes xmlns:c="http://schemas.openxmlformats.org/drawingml/2006/chart">
  <cdr:relSizeAnchor xmlns:cdr="http://schemas.openxmlformats.org/drawingml/2006/chartDrawing">
    <cdr:from>
      <cdr:x>0.91014</cdr:x>
      <cdr:y>0.40557</cdr:y>
    </cdr:from>
    <cdr:to>
      <cdr:x>0.99874</cdr:x>
      <cdr:y>0.54953</cdr:y>
    </cdr:to>
    <cdr:sp macro="" textlink="">
      <cdr:nvSpPr>
        <cdr:cNvPr id="3" name="TextBox 2"/>
        <cdr:cNvSpPr txBox="1"/>
      </cdr:nvSpPr>
      <cdr:spPr>
        <a:xfrm xmlns:a="http://schemas.openxmlformats.org/drawingml/2006/main">
          <a:off x="7914563" y="1820889"/>
          <a:ext cx="770424" cy="646331"/>
        </a:xfrm>
        <a:prstGeom xmlns:a="http://schemas.openxmlformats.org/drawingml/2006/main" prst="rect">
          <a:avLst/>
        </a:prstGeom>
        <a:noFill xmlns:a="http://schemas.openxmlformats.org/drawingml/2006/main"/>
      </cdr:spPr>
      <cdr:txBody>
        <a:bodyPr xmlns:a="http://schemas.openxmlformats.org/drawingml/2006/main" vertOverflow="clip" wrap="square" lIns="0" tIns="0" rIns="0" bIns="0" rtlCol="0">
          <a:spAutoFit/>
        </a:bodyPr>
        <a:lstStyle xmlns:a="http://schemas.openxmlformats.org/drawingml/2006/main"/>
        <a:p xmlns:a="http://schemas.openxmlformats.org/drawingml/2006/main">
          <a:r>
            <a:rPr lang="en-US" sz="1400" b="1" dirty="0">
              <a:solidFill>
                <a:schemeClr val="accent4"/>
              </a:solidFill>
              <a:latin typeface="Arial" panose="020B0604020202020204" pitchFamily="34" charset="0"/>
              <a:cs typeface="Arial" panose="020B0604020202020204" pitchFamily="34" charset="0"/>
            </a:rPr>
            <a:t>solar</a:t>
          </a:r>
          <a:r>
            <a:rPr lang="en-US" sz="1400" b="1" baseline="0" dirty="0">
              <a:solidFill>
                <a:schemeClr val="accent4"/>
              </a:solidFill>
              <a:latin typeface="Arial" panose="020B0604020202020204" pitchFamily="34" charset="0"/>
              <a:cs typeface="Arial" panose="020B0604020202020204" pitchFamily="34" charset="0"/>
            </a:rPr>
            <a:t>          </a:t>
          </a:r>
        </a:p>
        <a:p xmlns:a="http://schemas.openxmlformats.org/drawingml/2006/main">
          <a:r>
            <a:rPr lang="en-US" sz="1400" b="1" baseline="0" dirty="0">
              <a:solidFill>
                <a:schemeClr val="accent1"/>
              </a:solidFill>
              <a:latin typeface="Arial" panose="020B0604020202020204" pitchFamily="34" charset="0"/>
              <a:cs typeface="Arial" panose="020B0604020202020204" pitchFamily="34" charset="0"/>
            </a:rPr>
            <a:t>wind          </a:t>
          </a:r>
        </a:p>
        <a:p xmlns:a="http://schemas.openxmlformats.org/drawingml/2006/main">
          <a:r>
            <a:rPr lang="en-US" sz="1400" b="1" baseline="0" dirty="0">
              <a:solidFill>
                <a:schemeClr val="accent3"/>
              </a:solidFill>
              <a:latin typeface="Arial" panose="020B0604020202020204" pitchFamily="34" charset="0"/>
              <a:cs typeface="Arial" panose="020B0604020202020204" pitchFamily="34" charset="0"/>
            </a:rPr>
            <a:t>other</a:t>
          </a:r>
          <a:endParaRPr lang="en-US" sz="1400" b="1" dirty="0">
            <a:solidFill>
              <a:schemeClr val="accent4"/>
            </a:solidFill>
            <a:latin typeface="Arial" panose="020B0604020202020204" pitchFamily="34" charset="0"/>
            <a:cs typeface="Arial" panose="020B0604020202020204" pitchFamily="34" charset="0"/>
          </a:endParaRPr>
        </a:p>
      </cdr:txBody>
    </cdr:sp>
  </cdr:relSizeAnchor>
  <cdr:relSizeAnchor xmlns:cdr="http://schemas.openxmlformats.org/drawingml/2006/chartDrawing">
    <cdr:from>
      <cdr:x>0.11382</cdr:x>
      <cdr:y>0.17015</cdr:y>
    </cdr:from>
    <cdr:to>
      <cdr:x>0.23439</cdr:x>
      <cdr:y>0.44573</cdr:y>
    </cdr:to>
    <cdr:sp macro="" textlink="">
      <cdr:nvSpPr>
        <cdr:cNvPr id="4" name="TextBox 3"/>
        <cdr:cNvSpPr txBox="1"/>
      </cdr:nvSpPr>
      <cdr:spPr bwMode="auto">
        <a:xfrm xmlns:a="http://schemas.openxmlformats.org/drawingml/2006/main">
          <a:off x="989804" y="763936"/>
          <a:ext cx="1048470" cy="1237273"/>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0" tIns="0" rIns="0" rtlCol="0">
          <a:prstTxWarp prst="textNoShape">
            <a:avLst/>
          </a:prstTxWarp>
        </a:bodyPr>
        <a:lstStyle xmlns:a="http://schemas.openxmlformats.org/drawingml/2006/main"/>
        <a:p xmlns:a="http://schemas.openxmlformats.org/drawingml/2006/main">
          <a:pPr eaLnBrk="0" hangingPunct="0"/>
          <a:r>
            <a:rPr lang="en-US" sz="1400" b="0" i="0" dirty="0" smtClean="0">
              <a:solidFill>
                <a:srgbClr val="333333"/>
              </a:solidFill>
              <a:latin typeface="+mn-lt"/>
              <a:ea typeface="Times New Roman" charset="0"/>
              <a:cs typeface="Times New Roman" charset="0"/>
            </a:rPr>
            <a:t>  history    projections</a:t>
          </a:r>
          <a:endParaRPr lang="en-US" sz="1600" b="0" i="0" dirty="0" smtClean="0">
            <a:solidFill>
              <a:srgbClr val="333333"/>
            </a:solidFill>
            <a:latin typeface="+mn-lt"/>
            <a:ea typeface="Times New Roman" charset="0"/>
            <a:cs typeface="Times New Roman" charset="0"/>
          </a:endParaRPr>
        </a:p>
      </cdr:txBody>
    </cdr:sp>
  </cdr:relSizeAnchor>
  <cdr:relSizeAnchor xmlns:cdr="http://schemas.openxmlformats.org/drawingml/2006/chartDrawing">
    <cdr:from>
      <cdr:x>0.2314</cdr:x>
      <cdr:y>0.79397</cdr:y>
    </cdr:from>
    <cdr:to>
      <cdr:x>0.35197</cdr:x>
      <cdr:y>0.95855</cdr:y>
    </cdr:to>
    <cdr:sp macro="" textlink="">
      <cdr:nvSpPr>
        <cdr:cNvPr id="5" name="TextBox 1"/>
        <cdr:cNvSpPr txBox="1"/>
      </cdr:nvSpPr>
      <cdr:spPr bwMode="auto">
        <a:xfrm xmlns:a="http://schemas.openxmlformats.org/drawingml/2006/main">
          <a:off x="2012267" y="3564699"/>
          <a:ext cx="1048470" cy="738916"/>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rgbClr val="333333"/>
              </a:solidFill>
              <a:latin typeface="+mn-lt"/>
              <a:ea typeface="Times New Roman" charset="0"/>
              <a:cs typeface="Times New Roman" charset="0"/>
            </a:rPr>
            <a:t>Reference</a:t>
          </a:r>
          <a:endParaRPr lang="en-US" sz="1600" b="1" i="0" dirty="0" smtClean="0">
            <a:solidFill>
              <a:srgbClr val="333333"/>
            </a:solidFill>
            <a:latin typeface="+mn-lt"/>
            <a:ea typeface="Times New Roman" charset="0"/>
            <a:cs typeface="Times New Roman" charset="0"/>
          </a:endParaRPr>
        </a:p>
      </cdr:txBody>
    </cdr:sp>
  </cdr:relSizeAnchor>
  <cdr:relSizeAnchor xmlns:cdr="http://schemas.openxmlformats.org/drawingml/2006/chartDrawing">
    <cdr:from>
      <cdr:x>0.36703</cdr:x>
      <cdr:y>0.77626</cdr:y>
    </cdr:from>
    <cdr:to>
      <cdr:x>0.48759</cdr:x>
      <cdr:y>0.95241</cdr:y>
    </cdr:to>
    <cdr:sp macro="" textlink="">
      <cdr:nvSpPr>
        <cdr:cNvPr id="6" name="TextBox 1"/>
        <cdr:cNvSpPr txBox="1"/>
      </cdr:nvSpPr>
      <cdr:spPr bwMode="auto">
        <a:xfrm xmlns:a="http://schemas.openxmlformats.org/drawingml/2006/main">
          <a:off x="3191665" y="3485199"/>
          <a:ext cx="1048383" cy="790861"/>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rgbClr val="333333"/>
              </a:solidFill>
              <a:latin typeface="+mn-lt"/>
              <a:ea typeface="Times New Roman" charset="0"/>
              <a:cs typeface="Times New Roman" charset="0"/>
            </a:rPr>
            <a:t>Low</a:t>
          </a:r>
          <a:r>
            <a:rPr lang="en-US" sz="1400" b="1" i="0" baseline="0" dirty="0" smtClean="0">
              <a:solidFill>
                <a:srgbClr val="333333"/>
              </a:solidFill>
              <a:latin typeface="+mn-lt"/>
              <a:ea typeface="Times New Roman" charset="0"/>
              <a:cs typeface="Times New Roman" charset="0"/>
            </a:rPr>
            <a:t> </a:t>
          </a:r>
        </a:p>
        <a:p xmlns:a="http://schemas.openxmlformats.org/drawingml/2006/main">
          <a:pPr eaLnBrk="0" hangingPunct="0"/>
          <a:r>
            <a:rPr lang="en-US" sz="1400" b="1" i="0" baseline="0" dirty="0" smtClean="0">
              <a:solidFill>
                <a:srgbClr val="333333"/>
              </a:solidFill>
              <a:latin typeface="+mn-lt"/>
              <a:ea typeface="Times New Roman" charset="0"/>
              <a:cs typeface="Times New Roman" charset="0"/>
            </a:rPr>
            <a:t>Economic</a:t>
          </a:r>
        </a:p>
        <a:p xmlns:a="http://schemas.openxmlformats.org/drawingml/2006/main">
          <a:pPr eaLnBrk="0" hangingPunct="0"/>
          <a:r>
            <a:rPr lang="en-US" sz="1400" b="1" i="0" baseline="0" dirty="0" smtClean="0">
              <a:solidFill>
                <a:srgbClr val="333333"/>
              </a:solidFill>
              <a:latin typeface="+mn-lt"/>
              <a:ea typeface="Times New Roman" charset="0"/>
              <a:cs typeface="Times New Roman" charset="0"/>
            </a:rPr>
            <a:t>Growth</a:t>
          </a:r>
          <a:endParaRPr lang="en-US" sz="1600" b="1" i="0" dirty="0" smtClean="0">
            <a:solidFill>
              <a:srgbClr val="333333"/>
            </a:solidFill>
            <a:latin typeface="+mn-lt"/>
            <a:ea typeface="Times New Roman" charset="0"/>
            <a:cs typeface="Times New Roman" charset="0"/>
          </a:endParaRPr>
        </a:p>
      </cdr:txBody>
    </cdr:sp>
  </cdr:relSizeAnchor>
  <cdr:relSizeAnchor xmlns:cdr="http://schemas.openxmlformats.org/drawingml/2006/chartDrawing">
    <cdr:from>
      <cdr:x>0.49049</cdr:x>
      <cdr:y>0.77817</cdr:y>
    </cdr:from>
    <cdr:to>
      <cdr:x>0.61105</cdr:x>
      <cdr:y>0.95432</cdr:y>
    </cdr:to>
    <cdr:sp macro="" textlink="">
      <cdr:nvSpPr>
        <cdr:cNvPr id="7" name="TextBox 1"/>
        <cdr:cNvSpPr txBox="1"/>
      </cdr:nvSpPr>
      <cdr:spPr bwMode="auto">
        <a:xfrm xmlns:a="http://schemas.openxmlformats.org/drawingml/2006/main">
          <a:off x="4265276" y="3493744"/>
          <a:ext cx="1048383" cy="790861"/>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baseline="0" dirty="0" smtClean="0">
              <a:solidFill>
                <a:srgbClr val="333333"/>
              </a:solidFill>
              <a:latin typeface="+mn-lt"/>
              <a:ea typeface="Times New Roman" charset="0"/>
              <a:cs typeface="Times New Roman" charset="0"/>
            </a:rPr>
            <a:t>High</a:t>
          </a:r>
        </a:p>
        <a:p xmlns:a="http://schemas.openxmlformats.org/drawingml/2006/main">
          <a:pPr eaLnBrk="0" hangingPunct="0"/>
          <a:r>
            <a:rPr lang="en-US" sz="1400" b="1" i="0" baseline="0" dirty="0" smtClean="0">
              <a:solidFill>
                <a:srgbClr val="333333"/>
              </a:solidFill>
              <a:latin typeface="+mn-lt"/>
              <a:ea typeface="Times New Roman" charset="0"/>
              <a:cs typeface="Times New Roman" charset="0"/>
            </a:rPr>
            <a:t>Economic</a:t>
          </a:r>
        </a:p>
        <a:p xmlns:a="http://schemas.openxmlformats.org/drawingml/2006/main">
          <a:pPr eaLnBrk="0" hangingPunct="0"/>
          <a:r>
            <a:rPr lang="en-US" sz="1400" b="1" i="0" baseline="0" dirty="0" smtClean="0">
              <a:solidFill>
                <a:srgbClr val="333333"/>
              </a:solidFill>
              <a:latin typeface="+mn-lt"/>
              <a:ea typeface="Times New Roman" charset="0"/>
              <a:cs typeface="Times New Roman" charset="0"/>
            </a:rPr>
            <a:t>Growth</a:t>
          </a:r>
          <a:endParaRPr lang="en-US" sz="1600" b="1" i="0" dirty="0" smtClean="0">
            <a:solidFill>
              <a:srgbClr val="333333"/>
            </a:solidFill>
            <a:latin typeface="+mn-lt"/>
            <a:ea typeface="Times New Roman" charset="0"/>
            <a:cs typeface="Times New Roman" charset="0"/>
          </a:endParaRPr>
        </a:p>
      </cdr:txBody>
    </cdr:sp>
  </cdr:relSizeAnchor>
  <cdr:relSizeAnchor xmlns:cdr="http://schemas.openxmlformats.org/drawingml/2006/chartDrawing">
    <cdr:from>
      <cdr:x>0.61877</cdr:x>
      <cdr:y>0.78865</cdr:y>
    </cdr:from>
    <cdr:to>
      <cdr:x>0.73933</cdr:x>
      <cdr:y>0.96193</cdr:y>
    </cdr:to>
    <cdr:sp macro="" textlink="">
      <cdr:nvSpPr>
        <cdr:cNvPr id="8" name="TextBox 1"/>
        <cdr:cNvSpPr txBox="1"/>
      </cdr:nvSpPr>
      <cdr:spPr bwMode="auto">
        <a:xfrm xmlns:a="http://schemas.openxmlformats.org/drawingml/2006/main">
          <a:off x="5380768" y="3540812"/>
          <a:ext cx="1048383" cy="777976"/>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baseline="0" dirty="0" smtClean="0">
              <a:solidFill>
                <a:srgbClr val="333333"/>
              </a:solidFill>
              <a:latin typeface="+mn-lt"/>
              <a:ea typeface="Times New Roman" charset="0"/>
              <a:cs typeface="Times New Roman" charset="0"/>
            </a:rPr>
            <a:t>Low Oil and</a:t>
          </a:r>
        </a:p>
        <a:p xmlns:a="http://schemas.openxmlformats.org/drawingml/2006/main">
          <a:pPr eaLnBrk="0" hangingPunct="0"/>
          <a:r>
            <a:rPr lang="en-US" sz="1400" b="1" i="0" baseline="0" dirty="0" smtClean="0">
              <a:solidFill>
                <a:srgbClr val="333333"/>
              </a:solidFill>
              <a:latin typeface="+mn-lt"/>
              <a:ea typeface="Times New Roman" charset="0"/>
              <a:cs typeface="Times New Roman" charset="0"/>
            </a:rPr>
            <a:t>Gas Resource</a:t>
          </a:r>
        </a:p>
        <a:p xmlns:a="http://schemas.openxmlformats.org/drawingml/2006/main">
          <a:pPr eaLnBrk="0" hangingPunct="0"/>
          <a:r>
            <a:rPr lang="en-US" sz="1400" b="1" i="0" baseline="0" dirty="0" smtClean="0">
              <a:solidFill>
                <a:srgbClr val="333333"/>
              </a:solidFill>
              <a:latin typeface="+mn-lt"/>
              <a:ea typeface="Times New Roman" charset="0"/>
              <a:cs typeface="Times New Roman" charset="0"/>
            </a:rPr>
            <a:t>and Technology</a:t>
          </a:r>
          <a:endParaRPr lang="en-US" sz="1600" b="1" i="0" dirty="0" smtClean="0">
            <a:solidFill>
              <a:srgbClr val="333333"/>
            </a:solidFill>
            <a:latin typeface="+mn-lt"/>
            <a:ea typeface="Times New Roman" charset="0"/>
            <a:cs typeface="Times New Roman" charset="0"/>
          </a:endParaRPr>
        </a:p>
      </cdr:txBody>
    </cdr:sp>
  </cdr:relSizeAnchor>
  <cdr:relSizeAnchor xmlns:cdr="http://schemas.openxmlformats.org/drawingml/2006/chartDrawing">
    <cdr:from>
      <cdr:x>0.78229</cdr:x>
      <cdr:y>0.7928</cdr:y>
    </cdr:from>
    <cdr:to>
      <cdr:x>0.90286</cdr:x>
      <cdr:y>0.94877</cdr:y>
    </cdr:to>
    <cdr:sp macro="" textlink="">
      <cdr:nvSpPr>
        <cdr:cNvPr id="9" name="TextBox 1"/>
        <cdr:cNvSpPr txBox="1"/>
      </cdr:nvSpPr>
      <cdr:spPr bwMode="auto">
        <a:xfrm xmlns:a="http://schemas.openxmlformats.org/drawingml/2006/main">
          <a:off x="6802715" y="3559458"/>
          <a:ext cx="1048470" cy="700259"/>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baseline="0" dirty="0" smtClean="0">
              <a:solidFill>
                <a:srgbClr val="333333"/>
              </a:solidFill>
              <a:latin typeface="+mn-lt"/>
              <a:ea typeface="Times New Roman" charset="0"/>
              <a:cs typeface="Times New Roman" charset="0"/>
            </a:rPr>
            <a:t>High Oil and</a:t>
          </a:r>
        </a:p>
        <a:p xmlns:a="http://schemas.openxmlformats.org/drawingml/2006/main">
          <a:pPr eaLnBrk="0" hangingPunct="0"/>
          <a:r>
            <a:rPr lang="en-US" sz="1400" b="1" i="0" baseline="0" dirty="0" smtClean="0">
              <a:solidFill>
                <a:srgbClr val="333333"/>
              </a:solidFill>
              <a:latin typeface="+mn-lt"/>
              <a:ea typeface="Times New Roman" charset="0"/>
              <a:cs typeface="Times New Roman" charset="0"/>
            </a:rPr>
            <a:t>Gas Resource</a:t>
          </a:r>
        </a:p>
        <a:p xmlns:a="http://schemas.openxmlformats.org/drawingml/2006/main">
          <a:pPr eaLnBrk="0" hangingPunct="0"/>
          <a:r>
            <a:rPr lang="en-US" sz="1400" b="1" i="0" baseline="0" dirty="0" smtClean="0">
              <a:solidFill>
                <a:srgbClr val="333333"/>
              </a:solidFill>
              <a:latin typeface="+mn-lt"/>
              <a:ea typeface="Times New Roman" charset="0"/>
              <a:cs typeface="Times New Roman" charset="0"/>
            </a:rPr>
            <a:t>and Technology</a:t>
          </a:r>
          <a:endParaRPr lang="en-US" sz="1600" b="1" i="0" dirty="0" smtClean="0">
            <a:solidFill>
              <a:srgbClr val="333333"/>
            </a:solidFill>
            <a:latin typeface="+mn-lt"/>
            <a:ea typeface="Times New Roman" charset="0"/>
            <a:cs typeface="Times New Roman" charset="0"/>
          </a:endParaRPr>
        </a:p>
      </cdr:txBody>
    </cdr:sp>
  </cdr:relSizeAnchor>
</c:userShapes>
</file>

<file path=ppt/drawings/drawing72.xml><?xml version="1.0" encoding="utf-8"?>
<c:userShapes xmlns:c="http://schemas.openxmlformats.org/drawingml/2006/chart">
  <cdr:relSizeAnchor xmlns:cdr="http://schemas.openxmlformats.org/drawingml/2006/chartDrawing">
    <cdr:from>
      <cdr:x>0.82102</cdr:x>
      <cdr:y>0.33251</cdr:y>
    </cdr:from>
    <cdr:to>
      <cdr:x>1</cdr:x>
      <cdr:y>0.69951</cdr:y>
    </cdr:to>
    <cdr:sp macro="" textlink="">
      <cdr:nvSpPr>
        <cdr:cNvPr id="2" name="TextBox 1"/>
        <cdr:cNvSpPr txBox="1"/>
      </cdr:nvSpPr>
      <cdr:spPr bwMode="auto">
        <a:xfrm xmlns:a="http://schemas.openxmlformats.org/drawingml/2006/main">
          <a:off x="6350042" y="1285875"/>
          <a:ext cx="1384258" cy="141922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eaLnBrk="0" hangingPunct="0"/>
          <a:r>
            <a:rPr lang="en-US" sz="1400" b="1" i="0" dirty="0" smtClean="0">
              <a:solidFill>
                <a:schemeClr val="bg2">
                  <a:lumMod val="60000"/>
                  <a:lumOff val="40000"/>
                </a:schemeClr>
              </a:solidFill>
              <a:latin typeface="Arial" panose="020B0604020202020204" pitchFamily="34" charset="0"/>
              <a:ea typeface="Times New Roman" charset="0"/>
              <a:cs typeface="Arial" panose="020B0604020202020204" pitchFamily="34" charset="0"/>
            </a:rPr>
            <a:t>small-scale</a:t>
          </a:r>
        </a:p>
        <a:p xmlns:a="http://schemas.openxmlformats.org/drawingml/2006/main">
          <a:pPr algn="ctr" eaLnBrk="0" hangingPunct="0"/>
          <a:endParaRPr lang="en-US" sz="1400" b="1" i="0" dirty="0" smtClean="0">
            <a:solidFill>
              <a:schemeClr val="bg2">
                <a:lumMod val="60000"/>
                <a:lumOff val="40000"/>
              </a:schemeClr>
            </a:solidFill>
            <a:latin typeface="Arial" panose="020B0604020202020204" pitchFamily="34" charset="0"/>
            <a:ea typeface="Times New Roman" charset="0"/>
            <a:cs typeface="Arial" panose="020B0604020202020204" pitchFamily="34" charset="0"/>
          </a:endParaRPr>
        </a:p>
        <a:p xmlns:a="http://schemas.openxmlformats.org/drawingml/2006/main">
          <a:pPr algn="ctr" eaLnBrk="0" hangingPunct="0"/>
          <a:endParaRPr lang="en-US" sz="1400" b="1" i="0" dirty="0" smtClean="0">
            <a:solidFill>
              <a:schemeClr val="bg2">
                <a:lumMod val="60000"/>
                <a:lumOff val="40000"/>
              </a:schemeClr>
            </a:solidFill>
            <a:latin typeface="Arial" panose="020B0604020202020204" pitchFamily="34" charset="0"/>
            <a:ea typeface="Times New Roman" charset="0"/>
            <a:cs typeface="Arial" panose="020B0604020202020204" pitchFamily="34" charset="0"/>
          </a:endParaRPr>
        </a:p>
        <a:p xmlns:a="http://schemas.openxmlformats.org/drawingml/2006/main">
          <a:pPr algn="ctr" eaLnBrk="0" hangingPunct="0"/>
          <a:endParaRPr lang="en-US" sz="1400" b="1" i="0" dirty="0" smtClean="0">
            <a:solidFill>
              <a:schemeClr val="bg2">
                <a:lumMod val="60000"/>
                <a:lumOff val="40000"/>
              </a:schemeClr>
            </a:solidFill>
            <a:latin typeface="Arial" panose="020B0604020202020204" pitchFamily="34" charset="0"/>
            <a:ea typeface="Times New Roman" charset="0"/>
            <a:cs typeface="Arial" panose="020B0604020202020204" pitchFamily="34" charset="0"/>
          </a:endParaRPr>
        </a:p>
        <a:p xmlns:a="http://schemas.openxmlformats.org/drawingml/2006/main">
          <a:pPr algn="ctr" eaLnBrk="0" hangingPunct="0"/>
          <a:r>
            <a:rPr kumimoji="0" lang="en-US" sz="1400" b="1" i="0" u="none" strike="noStrike" kern="0" cap="none" spc="0" normalizeH="0" baseline="0" noProof="0" dirty="0" smtClean="0">
              <a:ln>
                <a:noFill/>
              </a:ln>
              <a:solidFill>
                <a:srgbClr val="333333"/>
              </a:solidFill>
              <a:effectLst/>
              <a:uLnTx/>
              <a:uFillTx/>
              <a:latin typeface="Arial" panose="020B0604020202020204" pitchFamily="34" charset="0"/>
              <a:ea typeface="Times New Roman" charset="0"/>
              <a:cs typeface="Arial" panose="020B0604020202020204" pitchFamily="34" charset="0"/>
            </a:rPr>
            <a:t>utility-scale</a:t>
          </a:r>
          <a:endParaRPr lang="en-US" sz="1400" b="1" i="0" dirty="0" smtClean="0">
            <a:solidFill>
              <a:schemeClr val="bg2">
                <a:lumMod val="60000"/>
                <a:lumOff val="40000"/>
              </a:schemeClr>
            </a:solidFill>
            <a:latin typeface="Arial" panose="020B0604020202020204" pitchFamily="34" charset="0"/>
            <a:ea typeface="Times New Roman" charset="0"/>
            <a:cs typeface="Arial" panose="020B0604020202020204" pitchFamily="34" charset="0"/>
          </a:endParaRPr>
        </a:p>
      </cdr:txBody>
    </cdr:sp>
  </cdr:relSizeAnchor>
  <cdr:relSizeAnchor xmlns:cdr="http://schemas.openxmlformats.org/drawingml/2006/chartDrawing">
    <cdr:from>
      <cdr:x>0.00995</cdr:x>
      <cdr:y>0.01958</cdr:y>
    </cdr:from>
    <cdr:to>
      <cdr:x>0.94051</cdr:x>
      <cdr:y>0.16096</cdr:y>
    </cdr:to>
    <cdr:sp macro="" textlink="">
      <cdr:nvSpPr>
        <cdr:cNvPr id="4" name="TextBox 3"/>
        <cdr:cNvSpPr txBox="1"/>
      </cdr:nvSpPr>
      <cdr:spPr bwMode="auto">
        <a:xfrm xmlns:a="http://schemas.openxmlformats.org/drawingml/2006/main">
          <a:off x="76956" y="75719"/>
          <a:ext cx="7197230" cy="546737"/>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square" lIns="0" tIns="0" rIns="0" rtlCol="0">
          <a:prstTxWarp prst="textNoShape">
            <a:avLst/>
          </a:prstTxWarp>
        </a:bodyPr>
        <a:lstStyle xmlns:a="http://schemas.openxmlformats.org/drawingml/2006/main"/>
        <a:p xmlns:a="http://schemas.openxmlformats.org/drawingml/2006/main">
          <a:pPr rtl="0"/>
          <a:r>
            <a:rPr lang="en-US" sz="1400" b="1" i="0" baseline="0" dirty="0">
              <a:effectLst/>
              <a:latin typeface="Arial" panose="020B0604020202020204" pitchFamily="34" charset="0"/>
              <a:ea typeface="+mn-ea"/>
              <a:cs typeface="Arial" panose="020B0604020202020204" pitchFamily="34" charset="0"/>
            </a:rPr>
            <a:t>Solar photovoltaic electricity generation by </a:t>
          </a:r>
          <a:r>
            <a:rPr lang="en-US" sz="1400" b="1" i="0" baseline="0" dirty="0" smtClean="0">
              <a:effectLst/>
              <a:latin typeface="Arial" panose="020B0604020202020204" pitchFamily="34" charset="0"/>
              <a:ea typeface="+mn-ea"/>
              <a:cs typeface="Arial" panose="020B0604020202020204" pitchFamily="34" charset="0"/>
            </a:rPr>
            <a:t>region (Reference case)</a:t>
          </a:r>
          <a:endParaRPr lang="en-US" sz="1400" dirty="0">
            <a:effectLst/>
            <a:latin typeface="Arial" panose="020B0604020202020204" pitchFamily="34" charset="0"/>
            <a:cs typeface="Arial" panose="020B0604020202020204" pitchFamily="34" charset="0"/>
          </a:endParaRPr>
        </a:p>
        <a:p xmlns:a="http://schemas.openxmlformats.org/drawingml/2006/main">
          <a:pPr rtl="0"/>
          <a:r>
            <a:rPr lang="en-US" sz="1400" b="0" i="0" baseline="0" dirty="0">
              <a:effectLst/>
              <a:latin typeface="Arial" panose="020B0604020202020204" pitchFamily="34" charset="0"/>
              <a:ea typeface="+mn-ea"/>
              <a:cs typeface="Arial" panose="020B0604020202020204" pitchFamily="34" charset="0"/>
            </a:rPr>
            <a:t>billion </a:t>
          </a:r>
          <a:r>
            <a:rPr lang="en-US" sz="1400" b="0" i="0" baseline="0" dirty="0" err="1">
              <a:effectLst/>
              <a:latin typeface="Arial" panose="020B0604020202020204" pitchFamily="34" charset="0"/>
              <a:ea typeface="+mn-ea"/>
              <a:cs typeface="Arial" panose="020B0604020202020204" pitchFamily="34" charset="0"/>
            </a:rPr>
            <a:t>kilowatthours</a:t>
          </a:r>
          <a:endParaRPr lang="en-US" sz="1400" dirty="0">
            <a:effectLst/>
            <a:latin typeface="Arial" panose="020B0604020202020204" pitchFamily="34" charset="0"/>
            <a:cs typeface="Arial" panose="020B0604020202020204" pitchFamily="34" charset="0"/>
          </a:endParaRPr>
        </a:p>
        <a:p xmlns:a="http://schemas.openxmlformats.org/drawingml/2006/main">
          <a:pPr eaLnBrk="0" hangingPunct="0"/>
          <a:endParaRPr lang="en-US" sz="1600" i="1" dirty="0" smtClean="0">
            <a:solidFill>
              <a:srgbClr val="333333"/>
            </a:solidFill>
            <a:latin typeface="Times New Roman" charset="0"/>
            <a:ea typeface="Times New Roman" charset="0"/>
            <a:cs typeface="Times New Roman" charset="0"/>
          </a:endParaRPr>
        </a:p>
      </cdr:txBody>
    </cdr:sp>
  </cdr:relSizeAnchor>
  <cdr:relSizeAnchor xmlns:cdr="http://schemas.openxmlformats.org/drawingml/2006/chartDrawing">
    <cdr:from>
      <cdr:x>0.12637</cdr:x>
      <cdr:y>0.16069</cdr:y>
    </cdr:from>
    <cdr:to>
      <cdr:x>0.40204</cdr:x>
      <cdr:y>0.32859</cdr:y>
    </cdr:to>
    <cdr:sp macro="" textlink="">
      <cdr:nvSpPr>
        <cdr:cNvPr id="5" name="TextBox 1"/>
        <cdr:cNvSpPr txBox="1"/>
      </cdr:nvSpPr>
      <cdr:spPr bwMode="auto">
        <a:xfrm xmlns:a="http://schemas.openxmlformats.org/drawingml/2006/main">
          <a:off x="1098888" y="721472"/>
          <a:ext cx="2397210" cy="753822"/>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0" i="0" dirty="0" smtClean="0">
              <a:solidFill>
                <a:schemeClr val="bg2"/>
              </a:solidFill>
              <a:latin typeface="Arial" panose="020B0604020202020204" pitchFamily="34" charset="0"/>
              <a:ea typeface="Times New Roman" charset="0"/>
              <a:cs typeface="Arial" panose="020B0604020202020204" pitchFamily="34" charset="0"/>
            </a:rPr>
            <a:t>          </a:t>
          </a:r>
          <a:r>
            <a:rPr lang="en-US" sz="1400" b="1" i="0" dirty="0" smtClean="0">
              <a:solidFill>
                <a:schemeClr val="bg2"/>
              </a:solidFill>
              <a:latin typeface="Arial" panose="020B0604020202020204" pitchFamily="34" charset="0"/>
              <a:ea typeface="Times New Roman" charset="0"/>
              <a:cs typeface="Arial" panose="020B0604020202020204" pitchFamily="34" charset="0"/>
            </a:rPr>
            <a:t>2018</a:t>
          </a:r>
        </a:p>
        <a:p xmlns:a="http://schemas.openxmlformats.org/drawingml/2006/main">
          <a:pPr eaLnBrk="0" hangingPunct="0"/>
          <a:r>
            <a:rPr lang="en-US" sz="1400" b="0" i="0" dirty="0" smtClean="0">
              <a:solidFill>
                <a:schemeClr val="bg2"/>
              </a:solidFill>
              <a:latin typeface="Arial" panose="020B0604020202020204" pitchFamily="34" charset="0"/>
              <a:ea typeface="Times New Roman" charset="0"/>
              <a:cs typeface="Arial" panose="020B0604020202020204" pitchFamily="34" charset="0"/>
            </a:rPr>
            <a:t>history</a:t>
          </a:r>
          <a:r>
            <a:rPr lang="en-US" sz="1400" b="0" i="0" baseline="0" dirty="0" smtClean="0">
              <a:solidFill>
                <a:schemeClr val="bg2"/>
              </a:solidFill>
              <a:latin typeface="Arial" panose="020B0604020202020204" pitchFamily="34" charset="0"/>
              <a:ea typeface="Times New Roman" charset="0"/>
              <a:cs typeface="Arial" panose="020B0604020202020204" pitchFamily="34" charset="0"/>
            </a:rPr>
            <a:t>     projections</a:t>
          </a:r>
          <a:endParaRPr lang="en-US" sz="1400" b="0" i="0" dirty="0" smtClean="0">
            <a:solidFill>
              <a:schemeClr val="bg2"/>
            </a:solidFill>
            <a:latin typeface="Arial" panose="020B0604020202020204" pitchFamily="34" charset="0"/>
            <a:ea typeface="Times New Roman" charset="0"/>
            <a:cs typeface="Arial" panose="020B0604020202020204" pitchFamily="34" charset="0"/>
          </a:endParaRPr>
        </a:p>
      </cdr:txBody>
    </cdr:sp>
  </cdr:relSizeAnchor>
  <cdr:relSizeAnchor xmlns:cdr="http://schemas.openxmlformats.org/drawingml/2006/chartDrawing">
    <cdr:from>
      <cdr:x>0.03695</cdr:x>
      <cdr:y>0.85796</cdr:y>
    </cdr:from>
    <cdr:to>
      <cdr:x>0.79922</cdr:x>
      <cdr:y>0.9532</cdr:y>
    </cdr:to>
    <cdr:sp macro="" textlink="">
      <cdr:nvSpPr>
        <cdr:cNvPr id="6" name="TextBox 1"/>
        <cdr:cNvSpPr txBox="1"/>
      </cdr:nvSpPr>
      <cdr:spPr bwMode="auto">
        <a:xfrm xmlns:a="http://schemas.openxmlformats.org/drawingml/2006/main">
          <a:off x="285750" y="3317875"/>
          <a:ext cx="5895625" cy="36830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eaLnBrk="0" hangingPunct="0"/>
          <a:r>
            <a:rPr lang="en-US" sz="1400" b="1" i="0" dirty="0" smtClean="0">
              <a:solidFill>
                <a:schemeClr val="accent4"/>
              </a:solidFill>
              <a:latin typeface="Arial" panose="020B0604020202020204" pitchFamily="34" charset="0"/>
              <a:ea typeface="Times New Roman" charset="0"/>
              <a:cs typeface="Arial" panose="020B0604020202020204" pitchFamily="34" charset="0"/>
            </a:rPr>
            <a:t>Eastern Interconnection</a:t>
          </a:r>
          <a:r>
            <a:rPr lang="en-US" sz="1400" b="1" i="0" baseline="0" dirty="0" smtClean="0">
              <a:solidFill>
                <a:schemeClr val="accent4"/>
              </a:solidFill>
              <a:latin typeface="Arial" panose="020B0604020202020204" pitchFamily="34" charset="0"/>
              <a:ea typeface="Times New Roman" charset="0"/>
              <a:cs typeface="Arial" panose="020B0604020202020204" pitchFamily="34" charset="0"/>
            </a:rPr>
            <a:t>   </a:t>
          </a:r>
          <a:r>
            <a:rPr lang="en-US" sz="1400" b="1" i="0" dirty="0" smtClean="0">
              <a:solidFill>
                <a:schemeClr val="accent1"/>
              </a:solidFill>
              <a:latin typeface="Arial" panose="020B0604020202020204" pitchFamily="34" charset="0"/>
              <a:ea typeface="Times New Roman" charset="0"/>
              <a:cs typeface="Arial" panose="020B0604020202020204" pitchFamily="34" charset="0"/>
            </a:rPr>
            <a:t>Western Interconnection</a:t>
          </a:r>
          <a:r>
            <a:rPr lang="en-US" sz="1400" b="1" i="0" baseline="0" dirty="0" smtClean="0">
              <a:solidFill>
                <a:schemeClr val="accent1"/>
              </a:solidFill>
              <a:latin typeface="Arial" panose="020B0604020202020204" pitchFamily="34" charset="0"/>
              <a:ea typeface="Times New Roman" charset="0"/>
              <a:cs typeface="Arial" panose="020B0604020202020204" pitchFamily="34" charset="0"/>
            </a:rPr>
            <a:t>   </a:t>
          </a:r>
          <a:r>
            <a:rPr lang="en-US" sz="1400" b="1" i="0" baseline="0" dirty="0" smtClean="0">
              <a:solidFill>
                <a:schemeClr val="accent3"/>
              </a:solidFill>
              <a:latin typeface="Arial" panose="020B0604020202020204" pitchFamily="34" charset="0"/>
              <a:ea typeface="Times New Roman" charset="0"/>
              <a:cs typeface="Arial" panose="020B0604020202020204" pitchFamily="34" charset="0"/>
            </a:rPr>
            <a:t>Texas</a:t>
          </a:r>
        </a:p>
      </cdr:txBody>
    </cdr:sp>
  </cdr:relSizeAnchor>
  <cdr:relSizeAnchor xmlns:cdr="http://schemas.openxmlformats.org/drawingml/2006/chartDrawing">
    <cdr:from>
      <cdr:x>0.36824</cdr:x>
      <cdr:y>0.20581</cdr:y>
    </cdr:from>
    <cdr:to>
      <cdr:x>0.63069</cdr:x>
      <cdr:y>0.52191</cdr:y>
    </cdr:to>
    <cdr:pic>
      <cdr:nvPicPr>
        <cdr:cNvPr id="7" name="Picture 6"/>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3202203" y="924011"/>
          <a:ext cx="2282213" cy="1419225"/>
        </a:xfrm>
        <a:prstGeom xmlns:a="http://schemas.openxmlformats.org/drawingml/2006/main" prst="rect">
          <a:avLst/>
        </a:prstGeom>
      </cdr:spPr>
    </cdr:pic>
  </cdr:relSizeAnchor>
</c:userShapes>
</file>

<file path=ppt/drawings/drawing73.xml><?xml version="1.0" encoding="utf-8"?>
<c:userShapes xmlns:c="http://schemas.openxmlformats.org/drawingml/2006/chart">
  <cdr:relSizeAnchor xmlns:cdr="http://schemas.openxmlformats.org/drawingml/2006/chartDrawing">
    <cdr:from>
      <cdr:x>0</cdr:x>
      <cdr:y>0</cdr:y>
    </cdr:from>
    <cdr:to>
      <cdr:x>0.80631</cdr:x>
      <cdr:y>0.23264</cdr:y>
    </cdr:to>
    <cdr:sp macro="" textlink="">
      <cdr:nvSpPr>
        <cdr:cNvPr id="7" name="TextBox 1"/>
        <cdr:cNvSpPr txBox="1"/>
      </cdr:nvSpPr>
      <cdr:spPr bwMode="auto">
        <a:xfrm xmlns:a="http://schemas.openxmlformats.org/drawingml/2006/main">
          <a:off x="0" y="0"/>
          <a:ext cx="2211857" cy="63817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baseline="0" dirty="0" smtClean="0">
              <a:solidFill>
                <a:sysClr val="windowText" lastClr="000000"/>
              </a:solidFill>
              <a:latin typeface="+mn-lt"/>
              <a:ea typeface="Times New Roman" charset="0"/>
              <a:cs typeface="Times New Roman" charset="0"/>
            </a:rPr>
            <a:t>Year-over-year nuclear capacity changes </a:t>
          </a:r>
        </a:p>
        <a:p xmlns:a="http://schemas.openxmlformats.org/drawingml/2006/main">
          <a:pPr eaLnBrk="0" hangingPunct="0"/>
          <a:r>
            <a:rPr lang="en-US" sz="1400" b="1" i="0" baseline="0" dirty="0" smtClean="0">
              <a:solidFill>
                <a:sysClr val="windowText" lastClr="000000"/>
              </a:solidFill>
              <a:latin typeface="+mn-lt"/>
              <a:ea typeface="Times New Roman" charset="0"/>
              <a:cs typeface="Times New Roman" charset="0"/>
            </a:rPr>
            <a:t>(Reference case)</a:t>
          </a:r>
        </a:p>
        <a:p xmlns:a="http://schemas.openxmlformats.org/drawingml/2006/main">
          <a:pPr eaLnBrk="0" hangingPunct="0"/>
          <a:r>
            <a:rPr lang="en-US" sz="1400" i="0" baseline="0" dirty="0" smtClean="0">
              <a:solidFill>
                <a:sysClr val="windowText" lastClr="000000"/>
              </a:solidFill>
              <a:latin typeface="+mn-lt"/>
              <a:ea typeface="Times New Roman" charset="0"/>
              <a:cs typeface="Times New Roman" charset="0"/>
            </a:rPr>
            <a:t>gigawatts</a:t>
          </a:r>
        </a:p>
        <a:p xmlns:a="http://schemas.openxmlformats.org/drawingml/2006/main">
          <a:pPr eaLnBrk="0" hangingPunct="0"/>
          <a:endParaRPr lang="en-US" sz="10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0.67528</cdr:x>
      <cdr:y>0.22137</cdr:y>
    </cdr:from>
    <cdr:to>
      <cdr:x>0.91833</cdr:x>
      <cdr:y>0.86257</cdr:y>
    </cdr:to>
    <cdr:sp macro="" textlink="">
      <cdr:nvSpPr>
        <cdr:cNvPr id="8" name="TextBox 1"/>
        <cdr:cNvSpPr txBox="1"/>
      </cdr:nvSpPr>
      <cdr:spPr bwMode="auto">
        <a:xfrm xmlns:a="http://schemas.openxmlformats.org/drawingml/2006/main">
          <a:off x="4718115" y="749933"/>
          <a:ext cx="1698155" cy="2172216"/>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r" eaLnBrk="0" hangingPunct="0"/>
          <a:r>
            <a:rPr lang="en-US" sz="1400" b="0" i="0" dirty="0" smtClean="0">
              <a:solidFill>
                <a:schemeClr val="tx1"/>
              </a:solidFill>
              <a:latin typeface="+mn-lt"/>
              <a:ea typeface="Times New Roman" charset="0"/>
              <a:cs typeface="Times New Roman" charset="0"/>
            </a:rPr>
            <a:t>additions</a:t>
          </a:r>
        </a:p>
        <a:p xmlns:a="http://schemas.openxmlformats.org/drawingml/2006/main">
          <a:pPr algn="r" eaLnBrk="0" hangingPunct="0"/>
          <a:endParaRPr lang="en-US" sz="1400" b="0" i="0" dirty="0" smtClean="0">
            <a:solidFill>
              <a:schemeClr val="bg2"/>
            </a:solidFill>
            <a:latin typeface="+mn-lt"/>
            <a:ea typeface="Times New Roman" charset="0"/>
            <a:cs typeface="Times New Roman" charset="0"/>
          </a:endParaRPr>
        </a:p>
        <a:p xmlns:a="http://schemas.openxmlformats.org/drawingml/2006/main">
          <a:pPr algn="r" eaLnBrk="0" hangingPunct="0"/>
          <a:endParaRPr lang="en-US" sz="1400" b="0" i="0" dirty="0" smtClean="0">
            <a:solidFill>
              <a:schemeClr val="bg2"/>
            </a:solidFill>
            <a:latin typeface="+mn-lt"/>
            <a:ea typeface="Times New Roman" charset="0"/>
            <a:cs typeface="Times New Roman" charset="0"/>
          </a:endParaRPr>
        </a:p>
        <a:p xmlns:a="http://schemas.openxmlformats.org/drawingml/2006/main">
          <a:pPr algn="r" eaLnBrk="0" hangingPunct="0"/>
          <a:endParaRPr lang="en-US" sz="1400" b="0" i="0" dirty="0" smtClean="0">
            <a:solidFill>
              <a:schemeClr val="bg2"/>
            </a:solidFill>
            <a:latin typeface="+mn-lt"/>
            <a:ea typeface="Times New Roman" charset="0"/>
            <a:cs typeface="Times New Roman" charset="0"/>
          </a:endParaRPr>
        </a:p>
        <a:p xmlns:a="http://schemas.openxmlformats.org/drawingml/2006/main">
          <a:pPr algn="r" eaLnBrk="0" hangingPunct="0"/>
          <a:endParaRPr lang="en-US" sz="1400" b="0" i="0" dirty="0" smtClean="0">
            <a:solidFill>
              <a:schemeClr val="bg2"/>
            </a:solidFill>
            <a:latin typeface="+mn-lt"/>
            <a:ea typeface="Times New Roman" charset="0"/>
            <a:cs typeface="Times New Roman" charset="0"/>
          </a:endParaRPr>
        </a:p>
        <a:p xmlns:a="http://schemas.openxmlformats.org/drawingml/2006/main">
          <a:pPr algn="r" eaLnBrk="0" hangingPunct="0"/>
          <a:r>
            <a:rPr lang="en-US" sz="1400" b="0" i="0" dirty="0" smtClean="0">
              <a:solidFill>
                <a:schemeClr val="tx1"/>
              </a:solidFill>
              <a:latin typeface="+mn-lt"/>
              <a:ea typeface="Times New Roman" charset="0"/>
              <a:cs typeface="Times New Roman" charset="0"/>
            </a:rPr>
            <a:t>retirements</a:t>
          </a:r>
        </a:p>
      </cdr:txBody>
    </cdr:sp>
  </cdr:relSizeAnchor>
  <cdr:relSizeAnchor xmlns:cdr="http://schemas.openxmlformats.org/drawingml/2006/chartDrawing">
    <cdr:from>
      <cdr:x>0.33707</cdr:x>
      <cdr:y>0.25135</cdr:y>
    </cdr:from>
    <cdr:to>
      <cdr:x>0.5701</cdr:x>
      <cdr:y>0.41631</cdr:y>
    </cdr:to>
    <cdr:sp macro="" textlink="">
      <cdr:nvSpPr>
        <cdr:cNvPr id="9" name="TextBox 1"/>
        <cdr:cNvSpPr txBox="1"/>
      </cdr:nvSpPr>
      <cdr:spPr bwMode="auto">
        <a:xfrm xmlns:a="http://schemas.openxmlformats.org/drawingml/2006/main">
          <a:off x="2210597" y="734190"/>
          <a:ext cx="1528233" cy="48184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chemeClr val="accent3">
                  <a:lumMod val="60000"/>
                  <a:lumOff val="40000"/>
                </a:schemeClr>
              </a:solidFill>
              <a:latin typeface="+mn-lt"/>
              <a:ea typeface="Times New Roman" charset="0"/>
              <a:cs typeface="Times New Roman" charset="0"/>
            </a:rPr>
            <a:t>assumed uprates</a:t>
          </a:r>
        </a:p>
        <a:p xmlns:a="http://schemas.openxmlformats.org/drawingml/2006/main">
          <a:pPr eaLnBrk="0" hangingPunct="0"/>
          <a:r>
            <a:rPr lang="en-US" sz="1400" b="1" i="0" dirty="0" smtClean="0">
              <a:solidFill>
                <a:schemeClr val="accent3">
                  <a:lumMod val="75000"/>
                </a:schemeClr>
              </a:solidFill>
              <a:latin typeface="+mn-lt"/>
              <a:ea typeface="Times New Roman" charset="0"/>
              <a:cs typeface="Times New Roman" charset="0"/>
            </a:rPr>
            <a:t>new reactors</a:t>
          </a:r>
        </a:p>
        <a:p xmlns:a="http://schemas.openxmlformats.org/drawingml/2006/main">
          <a:pPr eaLnBrk="0" hangingPunct="0"/>
          <a:endParaRPr lang="en-US" sz="1400" b="1" i="0" dirty="0" smtClean="0">
            <a:solidFill>
              <a:schemeClr val="accent6"/>
            </a:solidFill>
            <a:latin typeface="+mn-lt"/>
            <a:ea typeface="Times New Roman" charset="0"/>
            <a:cs typeface="Times New Roman" charset="0"/>
          </a:endParaRPr>
        </a:p>
        <a:p xmlns:a="http://schemas.openxmlformats.org/drawingml/2006/main">
          <a:pPr eaLnBrk="0" hangingPunct="0"/>
          <a:endParaRPr lang="en-US" sz="1400" b="1" i="0" dirty="0" smtClean="0">
            <a:solidFill>
              <a:schemeClr val="accent6"/>
            </a:solidFill>
            <a:latin typeface="+mn-lt"/>
            <a:ea typeface="Times New Roman" charset="0"/>
            <a:cs typeface="Times New Roman" charset="0"/>
          </a:endParaRPr>
        </a:p>
        <a:p xmlns:a="http://schemas.openxmlformats.org/drawingml/2006/main">
          <a:pPr eaLnBrk="0" hangingPunct="0"/>
          <a:endParaRPr lang="en-US" sz="1400" b="1" i="0" dirty="0" smtClean="0">
            <a:solidFill>
              <a:schemeClr val="accent6"/>
            </a:solidFill>
            <a:latin typeface="+mn-lt"/>
            <a:ea typeface="Times New Roman" charset="0"/>
            <a:cs typeface="Times New Roman" charset="0"/>
          </a:endParaRPr>
        </a:p>
        <a:p xmlns:a="http://schemas.openxmlformats.org/drawingml/2006/main">
          <a:pPr eaLnBrk="0" hangingPunct="0"/>
          <a:endParaRPr lang="en-US" sz="1400" b="1" i="0" dirty="0" smtClean="0">
            <a:solidFill>
              <a:schemeClr val="accent6"/>
            </a:solidFill>
            <a:latin typeface="+mn-lt"/>
            <a:ea typeface="Times New Roman" charset="0"/>
            <a:cs typeface="Times New Roman" charset="0"/>
          </a:endParaRPr>
        </a:p>
        <a:p xmlns:a="http://schemas.openxmlformats.org/drawingml/2006/main">
          <a:pPr eaLnBrk="0" hangingPunct="0"/>
          <a:endParaRPr lang="en-US" sz="1400" b="1" i="0" dirty="0" smtClean="0">
            <a:solidFill>
              <a:schemeClr val="accent6"/>
            </a:solidFill>
            <a:latin typeface="+mn-lt"/>
            <a:ea typeface="Times New Roman" charset="0"/>
            <a:cs typeface="Times New Roman" charset="0"/>
          </a:endParaRPr>
        </a:p>
      </cdr:txBody>
    </cdr:sp>
  </cdr:relSizeAnchor>
  <cdr:relSizeAnchor xmlns:cdr="http://schemas.openxmlformats.org/drawingml/2006/chartDrawing">
    <cdr:from>
      <cdr:x>0.33917</cdr:x>
      <cdr:y>0.775</cdr:y>
    </cdr:from>
    <cdr:to>
      <cdr:x>0.72112</cdr:x>
      <cdr:y>0.95109</cdr:y>
    </cdr:to>
    <cdr:sp macro="" textlink="">
      <cdr:nvSpPr>
        <cdr:cNvPr id="2" name="TextBox 1"/>
        <cdr:cNvSpPr txBox="1"/>
      </cdr:nvSpPr>
      <cdr:spPr bwMode="auto">
        <a:xfrm xmlns:a="http://schemas.openxmlformats.org/drawingml/2006/main">
          <a:off x="1392514" y="3479521"/>
          <a:ext cx="1568145" cy="790592"/>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square" lIns="0" tIns="0" rIns="0" rtlCol="0">
          <a:prstTxWarp prst="textNoShape">
            <a:avLst/>
          </a:prstTxWarp>
        </a:bodyPr>
        <a:lstStyle xmlns:a="http://schemas.openxmlformats.org/drawingml/2006/main"/>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675005"/>
              </a:solidFill>
              <a:effectLst/>
              <a:uLnTx/>
              <a:uFillTx/>
              <a:latin typeface="+mn-lt"/>
              <a:ea typeface="Times New Roman" charset="0"/>
              <a:cs typeface="Times New Roman" charset="0"/>
            </a:rPr>
            <a:t>actual/announced</a:t>
          </a: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675005"/>
              </a:solidFill>
              <a:effectLst/>
              <a:uLnTx/>
              <a:uFillTx/>
              <a:latin typeface="+mn-lt"/>
              <a:ea typeface="Times New Roman" charset="0"/>
              <a:cs typeface="Times New Roman" charset="0"/>
            </a:rPr>
            <a:t>retirements</a:t>
          </a:r>
          <a:endParaRPr kumimoji="0" lang="en-US" sz="1400" b="1" i="0" u="none" strike="noStrike" kern="0" cap="none" spc="0" normalizeH="0" baseline="0" noProof="0" dirty="0" smtClean="0">
            <a:ln>
              <a:noFill/>
            </a:ln>
            <a:solidFill>
              <a:srgbClr val="BD732A"/>
            </a:solidFill>
            <a:effectLst/>
            <a:uLnTx/>
            <a:uFillTx/>
            <a:latin typeface="+mn-lt"/>
            <a:ea typeface="Times New Roman" charset="0"/>
            <a:cs typeface="Times New Roman" charset="0"/>
          </a:endParaRPr>
        </a:p>
      </cdr:txBody>
    </cdr:sp>
  </cdr:relSizeAnchor>
  <cdr:relSizeAnchor xmlns:cdr="http://schemas.openxmlformats.org/drawingml/2006/chartDrawing">
    <cdr:from>
      <cdr:x>0.34062</cdr:x>
      <cdr:y>0.60544</cdr:y>
    </cdr:from>
    <cdr:to>
      <cdr:x>0.59385</cdr:x>
      <cdr:y>0.76196</cdr:y>
    </cdr:to>
    <cdr:sp macro="" textlink="">
      <cdr:nvSpPr>
        <cdr:cNvPr id="3" name="TextBox 2"/>
        <cdr:cNvSpPr txBox="1"/>
      </cdr:nvSpPr>
      <cdr:spPr bwMode="auto">
        <a:xfrm xmlns:a="http://schemas.openxmlformats.org/drawingml/2006/main">
          <a:off x="1398468" y="2718246"/>
          <a:ext cx="1039677" cy="702729"/>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square" lIns="0" tIns="0" rIns="0" rtlCol="0">
          <a:prstTxWarp prst="textNoShape">
            <a:avLst/>
          </a:prstTxWarp>
        </a:bodyPr>
        <a:lstStyle xmlns:a="http://schemas.openxmlformats.org/drawingml/2006/main"/>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BD732A"/>
              </a:solidFill>
              <a:effectLst/>
              <a:uLnTx/>
              <a:uFillTx/>
              <a:latin typeface="+mn-lt"/>
              <a:ea typeface="Times New Roman" charset="0"/>
              <a:cs typeface="Times New Roman" charset="0"/>
            </a:rPr>
            <a:t>projected</a:t>
          </a: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BD732A"/>
              </a:solidFill>
              <a:effectLst/>
              <a:uLnTx/>
              <a:uFillTx/>
              <a:latin typeface="+mn-lt"/>
              <a:ea typeface="Times New Roman" charset="0"/>
              <a:cs typeface="Times New Roman" charset="0"/>
            </a:rPr>
            <a:t>retirements</a:t>
          </a:r>
          <a:endParaRPr lang="en-US" sz="1600" b="1" i="1" dirty="0" smtClean="0">
            <a:solidFill>
              <a:srgbClr val="333333"/>
            </a:solidFill>
            <a:latin typeface="Times New Roman" charset="0"/>
            <a:ea typeface="Times New Roman" charset="0"/>
            <a:cs typeface="Times New Roman" charset="0"/>
          </a:endParaRPr>
        </a:p>
      </cdr:txBody>
    </cdr:sp>
  </cdr:relSizeAnchor>
</c:userShapes>
</file>

<file path=ppt/drawings/drawing74.xml><?xml version="1.0" encoding="utf-8"?>
<c:userShapes xmlns:c="http://schemas.openxmlformats.org/drawingml/2006/chart">
  <cdr:relSizeAnchor xmlns:cdr="http://schemas.openxmlformats.org/drawingml/2006/chartDrawing">
    <cdr:from>
      <cdr:x>0.00521</cdr:x>
      <cdr:y>0</cdr:y>
    </cdr:from>
    <cdr:to>
      <cdr:x>0.81272</cdr:x>
      <cdr:y>0.23264</cdr:y>
    </cdr:to>
    <cdr:sp macro="" textlink="">
      <cdr:nvSpPr>
        <cdr:cNvPr id="2" name="TextBox 1"/>
        <cdr:cNvSpPr txBox="1"/>
      </cdr:nvSpPr>
      <cdr:spPr bwMode="auto">
        <a:xfrm xmlns:a="http://schemas.openxmlformats.org/drawingml/2006/main">
          <a:off x="14271" y="0"/>
          <a:ext cx="2211857" cy="63817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400" b="1" i="0" baseline="0" dirty="0" smtClean="0">
              <a:solidFill>
                <a:sysClr val="windowText" lastClr="000000"/>
              </a:solidFill>
              <a:latin typeface="+mn-lt"/>
              <a:ea typeface="Times New Roman" charset="0"/>
              <a:cs typeface="Times New Roman" charset="0"/>
            </a:rPr>
            <a:t>Nuclear electricity generating capacity</a:t>
          </a:r>
        </a:p>
        <a:p xmlns:a="http://schemas.openxmlformats.org/drawingml/2006/main">
          <a:pPr eaLnBrk="0" hangingPunct="0"/>
          <a:r>
            <a:rPr lang="en-US" sz="1400" i="0" baseline="0" dirty="0" smtClean="0">
              <a:solidFill>
                <a:sysClr val="windowText" lastClr="000000"/>
              </a:solidFill>
              <a:latin typeface="+mn-lt"/>
              <a:ea typeface="Times New Roman" charset="0"/>
              <a:cs typeface="Times New Roman" charset="0"/>
            </a:rPr>
            <a:t>gigawatts</a:t>
          </a:r>
        </a:p>
        <a:p xmlns:a="http://schemas.openxmlformats.org/drawingml/2006/main">
          <a:pPr eaLnBrk="0" hangingPunct="0"/>
          <a:endParaRPr lang="en-US" sz="10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0.09013</cdr:x>
      <cdr:y>0.20201</cdr:y>
    </cdr:from>
    <cdr:to>
      <cdr:x>0.51649</cdr:x>
      <cdr:y>0.33535</cdr:y>
    </cdr:to>
    <cdr:grpSp>
      <cdr:nvGrpSpPr>
        <cdr:cNvPr id="5" name="Group 4"/>
        <cdr:cNvGrpSpPr/>
      </cdr:nvGrpSpPr>
      <cdr:grpSpPr>
        <a:xfrm xmlns:a="http://schemas.openxmlformats.org/drawingml/2006/main">
          <a:off x="370043" y="912507"/>
          <a:ext cx="1750487" cy="602315"/>
          <a:chOff x="-870320" y="299561"/>
          <a:chExt cx="2336768" cy="368275"/>
        </a:xfrm>
      </cdr:grpSpPr>
      <cdr:sp macro="" textlink="">
        <cdr:nvSpPr>
          <cdr:cNvPr id="7" name="TextBox 1"/>
          <cdr:cNvSpPr txBox="1"/>
        </cdr:nvSpPr>
        <cdr:spPr bwMode="auto">
          <a:xfrm xmlns:a="http://schemas.openxmlformats.org/drawingml/2006/main">
            <a:off x="-870320" y="299561"/>
            <a:ext cx="2336768" cy="36827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0" i="0" dirty="0" smtClean="0">
                <a:solidFill>
                  <a:schemeClr val="bg2"/>
                </a:solidFill>
                <a:latin typeface="+mn-lt"/>
                <a:ea typeface="Times New Roman" charset="0"/>
                <a:cs typeface="Times New Roman" charset="0"/>
              </a:rPr>
              <a:t>         </a:t>
            </a:r>
            <a:r>
              <a:rPr lang="en-US" sz="1400" b="1" i="0" dirty="0" smtClean="0">
                <a:solidFill>
                  <a:schemeClr val="bg2"/>
                </a:solidFill>
                <a:latin typeface="+mn-lt"/>
                <a:ea typeface="Times New Roman" charset="0"/>
                <a:cs typeface="Times New Roman" charset="0"/>
              </a:rPr>
              <a:t>2018</a:t>
            </a:r>
          </a:p>
          <a:p xmlns:a="http://schemas.openxmlformats.org/drawingml/2006/main">
            <a:pPr eaLnBrk="0" hangingPunct="0"/>
            <a:r>
              <a:rPr lang="en-US" sz="1400" b="0" i="0" dirty="0" smtClean="0">
                <a:solidFill>
                  <a:schemeClr val="bg2"/>
                </a:solidFill>
                <a:latin typeface="+mn-lt"/>
                <a:ea typeface="Times New Roman" charset="0"/>
                <a:cs typeface="Times New Roman" charset="0"/>
              </a:rPr>
              <a:t>history</a:t>
            </a:r>
            <a:r>
              <a:rPr lang="en-US" sz="1400" b="0" i="0" baseline="0" dirty="0" smtClean="0">
                <a:solidFill>
                  <a:schemeClr val="bg2"/>
                </a:solidFill>
                <a:latin typeface="+mn-lt"/>
                <a:ea typeface="Times New Roman" charset="0"/>
                <a:cs typeface="Times New Roman" charset="0"/>
              </a:rPr>
              <a:t>     projections</a:t>
            </a:r>
            <a:endParaRPr lang="en-US" sz="1400" b="0" i="0" dirty="0" smtClean="0">
              <a:solidFill>
                <a:schemeClr val="bg2"/>
              </a:solidFill>
              <a:latin typeface="+mn-lt"/>
              <a:ea typeface="Times New Roman" charset="0"/>
              <a:cs typeface="Times New Roman" charset="0"/>
            </a:endParaRPr>
          </a:p>
        </cdr:txBody>
      </cdr:sp>
    </cdr:grpSp>
  </cdr:relSizeAnchor>
  <cdr:relSizeAnchor xmlns:cdr="http://schemas.openxmlformats.org/drawingml/2006/chartDrawing">
    <cdr:from>
      <cdr:x>0.71542</cdr:x>
      <cdr:y>0.19244</cdr:y>
    </cdr:from>
    <cdr:to>
      <cdr:x>0.98092</cdr:x>
      <cdr:y>0.80756</cdr:y>
    </cdr:to>
    <cdr:sp macro="" textlink="">
      <cdr:nvSpPr>
        <cdr:cNvPr id="10" name="TextBox 1"/>
        <cdr:cNvSpPr txBox="1"/>
      </cdr:nvSpPr>
      <cdr:spPr bwMode="auto">
        <a:xfrm xmlns:a="http://schemas.openxmlformats.org/drawingml/2006/main">
          <a:off x="2937281" y="869277"/>
          <a:ext cx="1090052" cy="2778581"/>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chemeClr val="accent2"/>
              </a:solidFill>
              <a:latin typeface="+mn-lt"/>
              <a:ea typeface="Times New Roman" charset="0"/>
              <a:cs typeface="Times New Roman" charset="0"/>
            </a:rPr>
            <a:t>Low Oil and Gas Resource and Technology</a:t>
          </a: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Text" lastClr="000000"/>
              </a:solidFill>
              <a:effectLst/>
              <a:uLnTx/>
              <a:uFillTx/>
              <a:latin typeface="+mn-lt"/>
              <a:ea typeface="Times New Roman" charset="0"/>
              <a:cs typeface="Times New Roman" charset="0"/>
            </a:rPr>
            <a:t>Reference</a:t>
          </a: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5D9732"/>
              </a:solidFill>
              <a:effectLst/>
              <a:uLnTx/>
              <a:uFillTx/>
              <a:latin typeface="+mn-lt"/>
              <a:ea typeface="Times New Roman" charset="0"/>
              <a:cs typeface="Times New Roman" charset="0"/>
            </a:rPr>
            <a:t>High Oil and Gas Resource and Technology</a:t>
          </a: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endParaRPr kumimoji="0" lang="en-US" sz="1400" b="1" i="0" u="none" strike="noStrike" kern="0" cap="none" spc="0" normalizeH="0" baseline="0" noProof="0" dirty="0" smtClean="0">
            <a:ln>
              <a:noFill/>
            </a:ln>
            <a:solidFill>
              <a:srgbClr val="003953"/>
            </a:solidFill>
            <a:effectLst/>
            <a:uLnTx/>
            <a:uFillTx/>
            <a:latin typeface="+mn-lt"/>
            <a:ea typeface="Times New Roman" charset="0"/>
            <a:cs typeface="Times New Roman" charset="0"/>
          </a:endParaRPr>
        </a:p>
        <a:p xmlns:a="http://schemas.openxmlformats.org/drawingml/2006/main">
          <a:pPr eaLnBrk="0" hangingPunct="0"/>
          <a:endParaRPr lang="en-US" sz="1400" b="1" i="0" baseline="0" dirty="0" smtClean="0">
            <a:solidFill>
              <a:schemeClr val="accent2"/>
            </a:solidFill>
            <a:latin typeface="+mn-lt"/>
            <a:ea typeface="Times New Roman" charset="0"/>
            <a:cs typeface="Times New Roman" charset="0"/>
          </a:endParaRPr>
        </a:p>
      </cdr:txBody>
    </cdr:sp>
  </cdr:relSizeAnchor>
</c:userShapes>
</file>

<file path=ppt/drawings/drawing75.xml><?xml version="1.0" encoding="utf-8"?>
<c:userShapes xmlns:c="http://schemas.openxmlformats.org/drawingml/2006/chart">
  <cdr:relSizeAnchor xmlns:cdr="http://schemas.openxmlformats.org/drawingml/2006/chartDrawing">
    <cdr:from>
      <cdr:x>0.24114</cdr:x>
      <cdr:y>0.16882</cdr:y>
    </cdr:from>
    <cdr:to>
      <cdr:x>0.4541</cdr:x>
      <cdr:y>0.31517</cdr:y>
    </cdr:to>
    <cdr:sp macro="" textlink="">
      <cdr:nvSpPr>
        <cdr:cNvPr id="6" name="TextBox 1"/>
        <cdr:cNvSpPr txBox="1"/>
      </cdr:nvSpPr>
      <cdr:spPr bwMode="auto">
        <a:xfrm xmlns:a="http://schemas.openxmlformats.org/drawingml/2006/main">
          <a:off x="1190711" y="757950"/>
          <a:ext cx="1051545" cy="65706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0" i="0" dirty="0" smtClean="0">
              <a:solidFill>
                <a:schemeClr val="bg2"/>
              </a:solidFill>
              <a:latin typeface="+mn-lt"/>
              <a:ea typeface="Times New Roman" charset="0"/>
              <a:cs typeface="Times New Roman" charset="0"/>
            </a:rPr>
            <a:t>         </a:t>
          </a:r>
          <a:r>
            <a:rPr lang="en-US" sz="1400" b="1" i="0" dirty="0" smtClean="0">
              <a:solidFill>
                <a:schemeClr val="bg2"/>
              </a:solidFill>
              <a:latin typeface="+mn-lt"/>
              <a:ea typeface="Times New Roman" charset="0"/>
              <a:cs typeface="Times New Roman" charset="0"/>
            </a:rPr>
            <a:t>2018</a:t>
          </a:r>
        </a:p>
        <a:p xmlns:a="http://schemas.openxmlformats.org/drawingml/2006/main">
          <a:pPr eaLnBrk="0" hangingPunct="0"/>
          <a:r>
            <a:rPr lang="en-US" sz="1400" b="0" i="0" dirty="0" smtClean="0">
              <a:solidFill>
                <a:schemeClr val="bg2"/>
              </a:solidFill>
              <a:latin typeface="+mn-lt"/>
              <a:ea typeface="Times New Roman" charset="0"/>
              <a:cs typeface="Times New Roman" charset="0"/>
            </a:rPr>
            <a:t>history</a:t>
          </a:r>
          <a:r>
            <a:rPr lang="en-US" sz="1400" b="0" i="0" baseline="0" dirty="0" smtClean="0">
              <a:solidFill>
                <a:schemeClr val="bg2"/>
              </a:solidFill>
              <a:latin typeface="+mn-lt"/>
              <a:ea typeface="Times New Roman" charset="0"/>
              <a:cs typeface="Times New Roman" charset="0"/>
            </a:rPr>
            <a:t>     projections</a:t>
          </a:r>
          <a:endParaRPr lang="en-US" sz="1400" b="0" i="0" dirty="0" smtClean="0">
            <a:solidFill>
              <a:schemeClr val="bg2"/>
            </a:solidFill>
            <a:latin typeface="+mn-lt"/>
            <a:ea typeface="Times New Roman" charset="0"/>
            <a:cs typeface="Times New Roman" charset="0"/>
          </a:endParaRPr>
        </a:p>
      </cdr:txBody>
    </cdr:sp>
  </cdr:relSizeAnchor>
  <cdr:relSizeAnchor xmlns:cdr="http://schemas.openxmlformats.org/drawingml/2006/chartDrawing">
    <cdr:from>
      <cdr:x>0.38632</cdr:x>
      <cdr:y>0.33215</cdr:y>
    </cdr:from>
    <cdr:to>
      <cdr:x>0.93528</cdr:x>
      <cdr:y>0.44869</cdr:y>
    </cdr:to>
    <cdr:sp macro="" textlink="">
      <cdr:nvSpPr>
        <cdr:cNvPr id="5" name="TextBox 6"/>
        <cdr:cNvSpPr txBox="1"/>
      </cdr:nvSpPr>
      <cdr:spPr>
        <a:xfrm xmlns:a="http://schemas.openxmlformats.org/drawingml/2006/main">
          <a:off x="1771152" y="1491264"/>
          <a:ext cx="2516778" cy="523220"/>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400" b="1" dirty="0" smtClean="0">
              <a:solidFill>
                <a:schemeClr val="accent2"/>
              </a:solidFill>
            </a:rPr>
            <a:t>Low Oil and Gas Resource</a:t>
          </a:r>
        </a:p>
        <a:p xmlns:a="http://schemas.openxmlformats.org/drawingml/2006/main">
          <a:r>
            <a:rPr lang="en-US" sz="1400" b="1" dirty="0" smtClean="0">
              <a:solidFill>
                <a:schemeClr val="accent2"/>
              </a:solidFill>
            </a:rPr>
            <a:t>and Technology</a:t>
          </a:r>
          <a:endParaRPr lang="en-US" sz="1400" b="1" dirty="0">
            <a:solidFill>
              <a:schemeClr val="accent2"/>
            </a:solidFill>
          </a:endParaRPr>
        </a:p>
      </cdr:txBody>
    </cdr:sp>
  </cdr:relSizeAnchor>
  <cdr:relSizeAnchor xmlns:cdr="http://schemas.openxmlformats.org/drawingml/2006/chartDrawing">
    <cdr:from>
      <cdr:x>0.70145</cdr:x>
      <cdr:y>0.51873</cdr:y>
    </cdr:from>
    <cdr:to>
      <cdr:x>0.87202</cdr:x>
      <cdr:y>0.6</cdr:y>
    </cdr:to>
    <cdr:sp macro="" textlink="">
      <cdr:nvSpPr>
        <cdr:cNvPr id="8" name="TextBox 7"/>
        <cdr:cNvSpPr txBox="1"/>
      </cdr:nvSpPr>
      <cdr:spPr>
        <a:xfrm xmlns:a="http://schemas.openxmlformats.org/drawingml/2006/main">
          <a:off x="4329490" y="1907189"/>
          <a:ext cx="1052789" cy="298800"/>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400" b="1" dirty="0" smtClean="0">
              <a:solidFill>
                <a:sysClr val="windowText" lastClr="000000"/>
              </a:solidFill>
            </a:rPr>
            <a:t>Reference</a:t>
          </a:r>
          <a:endParaRPr lang="en-US" sz="1400" b="1" dirty="0">
            <a:solidFill>
              <a:sysClr val="windowText" lastClr="000000"/>
            </a:solidFill>
          </a:endParaRPr>
        </a:p>
      </cdr:txBody>
    </cdr:sp>
  </cdr:relSizeAnchor>
  <cdr:relSizeAnchor xmlns:cdr="http://schemas.openxmlformats.org/drawingml/2006/chartDrawing">
    <cdr:from>
      <cdr:x>0.39012</cdr:x>
      <cdr:y>0.74696</cdr:y>
    </cdr:from>
    <cdr:to>
      <cdr:x>0.94478</cdr:x>
      <cdr:y>0.8635</cdr:y>
    </cdr:to>
    <cdr:sp macro="" textlink="">
      <cdr:nvSpPr>
        <cdr:cNvPr id="9" name="TextBox 8"/>
        <cdr:cNvSpPr txBox="1"/>
      </cdr:nvSpPr>
      <cdr:spPr>
        <a:xfrm xmlns:a="http://schemas.openxmlformats.org/drawingml/2006/main">
          <a:off x="1788570" y="3353629"/>
          <a:ext cx="2542902" cy="523220"/>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400" b="1" dirty="0" smtClean="0">
              <a:solidFill>
                <a:schemeClr val="accent3"/>
              </a:solidFill>
            </a:rPr>
            <a:t>High Oil and </a:t>
          </a:r>
          <a:r>
            <a:rPr lang="en-US" sz="1400" b="1" dirty="0">
              <a:solidFill>
                <a:schemeClr val="accent3"/>
              </a:solidFill>
            </a:rPr>
            <a:t>Gas Resource</a:t>
          </a:r>
        </a:p>
        <a:p xmlns:a="http://schemas.openxmlformats.org/drawingml/2006/main">
          <a:r>
            <a:rPr lang="en-US" sz="1400" b="1" dirty="0" smtClean="0">
              <a:solidFill>
                <a:schemeClr val="accent3"/>
              </a:solidFill>
            </a:rPr>
            <a:t>and Technology</a:t>
          </a:r>
          <a:endParaRPr lang="en-US" sz="1400" b="1" dirty="0">
            <a:solidFill>
              <a:schemeClr val="accent3"/>
            </a:solidFill>
          </a:endParaRPr>
        </a:p>
      </cdr:txBody>
    </cdr:sp>
  </cdr:relSizeAnchor>
  <cdr:relSizeAnchor xmlns:cdr="http://schemas.openxmlformats.org/drawingml/2006/chartDrawing">
    <cdr:from>
      <cdr:x>0</cdr:x>
      <cdr:y>0.01437</cdr:y>
    </cdr:from>
    <cdr:to>
      <cdr:x>1</cdr:x>
      <cdr:y>0.15845</cdr:y>
    </cdr:to>
    <cdr:sp macro="" textlink="">
      <cdr:nvSpPr>
        <cdr:cNvPr id="10" name="Text Placeholder 5"/>
        <cdr:cNvSpPr txBox="1">
          <a:spLocks xmlns:a="http://schemas.openxmlformats.org/drawingml/2006/main"/>
        </cdr:cNvSpPr>
      </cdr:nvSpPr>
      <cdr:spPr>
        <a:xfrm xmlns:a="http://schemas.openxmlformats.org/drawingml/2006/main">
          <a:off x="0" y="64517"/>
          <a:ext cx="5020623" cy="646877"/>
        </a:xfrm>
        <a:prstGeom xmlns:a="http://schemas.openxmlformats.org/drawingml/2006/main" prst="rect">
          <a:avLst/>
        </a:prstGeom>
      </cdr:spPr>
      <cdr:txBody>
        <a:bodyPr xmlns:a="http://schemas.openxmlformats.org/drawingml/2006/main" vert="horz" lIns="91440" tIns="45720" rIns="91440" bIns="0" rtlCol="0" anchor="b" anchorCtr="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rgbClr val="000000"/>
              </a:solidFill>
            </a:rPr>
            <a:t>Electric generating capacity Total electricity generation</a:t>
          </a: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lang="en-US" sz="1400" i="0" dirty="0" smtClean="0">
              <a:solidFill>
                <a:srgbClr val="000000"/>
              </a:solidFill>
            </a:rPr>
            <a:t>gigawatts                                              </a:t>
          </a:r>
          <a:r>
            <a:rPr lang="en-US" sz="1400" b="0" i="0" baseline="0" dirty="0" smtClean="0">
              <a:solidFill>
                <a:sysClr val="windowText" lastClr="000000"/>
              </a:solidFill>
              <a:effectLst/>
              <a:latin typeface="+mn-lt"/>
              <a:ea typeface="+mn-ea"/>
              <a:cs typeface="+mn-cs"/>
            </a:rPr>
            <a:t>tr</a:t>
          </a:r>
          <a:r>
            <a:rPr lang="en-US" sz="1400" b="0" i="0" baseline="0" dirty="0" smtClean="0">
              <a:effectLst/>
              <a:latin typeface="+mn-lt"/>
              <a:ea typeface="+mn-ea"/>
              <a:cs typeface="+mn-cs"/>
            </a:rPr>
            <a:t>illion </a:t>
          </a:r>
          <a:r>
            <a:rPr lang="en-US" sz="1400" b="0" i="0" baseline="0" dirty="0">
              <a:effectLst/>
              <a:latin typeface="+mn-lt"/>
              <a:ea typeface="+mn-ea"/>
              <a:cs typeface="+mn-cs"/>
            </a:rPr>
            <a:t>kilowatthours</a:t>
          </a:r>
          <a:endParaRPr lang="en-US" sz="1400" dirty="0">
            <a:effectLst/>
          </a:endParaRPr>
        </a:p>
      </cdr:txBody>
    </cdr:sp>
  </cdr:relSizeAnchor>
</c:userShapes>
</file>

<file path=ppt/drawings/drawing76.xml><?xml version="1.0" encoding="utf-8"?>
<c:userShapes xmlns:c="http://schemas.openxmlformats.org/drawingml/2006/chart">
  <cdr:relSizeAnchor xmlns:cdr="http://schemas.openxmlformats.org/drawingml/2006/chartDrawing">
    <cdr:from>
      <cdr:x>0.2854</cdr:x>
      <cdr:y>0.17839</cdr:y>
    </cdr:from>
    <cdr:to>
      <cdr:x>0.49836</cdr:x>
      <cdr:y>0.32474</cdr:y>
    </cdr:to>
    <cdr:sp macro="" textlink="">
      <cdr:nvSpPr>
        <cdr:cNvPr id="6" name="TextBox 1"/>
        <cdr:cNvSpPr txBox="1"/>
      </cdr:nvSpPr>
      <cdr:spPr bwMode="auto">
        <a:xfrm xmlns:a="http://schemas.openxmlformats.org/drawingml/2006/main">
          <a:off x="1171738" y="800932"/>
          <a:ext cx="874340" cy="65706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0" i="0" dirty="0" smtClean="0">
              <a:solidFill>
                <a:schemeClr val="bg2"/>
              </a:solidFill>
              <a:latin typeface="+mn-lt"/>
              <a:ea typeface="Times New Roman" charset="0"/>
              <a:cs typeface="Times New Roman" charset="0"/>
            </a:rPr>
            <a:t>         </a:t>
          </a:r>
          <a:r>
            <a:rPr lang="en-US" sz="1400" b="1" i="0" dirty="0" smtClean="0">
              <a:solidFill>
                <a:schemeClr val="bg2"/>
              </a:solidFill>
              <a:latin typeface="+mn-lt"/>
              <a:ea typeface="Times New Roman" charset="0"/>
              <a:cs typeface="Times New Roman" charset="0"/>
            </a:rPr>
            <a:t>2018</a:t>
          </a:r>
        </a:p>
        <a:p xmlns:a="http://schemas.openxmlformats.org/drawingml/2006/main">
          <a:pPr eaLnBrk="0" hangingPunct="0"/>
          <a:r>
            <a:rPr lang="en-US" sz="1400" b="0" i="0" dirty="0" smtClean="0">
              <a:solidFill>
                <a:schemeClr val="bg2"/>
              </a:solidFill>
              <a:latin typeface="+mn-lt"/>
              <a:ea typeface="Times New Roman" charset="0"/>
              <a:cs typeface="Times New Roman" charset="0"/>
            </a:rPr>
            <a:t>history</a:t>
          </a:r>
          <a:r>
            <a:rPr lang="en-US" sz="1400" b="0" i="0" baseline="0" dirty="0" smtClean="0">
              <a:solidFill>
                <a:schemeClr val="bg2"/>
              </a:solidFill>
              <a:latin typeface="+mn-lt"/>
              <a:ea typeface="Times New Roman" charset="0"/>
              <a:cs typeface="Times New Roman" charset="0"/>
            </a:rPr>
            <a:t>     projections</a:t>
          </a:r>
          <a:endParaRPr lang="en-US" sz="1400" b="0" i="0" dirty="0" smtClean="0">
            <a:solidFill>
              <a:schemeClr val="bg2"/>
            </a:solidFill>
            <a:latin typeface="+mn-lt"/>
            <a:ea typeface="Times New Roman" charset="0"/>
            <a:cs typeface="Times New Roman" charset="0"/>
          </a:endParaRPr>
        </a:p>
      </cdr:txBody>
    </cdr:sp>
  </cdr:relSizeAnchor>
  <cdr:relSizeAnchor xmlns:cdr="http://schemas.openxmlformats.org/drawingml/2006/chartDrawing">
    <cdr:from>
      <cdr:x>0.00599</cdr:x>
      <cdr:y>0.0351</cdr:y>
    </cdr:from>
    <cdr:to>
      <cdr:x>0.97032</cdr:x>
      <cdr:y>0.17123</cdr:y>
    </cdr:to>
    <cdr:sp macro="" textlink="">
      <cdr:nvSpPr>
        <cdr:cNvPr id="10" name="Text Placeholder 5"/>
        <cdr:cNvSpPr txBox="1">
          <a:spLocks xmlns:a="http://schemas.openxmlformats.org/drawingml/2006/main"/>
        </cdr:cNvSpPr>
      </cdr:nvSpPr>
      <cdr:spPr>
        <a:xfrm xmlns:a="http://schemas.openxmlformats.org/drawingml/2006/main">
          <a:off x="25627" y="130165"/>
          <a:ext cx="4125686" cy="504835"/>
        </a:xfrm>
        <a:prstGeom xmlns:a="http://schemas.openxmlformats.org/drawingml/2006/main" prst="rect">
          <a:avLst/>
        </a:prstGeom>
      </cdr:spPr>
      <cdr:txBody>
        <a:bodyPr xmlns:a="http://schemas.openxmlformats.org/drawingml/2006/main" vert="horz" lIns="91440" tIns="45720" rIns="91440" bIns="0" rtlCol="0" anchor="b" anchorCtr="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GB" sz="1400" b="1" i="0" dirty="0" smtClean="0">
              <a:solidFill>
                <a:srgbClr val="000000"/>
              </a:solidFill>
            </a:rPr>
            <a:t>Capacity</a:t>
          </a:r>
          <a:r>
            <a:rPr lang="en-GB" sz="1400" b="1" i="0" baseline="0" dirty="0" smtClean="0">
              <a:solidFill>
                <a:srgbClr val="000000"/>
              </a:solidFill>
            </a:rPr>
            <a:t> utilization rate - coal-fired generation</a:t>
          </a:r>
          <a:br>
            <a:rPr lang="en-GB" sz="1400" b="1" i="0" baseline="0" dirty="0" smtClean="0">
              <a:solidFill>
                <a:srgbClr val="000000"/>
              </a:solidFill>
            </a:rPr>
          </a:br>
          <a:r>
            <a:rPr lang="en-GB" sz="1400" b="0" i="0" baseline="0" dirty="0" smtClean="0">
              <a:solidFill>
                <a:srgbClr val="000000"/>
              </a:solidFill>
            </a:rPr>
            <a:t>percent</a:t>
          </a:r>
          <a:endParaRPr lang="en-GB" sz="1400" b="0" i="0" dirty="0" smtClean="0">
            <a:solidFill>
              <a:srgbClr val="000000"/>
            </a:solidFill>
          </a:endParaRPr>
        </a:p>
      </cdr:txBody>
    </cdr:sp>
  </cdr:relSizeAnchor>
</c:userShapes>
</file>

<file path=ppt/drawings/drawing77.xml><?xml version="1.0" encoding="utf-8"?>
<c:userShapes xmlns:c="http://schemas.openxmlformats.org/drawingml/2006/chart">
  <cdr:relSizeAnchor xmlns:cdr="http://schemas.openxmlformats.org/drawingml/2006/chartDrawing">
    <cdr:from>
      <cdr:x>0.05416</cdr:x>
      <cdr:y>0.15906</cdr:y>
    </cdr:from>
    <cdr:to>
      <cdr:x>0.26712</cdr:x>
      <cdr:y>0.30541</cdr:y>
    </cdr:to>
    <cdr:sp macro="" textlink="">
      <cdr:nvSpPr>
        <cdr:cNvPr id="6" name="TextBox 1"/>
        <cdr:cNvSpPr txBox="1"/>
      </cdr:nvSpPr>
      <cdr:spPr bwMode="auto">
        <a:xfrm xmlns:a="http://schemas.openxmlformats.org/drawingml/2006/main">
          <a:off x="323963" y="557543"/>
          <a:ext cx="1273863" cy="512986"/>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0" i="0" dirty="0" smtClean="0">
              <a:solidFill>
                <a:schemeClr val="bg2"/>
              </a:solidFill>
              <a:latin typeface="+mn-lt"/>
              <a:ea typeface="Times New Roman" charset="0"/>
              <a:cs typeface="Times New Roman" charset="0"/>
            </a:rPr>
            <a:t>         </a:t>
          </a:r>
          <a:r>
            <a:rPr lang="en-US" sz="1400" b="1" i="0" dirty="0" smtClean="0">
              <a:solidFill>
                <a:schemeClr val="tx1"/>
              </a:solidFill>
              <a:latin typeface="+mn-lt"/>
              <a:ea typeface="Times New Roman" charset="0"/>
              <a:cs typeface="Times New Roman" charset="0"/>
            </a:rPr>
            <a:t>2018</a:t>
          </a:r>
        </a:p>
        <a:p xmlns:a="http://schemas.openxmlformats.org/drawingml/2006/main">
          <a:pPr eaLnBrk="0" hangingPunct="0"/>
          <a:endParaRPr lang="en-US" sz="1400" b="1" i="0" dirty="0" smtClean="0">
            <a:solidFill>
              <a:schemeClr val="tx1"/>
            </a:solidFill>
            <a:latin typeface="+mn-lt"/>
            <a:ea typeface="Times New Roman" charset="0"/>
            <a:cs typeface="Times New Roman" charset="0"/>
          </a:endParaRPr>
        </a:p>
        <a:p xmlns:a="http://schemas.openxmlformats.org/drawingml/2006/main">
          <a:pPr eaLnBrk="0" hangingPunct="0"/>
          <a:r>
            <a:rPr lang="en-US" sz="1400" b="0" i="0" baseline="0" dirty="0" smtClean="0">
              <a:solidFill>
                <a:schemeClr val="tx1"/>
              </a:solidFill>
              <a:latin typeface="+mn-lt"/>
              <a:ea typeface="Times New Roman" charset="0"/>
              <a:cs typeface="Times New Roman" charset="0"/>
            </a:rPr>
            <a:t>              projections</a:t>
          </a:r>
          <a:endParaRPr lang="en-US" sz="1400" b="0" i="0" dirty="0" smtClean="0">
            <a:solidFill>
              <a:schemeClr val="tx1"/>
            </a:solidFill>
            <a:latin typeface="+mn-lt"/>
            <a:ea typeface="Times New Roman" charset="0"/>
            <a:cs typeface="Times New Roman" charset="0"/>
          </a:endParaRPr>
        </a:p>
      </cdr:txBody>
    </cdr:sp>
  </cdr:relSizeAnchor>
  <cdr:relSizeAnchor xmlns:cdr="http://schemas.openxmlformats.org/drawingml/2006/chartDrawing">
    <cdr:from>
      <cdr:x>0.08916</cdr:x>
      <cdr:y>0.8486</cdr:y>
    </cdr:from>
    <cdr:to>
      <cdr:x>0.91215</cdr:x>
      <cdr:y>0.98448</cdr:y>
    </cdr:to>
    <cdr:sp macro="" textlink="">
      <cdr:nvSpPr>
        <cdr:cNvPr id="7" name="TextBox 1"/>
        <cdr:cNvSpPr txBox="1"/>
      </cdr:nvSpPr>
      <cdr:spPr bwMode="auto">
        <a:xfrm xmlns:a="http://schemas.openxmlformats.org/drawingml/2006/main">
          <a:off x="184251" y="3809974"/>
          <a:ext cx="1700745" cy="610061"/>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eaLnBrk="0" hangingPunct="0"/>
          <a:r>
            <a:rPr lang="en-US" sz="1400" b="1" i="0" dirty="0" smtClean="0">
              <a:solidFill>
                <a:srgbClr val="333333"/>
              </a:solidFill>
              <a:latin typeface="+mn-lt"/>
              <a:ea typeface="Times New Roman" charset="0"/>
              <a:cs typeface="Times New Roman" charset="0"/>
            </a:rPr>
            <a:t>High Oil and Gas Resource and Technology</a:t>
          </a:r>
        </a:p>
      </cdr:txBody>
    </cdr:sp>
  </cdr:relSizeAnchor>
</c:userShapes>
</file>

<file path=ppt/drawings/drawing78.xml><?xml version="1.0" encoding="utf-8"?>
<c:userShapes xmlns:c="http://schemas.openxmlformats.org/drawingml/2006/chart">
  <cdr:relSizeAnchor xmlns:cdr="http://schemas.openxmlformats.org/drawingml/2006/chartDrawing">
    <cdr:from>
      <cdr:x>0.05416</cdr:x>
      <cdr:y>0.15906</cdr:y>
    </cdr:from>
    <cdr:to>
      <cdr:x>0.26712</cdr:x>
      <cdr:y>0.30541</cdr:y>
    </cdr:to>
    <cdr:sp macro="" textlink="">
      <cdr:nvSpPr>
        <cdr:cNvPr id="6" name="TextBox 1"/>
        <cdr:cNvSpPr txBox="1"/>
      </cdr:nvSpPr>
      <cdr:spPr bwMode="auto">
        <a:xfrm xmlns:a="http://schemas.openxmlformats.org/drawingml/2006/main">
          <a:off x="166111" y="559961"/>
          <a:ext cx="653160" cy="515217"/>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0" i="0" dirty="0" smtClean="0">
              <a:solidFill>
                <a:schemeClr val="bg2"/>
              </a:solidFill>
              <a:latin typeface="+mn-lt"/>
              <a:ea typeface="Times New Roman" charset="0"/>
              <a:cs typeface="Times New Roman" charset="0"/>
            </a:rPr>
            <a:t>         </a:t>
          </a:r>
          <a:r>
            <a:rPr lang="en-US" sz="1400" b="1" i="0" dirty="0" smtClean="0">
              <a:solidFill>
                <a:schemeClr val="tx1"/>
              </a:solidFill>
              <a:latin typeface="+mn-lt"/>
              <a:ea typeface="Times New Roman" charset="0"/>
              <a:cs typeface="Times New Roman" charset="0"/>
            </a:rPr>
            <a:t>2018</a:t>
          </a:r>
        </a:p>
        <a:p xmlns:a="http://schemas.openxmlformats.org/drawingml/2006/main">
          <a:pPr eaLnBrk="0" hangingPunct="0"/>
          <a:endParaRPr lang="en-US" sz="1400" b="1" i="0" dirty="0" smtClean="0">
            <a:solidFill>
              <a:schemeClr val="tx1"/>
            </a:solidFill>
            <a:latin typeface="+mn-lt"/>
            <a:ea typeface="Times New Roman" charset="0"/>
            <a:cs typeface="Times New Roman" charset="0"/>
          </a:endParaRPr>
        </a:p>
        <a:p xmlns:a="http://schemas.openxmlformats.org/drawingml/2006/main">
          <a:pPr eaLnBrk="0" hangingPunct="0"/>
          <a:r>
            <a:rPr lang="en-US" sz="1400" b="0" i="0" baseline="0" dirty="0" smtClean="0">
              <a:solidFill>
                <a:schemeClr val="tx1"/>
              </a:solidFill>
              <a:latin typeface="+mn-lt"/>
              <a:ea typeface="Times New Roman" charset="0"/>
              <a:cs typeface="Times New Roman" charset="0"/>
            </a:rPr>
            <a:t>              projections</a:t>
          </a:r>
          <a:endParaRPr lang="en-US" sz="1400" b="0" i="0" dirty="0" smtClean="0">
            <a:solidFill>
              <a:schemeClr val="tx1"/>
            </a:solidFill>
            <a:latin typeface="+mn-lt"/>
            <a:ea typeface="Times New Roman" charset="0"/>
            <a:cs typeface="Times New Roman" charset="0"/>
          </a:endParaRPr>
        </a:p>
      </cdr:txBody>
    </cdr:sp>
  </cdr:relSizeAnchor>
  <cdr:relSizeAnchor xmlns:cdr="http://schemas.openxmlformats.org/drawingml/2006/chartDrawing">
    <cdr:from>
      <cdr:x>0.10093</cdr:x>
      <cdr:y>0.84679</cdr:y>
    </cdr:from>
    <cdr:to>
      <cdr:x>0.89907</cdr:x>
      <cdr:y>0.98267</cdr:y>
    </cdr:to>
    <cdr:sp macro="" textlink="">
      <cdr:nvSpPr>
        <cdr:cNvPr id="7" name="TextBox 1"/>
        <cdr:cNvSpPr txBox="1"/>
      </cdr:nvSpPr>
      <cdr:spPr bwMode="auto">
        <a:xfrm xmlns:a="http://schemas.openxmlformats.org/drawingml/2006/main">
          <a:off x="208576" y="3801849"/>
          <a:ext cx="1649391" cy="610061"/>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eaLnBrk="0" hangingPunct="0"/>
          <a:r>
            <a:rPr lang="en-US" sz="1400" b="1" i="0" dirty="0" smtClean="0">
              <a:solidFill>
                <a:srgbClr val="333333"/>
              </a:solidFill>
              <a:latin typeface="+mn-lt"/>
              <a:ea typeface="Times New Roman" charset="0"/>
              <a:cs typeface="Times New Roman" charset="0"/>
            </a:rPr>
            <a:t>Low Oil and Gas Resource and Technology</a:t>
          </a:r>
        </a:p>
      </cdr:txBody>
    </cdr:sp>
  </cdr:relSizeAnchor>
</c:userShapes>
</file>

<file path=ppt/drawings/drawing79.xml><?xml version="1.0" encoding="utf-8"?>
<c:userShapes xmlns:c="http://schemas.openxmlformats.org/drawingml/2006/chart">
  <cdr:relSizeAnchor xmlns:cdr="http://schemas.openxmlformats.org/drawingml/2006/chartDrawing">
    <cdr:from>
      <cdr:x>0.00521</cdr:x>
      <cdr:y>0</cdr:y>
    </cdr:from>
    <cdr:to>
      <cdr:x>0.8367</cdr:x>
      <cdr:y>0.23264</cdr:y>
    </cdr:to>
    <cdr:sp macro="" textlink="">
      <cdr:nvSpPr>
        <cdr:cNvPr id="2" name="TextBox 1"/>
        <cdr:cNvSpPr txBox="1"/>
      </cdr:nvSpPr>
      <cdr:spPr bwMode="auto">
        <a:xfrm xmlns:a="http://schemas.openxmlformats.org/drawingml/2006/main">
          <a:off x="29476" y="0"/>
          <a:ext cx="4704447" cy="81545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400" b="1" i="0" dirty="0" smtClean="0">
              <a:solidFill>
                <a:sysClr val="windowText" lastClr="000000"/>
              </a:solidFill>
              <a:latin typeface="+mn-lt"/>
              <a:ea typeface="Times New Roman" charset="0"/>
              <a:cs typeface="Times New Roman" charset="0"/>
            </a:rPr>
            <a:t>Coal production by region</a:t>
          </a:r>
        </a:p>
        <a:p xmlns:a="http://schemas.openxmlformats.org/drawingml/2006/main">
          <a:pPr eaLnBrk="0" hangingPunct="0"/>
          <a:r>
            <a:rPr lang="en-US" sz="1400" i="0" baseline="0" dirty="0" smtClean="0">
              <a:solidFill>
                <a:sysClr val="windowText" lastClr="000000"/>
              </a:solidFill>
              <a:latin typeface="+mn-lt"/>
              <a:ea typeface="Times New Roman" charset="0"/>
              <a:cs typeface="Times New Roman" charset="0"/>
            </a:rPr>
            <a:t>million short tons</a:t>
          </a:r>
          <a:endParaRPr lang="en-US" sz="14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0.23728</cdr:x>
      <cdr:y>0.14004</cdr:y>
    </cdr:from>
    <cdr:to>
      <cdr:x>0.45024</cdr:x>
      <cdr:y>0.28639</cdr:y>
    </cdr:to>
    <cdr:sp macro="" textlink="">
      <cdr:nvSpPr>
        <cdr:cNvPr id="6" name="TextBox 1"/>
        <cdr:cNvSpPr txBox="1"/>
      </cdr:nvSpPr>
      <cdr:spPr bwMode="auto">
        <a:xfrm xmlns:a="http://schemas.openxmlformats.org/drawingml/2006/main">
          <a:off x="1419313" y="490868"/>
          <a:ext cx="1273862" cy="512986"/>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0" i="0" dirty="0" smtClean="0">
              <a:solidFill>
                <a:schemeClr val="bg2"/>
              </a:solidFill>
              <a:latin typeface="+mn-lt"/>
              <a:ea typeface="Times New Roman" charset="0"/>
              <a:cs typeface="Times New Roman" charset="0"/>
            </a:rPr>
            <a:t>         </a:t>
          </a:r>
          <a:r>
            <a:rPr lang="en-US" sz="1400" b="1" i="0" dirty="0" smtClean="0">
              <a:solidFill>
                <a:schemeClr val="tx1"/>
              </a:solidFill>
              <a:latin typeface="+mn-lt"/>
              <a:ea typeface="Times New Roman" charset="0"/>
              <a:cs typeface="Times New Roman" charset="0"/>
            </a:rPr>
            <a:t>2018</a:t>
          </a:r>
        </a:p>
        <a:p xmlns:a="http://schemas.openxmlformats.org/drawingml/2006/main">
          <a:pPr eaLnBrk="0" hangingPunct="0"/>
          <a:endParaRPr lang="en-US" sz="1400" b="0" i="0" dirty="0" smtClean="0">
            <a:solidFill>
              <a:schemeClr val="tx1"/>
            </a:solidFill>
            <a:latin typeface="+mn-lt"/>
            <a:ea typeface="Times New Roman" charset="0"/>
            <a:cs typeface="Times New Roman" charset="0"/>
          </a:endParaRPr>
        </a:p>
        <a:p xmlns:a="http://schemas.openxmlformats.org/drawingml/2006/main">
          <a:pPr eaLnBrk="0" hangingPunct="0"/>
          <a:r>
            <a:rPr lang="en-US" sz="1400" b="0" i="0" dirty="0" smtClean="0">
              <a:solidFill>
                <a:schemeClr val="tx1"/>
              </a:solidFill>
              <a:latin typeface="+mn-lt"/>
              <a:ea typeface="Times New Roman" charset="0"/>
              <a:cs typeface="Times New Roman" charset="0"/>
            </a:rPr>
            <a:t>history</a:t>
          </a:r>
          <a:r>
            <a:rPr lang="en-US" sz="1400" b="0" i="0" baseline="0" dirty="0" smtClean="0">
              <a:solidFill>
                <a:schemeClr val="tx1"/>
              </a:solidFill>
              <a:latin typeface="+mn-lt"/>
              <a:ea typeface="Times New Roman" charset="0"/>
              <a:cs typeface="Times New Roman" charset="0"/>
            </a:rPr>
            <a:t>     projections</a:t>
          </a:r>
          <a:endParaRPr lang="en-US" sz="1400" b="0" i="0" dirty="0" smtClean="0">
            <a:solidFill>
              <a:schemeClr val="tx1"/>
            </a:solidFill>
            <a:latin typeface="+mn-lt"/>
            <a:ea typeface="Times New Roman" charset="0"/>
            <a:cs typeface="Times New Roman" charset="0"/>
          </a:endParaRPr>
        </a:p>
      </cdr:txBody>
    </cdr:sp>
  </cdr:relSizeAnchor>
  <cdr:relSizeAnchor xmlns:cdr="http://schemas.openxmlformats.org/drawingml/2006/chartDrawing">
    <cdr:from>
      <cdr:x>0.79219</cdr:x>
      <cdr:y>0.55254</cdr:y>
    </cdr:from>
    <cdr:to>
      <cdr:x>0.99949</cdr:x>
      <cdr:y>0.92935</cdr:y>
    </cdr:to>
    <cdr:sp macro="" textlink="">
      <cdr:nvSpPr>
        <cdr:cNvPr id="11" name="TextBox 1"/>
        <cdr:cNvSpPr txBox="1"/>
      </cdr:nvSpPr>
      <cdr:spPr bwMode="auto">
        <a:xfrm xmlns:a="http://schemas.openxmlformats.org/drawingml/2006/main">
          <a:off x="3614657" y="2480741"/>
          <a:ext cx="945866" cy="169176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chemeClr val="tx2"/>
              </a:solidFill>
              <a:latin typeface="+mn-lt"/>
              <a:ea typeface="Times New Roman" charset="0"/>
              <a:cs typeface="Times New Roman" charset="0"/>
            </a:rPr>
            <a:t>total</a:t>
          </a:r>
        </a:p>
        <a:p xmlns:a="http://schemas.openxmlformats.org/drawingml/2006/main">
          <a:pPr eaLnBrk="0" hangingPunct="0"/>
          <a:endParaRPr lang="en-US" sz="1400" b="1" i="0" dirty="0" smtClean="0">
            <a:solidFill>
              <a:schemeClr val="tx2"/>
            </a:solidFill>
            <a:latin typeface="+mn-lt"/>
            <a:ea typeface="Times New Roman" charset="0"/>
            <a:cs typeface="Times New Roman" charset="0"/>
          </a:endParaRPr>
        </a:p>
        <a:p xmlns:a="http://schemas.openxmlformats.org/drawingml/2006/main">
          <a:pPr eaLnBrk="0" hangingPunct="0"/>
          <a:r>
            <a:rPr lang="en-US" sz="1400" b="1" i="0" dirty="0" smtClean="0">
              <a:solidFill>
                <a:schemeClr val="accent2"/>
              </a:solidFill>
              <a:latin typeface="+mn-lt"/>
              <a:ea typeface="Times New Roman" charset="0"/>
              <a:cs typeface="Times New Roman" charset="0"/>
            </a:rPr>
            <a:t>West</a:t>
          </a:r>
        </a:p>
        <a:p xmlns:a="http://schemas.openxmlformats.org/drawingml/2006/main">
          <a:pPr eaLnBrk="0" hangingPunct="0"/>
          <a:endParaRPr lang="en-US" sz="1400" b="1" i="0" dirty="0" smtClean="0">
            <a:solidFill>
              <a:schemeClr val="accent1"/>
            </a:solidFill>
            <a:latin typeface="+mn-lt"/>
            <a:ea typeface="Times New Roman" charset="0"/>
            <a:cs typeface="Times New Roman" charset="0"/>
          </a:endParaRPr>
        </a:p>
        <a:p xmlns:a="http://schemas.openxmlformats.org/drawingml/2006/main">
          <a:pPr eaLnBrk="0" hangingPunct="0"/>
          <a:r>
            <a:rPr lang="en-US" sz="1400" b="1" i="0" dirty="0" smtClean="0">
              <a:solidFill>
                <a:schemeClr val="accent1"/>
              </a:solidFill>
              <a:latin typeface="+mn-lt"/>
              <a:ea typeface="Times New Roman" charset="0"/>
              <a:cs typeface="Times New Roman" charset="0"/>
            </a:rPr>
            <a:t>Interior</a:t>
          </a:r>
        </a:p>
        <a:p xmlns:a="http://schemas.openxmlformats.org/drawingml/2006/main">
          <a:pPr eaLnBrk="0" hangingPunct="0"/>
          <a:r>
            <a:rPr lang="en-US" sz="1400" b="1" i="0" dirty="0" smtClean="0">
              <a:solidFill>
                <a:schemeClr val="accent3"/>
              </a:solidFill>
              <a:latin typeface="+mn-lt"/>
              <a:ea typeface="Times New Roman" charset="0"/>
              <a:cs typeface="Times New Roman" charset="0"/>
            </a:rPr>
            <a:t>Appalachia</a:t>
          </a:r>
        </a:p>
      </cdr:txBody>
    </cdr:sp>
  </cdr:relSizeAnchor>
  <cdr:relSizeAnchor xmlns:cdr="http://schemas.openxmlformats.org/drawingml/2006/chartDrawing">
    <cdr:from>
      <cdr:x>0.58751</cdr:x>
      <cdr:y>0.03338</cdr:y>
    </cdr:from>
    <cdr:to>
      <cdr:x>0.9661</cdr:x>
      <cdr:y>0.30849</cdr:y>
    </cdr:to>
    <cdr:pic>
      <cdr:nvPicPr>
        <cdr:cNvPr id="12" name="Picture 11"/>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2680719" y="149859"/>
          <a:ext cx="1727450" cy="1235167"/>
        </a:xfrm>
        <a:prstGeom xmlns:a="http://schemas.openxmlformats.org/drawingml/2006/main" prst="rect">
          <a:avLst/>
        </a:prstGeom>
      </cdr:spPr>
    </cdr:pic>
  </cdr:relSizeAnchor>
  <cdr:relSizeAnchor xmlns:cdr="http://schemas.openxmlformats.org/drawingml/2006/chartDrawing">
    <cdr:from>
      <cdr:x>0.35764</cdr:x>
      <cdr:y>0.9124</cdr:y>
    </cdr:from>
    <cdr:to>
      <cdr:x>0.55804</cdr:x>
      <cdr:y>1</cdr:y>
    </cdr:to>
    <cdr:sp macro="" textlink="">
      <cdr:nvSpPr>
        <cdr:cNvPr id="3" name="TextBox 2"/>
        <cdr:cNvSpPr txBox="1"/>
      </cdr:nvSpPr>
      <cdr:spPr>
        <a:xfrm xmlns:a="http://schemas.openxmlformats.org/drawingml/2006/main">
          <a:off x="1631876" y="4096403"/>
          <a:ext cx="914400" cy="393301"/>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400" b="1" dirty="0" smtClean="0"/>
            <a:t>Reference</a:t>
          </a:r>
          <a:endParaRPr lang="en-US" sz="1400" b="1" dirty="0"/>
        </a:p>
      </cdr:txBody>
    </cdr:sp>
  </cdr:relSizeAnchor>
</c:userShapes>
</file>

<file path=ppt/drawings/drawing8.xml><?xml version="1.0" encoding="utf-8"?>
<c:userShapes xmlns:c="http://schemas.openxmlformats.org/drawingml/2006/chart">
  <cdr:relSizeAnchor xmlns:cdr="http://schemas.openxmlformats.org/drawingml/2006/chartDrawing">
    <cdr:from>
      <cdr:x>0.00521</cdr:x>
      <cdr:y>0</cdr:y>
    </cdr:from>
    <cdr:to>
      <cdr:x>0.46875</cdr:x>
      <cdr:y>0.16667</cdr:y>
    </cdr:to>
    <cdr:sp macro="" textlink="">
      <cdr:nvSpPr>
        <cdr:cNvPr id="2" name="TextBox 1"/>
        <cdr:cNvSpPr txBox="1"/>
      </cdr:nvSpPr>
      <cdr:spPr bwMode="auto">
        <a:xfrm xmlns:a="http://schemas.openxmlformats.org/drawingml/2006/main">
          <a:off x="45291" y="0"/>
          <a:ext cx="4029623" cy="748521"/>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400" b="1" i="0" baseline="0" dirty="0" smtClean="0">
              <a:solidFill>
                <a:sysClr val="windowText" lastClr="000000"/>
              </a:solidFill>
              <a:latin typeface="Arial" panose="020B0604020202020204" pitchFamily="34" charset="0"/>
              <a:ea typeface="Times New Roman" charset="0"/>
              <a:cs typeface="Arial" panose="020B0604020202020204" pitchFamily="34" charset="0"/>
            </a:rPr>
            <a:t>Natural gas trade (Reference</a:t>
          </a:r>
          <a:r>
            <a:rPr lang="en-US" sz="1400" b="1" i="0" dirty="0" smtClean="0">
              <a:solidFill>
                <a:sysClr val="windowText" lastClr="000000"/>
              </a:solidFill>
              <a:latin typeface="Arial" panose="020B0604020202020204" pitchFamily="34" charset="0"/>
              <a:ea typeface="Times New Roman" charset="0"/>
              <a:cs typeface="Arial" panose="020B0604020202020204" pitchFamily="34" charset="0"/>
            </a:rPr>
            <a:t> case)</a:t>
          </a:r>
          <a:endParaRPr lang="en-US" sz="1400" b="1" i="0" baseline="0" dirty="0" smtClean="0">
            <a:solidFill>
              <a:sysClr val="windowText" lastClr="000000"/>
            </a:solidFill>
            <a:latin typeface="Arial" panose="020B0604020202020204" pitchFamily="34" charset="0"/>
            <a:ea typeface="Times New Roman" charset="0"/>
            <a:cs typeface="Arial" panose="020B0604020202020204" pitchFamily="34" charset="0"/>
          </a:endParaRPr>
        </a:p>
        <a:p xmlns:a="http://schemas.openxmlformats.org/drawingml/2006/main">
          <a:pPr eaLnBrk="0" hangingPunct="0"/>
          <a:endParaRPr lang="en-US" sz="200" b="1" i="0" baseline="0" dirty="0" smtClean="0">
            <a:solidFill>
              <a:sysClr val="windowText" lastClr="000000"/>
            </a:solidFill>
            <a:latin typeface="Arial" panose="020B0604020202020204" pitchFamily="34" charset="0"/>
            <a:ea typeface="Times New Roman" charset="0"/>
            <a:cs typeface="Arial" panose="020B0604020202020204" pitchFamily="34" charset="0"/>
          </a:endParaRPr>
        </a:p>
        <a:p xmlns:a="http://schemas.openxmlformats.org/drawingml/2006/main">
          <a:pPr eaLnBrk="0" hangingPunct="0"/>
          <a:r>
            <a:rPr lang="en-US" sz="1400" i="0" baseline="0" dirty="0" smtClean="0">
              <a:solidFill>
                <a:sysClr val="windowText" lastClr="000000"/>
              </a:solidFill>
              <a:latin typeface="Arial" panose="020B0604020202020204" pitchFamily="34" charset="0"/>
              <a:ea typeface="Times New Roman" charset="0"/>
              <a:cs typeface="Arial" panose="020B0604020202020204" pitchFamily="34" charset="0"/>
            </a:rPr>
            <a:t>trillion cubic feet</a:t>
          </a:r>
        </a:p>
        <a:p xmlns:a="http://schemas.openxmlformats.org/drawingml/2006/main">
          <a:pPr eaLnBrk="0" hangingPunct="0"/>
          <a:endParaRPr lang="en-US" sz="14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0.23159</cdr:x>
      <cdr:y>0.12098</cdr:y>
    </cdr:from>
    <cdr:to>
      <cdr:x>0.43817</cdr:x>
      <cdr:y>0.26942</cdr:y>
    </cdr:to>
    <cdr:sp macro="" textlink="">
      <cdr:nvSpPr>
        <cdr:cNvPr id="6" name="TextBox 1"/>
        <cdr:cNvSpPr txBox="1"/>
      </cdr:nvSpPr>
      <cdr:spPr bwMode="auto">
        <a:xfrm xmlns:a="http://schemas.openxmlformats.org/drawingml/2006/main">
          <a:off x="2013287" y="543309"/>
          <a:ext cx="1795831" cy="66665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0" i="0" dirty="0" smtClean="0">
              <a:solidFill>
                <a:schemeClr val="tx1"/>
              </a:solidFill>
              <a:latin typeface="Arial" panose="020B0604020202020204" pitchFamily="34" charset="0"/>
              <a:ea typeface="Times New Roman" charset="0"/>
              <a:cs typeface="Arial" panose="020B0604020202020204" pitchFamily="34" charset="0"/>
            </a:rPr>
            <a:t>         </a:t>
          </a:r>
          <a:r>
            <a:rPr lang="en-US" sz="1400" b="1" i="0" dirty="0" smtClean="0">
              <a:solidFill>
                <a:schemeClr val="tx1"/>
              </a:solidFill>
              <a:latin typeface="Arial" panose="020B0604020202020204" pitchFamily="34" charset="0"/>
              <a:ea typeface="Times New Roman" charset="0"/>
              <a:cs typeface="Arial" panose="020B0604020202020204" pitchFamily="34" charset="0"/>
            </a:rPr>
            <a:t>2018</a:t>
          </a:r>
          <a:endParaRPr lang="en-US" sz="1400" b="0" i="0" dirty="0" smtClean="0">
            <a:solidFill>
              <a:schemeClr val="tx1"/>
            </a:solidFill>
            <a:latin typeface="Arial" panose="020B0604020202020204" pitchFamily="34" charset="0"/>
            <a:ea typeface="Times New Roman" charset="0"/>
            <a:cs typeface="Arial" panose="020B0604020202020204" pitchFamily="34" charset="0"/>
          </a:endParaRPr>
        </a:p>
        <a:p xmlns:a="http://schemas.openxmlformats.org/drawingml/2006/main">
          <a:pPr eaLnBrk="0" hangingPunct="0"/>
          <a:r>
            <a:rPr lang="en-US" sz="1400" b="0" i="0" dirty="0" smtClean="0">
              <a:solidFill>
                <a:schemeClr val="tx1"/>
              </a:solidFill>
              <a:latin typeface="Arial" panose="020B0604020202020204" pitchFamily="34" charset="0"/>
              <a:ea typeface="Times New Roman" charset="0"/>
              <a:cs typeface="Arial" panose="020B0604020202020204" pitchFamily="34" charset="0"/>
            </a:rPr>
            <a:t>history</a:t>
          </a:r>
          <a:r>
            <a:rPr lang="en-US" sz="1400" b="0" i="0" baseline="0" dirty="0" smtClean="0">
              <a:solidFill>
                <a:schemeClr val="tx1"/>
              </a:solidFill>
              <a:latin typeface="Arial" panose="020B0604020202020204" pitchFamily="34" charset="0"/>
              <a:ea typeface="Times New Roman" charset="0"/>
              <a:cs typeface="Arial" panose="020B0604020202020204" pitchFamily="34" charset="0"/>
            </a:rPr>
            <a:t>     projections</a:t>
          </a:r>
          <a:endParaRPr lang="en-US" sz="1400" b="0" i="0" dirty="0" smtClean="0">
            <a:solidFill>
              <a:schemeClr val="tx1"/>
            </a:solidFill>
            <a:latin typeface="Arial" panose="020B0604020202020204" pitchFamily="34" charset="0"/>
            <a:ea typeface="Times New Roman" charset="0"/>
            <a:cs typeface="Arial" panose="020B0604020202020204" pitchFamily="34" charset="0"/>
          </a:endParaRPr>
        </a:p>
      </cdr:txBody>
    </cdr:sp>
  </cdr:relSizeAnchor>
  <cdr:relSizeAnchor xmlns:cdr="http://schemas.openxmlformats.org/drawingml/2006/chartDrawing">
    <cdr:from>
      <cdr:x>0.8125</cdr:x>
      <cdr:y>0.13726</cdr:y>
    </cdr:from>
    <cdr:to>
      <cdr:x>0.99702</cdr:x>
      <cdr:y>0.89844</cdr:y>
    </cdr:to>
    <cdr:sp macro="" textlink="">
      <cdr:nvSpPr>
        <cdr:cNvPr id="7" name="TextBox 1"/>
        <cdr:cNvSpPr txBox="1"/>
      </cdr:nvSpPr>
      <cdr:spPr bwMode="auto">
        <a:xfrm xmlns:a="http://schemas.openxmlformats.org/drawingml/2006/main">
          <a:off x="7063184" y="616438"/>
          <a:ext cx="1604060" cy="341849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baseline="0" dirty="0" smtClean="0">
              <a:solidFill>
                <a:schemeClr val="tx2"/>
              </a:solidFill>
              <a:latin typeface="Arial" panose="020B0604020202020204" pitchFamily="34" charset="0"/>
              <a:ea typeface="Times New Roman" charset="0"/>
              <a:cs typeface="Arial" panose="020B0604020202020204" pitchFamily="34" charset="0"/>
            </a:rPr>
            <a:t>liquefied natural gas (LNG) </a:t>
          </a:r>
        </a:p>
        <a:p xmlns:a="http://schemas.openxmlformats.org/drawingml/2006/main">
          <a:pPr eaLnBrk="0" hangingPunct="0"/>
          <a:r>
            <a:rPr lang="en-US" sz="1400" b="1" i="0" baseline="0" dirty="0" smtClean="0">
              <a:solidFill>
                <a:schemeClr val="tx2"/>
              </a:solidFill>
              <a:latin typeface="Arial" panose="020B0604020202020204" pitchFamily="34" charset="0"/>
              <a:ea typeface="Times New Roman" charset="0"/>
              <a:cs typeface="Arial" panose="020B0604020202020204" pitchFamily="34" charset="0"/>
            </a:rPr>
            <a:t>exports</a:t>
          </a:r>
        </a:p>
        <a:p xmlns:a="http://schemas.openxmlformats.org/drawingml/2006/main">
          <a:pPr eaLnBrk="0" hangingPunct="0"/>
          <a:endParaRPr lang="en-US" sz="200" b="0" i="0" baseline="0" dirty="0" smtClean="0">
            <a:solidFill>
              <a:schemeClr val="bg2"/>
            </a:solidFill>
            <a:latin typeface="Arial" panose="020B0604020202020204" pitchFamily="34" charset="0"/>
            <a:ea typeface="Times New Roman" charset="0"/>
            <a:cs typeface="Arial" panose="020B0604020202020204" pitchFamily="34" charset="0"/>
          </a:endParaRPr>
        </a:p>
        <a:p xmlns:a="http://schemas.openxmlformats.org/drawingml/2006/main">
          <a:pPr eaLnBrk="0" hangingPunct="0"/>
          <a:endParaRPr lang="en-US" sz="200" b="0" i="0" baseline="0" dirty="0" smtClean="0">
            <a:solidFill>
              <a:schemeClr val="bg2"/>
            </a:solidFill>
            <a:latin typeface="Arial" panose="020B0604020202020204" pitchFamily="34" charset="0"/>
            <a:ea typeface="Times New Roman" charset="0"/>
            <a:cs typeface="Arial" panose="020B0604020202020204" pitchFamily="34" charset="0"/>
          </a:endParaRPr>
        </a:p>
        <a:p xmlns:a="http://schemas.openxmlformats.org/drawingml/2006/main">
          <a:pPr eaLnBrk="0" hangingPunct="0"/>
          <a:endParaRPr lang="en-US" sz="200" b="0" i="0" baseline="0" dirty="0" smtClean="0">
            <a:solidFill>
              <a:schemeClr val="bg2"/>
            </a:solidFill>
            <a:latin typeface="Arial" panose="020B0604020202020204" pitchFamily="34" charset="0"/>
            <a:ea typeface="Times New Roman" charset="0"/>
            <a:cs typeface="Arial" panose="020B0604020202020204" pitchFamily="34" charset="0"/>
          </a:endParaRPr>
        </a:p>
        <a:p xmlns:a="http://schemas.openxmlformats.org/drawingml/2006/main">
          <a:pPr eaLnBrk="0" hangingPunct="0"/>
          <a:r>
            <a:rPr lang="en-US" sz="1400" b="0" i="0" baseline="0" dirty="0" smtClean="0">
              <a:solidFill>
                <a:schemeClr val="bg2"/>
              </a:solidFill>
              <a:latin typeface="Arial" panose="020B0604020202020204" pitchFamily="34" charset="0"/>
              <a:ea typeface="Times New Roman" charset="0"/>
              <a:cs typeface="Arial" panose="020B0604020202020204" pitchFamily="34" charset="0"/>
            </a:rPr>
            <a:t>pipeline exports to </a:t>
          </a: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endParaRPr lang="en-US" sz="500" b="1" i="0" baseline="0" dirty="0">
            <a:solidFill>
              <a:schemeClr val="accent2"/>
            </a:solidFill>
            <a:effectLst/>
            <a:latin typeface="Arial" panose="020B0604020202020204" pitchFamily="34" charset="0"/>
            <a:ea typeface="+mn-ea"/>
            <a:cs typeface="Arial" panose="020B0604020202020204" pitchFamily="34" charset="0"/>
          </a:endParaRP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endParaRPr lang="en-US" sz="1400" b="1" i="0" baseline="0" dirty="0" smtClean="0">
            <a:solidFill>
              <a:schemeClr val="accent2"/>
            </a:solidFill>
            <a:effectLst/>
            <a:latin typeface="Arial" panose="020B0604020202020204" pitchFamily="34" charset="0"/>
            <a:ea typeface="+mn-ea"/>
            <a:cs typeface="Arial" panose="020B0604020202020204" pitchFamily="34" charset="0"/>
          </a:endParaRP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lang="en-US" sz="1400" b="1" i="0" baseline="0" dirty="0" smtClean="0">
              <a:solidFill>
                <a:schemeClr val="accent2"/>
              </a:solidFill>
              <a:effectLst/>
              <a:latin typeface="Arial" panose="020B0604020202020204" pitchFamily="34" charset="0"/>
              <a:ea typeface="+mn-ea"/>
              <a:cs typeface="Arial" panose="020B0604020202020204" pitchFamily="34" charset="0"/>
            </a:rPr>
            <a:t>  </a:t>
          </a:r>
          <a:r>
            <a:rPr lang="en-US" sz="1400" b="1" i="0" baseline="0" dirty="0">
              <a:solidFill>
                <a:schemeClr val="accent2"/>
              </a:solidFill>
              <a:effectLst/>
              <a:latin typeface="Arial" panose="020B0604020202020204" pitchFamily="34" charset="0"/>
              <a:ea typeface="+mn-ea"/>
              <a:cs typeface="Arial" panose="020B0604020202020204" pitchFamily="34" charset="0"/>
            </a:rPr>
            <a:t>Mexico</a:t>
          </a:r>
          <a:endParaRPr lang="en-US" sz="1400" b="0" i="0" baseline="0" dirty="0">
            <a:solidFill>
              <a:schemeClr val="accent2"/>
            </a:solidFill>
            <a:effectLst/>
            <a:latin typeface="Arial" panose="020B0604020202020204" pitchFamily="34" charset="0"/>
            <a:ea typeface="+mn-ea"/>
            <a:cs typeface="Arial" panose="020B0604020202020204" pitchFamily="34" charset="0"/>
          </a:endParaRP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endParaRPr lang="en-US" sz="200" b="1" i="0" baseline="0" dirty="0" smtClean="0">
            <a:solidFill>
              <a:schemeClr val="accent5"/>
            </a:solidFill>
            <a:latin typeface="Arial" panose="020B0604020202020204" pitchFamily="34" charset="0"/>
            <a:ea typeface="Times New Roman" charset="0"/>
            <a:cs typeface="Arial" panose="020B0604020202020204" pitchFamily="34" charset="0"/>
          </a:endParaRP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endParaRPr lang="en-US" sz="200" b="1" i="0" baseline="0" dirty="0" smtClean="0">
            <a:solidFill>
              <a:schemeClr val="accent5"/>
            </a:solidFill>
            <a:latin typeface="Arial" panose="020B0604020202020204" pitchFamily="34" charset="0"/>
            <a:ea typeface="Times New Roman" charset="0"/>
            <a:cs typeface="Arial" panose="020B0604020202020204" pitchFamily="34" charset="0"/>
          </a:endParaRP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endParaRPr lang="en-US" sz="200" b="1" i="0" baseline="0" dirty="0" smtClean="0">
            <a:solidFill>
              <a:schemeClr val="accent5"/>
            </a:solidFill>
            <a:latin typeface="Arial" panose="020B0604020202020204" pitchFamily="34" charset="0"/>
            <a:ea typeface="Times New Roman" charset="0"/>
            <a:cs typeface="Arial" panose="020B0604020202020204" pitchFamily="34" charset="0"/>
          </a:endParaRP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endParaRPr lang="en-US" sz="200" b="1" i="0" baseline="0" dirty="0" smtClean="0">
            <a:solidFill>
              <a:schemeClr val="accent5"/>
            </a:solidFill>
            <a:latin typeface="Arial" panose="020B0604020202020204" pitchFamily="34" charset="0"/>
            <a:ea typeface="Times New Roman" charset="0"/>
            <a:cs typeface="Arial" panose="020B0604020202020204" pitchFamily="34" charset="0"/>
          </a:endParaRP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endParaRPr lang="en-US" sz="200" b="1" i="0" baseline="0" dirty="0" smtClean="0">
            <a:solidFill>
              <a:schemeClr val="accent5"/>
            </a:solidFill>
            <a:latin typeface="Arial" panose="020B0604020202020204" pitchFamily="34" charset="0"/>
            <a:ea typeface="Times New Roman" charset="0"/>
            <a:cs typeface="Arial" panose="020B0604020202020204" pitchFamily="34" charset="0"/>
          </a:endParaRP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endParaRPr lang="en-US" sz="200" b="1" dirty="0">
            <a:solidFill>
              <a:schemeClr val="accent5"/>
            </a:solidFill>
            <a:latin typeface="Arial" panose="020B0604020202020204" pitchFamily="34" charset="0"/>
            <a:ea typeface="Times New Roman" charset="0"/>
            <a:cs typeface="Arial" panose="020B0604020202020204" pitchFamily="34" charset="0"/>
          </a:endParaRP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endParaRPr lang="en-US" sz="200" b="1" i="0" baseline="0" dirty="0" smtClean="0">
            <a:solidFill>
              <a:schemeClr val="accent5"/>
            </a:solidFill>
            <a:latin typeface="Arial" panose="020B0604020202020204" pitchFamily="34" charset="0"/>
            <a:ea typeface="Times New Roman" charset="0"/>
            <a:cs typeface="Arial" panose="020B0604020202020204" pitchFamily="34" charset="0"/>
          </a:endParaRP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endParaRPr lang="en-US" sz="200" b="1" dirty="0">
            <a:solidFill>
              <a:schemeClr val="accent5"/>
            </a:solidFill>
            <a:latin typeface="Arial" panose="020B0604020202020204" pitchFamily="34" charset="0"/>
            <a:ea typeface="Times New Roman" charset="0"/>
            <a:cs typeface="Arial" panose="020B0604020202020204" pitchFamily="34" charset="0"/>
          </a:endParaRP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endParaRPr lang="en-US" sz="200" b="1" i="0" baseline="0" dirty="0" smtClean="0">
            <a:solidFill>
              <a:schemeClr val="accent5"/>
            </a:solidFill>
            <a:latin typeface="Arial" panose="020B0604020202020204" pitchFamily="34" charset="0"/>
            <a:ea typeface="Times New Roman" charset="0"/>
            <a:cs typeface="Arial" panose="020B0604020202020204" pitchFamily="34" charset="0"/>
          </a:endParaRP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endParaRPr lang="en-US" sz="200" b="1" i="0" baseline="0" dirty="0" smtClean="0">
            <a:solidFill>
              <a:schemeClr val="accent5"/>
            </a:solidFill>
            <a:latin typeface="Arial" panose="020B0604020202020204" pitchFamily="34" charset="0"/>
            <a:ea typeface="Times New Roman" charset="0"/>
            <a:cs typeface="Arial" panose="020B0604020202020204" pitchFamily="34" charset="0"/>
          </a:endParaRP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endParaRPr lang="en-US" sz="200" b="1" i="0" baseline="0" dirty="0" smtClean="0">
            <a:solidFill>
              <a:schemeClr val="accent5"/>
            </a:solidFill>
            <a:latin typeface="Arial" panose="020B0604020202020204" pitchFamily="34" charset="0"/>
            <a:ea typeface="Times New Roman" charset="0"/>
            <a:cs typeface="Arial" panose="020B0604020202020204" pitchFamily="34" charset="0"/>
          </a:endParaRP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endParaRPr lang="en-US" sz="200" b="1" i="0" baseline="0" dirty="0" smtClean="0">
            <a:solidFill>
              <a:schemeClr val="accent5"/>
            </a:solidFill>
            <a:latin typeface="Arial" panose="020B0604020202020204" pitchFamily="34" charset="0"/>
            <a:ea typeface="Times New Roman" charset="0"/>
            <a:cs typeface="Arial" panose="020B0604020202020204" pitchFamily="34" charset="0"/>
          </a:endParaRP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endParaRPr lang="en-US" sz="200" b="1" i="0" baseline="0" dirty="0" smtClean="0">
            <a:solidFill>
              <a:schemeClr val="accent5"/>
            </a:solidFill>
            <a:latin typeface="Arial" panose="020B0604020202020204" pitchFamily="34" charset="0"/>
            <a:ea typeface="Times New Roman" charset="0"/>
            <a:cs typeface="Arial" panose="020B0604020202020204" pitchFamily="34" charset="0"/>
          </a:endParaRP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endParaRPr lang="en-US" sz="200" b="1" i="0" baseline="0" dirty="0" smtClean="0">
            <a:solidFill>
              <a:schemeClr val="accent5"/>
            </a:solidFill>
            <a:latin typeface="Arial" panose="020B0604020202020204" pitchFamily="34" charset="0"/>
            <a:ea typeface="Times New Roman" charset="0"/>
            <a:cs typeface="Arial" panose="020B0604020202020204" pitchFamily="34" charset="0"/>
          </a:endParaRPr>
        </a:p>
        <a:p xmlns:a="http://schemas.openxmlformats.org/drawingml/2006/main">
          <a:pPr eaLnBrk="0" hangingPunct="0"/>
          <a:r>
            <a:rPr lang="en-US" sz="1400" b="1" i="0" baseline="0" dirty="0" smtClean="0">
              <a:solidFill>
                <a:schemeClr val="accent5"/>
              </a:solidFill>
              <a:latin typeface="Arial" panose="020B0604020202020204" pitchFamily="34" charset="0"/>
              <a:ea typeface="Times New Roman" charset="0"/>
              <a:cs typeface="Arial" panose="020B0604020202020204" pitchFamily="34" charset="0"/>
            </a:rPr>
            <a:t>  Canada</a:t>
          </a:r>
        </a:p>
        <a:p xmlns:a="http://schemas.openxmlformats.org/drawingml/2006/main">
          <a:pPr eaLnBrk="0" hangingPunct="0"/>
          <a:r>
            <a:rPr lang="en-US" sz="1400" b="0" i="0" baseline="0" dirty="0" smtClean="0">
              <a:solidFill>
                <a:schemeClr val="bg2"/>
              </a:solidFill>
              <a:latin typeface="Arial" panose="020B0604020202020204" pitchFamily="34" charset="0"/>
              <a:ea typeface="Times New Roman" charset="0"/>
              <a:cs typeface="Arial" panose="020B0604020202020204" pitchFamily="34" charset="0"/>
            </a:rPr>
            <a:t>pipeline imports from</a:t>
          </a:r>
          <a:r>
            <a:rPr lang="en-US" sz="1400" b="1" i="0" baseline="0" dirty="0" smtClean="0">
              <a:solidFill>
                <a:schemeClr val="bg2"/>
              </a:solidFill>
              <a:latin typeface="Arial" panose="020B0604020202020204" pitchFamily="34" charset="0"/>
              <a:ea typeface="Times New Roman" charset="0"/>
              <a:cs typeface="Arial" panose="020B0604020202020204" pitchFamily="34" charset="0"/>
            </a:rPr>
            <a:t>    </a:t>
          </a:r>
        </a:p>
        <a:p xmlns:a="http://schemas.openxmlformats.org/drawingml/2006/main">
          <a:pPr eaLnBrk="0" hangingPunct="0"/>
          <a:r>
            <a:rPr lang="en-US" sz="1400" b="1" i="0" baseline="0" dirty="0" smtClean="0">
              <a:solidFill>
                <a:schemeClr val="accent2"/>
              </a:solidFill>
              <a:latin typeface="Arial" panose="020B0604020202020204" pitchFamily="34" charset="0"/>
              <a:ea typeface="Times New Roman" charset="0"/>
              <a:cs typeface="Arial" panose="020B0604020202020204" pitchFamily="34" charset="0"/>
            </a:rPr>
            <a:t>  </a:t>
          </a:r>
          <a:r>
            <a:rPr lang="en-US" sz="1400" b="1" i="0" baseline="0" dirty="0" smtClean="0">
              <a:solidFill>
                <a:schemeClr val="accent5">
                  <a:lumMod val="60000"/>
                  <a:lumOff val="40000"/>
                </a:schemeClr>
              </a:solidFill>
              <a:latin typeface="Arial" panose="020B0604020202020204" pitchFamily="34" charset="0"/>
              <a:ea typeface="Times New Roman" charset="0"/>
              <a:cs typeface="Arial" panose="020B0604020202020204" pitchFamily="34" charset="0"/>
            </a:rPr>
            <a:t>Canada</a:t>
          </a:r>
        </a:p>
        <a:p xmlns:a="http://schemas.openxmlformats.org/drawingml/2006/main">
          <a:pPr eaLnBrk="0" hangingPunct="0"/>
          <a:r>
            <a:rPr lang="en-US" sz="1400" b="1" i="0" baseline="0" dirty="0" smtClean="0">
              <a:solidFill>
                <a:schemeClr val="accent1">
                  <a:lumMod val="60000"/>
                  <a:lumOff val="40000"/>
                </a:schemeClr>
              </a:solidFill>
              <a:latin typeface="Arial" panose="020B0604020202020204" pitchFamily="34" charset="0"/>
              <a:ea typeface="Times New Roman" charset="0"/>
              <a:cs typeface="Arial" panose="020B0604020202020204" pitchFamily="34" charset="0"/>
            </a:rPr>
            <a:t>LNG imports</a:t>
          </a:r>
          <a:endParaRPr lang="en-US" sz="1400" i="0" dirty="0" smtClean="0">
            <a:solidFill>
              <a:schemeClr val="accent1">
                <a:lumMod val="60000"/>
                <a:lumOff val="40000"/>
              </a:schemeClr>
            </a:solidFill>
            <a:latin typeface="Arial" panose="020B0604020202020204" pitchFamily="34" charset="0"/>
            <a:ea typeface="Times New Roman" charset="0"/>
            <a:cs typeface="Arial" panose="020B0604020202020204" pitchFamily="34" charset="0"/>
          </a:endParaRPr>
        </a:p>
      </cdr:txBody>
    </cdr:sp>
  </cdr:relSizeAnchor>
  <cdr:relSizeAnchor xmlns:cdr="http://schemas.openxmlformats.org/drawingml/2006/chartDrawing">
    <cdr:from>
      <cdr:x>0.4473</cdr:x>
      <cdr:y>0.07378</cdr:y>
    </cdr:from>
    <cdr:to>
      <cdr:x>0.79018</cdr:x>
      <cdr:y>0.14323</cdr:y>
    </cdr:to>
    <cdr:sp macro="" textlink="">
      <cdr:nvSpPr>
        <cdr:cNvPr id="3" name="TextBox 2"/>
        <cdr:cNvSpPr txBox="1"/>
      </cdr:nvSpPr>
      <cdr:spPr bwMode="auto">
        <a:xfrm xmlns:a="http://schemas.openxmlformats.org/drawingml/2006/main">
          <a:off x="2863069" y="269867"/>
          <a:ext cx="2194706" cy="25402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0" tIns="0" rIns="0" rtlCol="0">
          <a:prstTxWarp prst="textNoShape">
            <a:avLst/>
          </a:prstTxWarp>
        </a:bodyPr>
        <a:lstStyle xmlns:a="http://schemas.openxmlformats.org/drawingml/2006/main"/>
        <a:p xmlns:a="http://schemas.openxmlformats.org/drawingml/2006/main">
          <a:pPr eaLnBrk="0" hangingPunct="0"/>
          <a:r>
            <a:rPr lang="en-US" sz="1400" i="0" dirty="0" smtClean="0">
              <a:solidFill>
                <a:schemeClr val="tx1"/>
              </a:solidFill>
              <a:latin typeface="Arial" panose="020B0604020202020204" pitchFamily="34" charset="0"/>
              <a:ea typeface="Times New Roman" charset="0"/>
              <a:cs typeface="Arial" panose="020B0604020202020204" pitchFamily="34" charset="0"/>
            </a:rPr>
            <a:t>billion cubic feet per day</a:t>
          </a:r>
        </a:p>
      </cdr:txBody>
    </cdr:sp>
  </cdr:relSizeAnchor>
</c:userShapes>
</file>

<file path=ppt/drawings/drawing80.xml><?xml version="1.0" encoding="utf-8"?>
<c:userShapes xmlns:c="http://schemas.openxmlformats.org/drawingml/2006/chart">
  <cdr:relSizeAnchor xmlns:cdr="http://schemas.openxmlformats.org/drawingml/2006/chartDrawing">
    <cdr:from>
      <cdr:x>1.35993E-7</cdr:x>
      <cdr:y>0.01852</cdr:y>
    </cdr:from>
    <cdr:to>
      <cdr:x>0.7361</cdr:x>
      <cdr:y>0.18924</cdr:y>
    </cdr:to>
    <cdr:sp macro="" textlink="">
      <cdr:nvSpPr>
        <cdr:cNvPr id="2" name="TextBox 1"/>
        <cdr:cNvSpPr txBox="1"/>
      </cdr:nvSpPr>
      <cdr:spPr bwMode="auto">
        <a:xfrm xmlns:a="http://schemas.openxmlformats.org/drawingml/2006/main">
          <a:off x="1" y="60153"/>
          <a:ext cx="5412764" cy="554503"/>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ysClr val="windowText" lastClr="000000"/>
              </a:solidFill>
              <a:latin typeface="+mn-lt"/>
              <a:ea typeface="Times New Roman" charset="0"/>
              <a:cs typeface="Times New Roman" charset="0"/>
            </a:rPr>
            <a:t>Utilization of fossil-fired capacity (Reference case)</a:t>
          </a:r>
        </a:p>
        <a:p xmlns:a="http://schemas.openxmlformats.org/drawingml/2006/main">
          <a:pPr eaLnBrk="0" hangingPunct="0"/>
          <a:r>
            <a:rPr lang="en-US" sz="1400" i="0" baseline="0" dirty="0" smtClean="0">
              <a:solidFill>
                <a:sysClr val="windowText" lastClr="000000"/>
              </a:solidFill>
              <a:latin typeface="+mn-lt"/>
              <a:ea typeface="Times New Roman" charset="0"/>
              <a:cs typeface="Times New Roman" charset="0"/>
            </a:rPr>
            <a:t>percent</a:t>
          </a:r>
        </a:p>
      </cdr:txBody>
    </cdr:sp>
  </cdr:relSizeAnchor>
  <cdr:relSizeAnchor xmlns:cdr="http://schemas.openxmlformats.org/drawingml/2006/chartDrawing">
    <cdr:from>
      <cdr:x>0.72832</cdr:x>
      <cdr:y>0.20602</cdr:y>
    </cdr:from>
    <cdr:to>
      <cdr:x>0.99041</cdr:x>
      <cdr:y>0.93056</cdr:y>
    </cdr:to>
    <cdr:sp macro="" textlink="">
      <cdr:nvSpPr>
        <cdr:cNvPr id="3" name="TextBox 1"/>
        <cdr:cNvSpPr txBox="1"/>
      </cdr:nvSpPr>
      <cdr:spPr>
        <a:xfrm xmlns:a="http://schemas.openxmlformats.org/drawingml/2006/main">
          <a:off x="3600450" y="565154"/>
          <a:ext cx="1295617" cy="1987546"/>
        </a:xfrm>
        <a:prstGeom xmlns:a="http://schemas.openxmlformats.org/drawingml/2006/main" prst="rect">
          <a:avLst/>
        </a:prstGeom>
      </cdr:spPr>
      <cdr:txBody>
        <a:bodyPr xmlns:a="http://schemas.openxmlformats.org/drawingml/2006/main" wrap="square" lIns="45720" rIns="45720"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endParaRPr lang="en-US" sz="1200" b="1" dirty="0" smtClean="0">
            <a:solidFill>
              <a:sysClr val="windowText" lastClr="000000"/>
            </a:solidFill>
          </a:endParaRPr>
        </a:p>
        <a:p xmlns:a="http://schemas.openxmlformats.org/drawingml/2006/main">
          <a:r>
            <a:rPr lang="en-US" sz="1400" b="1" dirty="0" smtClean="0">
              <a:solidFill>
                <a:schemeClr val="tx1">
                  <a:lumMod val="50000"/>
                  <a:lumOff val="50000"/>
                </a:schemeClr>
              </a:solidFill>
            </a:rPr>
            <a:t>coal</a:t>
          </a:r>
        </a:p>
        <a:p xmlns:a="http://schemas.openxmlformats.org/drawingml/2006/main">
          <a:r>
            <a:rPr lang="en-US" sz="1400" b="1" dirty="0" smtClean="0">
              <a:solidFill>
                <a:schemeClr val="accent1"/>
              </a:solidFill>
            </a:rPr>
            <a:t>advanced combined cycle</a:t>
          </a:r>
          <a:endParaRPr lang="en-US" sz="1400" b="1" dirty="0" smtClean="0">
            <a:solidFill>
              <a:schemeClr val="accent2"/>
            </a:solidFill>
          </a:endParaRPr>
        </a:p>
        <a:p xmlns:a="http://schemas.openxmlformats.org/drawingml/2006/main">
          <a:r>
            <a:rPr lang="en-US" sz="1400" b="1" dirty="0" smtClean="0">
              <a:solidFill>
                <a:schemeClr val="accent2"/>
              </a:solidFill>
            </a:rPr>
            <a:t>conventional combined cycle </a:t>
          </a:r>
        </a:p>
        <a:p xmlns:a="http://schemas.openxmlformats.org/drawingml/2006/main">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chemeClr val="accent4"/>
              </a:solidFill>
              <a:effectLst/>
              <a:uLnTx/>
              <a:uFillTx/>
              <a:latin typeface="+mn-lt"/>
              <a:ea typeface="+mn-ea"/>
              <a:cs typeface="+mn-cs"/>
            </a:rPr>
            <a:t>oil and natural gas steam</a:t>
          </a:r>
        </a:p>
        <a:p xmlns:a="http://schemas.openxmlformats.org/drawingml/2006/main">
          <a:r>
            <a:rPr lang="en-US" sz="1400" b="1" dirty="0" smtClean="0">
              <a:solidFill>
                <a:schemeClr val="accent3"/>
              </a:solidFill>
            </a:rPr>
            <a:t>combustion</a:t>
          </a:r>
          <a:r>
            <a:rPr lang="en-US" sz="1400" b="1" baseline="0" dirty="0" smtClean="0">
              <a:solidFill>
                <a:schemeClr val="accent3"/>
              </a:solidFill>
            </a:rPr>
            <a:t> turbine</a:t>
          </a:r>
          <a:endParaRPr lang="en-US" sz="1400" b="1" dirty="0">
            <a:solidFill>
              <a:schemeClr val="accent3"/>
            </a:solidFill>
          </a:endParaRPr>
        </a:p>
      </cdr:txBody>
    </cdr:sp>
  </cdr:relSizeAnchor>
  <cdr:relSizeAnchor xmlns:cdr="http://schemas.openxmlformats.org/drawingml/2006/chartDrawing">
    <cdr:from>
      <cdr:x>0.12415</cdr:x>
      <cdr:y>0.16849</cdr:y>
    </cdr:from>
    <cdr:to>
      <cdr:x>0.23589</cdr:x>
      <cdr:y>0.31484</cdr:y>
    </cdr:to>
    <cdr:sp macro="" textlink="">
      <cdr:nvSpPr>
        <cdr:cNvPr id="4" name="TextBox 1"/>
        <cdr:cNvSpPr txBox="1"/>
      </cdr:nvSpPr>
      <cdr:spPr bwMode="auto">
        <a:xfrm xmlns:a="http://schemas.openxmlformats.org/drawingml/2006/main">
          <a:off x="1079592" y="756450"/>
          <a:ext cx="971706" cy="65706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0" i="0" dirty="0" smtClean="0">
              <a:solidFill>
                <a:schemeClr val="bg2"/>
              </a:solidFill>
              <a:latin typeface="+mn-lt"/>
              <a:ea typeface="Times New Roman" charset="0"/>
              <a:cs typeface="Times New Roman" charset="0"/>
            </a:rPr>
            <a:t>         </a:t>
          </a:r>
          <a:r>
            <a:rPr lang="en-US" sz="1400" b="1" i="0" dirty="0" smtClean="0">
              <a:solidFill>
                <a:schemeClr val="tx1"/>
              </a:solidFill>
              <a:latin typeface="+mn-lt"/>
              <a:ea typeface="Times New Roman" charset="0"/>
              <a:cs typeface="Times New Roman" charset="0"/>
            </a:rPr>
            <a:t>2018</a:t>
          </a:r>
        </a:p>
        <a:p xmlns:a="http://schemas.openxmlformats.org/drawingml/2006/main">
          <a:pPr eaLnBrk="0" hangingPunct="0"/>
          <a:endParaRPr lang="en-US" sz="1400" b="0" i="0" dirty="0" smtClean="0">
            <a:solidFill>
              <a:schemeClr val="tx1"/>
            </a:solidFill>
            <a:latin typeface="+mn-lt"/>
            <a:ea typeface="Times New Roman" charset="0"/>
            <a:cs typeface="Times New Roman" charset="0"/>
          </a:endParaRPr>
        </a:p>
        <a:p xmlns:a="http://schemas.openxmlformats.org/drawingml/2006/main">
          <a:pPr eaLnBrk="0" hangingPunct="0"/>
          <a:r>
            <a:rPr lang="en-US" sz="1400" b="0" i="0" dirty="0" smtClean="0">
              <a:solidFill>
                <a:schemeClr val="tx1"/>
              </a:solidFill>
              <a:latin typeface="+mn-lt"/>
              <a:ea typeface="Times New Roman" charset="0"/>
              <a:cs typeface="Times New Roman" charset="0"/>
            </a:rPr>
            <a:t>history</a:t>
          </a:r>
          <a:r>
            <a:rPr lang="en-US" sz="1400" b="0" i="0" baseline="0" dirty="0" smtClean="0">
              <a:solidFill>
                <a:schemeClr val="tx1"/>
              </a:solidFill>
              <a:latin typeface="+mn-lt"/>
              <a:ea typeface="Times New Roman" charset="0"/>
              <a:cs typeface="Times New Roman" charset="0"/>
            </a:rPr>
            <a:t>     projections</a:t>
          </a:r>
          <a:endParaRPr lang="en-US" sz="1400" b="0" i="0" dirty="0" smtClean="0">
            <a:solidFill>
              <a:schemeClr val="tx1"/>
            </a:solidFill>
            <a:latin typeface="+mn-lt"/>
            <a:ea typeface="Times New Roman" charset="0"/>
            <a:cs typeface="Times New Roman" charset="0"/>
          </a:endParaRPr>
        </a:p>
      </cdr:txBody>
    </cdr:sp>
  </cdr:relSizeAnchor>
</c:userShapes>
</file>

<file path=ppt/drawings/drawing81.xml><?xml version="1.0" encoding="utf-8"?>
<c:userShapes xmlns:c="http://schemas.openxmlformats.org/drawingml/2006/chart">
  <cdr:relSizeAnchor xmlns:cdr="http://schemas.openxmlformats.org/drawingml/2006/chartDrawing">
    <cdr:from>
      <cdr:x>0.87878</cdr:x>
      <cdr:y>0.45099</cdr:y>
    </cdr:from>
    <cdr:to>
      <cdr:x>1</cdr:x>
      <cdr:y>0.63081</cdr:y>
    </cdr:to>
    <cdr:sp macro="" textlink="">
      <cdr:nvSpPr>
        <cdr:cNvPr id="4" name="TextBox 1"/>
        <cdr:cNvSpPr txBox="1"/>
      </cdr:nvSpPr>
      <cdr:spPr>
        <a:xfrm xmlns:a="http://schemas.openxmlformats.org/drawingml/2006/main">
          <a:off x="7647250" y="1572256"/>
          <a:ext cx="1054894" cy="626895"/>
        </a:xfrm>
        <a:prstGeom xmlns:a="http://schemas.openxmlformats.org/drawingml/2006/main" prst="rect">
          <a:avLst/>
        </a:prstGeom>
      </cdr:spPr>
      <cdr:txBody>
        <a:bodyPr xmlns:a="http://schemas.openxmlformats.org/drawingml/2006/main" wrap="square" lIns="45720" rIns="45720"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400" b="1" dirty="0" smtClean="0">
              <a:solidFill>
                <a:sysClr val="windowText" lastClr="000000"/>
              </a:solidFill>
            </a:rPr>
            <a:t>carbon dioxide</a:t>
          </a:r>
        </a:p>
        <a:p xmlns:a="http://schemas.openxmlformats.org/drawingml/2006/main">
          <a:r>
            <a:rPr lang="en-US" sz="1400" b="1" dirty="0" smtClean="0">
              <a:solidFill>
                <a:schemeClr val="accent1"/>
              </a:solidFill>
            </a:rPr>
            <a:t>sulfur dioxide</a:t>
          </a:r>
          <a:r>
            <a:rPr lang="en-US" sz="1400" b="1" baseline="30000" dirty="0" smtClean="0">
              <a:solidFill>
                <a:schemeClr val="accent1"/>
              </a:solidFill>
            </a:rPr>
            <a:t>1</a:t>
          </a:r>
        </a:p>
        <a:p xmlns:a="http://schemas.openxmlformats.org/drawingml/2006/main">
          <a:r>
            <a:rPr lang="en-US" sz="1400" b="1" dirty="0" smtClean="0">
              <a:solidFill>
                <a:schemeClr val="accent2"/>
              </a:solidFill>
            </a:rPr>
            <a:t>nitrogen oxide</a:t>
          </a:r>
          <a:r>
            <a:rPr lang="en-US" sz="1400" b="1" baseline="30000" dirty="0" smtClean="0">
              <a:solidFill>
                <a:schemeClr val="accent2"/>
              </a:solidFill>
            </a:rPr>
            <a:t>1</a:t>
          </a:r>
          <a:endParaRPr lang="en-US" sz="1400" b="1" baseline="30000" dirty="0">
            <a:solidFill>
              <a:schemeClr val="accent2"/>
            </a:solidFill>
          </a:endParaRPr>
        </a:p>
      </cdr:txBody>
    </cdr:sp>
  </cdr:relSizeAnchor>
  <cdr:relSizeAnchor xmlns:cdr="http://schemas.openxmlformats.org/drawingml/2006/chartDrawing">
    <cdr:from>
      <cdr:x>0.25585</cdr:x>
      <cdr:y>0.29037</cdr:y>
    </cdr:from>
    <cdr:to>
      <cdr:x>0.37274</cdr:x>
      <cdr:y>0.42046</cdr:y>
    </cdr:to>
    <cdr:sp macro="" textlink="">
      <cdr:nvSpPr>
        <cdr:cNvPr id="5" name="TextBox 26"/>
        <cdr:cNvSpPr txBox="1"/>
      </cdr:nvSpPr>
      <cdr:spPr bwMode="auto">
        <a:xfrm xmlns:a="http://schemas.openxmlformats.org/drawingml/2006/main">
          <a:off x="2194615" y="1019586"/>
          <a:ext cx="1002658" cy="456787"/>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i="0">
              <a:solidFill>
                <a:schemeClr val="bg2"/>
              </a:solidFill>
              <a:latin typeface="Arial" panose="020B0604020202020204" pitchFamily="34" charset="0"/>
              <a:ea typeface="Times New Roman" charset="0"/>
              <a:cs typeface="Arial" panose="020B0604020202020204" pitchFamily="34" charset="0"/>
            </a:rPr>
            <a:t>NOx Budget</a:t>
          </a:r>
          <a:r>
            <a:rPr lang="en-US" sz="1400" i="0" baseline="0">
              <a:solidFill>
                <a:schemeClr val="bg2"/>
              </a:solidFill>
              <a:latin typeface="Arial" panose="020B0604020202020204" pitchFamily="34" charset="0"/>
              <a:ea typeface="Times New Roman" charset="0"/>
              <a:cs typeface="Arial" panose="020B0604020202020204" pitchFamily="34" charset="0"/>
            </a:rPr>
            <a:t> Trading Program</a:t>
          </a:r>
          <a:endParaRPr lang="en-US" sz="1400" i="0">
            <a:solidFill>
              <a:schemeClr val="bg2"/>
            </a:solidFill>
            <a:latin typeface="Arial" panose="020B0604020202020204" pitchFamily="34" charset="0"/>
            <a:ea typeface="Times New Roman" charset="0"/>
            <a:cs typeface="Arial" panose="020B0604020202020204" pitchFamily="34" charset="0"/>
          </a:endParaRPr>
        </a:p>
      </cdr:txBody>
    </cdr:sp>
  </cdr:relSizeAnchor>
  <cdr:relSizeAnchor xmlns:cdr="http://schemas.openxmlformats.org/drawingml/2006/chartDrawing">
    <cdr:from>
      <cdr:x>0.22888</cdr:x>
      <cdr:y>0.26593</cdr:y>
    </cdr:from>
    <cdr:to>
      <cdr:x>0.24941</cdr:x>
      <cdr:y>0.31025</cdr:y>
    </cdr:to>
    <cdr:cxnSp macro="">
      <cdr:nvCxnSpPr>
        <cdr:cNvPr id="7" name="Straight Connector 6"/>
        <cdr:cNvCxnSpPr/>
      </cdr:nvCxnSpPr>
      <cdr:spPr bwMode="auto">
        <a:xfrm xmlns:a="http://schemas.openxmlformats.org/drawingml/2006/main" flipH="1" flipV="1">
          <a:off x="1991781" y="1143000"/>
          <a:ext cx="178595" cy="190500"/>
        </a:xfrm>
        <a:prstGeom xmlns:a="http://schemas.openxmlformats.org/drawingml/2006/main" prst="line">
          <a:avLst/>
        </a:prstGeom>
        <a:solidFill xmlns:a="http://schemas.openxmlformats.org/drawingml/2006/main">
          <a:schemeClr val="accent1"/>
        </a:solidFill>
        <a:ln xmlns:a="http://schemas.openxmlformats.org/drawingml/2006/main" w="9525" cap="flat" cmpd="sng" algn="ctr">
          <a:solidFill>
            <a:schemeClr val="tx1"/>
          </a:solidFill>
          <a:prstDash val="solid"/>
          <a:round/>
          <a:headEnd type="none" w="med" len="med"/>
          <a:tailEnd type="none" w="med" len="med"/>
        </a:ln>
        <a:effectLst xmlns:a="http://schemas.openxmlformats.org/drawingml/2006/main"/>
      </cdr:spPr>
    </cdr:cxnSp>
  </cdr:relSizeAnchor>
  <cdr:relSizeAnchor xmlns:cdr="http://schemas.openxmlformats.org/drawingml/2006/chartDrawing">
    <cdr:from>
      <cdr:x>0.01193</cdr:x>
      <cdr:y>0.01323</cdr:y>
    </cdr:from>
    <cdr:to>
      <cdr:x>1</cdr:x>
      <cdr:y>0.15754</cdr:y>
    </cdr:to>
    <cdr:sp macro="" textlink="">
      <cdr:nvSpPr>
        <cdr:cNvPr id="2" name="TextBox 1"/>
        <cdr:cNvSpPr txBox="1"/>
      </cdr:nvSpPr>
      <cdr:spPr bwMode="auto">
        <a:xfrm xmlns:a="http://schemas.openxmlformats.org/drawingml/2006/main">
          <a:off x="58218" y="46841"/>
          <a:ext cx="4821755" cy="510937"/>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400" b="1" i="0" dirty="0" smtClean="0">
              <a:solidFill>
                <a:sysClr val="windowText" lastClr="000000"/>
              </a:solidFill>
              <a:latin typeface="+mn-lt"/>
              <a:ea typeface="Times New Roman" charset="0"/>
              <a:cs typeface="Times New Roman" charset="0"/>
            </a:rPr>
            <a:t>Electric</a:t>
          </a:r>
          <a:r>
            <a:rPr lang="en-US" sz="1400" b="1" i="0" baseline="0" dirty="0" smtClean="0">
              <a:solidFill>
                <a:sysClr val="windowText" lastClr="000000"/>
              </a:solidFill>
              <a:latin typeface="+mn-lt"/>
              <a:ea typeface="Times New Roman" charset="0"/>
              <a:cs typeface="Times New Roman" charset="0"/>
            </a:rPr>
            <a:t> sector </a:t>
          </a:r>
          <a:r>
            <a:rPr lang="en-US" sz="1400" b="1" i="0" dirty="0" smtClean="0">
              <a:solidFill>
                <a:sysClr val="windowText" lastClr="000000"/>
              </a:solidFill>
              <a:latin typeface="+mn-lt"/>
              <a:ea typeface="Times New Roman" charset="0"/>
              <a:cs typeface="Times New Roman" charset="0"/>
            </a:rPr>
            <a:t>emissions: Reference case</a:t>
          </a:r>
          <a:endParaRPr lang="en-US" sz="1400" i="0" baseline="0" dirty="0" smtClean="0">
            <a:solidFill>
              <a:sysClr val="windowText" lastClr="000000"/>
            </a:solidFill>
            <a:latin typeface="+mn-lt"/>
            <a:ea typeface="Times New Roman" charset="0"/>
            <a:cs typeface="Times New Roman" charset="0"/>
          </a:endParaRPr>
        </a:p>
        <a:p xmlns:a="http://schemas.openxmlformats.org/drawingml/2006/main">
          <a:pPr eaLnBrk="0" hangingPunct="0"/>
          <a:r>
            <a:rPr lang="en-US" sz="1400" i="0" baseline="0" dirty="0" smtClean="0">
              <a:solidFill>
                <a:sysClr val="windowText" lastClr="000000"/>
              </a:solidFill>
              <a:latin typeface="+mn-lt"/>
              <a:ea typeface="Times New Roman" charset="0"/>
              <a:cs typeface="Times New Roman" charset="0"/>
            </a:rPr>
            <a:t>million short tons sulfur dioxide/nitrogen oxide                  billion metric tons of carbon dioxide</a:t>
          </a:r>
          <a:endParaRPr lang="en-US" sz="1400" i="0" dirty="0" smtClean="0">
            <a:solidFill>
              <a:sysClr val="windowText" lastClr="000000"/>
            </a:solidFill>
            <a:latin typeface="+mn-lt"/>
            <a:ea typeface="Times New Roman" charset="0"/>
            <a:cs typeface="Times New Roman" charset="0"/>
          </a:endParaRPr>
        </a:p>
      </cdr:txBody>
    </cdr:sp>
  </cdr:relSizeAnchor>
</c:userShapes>
</file>

<file path=ppt/drawings/drawing82.xml><?xml version="1.0" encoding="utf-8"?>
<c:userShapes xmlns:c="http://schemas.openxmlformats.org/drawingml/2006/chart">
  <cdr:relSizeAnchor xmlns:cdr="http://schemas.openxmlformats.org/drawingml/2006/chartDrawing">
    <cdr:from>
      <cdr:x>0</cdr:x>
      <cdr:y>0</cdr:y>
    </cdr:from>
    <cdr:to>
      <cdr:x>0.5382</cdr:x>
      <cdr:y>0.15972</cdr:y>
    </cdr:to>
    <cdr:sp macro="" textlink="">
      <cdr:nvSpPr>
        <cdr:cNvPr id="2" name="TextBox 1"/>
        <cdr:cNvSpPr txBox="1"/>
      </cdr:nvSpPr>
      <cdr:spPr bwMode="auto">
        <a:xfrm xmlns:a="http://schemas.openxmlformats.org/drawingml/2006/main">
          <a:off x="0" y="0"/>
          <a:ext cx="2952780" cy="438144"/>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400" b="1" i="0" dirty="0" smtClean="0">
              <a:solidFill>
                <a:schemeClr val="tx1"/>
              </a:solidFill>
              <a:latin typeface="+mn-lt"/>
              <a:ea typeface="Times New Roman" charset="0"/>
              <a:cs typeface="Times New Roman" charset="0"/>
            </a:rPr>
            <a:t>Transportation sector consumption (by type) </a:t>
          </a:r>
        </a:p>
        <a:p xmlns:a="http://schemas.openxmlformats.org/drawingml/2006/main">
          <a:pPr eaLnBrk="0" hangingPunct="0"/>
          <a:r>
            <a:rPr lang="en-US" sz="1400" b="1" i="0" dirty="0" smtClean="0">
              <a:solidFill>
                <a:schemeClr val="tx1"/>
              </a:solidFill>
              <a:latin typeface="+mn-lt"/>
              <a:ea typeface="Times New Roman" charset="0"/>
              <a:cs typeface="Times New Roman" charset="0"/>
            </a:rPr>
            <a:t>(Reference case)</a:t>
          </a:r>
        </a:p>
        <a:p xmlns:a="http://schemas.openxmlformats.org/drawingml/2006/main">
          <a:pPr eaLnBrk="0" hangingPunct="0"/>
          <a:r>
            <a:rPr lang="en-US" sz="1400" i="0" dirty="0" smtClean="0">
              <a:solidFill>
                <a:schemeClr val="tx1"/>
              </a:solidFill>
              <a:latin typeface="+mn-lt"/>
              <a:ea typeface="Times New Roman" charset="0"/>
              <a:cs typeface="Times New Roman" charset="0"/>
            </a:rPr>
            <a:t>quadrillion</a:t>
          </a:r>
          <a:r>
            <a:rPr lang="en-US" sz="1400" i="0" baseline="0" dirty="0" smtClean="0">
              <a:solidFill>
                <a:schemeClr val="tx1"/>
              </a:solidFill>
              <a:latin typeface="+mn-lt"/>
              <a:ea typeface="Times New Roman" charset="0"/>
              <a:cs typeface="Times New Roman" charset="0"/>
            </a:rPr>
            <a:t> British thermal units</a:t>
          </a:r>
          <a:endParaRPr lang="en-US" sz="1400" i="0" dirty="0" smtClean="0">
            <a:solidFill>
              <a:schemeClr val="tx1"/>
            </a:solidFill>
            <a:latin typeface="+mn-lt"/>
            <a:ea typeface="Times New Roman" charset="0"/>
            <a:cs typeface="Times New Roman" charset="0"/>
          </a:endParaRPr>
        </a:p>
      </cdr:txBody>
    </cdr:sp>
  </cdr:relSizeAnchor>
  <cdr:relSizeAnchor xmlns:cdr="http://schemas.openxmlformats.org/drawingml/2006/chartDrawing">
    <cdr:from>
      <cdr:x>0.06926</cdr:x>
      <cdr:y>0.1487</cdr:y>
    </cdr:from>
    <cdr:to>
      <cdr:x>0.29148</cdr:x>
      <cdr:y>0.28295</cdr:y>
    </cdr:to>
    <cdr:grpSp>
      <cdr:nvGrpSpPr>
        <cdr:cNvPr id="3" name="Group 2"/>
        <cdr:cNvGrpSpPr/>
      </cdr:nvGrpSpPr>
      <cdr:grpSpPr>
        <a:xfrm xmlns:a="http://schemas.openxmlformats.org/drawingml/2006/main">
          <a:off x="298389" y="667817"/>
          <a:ext cx="957376" cy="602922"/>
          <a:chOff x="-1057282" y="66675"/>
          <a:chExt cx="1168384" cy="368275"/>
        </a:xfrm>
      </cdr:grpSpPr>
      <cdr:sp macro="" textlink="">
        <cdr:nvSpPr>
          <cdr:cNvPr id="5" name="TextBox 1"/>
          <cdr:cNvSpPr txBox="1"/>
        </cdr:nvSpPr>
        <cdr:spPr bwMode="auto">
          <a:xfrm xmlns:a="http://schemas.openxmlformats.org/drawingml/2006/main">
            <a:off x="-1057282" y="66675"/>
            <a:ext cx="1168384" cy="36827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0" i="0" dirty="0" smtClean="0">
                <a:solidFill>
                  <a:schemeClr val="bg2"/>
                </a:solidFill>
                <a:latin typeface="+mn-lt"/>
                <a:ea typeface="Times New Roman" charset="0"/>
                <a:cs typeface="Times New Roman" charset="0"/>
              </a:rPr>
              <a:t>         </a:t>
            </a:r>
            <a:r>
              <a:rPr lang="en-US" sz="1400" b="1" i="0" dirty="0" smtClean="0">
                <a:solidFill>
                  <a:schemeClr val="bg2"/>
                </a:solidFill>
                <a:latin typeface="+mn-lt"/>
                <a:ea typeface="Times New Roman" charset="0"/>
                <a:cs typeface="Times New Roman" charset="0"/>
              </a:rPr>
              <a:t>2018</a:t>
            </a:r>
            <a:endParaRPr lang="en-US" sz="1400" b="0" i="0" dirty="0" smtClean="0">
              <a:solidFill>
                <a:schemeClr val="bg2"/>
              </a:solidFill>
              <a:latin typeface="+mn-lt"/>
              <a:ea typeface="Times New Roman" charset="0"/>
              <a:cs typeface="Times New Roman" charset="0"/>
            </a:endParaRPr>
          </a:p>
          <a:p xmlns:a="http://schemas.openxmlformats.org/drawingml/2006/main">
            <a:pPr eaLnBrk="0" hangingPunct="0"/>
            <a:r>
              <a:rPr lang="en-US" sz="1400" b="0" i="0" dirty="0" smtClean="0">
                <a:solidFill>
                  <a:schemeClr val="bg2"/>
                </a:solidFill>
                <a:latin typeface="+mn-lt"/>
                <a:ea typeface="Times New Roman" charset="0"/>
                <a:cs typeface="Times New Roman" charset="0"/>
              </a:rPr>
              <a:t>history</a:t>
            </a:r>
            <a:r>
              <a:rPr lang="en-US" sz="1400" b="0" i="0" baseline="0" dirty="0" smtClean="0">
                <a:solidFill>
                  <a:schemeClr val="bg2"/>
                </a:solidFill>
                <a:latin typeface="+mn-lt"/>
                <a:ea typeface="Times New Roman" charset="0"/>
                <a:cs typeface="Times New Roman" charset="0"/>
              </a:rPr>
              <a:t>     projections</a:t>
            </a:r>
            <a:endParaRPr lang="en-US" sz="1400" b="0" i="0" dirty="0" smtClean="0">
              <a:solidFill>
                <a:schemeClr val="bg2"/>
              </a:solidFill>
              <a:latin typeface="+mn-lt"/>
              <a:ea typeface="Times New Roman" charset="0"/>
              <a:cs typeface="Times New Roman" charset="0"/>
            </a:endParaRPr>
          </a:p>
        </cdr:txBody>
      </cdr:sp>
    </cdr:grpSp>
  </cdr:relSizeAnchor>
  <cdr:relSizeAnchor xmlns:cdr="http://schemas.openxmlformats.org/drawingml/2006/chartDrawing">
    <cdr:from>
      <cdr:x>0.74412</cdr:x>
      <cdr:y>0.44742</cdr:y>
    </cdr:from>
    <cdr:to>
      <cdr:x>1</cdr:x>
      <cdr:y>0.94275</cdr:y>
    </cdr:to>
    <cdr:sp macro="" textlink="">
      <cdr:nvSpPr>
        <cdr:cNvPr id="10" name="TextBox 1"/>
        <cdr:cNvSpPr txBox="1"/>
      </cdr:nvSpPr>
      <cdr:spPr bwMode="auto">
        <a:xfrm xmlns:a="http://schemas.openxmlformats.org/drawingml/2006/main">
          <a:off x="3205830" y="2009380"/>
          <a:ext cx="1102408" cy="2224546"/>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chemeClr val="tx2"/>
              </a:solidFill>
              <a:latin typeface="+mn-lt"/>
              <a:ea typeface="Times New Roman" charset="0"/>
              <a:cs typeface="Times New Roman" charset="0"/>
            </a:rPr>
            <a:t>light-duty</a:t>
          </a:r>
        </a:p>
        <a:p xmlns:a="http://schemas.openxmlformats.org/drawingml/2006/main">
          <a:pPr eaLnBrk="0" hangingPunct="0"/>
          <a:r>
            <a:rPr lang="en-US" sz="1400" b="1" i="0" dirty="0" smtClean="0">
              <a:solidFill>
                <a:schemeClr val="tx2"/>
              </a:solidFill>
              <a:latin typeface="+mn-lt"/>
              <a:ea typeface="Times New Roman" charset="0"/>
              <a:cs typeface="Times New Roman" charset="0"/>
            </a:rPr>
            <a:t>vehicles</a:t>
          </a:r>
        </a:p>
        <a:p xmlns:a="http://schemas.openxmlformats.org/drawingml/2006/main">
          <a:pPr eaLnBrk="0" hangingPunct="0"/>
          <a:r>
            <a:rPr lang="en-US" sz="1400" b="1" i="0" baseline="0" dirty="0" smtClean="0">
              <a:solidFill>
                <a:schemeClr val="accent1"/>
              </a:solidFill>
              <a:latin typeface="+mn-lt"/>
              <a:ea typeface="Times New Roman" charset="0"/>
              <a:cs typeface="Times New Roman" charset="0"/>
            </a:rPr>
            <a:t>medium and </a:t>
          </a:r>
        </a:p>
        <a:p xmlns:a="http://schemas.openxmlformats.org/drawingml/2006/main">
          <a:pPr eaLnBrk="0" hangingPunct="0"/>
          <a:r>
            <a:rPr lang="en-US" sz="1400" b="1" i="0" baseline="0" dirty="0" smtClean="0">
              <a:solidFill>
                <a:schemeClr val="accent1"/>
              </a:solidFill>
              <a:latin typeface="+mn-lt"/>
              <a:ea typeface="Times New Roman" charset="0"/>
              <a:cs typeface="Times New Roman" charset="0"/>
            </a:rPr>
            <a:t>heavy duty</a:t>
          </a:r>
        </a:p>
        <a:p xmlns:a="http://schemas.openxmlformats.org/drawingml/2006/main">
          <a:pPr eaLnBrk="0" hangingPunct="0"/>
          <a:r>
            <a:rPr lang="en-US" sz="1400" b="1" i="0" baseline="0" dirty="0" smtClean="0">
              <a:solidFill>
                <a:schemeClr val="accent3"/>
              </a:solidFill>
              <a:latin typeface="+mn-lt"/>
              <a:ea typeface="Times New Roman" charset="0"/>
              <a:cs typeface="Times New Roman" charset="0"/>
            </a:rPr>
            <a:t>air</a:t>
          </a:r>
        </a:p>
        <a:p xmlns:a="http://schemas.openxmlformats.org/drawingml/2006/main">
          <a:pPr eaLnBrk="0" hangingPunct="0"/>
          <a:r>
            <a:rPr lang="en-US" sz="1400" b="1" i="0" baseline="0" dirty="0" smtClean="0">
              <a:solidFill>
                <a:schemeClr val="accent6"/>
              </a:solidFill>
              <a:latin typeface="+mn-lt"/>
              <a:ea typeface="Times New Roman" charset="0"/>
              <a:cs typeface="Times New Roman" charset="0"/>
            </a:rPr>
            <a:t>commercial</a:t>
          </a:r>
        </a:p>
        <a:p xmlns:a="http://schemas.openxmlformats.org/drawingml/2006/main">
          <a:pPr eaLnBrk="0" hangingPunct="0"/>
          <a:r>
            <a:rPr lang="en-US" sz="1400" b="1" i="0" baseline="0" dirty="0" smtClean="0">
              <a:solidFill>
                <a:schemeClr val="accent6"/>
              </a:solidFill>
              <a:latin typeface="+mn-lt"/>
              <a:ea typeface="Times New Roman" charset="0"/>
              <a:cs typeface="Times New Roman" charset="0"/>
            </a:rPr>
            <a:t>light trucks</a:t>
          </a:r>
        </a:p>
        <a:p xmlns:a="http://schemas.openxmlformats.org/drawingml/2006/main">
          <a:pPr eaLnBrk="0" hangingPunct="0"/>
          <a:r>
            <a:rPr lang="en-US" sz="1400" b="1" i="0" baseline="0" dirty="0" smtClean="0">
              <a:solidFill>
                <a:schemeClr val="accent5">
                  <a:lumMod val="60000"/>
                  <a:lumOff val="40000"/>
                </a:schemeClr>
              </a:solidFill>
              <a:latin typeface="+mn-lt"/>
              <a:ea typeface="Times New Roman" charset="0"/>
              <a:cs typeface="Times New Roman" charset="0"/>
            </a:rPr>
            <a:t>rail</a:t>
          </a:r>
        </a:p>
        <a:p xmlns:a="http://schemas.openxmlformats.org/drawingml/2006/main">
          <a:pPr eaLnBrk="0" hangingPunct="0"/>
          <a:r>
            <a:rPr lang="en-US" sz="1400" b="1" i="0" baseline="0" dirty="0" smtClean="0">
              <a:solidFill>
                <a:schemeClr val="accent5">
                  <a:lumMod val="75000"/>
                </a:schemeClr>
              </a:solidFill>
              <a:latin typeface="+mn-lt"/>
              <a:ea typeface="Times New Roman" charset="0"/>
              <a:cs typeface="Times New Roman" charset="0"/>
            </a:rPr>
            <a:t>marine</a:t>
          </a:r>
        </a:p>
        <a:p xmlns:a="http://schemas.openxmlformats.org/drawingml/2006/main">
          <a:pPr eaLnBrk="0" hangingPunct="0"/>
          <a:r>
            <a:rPr lang="en-US" sz="1400" b="1" i="0" baseline="0" dirty="0" smtClean="0">
              <a:solidFill>
                <a:schemeClr val="bg1">
                  <a:lumMod val="50000"/>
                </a:schemeClr>
              </a:solidFill>
              <a:latin typeface="+mn-lt"/>
              <a:ea typeface="Times New Roman" charset="0"/>
              <a:cs typeface="Times New Roman" charset="0"/>
            </a:rPr>
            <a:t>other</a:t>
          </a:r>
        </a:p>
        <a:p xmlns:a="http://schemas.openxmlformats.org/drawingml/2006/main">
          <a:pPr eaLnBrk="0" hangingPunct="0"/>
          <a:endParaRPr lang="en-US" sz="1400" b="1" i="0" dirty="0" smtClean="0">
            <a:solidFill>
              <a:schemeClr val="tx1"/>
            </a:solidFill>
            <a:latin typeface="+mn-lt"/>
            <a:ea typeface="Times New Roman" charset="0"/>
            <a:cs typeface="Times New Roman" charset="0"/>
          </a:endParaRPr>
        </a:p>
      </cdr:txBody>
    </cdr:sp>
  </cdr:relSizeAnchor>
</c:userShapes>
</file>

<file path=ppt/drawings/drawing83.xml><?xml version="1.0" encoding="utf-8"?>
<c:userShapes xmlns:c="http://schemas.openxmlformats.org/drawingml/2006/chart">
  <cdr:relSizeAnchor xmlns:cdr="http://schemas.openxmlformats.org/drawingml/2006/chartDrawing">
    <cdr:from>
      <cdr:x>0.00521</cdr:x>
      <cdr:y>0</cdr:y>
    </cdr:from>
    <cdr:to>
      <cdr:x>0.46875</cdr:x>
      <cdr:y>0.23264</cdr:y>
    </cdr:to>
    <cdr:sp macro="" textlink="">
      <cdr:nvSpPr>
        <cdr:cNvPr id="2" name="TextBox 1"/>
        <cdr:cNvSpPr txBox="1"/>
      </cdr:nvSpPr>
      <cdr:spPr bwMode="auto">
        <a:xfrm xmlns:a="http://schemas.openxmlformats.org/drawingml/2006/main">
          <a:off x="28575" y="0"/>
          <a:ext cx="2543175" cy="63817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400" b="1" i="0" baseline="0" dirty="0" smtClean="0">
              <a:solidFill>
                <a:sysClr val="windowText" lastClr="000000"/>
              </a:solidFill>
              <a:latin typeface="+mn-lt"/>
              <a:ea typeface="Times New Roman" charset="0"/>
              <a:cs typeface="Times New Roman" charset="0"/>
            </a:rPr>
            <a:t>Transportation sector consumption (by fuel)</a:t>
          </a:r>
        </a:p>
        <a:p xmlns:a="http://schemas.openxmlformats.org/drawingml/2006/main">
          <a:pPr eaLnBrk="0" hangingPunct="0"/>
          <a:r>
            <a:rPr lang="en-US" sz="1400" b="1" dirty="0" smtClean="0">
              <a:ea typeface="Times New Roman" charset="0"/>
              <a:cs typeface="Times New Roman" charset="0"/>
            </a:rPr>
            <a:t>(Reference case)</a:t>
          </a:r>
          <a:endParaRPr lang="en-US" sz="1400" b="1" i="0" baseline="0" dirty="0" smtClean="0">
            <a:solidFill>
              <a:sysClr val="windowText" lastClr="000000"/>
            </a:solidFill>
            <a:latin typeface="+mn-lt"/>
            <a:ea typeface="Times New Roman" charset="0"/>
            <a:cs typeface="Times New Roman" charset="0"/>
          </a:endParaRPr>
        </a:p>
        <a:p xmlns:a="http://schemas.openxmlformats.org/drawingml/2006/main">
          <a:pPr eaLnBrk="0" hangingPunct="0"/>
          <a:r>
            <a:rPr lang="en-US" sz="1400" b="0" i="0" baseline="0" dirty="0" smtClean="0">
              <a:solidFill>
                <a:sysClr val="windowText" lastClr="000000"/>
              </a:solidFill>
              <a:latin typeface="+mn-lt"/>
              <a:ea typeface="Times New Roman" charset="0"/>
              <a:cs typeface="Times New Roman" charset="0"/>
            </a:rPr>
            <a:t>quadrillion British thermal units</a:t>
          </a:r>
          <a:endParaRPr lang="en-US" sz="1400" b="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0.07204</cdr:x>
      <cdr:y>0.14599</cdr:y>
    </cdr:from>
    <cdr:to>
      <cdr:x>0.285</cdr:x>
      <cdr:y>0.28488</cdr:y>
    </cdr:to>
    <cdr:grpSp>
      <cdr:nvGrpSpPr>
        <cdr:cNvPr id="4" name="Group 3"/>
        <cdr:cNvGrpSpPr/>
      </cdr:nvGrpSpPr>
      <cdr:grpSpPr>
        <a:xfrm xmlns:a="http://schemas.openxmlformats.org/drawingml/2006/main">
          <a:off x="295744" y="655647"/>
          <a:ext cx="874259" cy="623760"/>
          <a:chOff x="1274713" y="-7625004"/>
          <a:chExt cx="1168384" cy="28217336"/>
        </a:xfrm>
      </cdr:grpSpPr>
      <cdr:sp macro="" textlink="">
        <cdr:nvSpPr>
          <cdr:cNvPr id="6" name="TextBox 1"/>
          <cdr:cNvSpPr txBox="1"/>
        </cdr:nvSpPr>
        <cdr:spPr bwMode="auto">
          <a:xfrm xmlns:a="http://schemas.openxmlformats.org/drawingml/2006/main">
            <a:off x="1274713" y="-7625004"/>
            <a:ext cx="1168384" cy="28217336"/>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0" i="0" dirty="0" smtClean="0">
                <a:solidFill>
                  <a:schemeClr val="bg2"/>
                </a:solidFill>
                <a:latin typeface="+mn-lt"/>
                <a:ea typeface="Times New Roman" charset="0"/>
                <a:cs typeface="Times New Roman" charset="0"/>
              </a:rPr>
              <a:t>         </a:t>
            </a:r>
            <a:r>
              <a:rPr lang="en-US" sz="1400" b="1" i="0" dirty="0" smtClean="0">
                <a:solidFill>
                  <a:schemeClr val="bg2"/>
                </a:solidFill>
                <a:latin typeface="+mn-lt"/>
                <a:ea typeface="Times New Roman" charset="0"/>
                <a:cs typeface="Times New Roman" charset="0"/>
              </a:rPr>
              <a:t>2018</a:t>
            </a:r>
            <a:endParaRPr lang="en-US" sz="1400" b="0" i="0" dirty="0" smtClean="0">
              <a:solidFill>
                <a:schemeClr val="bg2"/>
              </a:solidFill>
              <a:latin typeface="+mn-lt"/>
              <a:ea typeface="Times New Roman" charset="0"/>
              <a:cs typeface="Times New Roman" charset="0"/>
            </a:endParaRPr>
          </a:p>
          <a:p xmlns:a="http://schemas.openxmlformats.org/drawingml/2006/main">
            <a:pPr eaLnBrk="0" hangingPunct="0"/>
            <a:r>
              <a:rPr lang="en-US" sz="1400" b="0" i="0" dirty="0" smtClean="0">
                <a:solidFill>
                  <a:schemeClr val="bg2"/>
                </a:solidFill>
                <a:latin typeface="+mn-lt"/>
                <a:ea typeface="Times New Roman" charset="0"/>
                <a:cs typeface="Times New Roman" charset="0"/>
              </a:rPr>
              <a:t>history</a:t>
            </a:r>
            <a:r>
              <a:rPr lang="en-US" sz="1400" b="0" i="0" baseline="0" dirty="0" smtClean="0">
                <a:solidFill>
                  <a:schemeClr val="bg2"/>
                </a:solidFill>
                <a:latin typeface="+mn-lt"/>
                <a:ea typeface="Times New Roman" charset="0"/>
                <a:cs typeface="Times New Roman" charset="0"/>
              </a:rPr>
              <a:t>     projections</a:t>
            </a:r>
            <a:endParaRPr lang="en-US" sz="1400" b="0" i="0" dirty="0" smtClean="0">
              <a:solidFill>
                <a:schemeClr val="bg2"/>
              </a:solidFill>
              <a:latin typeface="+mn-lt"/>
              <a:ea typeface="Times New Roman" charset="0"/>
              <a:cs typeface="Times New Roman" charset="0"/>
            </a:endParaRPr>
          </a:p>
        </cdr:txBody>
      </cdr:sp>
    </cdr:grpSp>
  </cdr:relSizeAnchor>
  <cdr:relSizeAnchor xmlns:cdr="http://schemas.openxmlformats.org/drawingml/2006/chartDrawing">
    <cdr:from>
      <cdr:x>0.74971</cdr:x>
      <cdr:y>0.25092</cdr:y>
    </cdr:from>
    <cdr:to>
      <cdr:x>0.95457</cdr:x>
      <cdr:y>0.86305</cdr:y>
    </cdr:to>
    <cdr:sp macro="" textlink="">
      <cdr:nvSpPr>
        <cdr:cNvPr id="7" name="TextBox 1"/>
        <cdr:cNvSpPr txBox="1"/>
      </cdr:nvSpPr>
      <cdr:spPr bwMode="auto">
        <a:xfrm xmlns:a="http://schemas.openxmlformats.org/drawingml/2006/main">
          <a:off x="2672026" y="802741"/>
          <a:ext cx="730140" cy="1958341"/>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endParaRPr lang="en-US" sz="1400" b="1" i="0" dirty="0" smtClean="0">
            <a:solidFill>
              <a:schemeClr val="accent6"/>
            </a:solidFill>
            <a:latin typeface="+mn-lt"/>
            <a:ea typeface="Times New Roman" charset="0"/>
            <a:cs typeface="Times New Roman" charset="0"/>
          </a:endParaRPr>
        </a:p>
        <a:p xmlns:a="http://schemas.openxmlformats.org/drawingml/2006/main">
          <a:pPr eaLnBrk="0" hangingPunct="0"/>
          <a:r>
            <a:rPr lang="en-US" sz="1400" b="1" i="0" dirty="0" smtClean="0">
              <a:solidFill>
                <a:schemeClr val="accent6"/>
              </a:solidFill>
              <a:latin typeface="+mn-lt"/>
              <a:ea typeface="Times New Roman" charset="0"/>
              <a:cs typeface="Times New Roman" charset="0"/>
            </a:rPr>
            <a:t>motor</a:t>
          </a:r>
        </a:p>
        <a:p xmlns:a="http://schemas.openxmlformats.org/drawingml/2006/main">
          <a:pPr eaLnBrk="0" hangingPunct="0"/>
          <a:r>
            <a:rPr lang="en-US" sz="1400" b="1" i="0" dirty="0" smtClean="0">
              <a:solidFill>
                <a:schemeClr val="accent6"/>
              </a:solidFill>
              <a:latin typeface="+mn-lt"/>
              <a:ea typeface="Times New Roman" charset="0"/>
              <a:cs typeface="Times New Roman" charset="0"/>
            </a:rPr>
            <a:t>gasoline</a:t>
          </a:r>
          <a:endParaRPr lang="en-US" sz="1400" b="1" i="0" dirty="0" smtClean="0">
            <a:solidFill>
              <a:schemeClr val="tx2"/>
            </a:solidFill>
            <a:latin typeface="+mn-lt"/>
            <a:ea typeface="Times New Roman" charset="0"/>
            <a:cs typeface="Times New Roman" charset="0"/>
          </a:endParaRPr>
        </a:p>
        <a:p xmlns:a="http://schemas.openxmlformats.org/drawingml/2006/main">
          <a:pPr eaLnBrk="0" hangingPunct="0"/>
          <a:endParaRPr lang="en-US" sz="1400" b="1" i="0" dirty="0" smtClean="0">
            <a:solidFill>
              <a:schemeClr val="tx2"/>
            </a:solidFill>
            <a:latin typeface="+mn-lt"/>
            <a:ea typeface="Times New Roman" charset="0"/>
            <a:cs typeface="Times New Roman" charset="0"/>
          </a:endParaRPr>
        </a:p>
        <a:p xmlns:a="http://schemas.openxmlformats.org/drawingml/2006/main">
          <a:pPr eaLnBrk="0" hangingPunct="0"/>
          <a:endParaRPr lang="en-US" sz="1400" b="1" i="0" dirty="0" smtClean="0">
            <a:solidFill>
              <a:schemeClr val="tx2"/>
            </a:solidFill>
            <a:latin typeface="+mn-lt"/>
            <a:ea typeface="Times New Roman" charset="0"/>
            <a:cs typeface="Times New Roman" charset="0"/>
          </a:endParaRPr>
        </a:p>
        <a:p xmlns:a="http://schemas.openxmlformats.org/drawingml/2006/main">
          <a:pPr eaLnBrk="0" hangingPunct="0"/>
          <a:endParaRPr lang="en-US" sz="1400" b="1" i="0" dirty="0" smtClean="0">
            <a:solidFill>
              <a:schemeClr val="tx2"/>
            </a:solidFill>
            <a:latin typeface="+mn-lt"/>
            <a:ea typeface="Times New Roman" charset="0"/>
            <a:cs typeface="Times New Roman" charset="0"/>
          </a:endParaRPr>
        </a:p>
        <a:p xmlns:a="http://schemas.openxmlformats.org/drawingml/2006/main">
          <a:pPr eaLnBrk="0" hangingPunct="0"/>
          <a:r>
            <a:rPr lang="en-US" sz="1400" b="1" i="0" dirty="0" smtClean="0">
              <a:solidFill>
                <a:schemeClr val="accent2"/>
              </a:solidFill>
              <a:latin typeface="+mn-lt"/>
              <a:ea typeface="Times New Roman" charset="0"/>
              <a:cs typeface="Times New Roman" charset="0"/>
            </a:rPr>
            <a:t>distillate</a:t>
          </a:r>
        </a:p>
        <a:p xmlns:a="http://schemas.openxmlformats.org/drawingml/2006/main">
          <a:pPr eaLnBrk="0" hangingPunct="0"/>
          <a:r>
            <a:rPr lang="en-US" sz="1400" b="1" i="0" dirty="0" smtClean="0">
              <a:solidFill>
                <a:schemeClr val="accent2"/>
              </a:solidFill>
              <a:latin typeface="+mn-lt"/>
              <a:ea typeface="Times New Roman" charset="0"/>
              <a:cs typeface="Times New Roman" charset="0"/>
            </a:rPr>
            <a:t>fuel oil</a:t>
          </a:r>
        </a:p>
        <a:p xmlns:a="http://schemas.openxmlformats.org/drawingml/2006/main">
          <a:pPr eaLnBrk="0" hangingPunct="0"/>
          <a:r>
            <a:rPr lang="en-US" sz="1400" b="1" i="0" dirty="0" smtClean="0">
              <a:solidFill>
                <a:schemeClr val="accent4"/>
              </a:solidFill>
              <a:latin typeface="+mn-lt"/>
              <a:ea typeface="Times New Roman" charset="0"/>
              <a:cs typeface="Times New Roman" charset="0"/>
            </a:rPr>
            <a:t>jet fuel</a:t>
          </a:r>
        </a:p>
        <a:p xmlns:a="http://schemas.openxmlformats.org/drawingml/2006/main">
          <a:pPr eaLnBrk="0" hangingPunct="0"/>
          <a:r>
            <a:rPr lang="en-US" sz="1400" b="1" i="0" dirty="0" smtClean="0">
              <a:solidFill>
                <a:schemeClr val="accent5"/>
              </a:solidFill>
              <a:latin typeface="+mn-lt"/>
              <a:ea typeface="Times New Roman" charset="0"/>
              <a:cs typeface="Times New Roman" charset="0"/>
            </a:rPr>
            <a:t>electricity</a:t>
          </a:r>
        </a:p>
        <a:p xmlns:a="http://schemas.openxmlformats.org/drawingml/2006/main">
          <a:pPr eaLnBrk="0" hangingPunct="0"/>
          <a:r>
            <a:rPr lang="en-US" sz="1400" b="1" i="0" dirty="0" smtClean="0">
              <a:solidFill>
                <a:schemeClr val="tx1">
                  <a:lumMod val="50000"/>
                  <a:lumOff val="50000"/>
                </a:schemeClr>
              </a:solidFill>
              <a:latin typeface="+mn-lt"/>
              <a:ea typeface="Times New Roman" charset="0"/>
              <a:cs typeface="Times New Roman" charset="0"/>
            </a:rPr>
            <a:t>other</a:t>
          </a:r>
          <a:endParaRPr lang="en-US" sz="1400" b="0" i="0" dirty="0" smtClean="0">
            <a:solidFill>
              <a:schemeClr val="tx1">
                <a:lumMod val="50000"/>
                <a:lumOff val="50000"/>
              </a:schemeClr>
            </a:solidFill>
            <a:latin typeface="+mn-lt"/>
            <a:ea typeface="Times New Roman" charset="0"/>
            <a:cs typeface="Times New Roman" charset="0"/>
          </a:endParaRPr>
        </a:p>
      </cdr:txBody>
    </cdr:sp>
  </cdr:relSizeAnchor>
</c:userShapes>
</file>

<file path=ppt/drawings/drawing84.xml><?xml version="1.0" encoding="utf-8"?>
<c:userShapes xmlns:c="http://schemas.openxmlformats.org/drawingml/2006/chart">
  <cdr:relSizeAnchor xmlns:cdr="http://schemas.openxmlformats.org/drawingml/2006/chartDrawing">
    <cdr:from>
      <cdr:x>0.07804</cdr:x>
      <cdr:y>0.13097</cdr:y>
    </cdr:from>
    <cdr:to>
      <cdr:x>0.32469</cdr:x>
      <cdr:y>0.26754</cdr:y>
    </cdr:to>
    <cdr:sp macro="" textlink="">
      <cdr:nvSpPr>
        <cdr:cNvPr id="4" name="TextBox 1"/>
        <cdr:cNvSpPr txBox="1"/>
      </cdr:nvSpPr>
      <cdr:spPr bwMode="auto">
        <a:xfrm xmlns:a="http://schemas.openxmlformats.org/drawingml/2006/main">
          <a:off x="214092" y="588204"/>
          <a:ext cx="676610" cy="613341"/>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chemeClr val="bg2"/>
              </a:solidFill>
              <a:latin typeface="+mn-lt"/>
              <a:ea typeface="Times New Roman" charset="0"/>
              <a:cs typeface="Times New Roman" charset="0"/>
            </a:rPr>
            <a:t>         2018</a:t>
          </a:r>
        </a:p>
        <a:p xmlns:a="http://schemas.openxmlformats.org/drawingml/2006/main">
          <a:pPr eaLnBrk="0" hangingPunct="0"/>
          <a:endParaRPr lang="en-US" sz="500" b="0" i="0" dirty="0" smtClean="0">
            <a:solidFill>
              <a:schemeClr val="bg2"/>
            </a:solidFill>
            <a:latin typeface="+mn-lt"/>
            <a:ea typeface="Times New Roman" charset="0"/>
            <a:cs typeface="Times New Roman" charset="0"/>
          </a:endParaRPr>
        </a:p>
        <a:p xmlns:a="http://schemas.openxmlformats.org/drawingml/2006/main">
          <a:pPr eaLnBrk="0" hangingPunct="0"/>
          <a:r>
            <a:rPr lang="en-US" sz="1400" b="0" i="0" dirty="0" smtClean="0">
              <a:solidFill>
                <a:schemeClr val="bg2"/>
              </a:solidFill>
              <a:latin typeface="+mn-lt"/>
              <a:ea typeface="Times New Roman" charset="0"/>
              <a:cs typeface="Times New Roman" charset="0"/>
            </a:rPr>
            <a:t>history</a:t>
          </a:r>
          <a:r>
            <a:rPr lang="en-US" sz="1400" b="0" i="0" baseline="0" dirty="0" smtClean="0">
              <a:solidFill>
                <a:schemeClr val="bg2"/>
              </a:solidFill>
              <a:latin typeface="+mn-lt"/>
              <a:ea typeface="Times New Roman" charset="0"/>
              <a:cs typeface="Times New Roman" charset="0"/>
            </a:rPr>
            <a:t>     projections</a:t>
          </a:r>
          <a:endParaRPr lang="en-US" sz="1400" b="0" i="0" dirty="0" smtClean="0">
            <a:solidFill>
              <a:schemeClr val="bg2"/>
            </a:solidFill>
            <a:latin typeface="+mn-lt"/>
            <a:ea typeface="Times New Roman" charset="0"/>
            <a:cs typeface="Times New Roman" charset="0"/>
          </a:endParaRPr>
        </a:p>
      </cdr:txBody>
    </cdr:sp>
  </cdr:relSizeAnchor>
  <cdr:relSizeAnchor xmlns:cdr="http://schemas.openxmlformats.org/drawingml/2006/chartDrawing">
    <cdr:from>
      <cdr:x>0</cdr:x>
      <cdr:y>0</cdr:y>
    </cdr:from>
    <cdr:to>
      <cdr:x>1</cdr:x>
      <cdr:y>0.11915</cdr:y>
    </cdr:to>
    <cdr:sp macro="" textlink="">
      <cdr:nvSpPr>
        <cdr:cNvPr id="6" name="TextBox 1"/>
        <cdr:cNvSpPr txBox="1"/>
      </cdr:nvSpPr>
      <cdr:spPr bwMode="auto">
        <a:xfrm xmlns:a="http://schemas.openxmlformats.org/drawingml/2006/main">
          <a:off x="0" y="0"/>
          <a:ext cx="2743200" cy="535116"/>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l" eaLnBrk="0" hangingPunct="0"/>
          <a:r>
            <a:rPr lang="en-US" sz="1400" b="1" i="0" baseline="0" dirty="0" smtClean="0">
              <a:solidFill>
                <a:schemeClr val="tx1"/>
              </a:solidFill>
              <a:latin typeface="+mn-lt"/>
              <a:ea typeface="Times New Roman" charset="0"/>
              <a:cs typeface="Times New Roman" charset="0"/>
            </a:rPr>
            <a:t>Vehicle travel (Reference case)</a:t>
          </a:r>
          <a:endParaRPr lang="en-US" sz="1400" b="1" i="0" baseline="0" dirty="0">
            <a:solidFill>
              <a:schemeClr val="tx1"/>
            </a:solidFill>
            <a:latin typeface="+mn-lt"/>
            <a:ea typeface="Times New Roman" charset="0"/>
            <a:cs typeface="Times New Roman" charset="0"/>
          </a:endParaRPr>
        </a:p>
        <a:p xmlns:a="http://schemas.openxmlformats.org/drawingml/2006/main">
          <a:pPr eaLnBrk="0" hangingPunct="0"/>
          <a:r>
            <a:rPr lang="en-US" sz="1400" b="0" i="0" baseline="0" dirty="0">
              <a:solidFill>
                <a:sysClr val="windowText" lastClr="000000"/>
              </a:solidFill>
              <a:latin typeface="+mn-lt"/>
              <a:ea typeface="Times New Roman" charset="0"/>
              <a:cs typeface="Times New Roman" charset="0"/>
            </a:rPr>
            <a:t>trillion vehicle miles</a:t>
          </a:r>
          <a:endParaRPr lang="en-US" sz="1400" b="0" i="0" dirty="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0.38548</cdr:x>
      <cdr:y>0.37836</cdr:y>
    </cdr:from>
    <cdr:to>
      <cdr:x>0.99357</cdr:x>
      <cdr:y>0.4478</cdr:y>
    </cdr:to>
    <cdr:sp macro="" textlink="">
      <cdr:nvSpPr>
        <cdr:cNvPr id="7" name="TextBox 1"/>
        <cdr:cNvSpPr txBox="1"/>
      </cdr:nvSpPr>
      <cdr:spPr bwMode="auto">
        <a:xfrm xmlns:a="http://schemas.openxmlformats.org/drawingml/2006/main">
          <a:off x="1057445" y="1699241"/>
          <a:ext cx="1668112" cy="31185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chemeClr val="accent1"/>
              </a:solidFill>
              <a:latin typeface="Arial (body)"/>
              <a:ea typeface="Times New Roman" charset="0"/>
              <a:cs typeface="Times New Roman" charset="0"/>
            </a:rPr>
            <a:t>light</a:t>
          </a:r>
          <a:r>
            <a:rPr lang="en-US" sz="1400" b="1" i="0" baseline="0" dirty="0" smtClean="0">
              <a:solidFill>
                <a:schemeClr val="accent1"/>
              </a:solidFill>
              <a:latin typeface="Arial (body)"/>
              <a:ea typeface="Times New Roman" charset="0"/>
              <a:cs typeface="Times New Roman" charset="0"/>
            </a:rPr>
            <a:t>-duty vehicles</a:t>
          </a:r>
          <a:endParaRPr lang="en-US" sz="1400" b="1" i="0" dirty="0" smtClean="0">
            <a:solidFill>
              <a:schemeClr val="accent1"/>
            </a:solidFill>
            <a:latin typeface="Arial (body)"/>
            <a:ea typeface="Times New Roman" charset="0"/>
            <a:cs typeface="Times New Roman" charset="0"/>
          </a:endParaRPr>
        </a:p>
      </cdr:txBody>
    </cdr:sp>
  </cdr:relSizeAnchor>
  <cdr:relSizeAnchor xmlns:cdr="http://schemas.openxmlformats.org/drawingml/2006/chartDrawing">
    <cdr:from>
      <cdr:x>0.35575</cdr:x>
      <cdr:y>0.74549</cdr:y>
    </cdr:from>
    <cdr:to>
      <cdr:x>1</cdr:x>
      <cdr:y>0.7905</cdr:y>
    </cdr:to>
    <cdr:sp macro="" textlink="">
      <cdr:nvSpPr>
        <cdr:cNvPr id="8" name="TextBox 1"/>
        <cdr:cNvSpPr txBox="1"/>
      </cdr:nvSpPr>
      <cdr:spPr bwMode="auto">
        <a:xfrm xmlns:a="http://schemas.openxmlformats.org/drawingml/2006/main">
          <a:off x="975893" y="3348044"/>
          <a:ext cx="1767307" cy="202122"/>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chemeClr val="accent3"/>
              </a:solidFill>
              <a:latin typeface="Arial (body)"/>
              <a:ea typeface="Times New Roman" charset="0"/>
              <a:cs typeface="Times New Roman" charset="0"/>
            </a:rPr>
            <a:t>heavy-duty trucks</a:t>
          </a:r>
        </a:p>
      </cdr:txBody>
    </cdr:sp>
  </cdr:relSizeAnchor>
</c:userShapes>
</file>

<file path=ppt/drawings/drawing85.xml><?xml version="1.0" encoding="utf-8"?>
<c:userShapes xmlns:c="http://schemas.openxmlformats.org/drawingml/2006/chart">
  <cdr:relSizeAnchor xmlns:cdr="http://schemas.openxmlformats.org/drawingml/2006/chartDrawing">
    <cdr:from>
      <cdr:x>0.12212</cdr:x>
      <cdr:y>0.14074</cdr:y>
    </cdr:from>
    <cdr:to>
      <cdr:x>0.3889</cdr:x>
      <cdr:y>0.27754</cdr:y>
    </cdr:to>
    <cdr:sp macro="" textlink="">
      <cdr:nvSpPr>
        <cdr:cNvPr id="4" name="TextBox 1"/>
        <cdr:cNvSpPr txBox="1"/>
      </cdr:nvSpPr>
      <cdr:spPr bwMode="auto">
        <a:xfrm xmlns:a="http://schemas.openxmlformats.org/drawingml/2006/main">
          <a:off x="334999" y="632056"/>
          <a:ext cx="731831" cy="614374"/>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chemeClr val="bg2"/>
              </a:solidFill>
              <a:latin typeface="+mn-lt"/>
              <a:ea typeface="Times New Roman" charset="0"/>
              <a:cs typeface="Times New Roman" charset="0"/>
            </a:rPr>
            <a:t>         2018</a:t>
          </a:r>
        </a:p>
        <a:p xmlns:a="http://schemas.openxmlformats.org/drawingml/2006/main">
          <a:pPr eaLnBrk="0" hangingPunct="0"/>
          <a:endParaRPr lang="en-US" sz="500" b="0" i="0" dirty="0" smtClean="0">
            <a:solidFill>
              <a:schemeClr val="bg2"/>
            </a:solidFill>
            <a:latin typeface="+mn-lt"/>
            <a:ea typeface="Times New Roman" charset="0"/>
            <a:cs typeface="Times New Roman" charset="0"/>
          </a:endParaRPr>
        </a:p>
        <a:p xmlns:a="http://schemas.openxmlformats.org/drawingml/2006/main">
          <a:pPr eaLnBrk="0" hangingPunct="0"/>
          <a:r>
            <a:rPr lang="en-US" sz="1400" b="0" i="0" dirty="0" smtClean="0">
              <a:solidFill>
                <a:schemeClr val="bg2"/>
              </a:solidFill>
              <a:latin typeface="+mn-lt"/>
              <a:ea typeface="Times New Roman" charset="0"/>
              <a:cs typeface="Times New Roman" charset="0"/>
            </a:rPr>
            <a:t>history</a:t>
          </a:r>
          <a:r>
            <a:rPr lang="en-US" sz="1400" b="0" i="0" baseline="0" dirty="0" smtClean="0">
              <a:solidFill>
                <a:schemeClr val="bg2"/>
              </a:solidFill>
              <a:latin typeface="+mn-lt"/>
              <a:ea typeface="Times New Roman" charset="0"/>
              <a:cs typeface="Times New Roman" charset="0"/>
            </a:rPr>
            <a:t>     projections</a:t>
          </a:r>
          <a:endParaRPr lang="en-US" sz="1400" b="0" i="0" dirty="0" smtClean="0">
            <a:solidFill>
              <a:schemeClr val="bg2"/>
            </a:solidFill>
            <a:latin typeface="+mn-lt"/>
            <a:ea typeface="Times New Roman" charset="0"/>
            <a:cs typeface="Times New Roman" charset="0"/>
          </a:endParaRPr>
        </a:p>
      </cdr:txBody>
    </cdr:sp>
  </cdr:relSizeAnchor>
  <cdr:relSizeAnchor xmlns:cdr="http://schemas.openxmlformats.org/drawingml/2006/chartDrawing">
    <cdr:from>
      <cdr:x>0</cdr:x>
      <cdr:y>0</cdr:y>
    </cdr:from>
    <cdr:to>
      <cdr:x>1</cdr:x>
      <cdr:y>0.11732</cdr:y>
    </cdr:to>
    <cdr:sp macro="" textlink="">
      <cdr:nvSpPr>
        <cdr:cNvPr id="6" name="TextBox 1"/>
        <cdr:cNvSpPr txBox="1"/>
      </cdr:nvSpPr>
      <cdr:spPr bwMode="auto">
        <a:xfrm xmlns:a="http://schemas.openxmlformats.org/drawingml/2006/main">
          <a:off x="0" y="0"/>
          <a:ext cx="2743200" cy="52687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l" eaLnBrk="0" hangingPunct="0"/>
          <a:r>
            <a:rPr lang="en-US" sz="1400" b="1" i="0" baseline="0" dirty="0" smtClean="0">
              <a:solidFill>
                <a:schemeClr val="tx1"/>
              </a:solidFill>
              <a:latin typeface="+mn-lt"/>
              <a:ea typeface="Times New Roman" charset="0"/>
              <a:cs typeface="Times New Roman" charset="0"/>
            </a:rPr>
            <a:t>Passenger travel </a:t>
          </a:r>
        </a:p>
        <a:p xmlns:a="http://schemas.openxmlformats.org/drawingml/2006/main">
          <a:pPr algn="l" eaLnBrk="0" hangingPunct="0"/>
          <a:r>
            <a:rPr lang="en-US" sz="1400" b="1" i="0" baseline="0" dirty="0" smtClean="0">
              <a:solidFill>
                <a:schemeClr val="tx1"/>
              </a:solidFill>
              <a:latin typeface="+mn-lt"/>
              <a:ea typeface="Times New Roman" charset="0"/>
              <a:cs typeface="Times New Roman" charset="0"/>
            </a:rPr>
            <a:t>(Reference</a:t>
          </a:r>
          <a:r>
            <a:rPr lang="en-US" sz="1400" b="1" i="0" dirty="0" smtClean="0">
              <a:solidFill>
                <a:schemeClr val="tx1"/>
              </a:solidFill>
              <a:latin typeface="+mn-lt"/>
              <a:ea typeface="Times New Roman" charset="0"/>
              <a:cs typeface="Times New Roman" charset="0"/>
            </a:rPr>
            <a:t> case)</a:t>
          </a:r>
          <a:endParaRPr lang="en-US" sz="1400" b="1" i="0" baseline="0" dirty="0">
            <a:solidFill>
              <a:schemeClr val="tx1"/>
            </a:solidFill>
            <a:latin typeface="+mn-lt"/>
            <a:ea typeface="Times New Roman" charset="0"/>
            <a:cs typeface="Times New Roman" charset="0"/>
          </a:endParaRPr>
        </a:p>
        <a:p xmlns:a="http://schemas.openxmlformats.org/drawingml/2006/main">
          <a:pPr algn="l" eaLnBrk="0" hangingPunct="0"/>
          <a:r>
            <a:rPr lang="en-US" sz="1400" b="0" i="0" baseline="0" dirty="0">
              <a:solidFill>
                <a:sysClr val="windowText" lastClr="000000"/>
              </a:solidFill>
              <a:latin typeface="+mn-lt"/>
              <a:ea typeface="Times New Roman" charset="0"/>
              <a:cs typeface="Times New Roman" charset="0"/>
            </a:rPr>
            <a:t>billion revenue passenger miles</a:t>
          </a:r>
          <a:endParaRPr lang="en-US" sz="1400" b="0" i="0" dirty="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0.4265</cdr:x>
      <cdr:y>0.78203</cdr:y>
    </cdr:from>
    <cdr:to>
      <cdr:x>0.73653</cdr:x>
      <cdr:y>0.84154</cdr:y>
    </cdr:to>
    <cdr:sp macro="" textlink="">
      <cdr:nvSpPr>
        <cdr:cNvPr id="7" name="TextBox 1"/>
        <cdr:cNvSpPr txBox="1"/>
      </cdr:nvSpPr>
      <cdr:spPr bwMode="auto">
        <a:xfrm xmlns:a="http://schemas.openxmlformats.org/drawingml/2006/main">
          <a:off x="1169986" y="3512126"/>
          <a:ext cx="850474" cy="267262"/>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chemeClr val="accent5"/>
              </a:solidFill>
              <a:latin typeface="Arial (body)"/>
              <a:ea typeface="Times New Roman" charset="0"/>
              <a:cs typeface="Times New Roman" charset="0"/>
            </a:rPr>
            <a:t>bus</a:t>
          </a:r>
        </a:p>
      </cdr:txBody>
    </cdr:sp>
  </cdr:relSizeAnchor>
  <cdr:relSizeAnchor xmlns:cdr="http://schemas.openxmlformats.org/drawingml/2006/chartDrawing">
    <cdr:from>
      <cdr:x>0.41935</cdr:x>
      <cdr:y>0.86262</cdr:y>
    </cdr:from>
    <cdr:to>
      <cdr:x>1</cdr:x>
      <cdr:y>0.91289</cdr:y>
    </cdr:to>
    <cdr:sp macro="" textlink="">
      <cdr:nvSpPr>
        <cdr:cNvPr id="8" name="TextBox 1"/>
        <cdr:cNvSpPr txBox="1"/>
      </cdr:nvSpPr>
      <cdr:spPr bwMode="auto">
        <a:xfrm xmlns:a="http://schemas.openxmlformats.org/drawingml/2006/main">
          <a:off x="1150361" y="3874066"/>
          <a:ext cx="1592839" cy="225764"/>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chemeClr val="accent2"/>
              </a:solidFill>
              <a:latin typeface="Arial (body)"/>
              <a:ea typeface="Times New Roman" charset="0"/>
              <a:cs typeface="Times New Roman" charset="0"/>
            </a:rPr>
            <a:t>passenger rail</a:t>
          </a:r>
        </a:p>
      </cdr:txBody>
    </cdr:sp>
  </cdr:relSizeAnchor>
  <cdr:relSizeAnchor xmlns:cdr="http://schemas.openxmlformats.org/drawingml/2006/chartDrawing">
    <cdr:from>
      <cdr:x>0.43425</cdr:x>
      <cdr:y>0.47024</cdr:y>
    </cdr:from>
    <cdr:to>
      <cdr:x>0.74429</cdr:x>
      <cdr:y>0.52976</cdr:y>
    </cdr:to>
    <cdr:sp macro="" textlink="">
      <cdr:nvSpPr>
        <cdr:cNvPr id="9" name="TextBox 1"/>
        <cdr:cNvSpPr txBox="1"/>
      </cdr:nvSpPr>
      <cdr:spPr bwMode="auto">
        <a:xfrm xmlns:a="http://schemas.openxmlformats.org/drawingml/2006/main">
          <a:off x="1191222" y="2111888"/>
          <a:ext cx="850501" cy="267262"/>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chemeClr val="accent1"/>
              </a:solidFill>
              <a:latin typeface="Arial (body)"/>
              <a:ea typeface="Times New Roman" charset="0"/>
              <a:cs typeface="Times New Roman" charset="0"/>
            </a:rPr>
            <a:t>air</a:t>
          </a:r>
        </a:p>
      </cdr:txBody>
    </cdr:sp>
  </cdr:relSizeAnchor>
</c:userShapes>
</file>

<file path=ppt/drawings/drawing86.xml><?xml version="1.0" encoding="utf-8"?>
<c:userShapes xmlns:c="http://schemas.openxmlformats.org/drawingml/2006/chart">
  <cdr:relSizeAnchor xmlns:cdr="http://schemas.openxmlformats.org/drawingml/2006/chartDrawing">
    <cdr:from>
      <cdr:x>0.12896</cdr:x>
      <cdr:y>0.16049</cdr:y>
    </cdr:from>
    <cdr:to>
      <cdr:x>0.37561</cdr:x>
      <cdr:y>0.29706</cdr:y>
    </cdr:to>
    <cdr:sp macro="" textlink="">
      <cdr:nvSpPr>
        <cdr:cNvPr id="4" name="TextBox 1"/>
        <cdr:cNvSpPr txBox="1"/>
      </cdr:nvSpPr>
      <cdr:spPr bwMode="auto">
        <a:xfrm xmlns:a="http://schemas.openxmlformats.org/drawingml/2006/main">
          <a:off x="353755" y="720746"/>
          <a:ext cx="676611" cy="613341"/>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chemeClr val="tx1"/>
              </a:solidFill>
              <a:latin typeface="+mn-lt"/>
              <a:ea typeface="Times New Roman" charset="0"/>
              <a:cs typeface="Times New Roman" charset="0"/>
            </a:rPr>
            <a:t>         2018</a:t>
          </a:r>
        </a:p>
        <a:p xmlns:a="http://schemas.openxmlformats.org/drawingml/2006/main">
          <a:pPr eaLnBrk="0" hangingPunct="0"/>
          <a:endParaRPr lang="en-US" sz="500" b="0" i="0" dirty="0" smtClean="0">
            <a:solidFill>
              <a:schemeClr val="tx1"/>
            </a:solidFill>
            <a:latin typeface="+mn-lt"/>
            <a:ea typeface="Times New Roman" charset="0"/>
            <a:cs typeface="Times New Roman" charset="0"/>
          </a:endParaRPr>
        </a:p>
        <a:p xmlns:a="http://schemas.openxmlformats.org/drawingml/2006/main">
          <a:pPr eaLnBrk="0" hangingPunct="0"/>
          <a:r>
            <a:rPr lang="en-US" sz="1400" b="0" i="0" dirty="0" smtClean="0">
              <a:solidFill>
                <a:schemeClr val="tx1"/>
              </a:solidFill>
              <a:latin typeface="+mn-lt"/>
              <a:ea typeface="Times New Roman" charset="0"/>
              <a:cs typeface="Times New Roman" charset="0"/>
            </a:rPr>
            <a:t>history</a:t>
          </a:r>
          <a:r>
            <a:rPr lang="en-US" sz="1400" b="0" i="0" baseline="0" dirty="0" smtClean="0">
              <a:solidFill>
                <a:schemeClr val="tx1"/>
              </a:solidFill>
              <a:latin typeface="+mn-lt"/>
              <a:ea typeface="Times New Roman" charset="0"/>
              <a:cs typeface="Times New Roman" charset="0"/>
            </a:rPr>
            <a:t>     projections</a:t>
          </a:r>
          <a:endParaRPr lang="en-US" sz="1400" b="0" i="0" dirty="0" smtClean="0">
            <a:solidFill>
              <a:schemeClr val="tx1"/>
            </a:solidFill>
            <a:latin typeface="+mn-lt"/>
            <a:ea typeface="Times New Roman" charset="0"/>
            <a:cs typeface="Times New Roman" charset="0"/>
          </a:endParaRPr>
        </a:p>
      </cdr:txBody>
    </cdr:sp>
  </cdr:relSizeAnchor>
  <cdr:relSizeAnchor xmlns:cdr="http://schemas.openxmlformats.org/drawingml/2006/chartDrawing">
    <cdr:from>
      <cdr:x>0</cdr:x>
      <cdr:y>0</cdr:y>
    </cdr:from>
    <cdr:to>
      <cdr:x>1</cdr:x>
      <cdr:y>0.11643</cdr:y>
    </cdr:to>
    <cdr:sp macro="" textlink="">
      <cdr:nvSpPr>
        <cdr:cNvPr id="6" name="TextBox 1"/>
        <cdr:cNvSpPr txBox="1"/>
      </cdr:nvSpPr>
      <cdr:spPr bwMode="auto">
        <a:xfrm xmlns:a="http://schemas.openxmlformats.org/drawingml/2006/main">
          <a:off x="0" y="0"/>
          <a:ext cx="2114619" cy="358601"/>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l" eaLnBrk="0" hangingPunct="0"/>
          <a:r>
            <a:rPr lang="en-US" sz="1400" b="1" i="0" baseline="0" dirty="0" smtClean="0">
              <a:solidFill>
                <a:schemeClr val="tx1"/>
              </a:solidFill>
              <a:latin typeface="+mn-lt"/>
              <a:ea typeface="Times New Roman" charset="0"/>
              <a:cs typeface="Times New Roman" charset="0"/>
            </a:rPr>
            <a:t>Rail </a:t>
          </a:r>
          <a:r>
            <a:rPr lang="en-US" sz="1400" b="1" i="0" baseline="0" dirty="0">
              <a:solidFill>
                <a:schemeClr val="tx1"/>
              </a:solidFill>
              <a:latin typeface="+mn-lt"/>
              <a:ea typeface="Times New Roman" charset="0"/>
              <a:cs typeface="Times New Roman" charset="0"/>
            </a:rPr>
            <a:t>and domestic </a:t>
          </a:r>
          <a:r>
            <a:rPr lang="en-US" sz="1400" b="1" i="0" baseline="0" dirty="0" smtClean="0">
              <a:solidFill>
                <a:schemeClr val="tx1"/>
              </a:solidFill>
              <a:latin typeface="+mn-lt"/>
              <a:ea typeface="Times New Roman" charset="0"/>
              <a:cs typeface="Times New Roman" charset="0"/>
            </a:rPr>
            <a:t>shipping (Reference case)</a:t>
          </a:r>
          <a:endParaRPr lang="en-US" sz="1400" b="1" i="0" baseline="0" dirty="0">
            <a:solidFill>
              <a:schemeClr val="tx1"/>
            </a:solidFill>
            <a:latin typeface="+mn-lt"/>
            <a:ea typeface="Times New Roman" charset="0"/>
            <a:cs typeface="Times New Roman" charset="0"/>
          </a:endParaRPr>
        </a:p>
        <a:p xmlns:a="http://schemas.openxmlformats.org/drawingml/2006/main">
          <a:pPr algn="l" eaLnBrk="0" hangingPunct="0"/>
          <a:r>
            <a:rPr lang="en-US" sz="1400" b="0" i="0" baseline="0" dirty="0">
              <a:solidFill>
                <a:sysClr val="windowText" lastClr="000000"/>
              </a:solidFill>
              <a:latin typeface="+mn-lt"/>
              <a:ea typeface="Times New Roman" charset="0"/>
              <a:cs typeface="Times New Roman" charset="0"/>
            </a:rPr>
            <a:t>billion ton miles traveled</a:t>
          </a:r>
          <a:endParaRPr lang="en-US" sz="1400" b="0" i="0" dirty="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0.58855</cdr:x>
      <cdr:y>0.37904</cdr:y>
    </cdr:from>
    <cdr:to>
      <cdr:x>1</cdr:x>
      <cdr:y>0.44849</cdr:y>
    </cdr:to>
    <cdr:sp macro="" textlink="">
      <cdr:nvSpPr>
        <cdr:cNvPr id="2" name="TextBox 1"/>
        <cdr:cNvSpPr txBox="1"/>
      </cdr:nvSpPr>
      <cdr:spPr bwMode="auto">
        <a:xfrm xmlns:a="http://schemas.openxmlformats.org/drawingml/2006/main">
          <a:off x="1614510" y="1702296"/>
          <a:ext cx="1128690" cy="311902"/>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square" lIns="0" tIns="0" rIns="0" rtlCol="0">
          <a:prstTxWarp prst="textNoShape">
            <a:avLst/>
          </a:prstTxWarp>
        </a:bodyPr>
        <a:lstStyle xmlns:a="http://schemas.openxmlformats.org/drawingml/2006/main"/>
        <a:p xmlns:a="http://schemas.openxmlformats.org/drawingml/2006/main">
          <a:pPr eaLnBrk="0" hangingPunct="0"/>
          <a:r>
            <a:rPr lang="en-US" sz="1400" b="1" i="0" dirty="0" smtClean="0">
              <a:solidFill>
                <a:schemeClr val="accent1"/>
              </a:solidFill>
              <a:latin typeface="Arial (body)"/>
              <a:ea typeface="Times New Roman" charset="0"/>
              <a:cs typeface="Times New Roman" charset="0"/>
            </a:rPr>
            <a:t>freight</a:t>
          </a:r>
          <a:r>
            <a:rPr lang="en-US" sz="1400" b="1" i="0" baseline="0" dirty="0" smtClean="0">
              <a:solidFill>
                <a:schemeClr val="accent1"/>
              </a:solidFill>
              <a:latin typeface="Arial (body)"/>
              <a:ea typeface="Times New Roman" charset="0"/>
              <a:cs typeface="Times New Roman" charset="0"/>
            </a:rPr>
            <a:t> rail</a:t>
          </a:r>
          <a:endParaRPr lang="en-US" sz="1400" b="1" i="0" dirty="0" smtClean="0">
            <a:solidFill>
              <a:schemeClr val="accent1"/>
            </a:solidFill>
            <a:latin typeface="Arial (body)"/>
            <a:ea typeface="Times New Roman" charset="0"/>
            <a:cs typeface="Times New Roman" charset="0"/>
          </a:endParaRPr>
        </a:p>
      </cdr:txBody>
    </cdr:sp>
  </cdr:relSizeAnchor>
  <cdr:relSizeAnchor xmlns:cdr="http://schemas.openxmlformats.org/drawingml/2006/chartDrawing">
    <cdr:from>
      <cdr:x>0.58854</cdr:x>
      <cdr:y>0.69228</cdr:y>
    </cdr:from>
    <cdr:to>
      <cdr:x>1</cdr:x>
      <cdr:y>0.76173</cdr:y>
    </cdr:to>
    <cdr:sp macro="" textlink="">
      <cdr:nvSpPr>
        <cdr:cNvPr id="7" name="TextBox 1"/>
        <cdr:cNvSpPr txBox="1"/>
      </cdr:nvSpPr>
      <cdr:spPr bwMode="auto">
        <a:xfrm xmlns:a="http://schemas.openxmlformats.org/drawingml/2006/main">
          <a:off x="1614483" y="3109069"/>
          <a:ext cx="1128717" cy="311903"/>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chemeClr val="accent2"/>
              </a:solidFill>
              <a:latin typeface="Arial (body)"/>
              <a:ea typeface="Times New Roman" charset="0"/>
              <a:cs typeface="Times New Roman" charset="0"/>
            </a:rPr>
            <a:t>domestic</a:t>
          </a:r>
          <a:r>
            <a:rPr lang="en-US" sz="1000" b="1" i="0" dirty="0" smtClean="0">
              <a:solidFill>
                <a:schemeClr val="accent2"/>
              </a:solidFill>
              <a:latin typeface="Arial (body)"/>
              <a:ea typeface="Times New Roman" charset="0"/>
              <a:cs typeface="Times New Roman" charset="0"/>
            </a:rPr>
            <a:t> </a:t>
          </a:r>
          <a:r>
            <a:rPr lang="en-US" sz="1400" b="1" i="0" dirty="0" smtClean="0">
              <a:solidFill>
                <a:schemeClr val="accent2"/>
              </a:solidFill>
              <a:latin typeface="Arial (body)"/>
              <a:ea typeface="Times New Roman" charset="0"/>
              <a:cs typeface="Times New Roman" charset="0"/>
            </a:rPr>
            <a:t>marine</a:t>
          </a:r>
        </a:p>
      </cdr:txBody>
    </cdr:sp>
  </cdr:relSizeAnchor>
</c:userShapes>
</file>

<file path=ppt/drawings/drawing87.xml><?xml version="1.0" encoding="utf-8"?>
<c:userShapes xmlns:c="http://schemas.openxmlformats.org/drawingml/2006/chart">
  <cdr:relSizeAnchor xmlns:cdr="http://schemas.openxmlformats.org/drawingml/2006/chartDrawing">
    <cdr:from>
      <cdr:x>0</cdr:x>
      <cdr:y>0</cdr:y>
    </cdr:from>
    <cdr:to>
      <cdr:x>0.5382</cdr:x>
      <cdr:y>0.18151</cdr:y>
    </cdr:to>
    <cdr:sp macro="" textlink="">
      <cdr:nvSpPr>
        <cdr:cNvPr id="2" name="TextBox 1"/>
        <cdr:cNvSpPr txBox="1"/>
      </cdr:nvSpPr>
      <cdr:spPr bwMode="auto">
        <a:xfrm xmlns:a="http://schemas.openxmlformats.org/drawingml/2006/main">
          <a:off x="0" y="0"/>
          <a:ext cx="1717329" cy="504834"/>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400" b="1" i="0" dirty="0" smtClean="0">
              <a:solidFill>
                <a:schemeClr val="tx1"/>
              </a:solidFill>
              <a:latin typeface="+mn-lt"/>
              <a:ea typeface="Times New Roman" charset="0"/>
              <a:cs typeface="Times New Roman" charset="0"/>
            </a:rPr>
            <a:t>Passenger</a:t>
          </a:r>
          <a:r>
            <a:rPr lang="en-US" sz="1400" b="1" i="0" baseline="0" dirty="0" smtClean="0">
              <a:solidFill>
                <a:schemeClr val="tx1"/>
              </a:solidFill>
              <a:latin typeface="+mn-lt"/>
              <a:ea typeface="Times New Roman" charset="0"/>
              <a:cs typeface="Times New Roman" charset="0"/>
            </a:rPr>
            <a:t> mode energy intensity (Reference case)</a:t>
          </a:r>
          <a:endParaRPr lang="en-US" sz="1400" b="1" i="0" dirty="0" smtClean="0">
            <a:solidFill>
              <a:schemeClr val="tx1"/>
            </a:solidFill>
            <a:latin typeface="+mn-lt"/>
            <a:ea typeface="Times New Roman" charset="0"/>
            <a:cs typeface="Times New Roman" charset="0"/>
          </a:endParaRPr>
        </a:p>
        <a:p xmlns:a="http://schemas.openxmlformats.org/drawingml/2006/main">
          <a:pPr eaLnBrk="0" hangingPunct="0"/>
          <a:r>
            <a:rPr lang="en-US" sz="1400" i="0" dirty="0" smtClean="0">
              <a:solidFill>
                <a:schemeClr val="tx1"/>
              </a:solidFill>
              <a:latin typeface="+mn-lt"/>
              <a:ea typeface="Times New Roman" charset="0"/>
              <a:cs typeface="Times New Roman" charset="0"/>
            </a:rPr>
            <a:t>British thermal unit</a:t>
          </a:r>
          <a:r>
            <a:rPr lang="en-US" sz="1400" i="0" baseline="0" dirty="0" smtClean="0">
              <a:solidFill>
                <a:schemeClr val="tx1"/>
              </a:solidFill>
              <a:latin typeface="+mn-lt"/>
              <a:ea typeface="Times New Roman" charset="0"/>
              <a:cs typeface="Times New Roman" charset="0"/>
            </a:rPr>
            <a:t> per passenger-mile</a:t>
          </a:r>
          <a:endParaRPr lang="en-US" sz="1400" i="0" dirty="0" smtClean="0">
            <a:solidFill>
              <a:schemeClr val="tx1"/>
            </a:solidFill>
            <a:latin typeface="+mn-lt"/>
            <a:ea typeface="Times New Roman" charset="0"/>
            <a:cs typeface="Times New Roman" charset="0"/>
          </a:endParaRPr>
        </a:p>
      </cdr:txBody>
    </cdr:sp>
  </cdr:relSizeAnchor>
  <cdr:relSizeAnchor xmlns:cdr="http://schemas.openxmlformats.org/drawingml/2006/chartDrawing">
    <cdr:from>
      <cdr:x>0.07339</cdr:x>
      <cdr:y>0.15335</cdr:y>
    </cdr:from>
    <cdr:to>
      <cdr:x>0.29561</cdr:x>
      <cdr:y>0.27834</cdr:y>
    </cdr:to>
    <cdr:sp macro="" textlink="">
      <cdr:nvSpPr>
        <cdr:cNvPr id="5" name="TextBox 1"/>
        <cdr:cNvSpPr txBox="1"/>
      </cdr:nvSpPr>
      <cdr:spPr bwMode="auto">
        <a:xfrm xmlns:a="http://schemas.openxmlformats.org/drawingml/2006/main">
          <a:off x="325583" y="632100"/>
          <a:ext cx="985862" cy="515213"/>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0" i="0" dirty="0" smtClean="0">
              <a:solidFill>
                <a:schemeClr val="bg2"/>
              </a:solidFill>
              <a:latin typeface="+mn-lt"/>
              <a:ea typeface="Times New Roman" charset="0"/>
              <a:cs typeface="Times New Roman" charset="0"/>
            </a:rPr>
            <a:t>         </a:t>
          </a:r>
          <a:r>
            <a:rPr lang="en-US" sz="1400" b="1" i="0" dirty="0" smtClean="0">
              <a:solidFill>
                <a:schemeClr val="bg2"/>
              </a:solidFill>
              <a:latin typeface="+mn-lt"/>
              <a:ea typeface="Times New Roman" charset="0"/>
              <a:cs typeface="Times New Roman" charset="0"/>
            </a:rPr>
            <a:t>2018</a:t>
          </a:r>
          <a:endParaRPr lang="en-US" sz="1400" b="0" i="0" dirty="0" smtClean="0">
            <a:solidFill>
              <a:schemeClr val="bg2"/>
            </a:solidFill>
            <a:latin typeface="+mn-lt"/>
            <a:ea typeface="Times New Roman" charset="0"/>
            <a:cs typeface="Times New Roman" charset="0"/>
          </a:endParaRPr>
        </a:p>
        <a:p xmlns:a="http://schemas.openxmlformats.org/drawingml/2006/main">
          <a:pPr eaLnBrk="0" hangingPunct="0"/>
          <a:endParaRPr lang="en-US" sz="400" b="0" i="0" dirty="0" smtClean="0">
            <a:solidFill>
              <a:schemeClr val="bg2"/>
            </a:solidFill>
            <a:latin typeface="+mn-lt"/>
            <a:ea typeface="Times New Roman" charset="0"/>
            <a:cs typeface="Times New Roman" charset="0"/>
          </a:endParaRPr>
        </a:p>
        <a:p xmlns:a="http://schemas.openxmlformats.org/drawingml/2006/main">
          <a:pPr eaLnBrk="0" hangingPunct="0"/>
          <a:r>
            <a:rPr lang="en-US" sz="1400" b="0" i="0" dirty="0" smtClean="0">
              <a:solidFill>
                <a:schemeClr val="bg2"/>
              </a:solidFill>
              <a:latin typeface="+mn-lt"/>
              <a:ea typeface="Times New Roman" charset="0"/>
              <a:cs typeface="Times New Roman" charset="0"/>
            </a:rPr>
            <a:t>history</a:t>
          </a:r>
          <a:r>
            <a:rPr lang="en-US" sz="1400" b="0" i="0" baseline="0" dirty="0" smtClean="0">
              <a:solidFill>
                <a:schemeClr val="bg2"/>
              </a:solidFill>
              <a:latin typeface="+mn-lt"/>
              <a:ea typeface="Times New Roman" charset="0"/>
              <a:cs typeface="Times New Roman" charset="0"/>
            </a:rPr>
            <a:t>     projections</a:t>
          </a:r>
          <a:endParaRPr lang="en-US" sz="1400" b="0" i="0" dirty="0" smtClean="0">
            <a:solidFill>
              <a:schemeClr val="bg2"/>
            </a:solidFill>
            <a:latin typeface="+mn-lt"/>
            <a:ea typeface="Times New Roman" charset="0"/>
            <a:cs typeface="Times New Roman" charset="0"/>
          </a:endParaRPr>
        </a:p>
      </cdr:txBody>
    </cdr:sp>
  </cdr:relSizeAnchor>
  <cdr:relSizeAnchor xmlns:cdr="http://schemas.openxmlformats.org/drawingml/2006/chartDrawing">
    <cdr:from>
      <cdr:x>0.54791</cdr:x>
      <cdr:y>0.34072</cdr:y>
    </cdr:from>
    <cdr:to>
      <cdr:x>0.95512</cdr:x>
      <cdr:y>0.76481</cdr:y>
    </cdr:to>
    <cdr:sp macro="" textlink="">
      <cdr:nvSpPr>
        <cdr:cNvPr id="10" name="TextBox 1"/>
        <cdr:cNvSpPr txBox="1"/>
      </cdr:nvSpPr>
      <cdr:spPr bwMode="auto">
        <a:xfrm xmlns:a="http://schemas.openxmlformats.org/drawingml/2006/main">
          <a:off x="2249302" y="1308547"/>
          <a:ext cx="1671709" cy="1628709"/>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baseline="0" dirty="0" smtClean="0">
              <a:solidFill>
                <a:schemeClr val="tx2"/>
              </a:solidFill>
              <a:latin typeface="+mn-lt"/>
              <a:ea typeface="Times New Roman" charset="0"/>
              <a:cs typeface="Times New Roman" charset="0"/>
            </a:rPr>
            <a:t>aircraft</a:t>
          </a:r>
        </a:p>
        <a:p xmlns:a="http://schemas.openxmlformats.org/drawingml/2006/main">
          <a:pPr eaLnBrk="0" hangingPunct="0"/>
          <a:endParaRPr lang="en-US" sz="1400" b="1" i="0" dirty="0" smtClean="0">
            <a:solidFill>
              <a:schemeClr val="tx1"/>
            </a:solidFill>
            <a:latin typeface="+mn-lt"/>
            <a:ea typeface="Times New Roman" charset="0"/>
            <a:cs typeface="Times New Roman" charset="0"/>
          </a:endParaRPr>
        </a:p>
        <a:p xmlns:a="http://schemas.openxmlformats.org/drawingml/2006/main">
          <a:pPr eaLnBrk="0" hangingPunct="0"/>
          <a:endParaRPr lang="en-US" sz="1000" b="1" i="0" dirty="0" smtClean="0">
            <a:solidFill>
              <a:schemeClr val="tx1"/>
            </a:solidFill>
            <a:latin typeface="+mn-lt"/>
            <a:ea typeface="Times New Roman" charset="0"/>
            <a:cs typeface="Times New Roman" charset="0"/>
          </a:endParaRPr>
        </a:p>
        <a:p xmlns:a="http://schemas.openxmlformats.org/drawingml/2006/main">
          <a:pPr eaLnBrk="0" hangingPunct="0"/>
          <a:r>
            <a:rPr lang="en-US" sz="1400" b="1" dirty="0">
              <a:solidFill>
                <a:schemeClr val="accent1"/>
              </a:solidFill>
              <a:ea typeface="Times New Roman" charset="0"/>
              <a:cs typeface="Times New Roman" charset="0"/>
            </a:rPr>
            <a:t>l</a:t>
          </a:r>
          <a:r>
            <a:rPr lang="en-US" sz="1400" b="1" i="0" dirty="0" smtClean="0">
              <a:solidFill>
                <a:schemeClr val="accent1"/>
              </a:solidFill>
              <a:latin typeface="+mn-lt"/>
              <a:ea typeface="Times New Roman" charset="0"/>
              <a:cs typeface="Times New Roman" charset="0"/>
            </a:rPr>
            <a:t>ight-duty vehicle</a:t>
          </a:r>
        </a:p>
        <a:p xmlns:a="http://schemas.openxmlformats.org/drawingml/2006/main">
          <a:pPr eaLnBrk="0" hangingPunct="0"/>
          <a:endParaRPr lang="en-US" sz="1000" b="1" i="0" dirty="0" smtClean="0">
            <a:solidFill>
              <a:schemeClr val="accent3"/>
            </a:solidFill>
            <a:latin typeface="+mn-lt"/>
            <a:ea typeface="Times New Roman" charset="0"/>
            <a:cs typeface="Times New Roman" charset="0"/>
          </a:endParaRPr>
        </a:p>
        <a:p xmlns:a="http://schemas.openxmlformats.org/drawingml/2006/main">
          <a:pPr eaLnBrk="0" hangingPunct="0"/>
          <a:r>
            <a:rPr lang="en-US" sz="1400" b="1" i="0" dirty="0" smtClean="0">
              <a:solidFill>
                <a:schemeClr val="accent3"/>
              </a:solidFill>
              <a:latin typeface="+mn-lt"/>
              <a:ea typeface="Times New Roman" charset="0"/>
              <a:cs typeface="Times New Roman" charset="0"/>
            </a:rPr>
            <a:t>passenger rail</a:t>
          </a:r>
        </a:p>
        <a:p xmlns:a="http://schemas.openxmlformats.org/drawingml/2006/main">
          <a:pPr eaLnBrk="0" hangingPunct="0"/>
          <a:endParaRPr lang="en-US" sz="1000" b="1" i="0" dirty="0" smtClean="0">
            <a:solidFill>
              <a:schemeClr val="accent3"/>
            </a:solidFill>
            <a:latin typeface="+mn-lt"/>
            <a:ea typeface="Times New Roman" charset="0"/>
            <a:cs typeface="Times New Roman" charset="0"/>
          </a:endParaRPr>
        </a:p>
        <a:p xmlns:a="http://schemas.openxmlformats.org/drawingml/2006/main">
          <a:pPr eaLnBrk="0" hangingPunct="0"/>
          <a:r>
            <a:rPr lang="en-US" sz="1400" b="1" i="0" dirty="0" smtClean="0">
              <a:solidFill>
                <a:schemeClr val="accent3">
                  <a:lumMod val="50000"/>
                </a:schemeClr>
              </a:solidFill>
              <a:latin typeface="+mn-lt"/>
              <a:ea typeface="Times New Roman" charset="0"/>
              <a:cs typeface="Times New Roman" charset="0"/>
            </a:rPr>
            <a:t>bus</a:t>
          </a:r>
        </a:p>
      </cdr:txBody>
    </cdr:sp>
  </cdr:relSizeAnchor>
</c:userShapes>
</file>

<file path=ppt/drawings/drawing88.xml><?xml version="1.0" encoding="utf-8"?>
<c:userShapes xmlns:c="http://schemas.openxmlformats.org/drawingml/2006/chart">
  <cdr:relSizeAnchor xmlns:cdr="http://schemas.openxmlformats.org/drawingml/2006/chartDrawing">
    <cdr:from>
      <cdr:x>0</cdr:x>
      <cdr:y>0</cdr:y>
    </cdr:from>
    <cdr:to>
      <cdr:x>1</cdr:x>
      <cdr:y>0.19178</cdr:y>
    </cdr:to>
    <cdr:sp macro="" textlink="">
      <cdr:nvSpPr>
        <cdr:cNvPr id="2" name="TextBox 1"/>
        <cdr:cNvSpPr txBox="1"/>
      </cdr:nvSpPr>
      <cdr:spPr bwMode="auto">
        <a:xfrm xmlns:a="http://schemas.openxmlformats.org/drawingml/2006/main">
          <a:off x="0" y="0"/>
          <a:ext cx="4105275" cy="736527"/>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400" b="1" i="0" dirty="0" smtClean="0">
              <a:solidFill>
                <a:schemeClr val="tx1"/>
              </a:solidFill>
              <a:latin typeface="+mn-lt"/>
              <a:ea typeface="Times New Roman" charset="0"/>
              <a:cs typeface="Times New Roman" charset="0"/>
            </a:rPr>
            <a:t>Freight</a:t>
          </a:r>
          <a:r>
            <a:rPr lang="en-US" sz="1400" b="1" i="0" baseline="0" dirty="0" smtClean="0">
              <a:solidFill>
                <a:schemeClr val="tx1"/>
              </a:solidFill>
              <a:latin typeface="+mn-lt"/>
              <a:ea typeface="Times New Roman" charset="0"/>
              <a:cs typeface="Times New Roman" charset="0"/>
            </a:rPr>
            <a:t> mode energy intensity (Reference case)</a:t>
          </a:r>
          <a:endParaRPr lang="en-US" sz="1400" b="1" i="0" dirty="0" smtClean="0">
            <a:solidFill>
              <a:schemeClr val="tx1"/>
            </a:solidFill>
            <a:latin typeface="+mn-lt"/>
            <a:ea typeface="Times New Roman" charset="0"/>
            <a:cs typeface="Times New Roman" charset="0"/>
          </a:endParaRPr>
        </a:p>
        <a:p xmlns:a="http://schemas.openxmlformats.org/drawingml/2006/main">
          <a:pPr eaLnBrk="0" hangingPunct="0"/>
          <a:r>
            <a:rPr lang="en-US" sz="1400" i="0" dirty="0" smtClean="0">
              <a:solidFill>
                <a:schemeClr val="tx1"/>
              </a:solidFill>
              <a:latin typeface="+mn-lt"/>
              <a:ea typeface="Times New Roman" charset="0"/>
              <a:cs typeface="Times New Roman" charset="0"/>
            </a:rPr>
            <a:t>British thermal unit per </a:t>
          </a:r>
          <a:r>
            <a:rPr lang="en-US" sz="1400" i="0" baseline="0" dirty="0" smtClean="0">
              <a:solidFill>
                <a:schemeClr val="tx1"/>
              </a:solidFill>
              <a:latin typeface="+mn-lt"/>
              <a:ea typeface="Times New Roman" charset="0"/>
              <a:cs typeface="Times New Roman" charset="0"/>
            </a:rPr>
            <a:t>ton-mile</a:t>
          </a:r>
          <a:endParaRPr lang="en-US" sz="1400" i="0" dirty="0" smtClean="0">
            <a:solidFill>
              <a:schemeClr val="tx1"/>
            </a:solidFill>
            <a:latin typeface="+mn-lt"/>
            <a:ea typeface="Times New Roman" charset="0"/>
            <a:cs typeface="Times New Roman" charset="0"/>
          </a:endParaRPr>
        </a:p>
      </cdr:txBody>
    </cdr:sp>
  </cdr:relSizeAnchor>
  <cdr:relSizeAnchor xmlns:cdr="http://schemas.openxmlformats.org/drawingml/2006/chartDrawing">
    <cdr:from>
      <cdr:x>0.05836</cdr:x>
      <cdr:y>0.16211</cdr:y>
    </cdr:from>
    <cdr:to>
      <cdr:x>0.28058</cdr:x>
      <cdr:y>0.2871</cdr:y>
    </cdr:to>
    <cdr:sp macro="" textlink="">
      <cdr:nvSpPr>
        <cdr:cNvPr id="5" name="TextBox 1"/>
        <cdr:cNvSpPr txBox="1"/>
      </cdr:nvSpPr>
      <cdr:spPr bwMode="auto">
        <a:xfrm xmlns:a="http://schemas.openxmlformats.org/drawingml/2006/main">
          <a:off x="239571" y="728042"/>
          <a:ext cx="912274" cy="56133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0" i="0" dirty="0" smtClean="0">
              <a:solidFill>
                <a:schemeClr val="bg2"/>
              </a:solidFill>
              <a:latin typeface="+mn-lt"/>
              <a:ea typeface="Times New Roman" charset="0"/>
              <a:cs typeface="Times New Roman" charset="0"/>
            </a:rPr>
            <a:t>         </a:t>
          </a:r>
          <a:r>
            <a:rPr lang="en-US" sz="1400" b="1" i="0" dirty="0" smtClean="0">
              <a:solidFill>
                <a:schemeClr val="bg2"/>
              </a:solidFill>
              <a:latin typeface="+mn-lt"/>
              <a:ea typeface="Times New Roman" charset="0"/>
              <a:cs typeface="Times New Roman" charset="0"/>
            </a:rPr>
            <a:t>2018</a:t>
          </a:r>
          <a:endParaRPr lang="en-US" sz="1400" b="0" i="0" dirty="0" smtClean="0">
            <a:solidFill>
              <a:schemeClr val="bg2"/>
            </a:solidFill>
            <a:latin typeface="+mn-lt"/>
            <a:ea typeface="Times New Roman" charset="0"/>
            <a:cs typeface="Times New Roman" charset="0"/>
          </a:endParaRPr>
        </a:p>
        <a:p xmlns:a="http://schemas.openxmlformats.org/drawingml/2006/main">
          <a:pPr eaLnBrk="0" hangingPunct="0"/>
          <a:r>
            <a:rPr lang="en-US" sz="1400" b="0" i="0" dirty="0" smtClean="0">
              <a:solidFill>
                <a:schemeClr val="bg2"/>
              </a:solidFill>
              <a:latin typeface="+mn-lt"/>
              <a:ea typeface="Times New Roman" charset="0"/>
              <a:cs typeface="Times New Roman" charset="0"/>
            </a:rPr>
            <a:t>history</a:t>
          </a:r>
          <a:r>
            <a:rPr lang="en-US" sz="1400" b="0" i="0" baseline="0" dirty="0" smtClean="0">
              <a:solidFill>
                <a:schemeClr val="bg2"/>
              </a:solidFill>
              <a:latin typeface="+mn-lt"/>
              <a:ea typeface="Times New Roman" charset="0"/>
              <a:cs typeface="Times New Roman" charset="0"/>
            </a:rPr>
            <a:t>     projections</a:t>
          </a:r>
          <a:endParaRPr lang="en-US" sz="1400" b="0" i="0" dirty="0" smtClean="0">
            <a:solidFill>
              <a:schemeClr val="bg2"/>
            </a:solidFill>
            <a:latin typeface="+mn-lt"/>
            <a:ea typeface="Times New Roman" charset="0"/>
            <a:cs typeface="Times New Roman" charset="0"/>
          </a:endParaRPr>
        </a:p>
      </cdr:txBody>
    </cdr:sp>
  </cdr:relSizeAnchor>
  <cdr:relSizeAnchor xmlns:cdr="http://schemas.openxmlformats.org/drawingml/2006/chartDrawing">
    <cdr:from>
      <cdr:x>0.66953</cdr:x>
      <cdr:y>0.30916</cdr:y>
    </cdr:from>
    <cdr:to>
      <cdr:x>0.96952</cdr:x>
      <cdr:y>0.7952</cdr:y>
    </cdr:to>
    <cdr:sp macro="" textlink="">
      <cdr:nvSpPr>
        <cdr:cNvPr id="10" name="TextBox 1"/>
        <cdr:cNvSpPr txBox="1"/>
      </cdr:nvSpPr>
      <cdr:spPr bwMode="auto">
        <a:xfrm xmlns:a="http://schemas.openxmlformats.org/drawingml/2006/main">
          <a:off x="2748600" y="1274357"/>
          <a:ext cx="1231541" cy="2003476"/>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baseline="0" dirty="0" smtClean="0">
              <a:solidFill>
                <a:schemeClr val="accent3"/>
              </a:solidFill>
              <a:latin typeface="+mn-lt"/>
              <a:ea typeface="Times New Roman" charset="0"/>
              <a:cs typeface="Times New Roman" charset="0"/>
            </a:rPr>
            <a:t>Class 3</a:t>
          </a:r>
        </a:p>
        <a:p xmlns:a="http://schemas.openxmlformats.org/drawingml/2006/main">
          <a:pPr eaLnBrk="0" hangingPunct="0"/>
          <a:r>
            <a:rPr lang="en-US" sz="1400" b="1" i="0" baseline="0" dirty="0" smtClean="0">
              <a:solidFill>
                <a:schemeClr val="accent3"/>
              </a:solidFill>
              <a:latin typeface="+mn-lt"/>
              <a:ea typeface="Times New Roman" charset="0"/>
              <a:cs typeface="Times New Roman" charset="0"/>
            </a:rPr>
            <a:t>truck</a:t>
          </a:r>
          <a:endParaRPr lang="en-US" sz="1400" b="1" i="0" baseline="0" dirty="0" smtClean="0">
            <a:solidFill>
              <a:schemeClr val="accent2"/>
            </a:solidFill>
            <a:latin typeface="+mn-lt"/>
            <a:ea typeface="Times New Roman" charset="0"/>
            <a:cs typeface="Times New Roman" charset="0"/>
          </a:endParaRPr>
        </a:p>
        <a:p xmlns:a="http://schemas.openxmlformats.org/drawingml/2006/main">
          <a:pPr eaLnBrk="0" hangingPunct="0"/>
          <a:endParaRPr lang="en-US" sz="1400" b="1" i="0" baseline="0" dirty="0" smtClean="0">
            <a:solidFill>
              <a:schemeClr val="accent5"/>
            </a:solidFill>
            <a:latin typeface="+mn-lt"/>
            <a:ea typeface="Times New Roman" charset="0"/>
            <a:cs typeface="Times New Roman" charset="0"/>
          </a:endParaRPr>
        </a:p>
        <a:p xmlns:a="http://schemas.openxmlformats.org/drawingml/2006/main">
          <a:pPr eaLnBrk="0" hangingPunct="0"/>
          <a:r>
            <a:rPr lang="en-US" sz="1400" b="1" i="0" baseline="0" dirty="0" smtClean="0">
              <a:solidFill>
                <a:schemeClr val="accent5"/>
              </a:solidFill>
              <a:latin typeface="+mn-lt"/>
              <a:ea typeface="Times New Roman" charset="0"/>
              <a:cs typeface="Times New Roman" charset="0"/>
            </a:rPr>
            <a:t>Classes 4 - 6</a:t>
          </a:r>
        </a:p>
        <a:p xmlns:a="http://schemas.openxmlformats.org/drawingml/2006/main">
          <a:pPr eaLnBrk="0" hangingPunct="0"/>
          <a:r>
            <a:rPr lang="en-US" sz="1400" b="1" i="0" baseline="0" dirty="0" smtClean="0">
              <a:solidFill>
                <a:schemeClr val="accent5"/>
              </a:solidFill>
              <a:latin typeface="+mn-lt"/>
              <a:ea typeface="Times New Roman" charset="0"/>
              <a:cs typeface="Times New Roman" charset="0"/>
            </a:rPr>
            <a:t>truck</a:t>
          </a:r>
          <a:endParaRPr lang="en-US" sz="1400" b="1" i="0" baseline="0" dirty="0" smtClean="0">
            <a:solidFill>
              <a:schemeClr val="tx2"/>
            </a:solidFill>
            <a:latin typeface="+mn-lt"/>
            <a:ea typeface="Times New Roman" charset="0"/>
            <a:cs typeface="Times New Roman" charset="0"/>
          </a:endParaRPr>
        </a:p>
        <a:p xmlns:a="http://schemas.openxmlformats.org/drawingml/2006/main">
          <a:pPr eaLnBrk="0" hangingPunct="0"/>
          <a:endParaRPr lang="en-US" sz="1400" b="1" i="0" dirty="0" smtClean="0">
            <a:solidFill>
              <a:schemeClr val="accent6"/>
            </a:solidFill>
            <a:latin typeface="+mn-lt"/>
            <a:ea typeface="Times New Roman" charset="0"/>
            <a:cs typeface="Times New Roman" charset="0"/>
          </a:endParaRPr>
        </a:p>
        <a:p xmlns:a="http://schemas.openxmlformats.org/drawingml/2006/main">
          <a:pPr eaLnBrk="0" hangingPunct="0"/>
          <a:r>
            <a:rPr lang="en-US" sz="1400" b="1" i="0" dirty="0" smtClean="0">
              <a:solidFill>
                <a:schemeClr val="accent6"/>
              </a:solidFill>
              <a:latin typeface="+mn-lt"/>
              <a:ea typeface="Times New Roman" charset="0"/>
              <a:cs typeface="Times New Roman" charset="0"/>
            </a:rPr>
            <a:t>Classes 7 - 8</a:t>
          </a:r>
        </a:p>
        <a:p xmlns:a="http://schemas.openxmlformats.org/drawingml/2006/main">
          <a:pPr eaLnBrk="0" hangingPunct="0"/>
          <a:r>
            <a:rPr lang="en-US" sz="1400" b="1" i="0" dirty="0" smtClean="0">
              <a:solidFill>
                <a:schemeClr val="accent6"/>
              </a:solidFill>
              <a:latin typeface="+mn-lt"/>
              <a:ea typeface="Times New Roman" charset="0"/>
              <a:cs typeface="Times New Roman" charset="0"/>
            </a:rPr>
            <a:t>truck</a:t>
          </a:r>
        </a:p>
        <a:p xmlns:a="http://schemas.openxmlformats.org/drawingml/2006/main">
          <a:pPr eaLnBrk="0" hangingPunct="0"/>
          <a:endParaRPr lang="en-US" sz="1400" b="1" i="0" dirty="0" smtClean="0">
            <a:solidFill>
              <a:schemeClr val="accent6"/>
            </a:solidFill>
            <a:latin typeface="+mn-lt"/>
            <a:ea typeface="Times New Roman" charset="0"/>
            <a:cs typeface="Times New Roman" charset="0"/>
          </a:endParaRPr>
        </a:p>
        <a:p xmlns:a="http://schemas.openxmlformats.org/drawingml/2006/main">
          <a:pPr eaLnBrk="0" hangingPunct="0"/>
          <a:endParaRPr lang="en-US" sz="1400" b="1" i="0" dirty="0" smtClean="0">
            <a:solidFill>
              <a:schemeClr val="accent6"/>
            </a:solidFill>
            <a:latin typeface="+mn-lt"/>
            <a:ea typeface="Times New Roman" charset="0"/>
            <a:cs typeface="Times New Roman" charset="0"/>
          </a:endParaRPr>
        </a:p>
      </cdr:txBody>
    </cdr:sp>
  </cdr:relSizeAnchor>
  <cdr:relSizeAnchor xmlns:cdr="http://schemas.openxmlformats.org/drawingml/2006/chartDrawing">
    <cdr:from>
      <cdr:x>0.22879</cdr:x>
      <cdr:y>0.74418</cdr:y>
    </cdr:from>
    <cdr:to>
      <cdr:x>0.61669</cdr:x>
      <cdr:y>0.8602</cdr:y>
    </cdr:to>
    <cdr:sp macro="" textlink="">
      <cdr:nvSpPr>
        <cdr:cNvPr id="6" name="TextBox 1"/>
        <cdr:cNvSpPr txBox="1"/>
      </cdr:nvSpPr>
      <cdr:spPr bwMode="auto">
        <a:xfrm xmlns:a="http://schemas.openxmlformats.org/drawingml/2006/main">
          <a:off x="939233" y="3342134"/>
          <a:ext cx="1592444" cy="521069"/>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chemeClr val="accent2"/>
              </a:solidFill>
              <a:latin typeface="+mn-lt"/>
              <a:ea typeface="Times New Roman" charset="0"/>
              <a:cs typeface="Times New Roman" charset="0"/>
            </a:rPr>
            <a:t>freight</a:t>
          </a:r>
          <a:r>
            <a:rPr lang="en-US" sz="1400" b="1" i="0" baseline="0" dirty="0" smtClean="0">
              <a:solidFill>
                <a:schemeClr val="accent2"/>
              </a:solidFill>
              <a:latin typeface="+mn-lt"/>
              <a:ea typeface="Times New Roman" charset="0"/>
              <a:cs typeface="Times New Roman" charset="0"/>
            </a:rPr>
            <a:t> </a:t>
          </a:r>
          <a:r>
            <a:rPr lang="en-US" sz="1400" b="1" i="0" dirty="0" smtClean="0">
              <a:solidFill>
                <a:schemeClr val="accent2"/>
              </a:solidFill>
              <a:latin typeface="+mn-lt"/>
              <a:ea typeface="Times New Roman" charset="0"/>
              <a:cs typeface="Times New Roman" charset="0"/>
            </a:rPr>
            <a:t>rail</a:t>
          </a:r>
        </a:p>
        <a:p xmlns:a="http://schemas.openxmlformats.org/drawingml/2006/main">
          <a:pPr eaLnBrk="0" hangingPunct="0"/>
          <a:r>
            <a:rPr lang="en-US" sz="1400" b="1" i="0" dirty="0" smtClean="0">
              <a:solidFill>
                <a:schemeClr val="accent4"/>
              </a:solidFill>
              <a:latin typeface="+mn-lt"/>
              <a:ea typeface="Times New Roman" charset="0"/>
              <a:cs typeface="Times New Roman" charset="0"/>
            </a:rPr>
            <a:t>domestic</a:t>
          </a:r>
          <a:r>
            <a:rPr lang="en-US" sz="1400" b="1" i="0" baseline="0" dirty="0" smtClean="0">
              <a:solidFill>
                <a:schemeClr val="accent4"/>
              </a:solidFill>
              <a:latin typeface="+mn-lt"/>
              <a:ea typeface="Times New Roman" charset="0"/>
              <a:cs typeface="Times New Roman" charset="0"/>
            </a:rPr>
            <a:t> </a:t>
          </a:r>
          <a:r>
            <a:rPr lang="en-US" sz="1400" b="1" i="0" dirty="0" smtClean="0">
              <a:solidFill>
                <a:schemeClr val="accent4"/>
              </a:solidFill>
              <a:latin typeface="+mn-lt"/>
              <a:ea typeface="Times New Roman" charset="0"/>
              <a:cs typeface="Times New Roman" charset="0"/>
            </a:rPr>
            <a:t>marine</a:t>
          </a:r>
        </a:p>
        <a:p xmlns:a="http://schemas.openxmlformats.org/drawingml/2006/main">
          <a:pPr eaLnBrk="0" hangingPunct="0"/>
          <a:endParaRPr lang="en-US" sz="1400" b="1" i="0" dirty="0" smtClean="0">
            <a:solidFill>
              <a:schemeClr val="accent6"/>
            </a:solidFill>
            <a:latin typeface="+mn-lt"/>
            <a:ea typeface="Times New Roman" charset="0"/>
            <a:cs typeface="Times New Roman" charset="0"/>
          </a:endParaRPr>
        </a:p>
        <a:p xmlns:a="http://schemas.openxmlformats.org/drawingml/2006/main">
          <a:pPr eaLnBrk="0" hangingPunct="0"/>
          <a:endParaRPr lang="en-US" sz="1400" b="1" i="0" dirty="0" smtClean="0">
            <a:solidFill>
              <a:schemeClr val="accent6"/>
            </a:solidFill>
            <a:latin typeface="+mn-lt"/>
            <a:ea typeface="Times New Roman" charset="0"/>
            <a:cs typeface="Times New Roman" charset="0"/>
          </a:endParaRPr>
        </a:p>
      </cdr:txBody>
    </cdr:sp>
  </cdr:relSizeAnchor>
</c:userShapes>
</file>

<file path=ppt/drawings/drawing89.xml><?xml version="1.0" encoding="utf-8"?>
<c:userShapes xmlns:c="http://schemas.openxmlformats.org/drawingml/2006/chart">
  <cdr:relSizeAnchor xmlns:cdr="http://schemas.openxmlformats.org/drawingml/2006/chartDrawing">
    <cdr:from>
      <cdr:x>0</cdr:x>
      <cdr:y>0</cdr:y>
    </cdr:from>
    <cdr:to>
      <cdr:x>0.5382</cdr:x>
      <cdr:y>0.18582</cdr:y>
    </cdr:to>
    <cdr:sp macro="" textlink="">
      <cdr:nvSpPr>
        <cdr:cNvPr id="2" name="TextBox 1"/>
        <cdr:cNvSpPr txBox="1"/>
      </cdr:nvSpPr>
      <cdr:spPr bwMode="auto">
        <a:xfrm xmlns:a="http://schemas.openxmlformats.org/drawingml/2006/main">
          <a:off x="0" y="0"/>
          <a:ext cx="1453418" cy="513092"/>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400" b="1" i="0" dirty="0" smtClean="0">
              <a:solidFill>
                <a:schemeClr val="tx1"/>
              </a:solidFill>
              <a:latin typeface="+mn-lt"/>
              <a:ea typeface="Times New Roman" charset="0"/>
              <a:cs typeface="Times New Roman" charset="0"/>
            </a:rPr>
            <a:t>Light-duty</a:t>
          </a:r>
          <a:r>
            <a:rPr lang="en-US" sz="1400" b="1" i="0" baseline="0" dirty="0" smtClean="0">
              <a:solidFill>
                <a:schemeClr val="tx1"/>
              </a:solidFill>
              <a:latin typeface="+mn-lt"/>
              <a:ea typeface="Times New Roman" charset="0"/>
              <a:cs typeface="Times New Roman" charset="0"/>
            </a:rPr>
            <a:t> fuel economy (Reference case)</a:t>
          </a:r>
          <a:endParaRPr lang="en-US" sz="1400" b="1" i="0" dirty="0" smtClean="0">
            <a:solidFill>
              <a:schemeClr val="tx1"/>
            </a:solidFill>
            <a:latin typeface="+mn-lt"/>
            <a:ea typeface="Times New Roman" charset="0"/>
            <a:cs typeface="Times New Roman" charset="0"/>
          </a:endParaRPr>
        </a:p>
        <a:p xmlns:a="http://schemas.openxmlformats.org/drawingml/2006/main">
          <a:pPr eaLnBrk="0" hangingPunct="0"/>
          <a:r>
            <a:rPr lang="en-US" sz="1400" i="0" dirty="0" smtClean="0">
              <a:solidFill>
                <a:schemeClr val="tx1"/>
              </a:solidFill>
              <a:latin typeface="+mn-lt"/>
              <a:ea typeface="Times New Roman" charset="0"/>
              <a:cs typeface="Times New Roman" charset="0"/>
            </a:rPr>
            <a:t>miles per gallon (all vehicles)</a:t>
          </a:r>
        </a:p>
      </cdr:txBody>
    </cdr:sp>
  </cdr:relSizeAnchor>
  <cdr:relSizeAnchor xmlns:cdr="http://schemas.openxmlformats.org/drawingml/2006/chartDrawing">
    <cdr:from>
      <cdr:x>0.11123</cdr:x>
      <cdr:y>0.15298</cdr:y>
    </cdr:from>
    <cdr:to>
      <cdr:x>0.33345</cdr:x>
      <cdr:y>0.27797</cdr:y>
    </cdr:to>
    <cdr:sp macro="" textlink="">
      <cdr:nvSpPr>
        <cdr:cNvPr id="5" name="TextBox 1"/>
        <cdr:cNvSpPr txBox="1"/>
      </cdr:nvSpPr>
      <cdr:spPr bwMode="auto">
        <a:xfrm xmlns:a="http://schemas.openxmlformats.org/drawingml/2006/main">
          <a:off x="456641" y="687026"/>
          <a:ext cx="912274" cy="56133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0" i="0" dirty="0" smtClean="0">
              <a:solidFill>
                <a:schemeClr val="bg2"/>
              </a:solidFill>
              <a:latin typeface="+mn-lt"/>
              <a:ea typeface="Times New Roman" charset="0"/>
              <a:cs typeface="Times New Roman" charset="0"/>
            </a:rPr>
            <a:t>         </a:t>
          </a:r>
          <a:r>
            <a:rPr lang="en-US" sz="1400" b="1" i="0" dirty="0" smtClean="0">
              <a:solidFill>
                <a:schemeClr val="bg2"/>
              </a:solidFill>
              <a:latin typeface="+mn-lt"/>
              <a:ea typeface="Times New Roman" charset="0"/>
              <a:cs typeface="Times New Roman" charset="0"/>
            </a:rPr>
            <a:t>2018</a:t>
          </a:r>
          <a:endParaRPr lang="en-US" sz="1400" b="0" i="0" dirty="0" smtClean="0">
            <a:solidFill>
              <a:schemeClr val="bg2"/>
            </a:solidFill>
            <a:latin typeface="+mn-lt"/>
            <a:ea typeface="Times New Roman" charset="0"/>
            <a:cs typeface="Times New Roman" charset="0"/>
          </a:endParaRPr>
        </a:p>
        <a:p xmlns:a="http://schemas.openxmlformats.org/drawingml/2006/main">
          <a:pPr eaLnBrk="0" hangingPunct="0"/>
          <a:r>
            <a:rPr lang="en-US" sz="1400" b="0" i="0" dirty="0" smtClean="0">
              <a:solidFill>
                <a:schemeClr val="bg2"/>
              </a:solidFill>
              <a:latin typeface="+mn-lt"/>
              <a:ea typeface="Times New Roman" charset="0"/>
              <a:cs typeface="Times New Roman" charset="0"/>
            </a:rPr>
            <a:t>history</a:t>
          </a:r>
          <a:r>
            <a:rPr lang="en-US" sz="1400" b="0" i="0" baseline="0" dirty="0" smtClean="0">
              <a:solidFill>
                <a:schemeClr val="bg2"/>
              </a:solidFill>
              <a:latin typeface="+mn-lt"/>
              <a:ea typeface="Times New Roman" charset="0"/>
              <a:cs typeface="Times New Roman" charset="0"/>
            </a:rPr>
            <a:t>     projections</a:t>
          </a:r>
          <a:endParaRPr lang="en-US" sz="1400" b="0" i="0" dirty="0" smtClean="0">
            <a:solidFill>
              <a:schemeClr val="bg2"/>
            </a:solidFill>
            <a:latin typeface="+mn-lt"/>
            <a:ea typeface="Times New Roman" charset="0"/>
            <a:cs typeface="Times New Roman" charset="0"/>
          </a:endParaRPr>
        </a:p>
      </cdr:txBody>
    </cdr:sp>
  </cdr:relSizeAnchor>
  <cdr:relSizeAnchor xmlns:cdr="http://schemas.openxmlformats.org/drawingml/2006/chartDrawing">
    <cdr:from>
      <cdr:x>0.65704</cdr:x>
      <cdr:y>0.21775</cdr:y>
    </cdr:from>
    <cdr:to>
      <cdr:x>0.94176</cdr:x>
      <cdr:y>0.36861</cdr:y>
    </cdr:to>
    <cdr:sp macro="" textlink="">
      <cdr:nvSpPr>
        <cdr:cNvPr id="10" name="TextBox 1"/>
        <cdr:cNvSpPr txBox="1"/>
      </cdr:nvSpPr>
      <cdr:spPr bwMode="auto">
        <a:xfrm xmlns:a="http://schemas.openxmlformats.org/drawingml/2006/main">
          <a:off x="2697330" y="977925"/>
          <a:ext cx="1168854" cy="67753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spcAft>
              <a:spcPts val="200"/>
            </a:spcAft>
          </a:pPr>
          <a:r>
            <a:rPr lang="en-US" sz="1400" b="1" i="0" baseline="0" dirty="0" smtClean="0">
              <a:solidFill>
                <a:schemeClr val="accent1"/>
              </a:solidFill>
              <a:latin typeface="+mn-lt"/>
              <a:ea typeface="Times New Roman" charset="0"/>
              <a:cs typeface="Times New Roman" charset="0"/>
            </a:rPr>
            <a:t>car</a:t>
          </a:r>
        </a:p>
        <a:p xmlns:a="http://schemas.openxmlformats.org/drawingml/2006/main">
          <a:pPr eaLnBrk="0" hangingPunct="0"/>
          <a:endParaRPr lang="en-US" sz="1000" b="1" i="0" baseline="0" dirty="0" smtClean="0">
            <a:solidFill>
              <a:schemeClr val="accent4"/>
            </a:solidFill>
            <a:latin typeface="+mn-lt"/>
            <a:ea typeface="Times New Roman" charset="0"/>
            <a:cs typeface="Times New Roman" charset="0"/>
          </a:endParaRPr>
        </a:p>
        <a:p xmlns:a="http://schemas.openxmlformats.org/drawingml/2006/main">
          <a:pPr eaLnBrk="0" hangingPunct="0">
            <a:spcAft>
              <a:spcPts val="600"/>
            </a:spcAft>
          </a:pPr>
          <a:r>
            <a:rPr lang="en-US" sz="1400" b="1" i="0" baseline="0" dirty="0" smtClean="0">
              <a:solidFill>
                <a:schemeClr val="accent2"/>
              </a:solidFill>
              <a:latin typeface="+mn-lt"/>
              <a:ea typeface="Times New Roman" charset="0"/>
              <a:cs typeface="Times New Roman" charset="0"/>
            </a:rPr>
            <a:t>combined</a:t>
          </a:r>
          <a:endParaRPr lang="en-US" sz="1400" b="1" i="0" baseline="0" dirty="0" smtClean="0">
            <a:solidFill>
              <a:schemeClr val="tx2"/>
            </a:solidFill>
            <a:latin typeface="+mn-lt"/>
            <a:ea typeface="Times New Roman" charset="0"/>
            <a:cs typeface="Times New Roman" charset="0"/>
          </a:endParaRPr>
        </a:p>
      </cdr:txBody>
    </cdr:sp>
  </cdr:relSizeAnchor>
  <cdr:relSizeAnchor xmlns:cdr="http://schemas.openxmlformats.org/drawingml/2006/chartDrawing">
    <cdr:from>
      <cdr:x>0.65537</cdr:x>
      <cdr:y>0.39965</cdr:y>
    </cdr:from>
    <cdr:to>
      <cdr:x>0.94009</cdr:x>
      <cdr:y>0.45849</cdr:y>
    </cdr:to>
    <cdr:sp macro="" textlink="">
      <cdr:nvSpPr>
        <cdr:cNvPr id="6" name="TextBox 1"/>
        <cdr:cNvSpPr txBox="1"/>
      </cdr:nvSpPr>
      <cdr:spPr bwMode="auto">
        <a:xfrm xmlns:a="http://schemas.openxmlformats.org/drawingml/2006/main">
          <a:off x="2690465" y="1794843"/>
          <a:ext cx="1168854" cy="264273"/>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baseline="0" dirty="0" smtClean="0">
              <a:solidFill>
                <a:schemeClr val="tx2"/>
              </a:solidFill>
              <a:latin typeface="+mn-lt"/>
              <a:ea typeface="Times New Roman" charset="0"/>
              <a:cs typeface="Times New Roman" charset="0"/>
            </a:rPr>
            <a:t>light truck</a:t>
          </a:r>
        </a:p>
      </cdr:txBody>
    </cdr:sp>
  </cdr:relSizeAnchor>
</c:userShapes>
</file>

<file path=ppt/drawings/drawing9.xml><?xml version="1.0" encoding="utf-8"?>
<c:userShapes xmlns:c="http://schemas.openxmlformats.org/drawingml/2006/chart">
  <cdr:relSizeAnchor xmlns:cdr="http://schemas.openxmlformats.org/drawingml/2006/chartDrawing">
    <cdr:from>
      <cdr:x>0.12662</cdr:x>
      <cdr:y>0.1507</cdr:y>
    </cdr:from>
    <cdr:to>
      <cdr:x>0.35193</cdr:x>
      <cdr:y>0.39191</cdr:y>
    </cdr:to>
    <cdr:sp macro="" textlink="">
      <cdr:nvSpPr>
        <cdr:cNvPr id="6" name="TextBox 1"/>
        <cdr:cNvSpPr txBox="1"/>
      </cdr:nvSpPr>
      <cdr:spPr bwMode="auto">
        <a:xfrm xmlns:a="http://schemas.openxmlformats.org/drawingml/2006/main">
          <a:off x="597242" y="689160"/>
          <a:ext cx="1062749" cy="110309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0" i="0" dirty="0" smtClean="0">
              <a:solidFill>
                <a:schemeClr val="bg2"/>
              </a:solidFill>
              <a:latin typeface="+mn-lt"/>
              <a:ea typeface="Times New Roman" charset="0"/>
              <a:cs typeface="Times New Roman" charset="0"/>
            </a:rPr>
            <a:t>         </a:t>
          </a:r>
          <a:r>
            <a:rPr lang="en-US" sz="1400" b="1" i="0" dirty="0" smtClean="0">
              <a:solidFill>
                <a:schemeClr val="bg2"/>
              </a:solidFill>
              <a:latin typeface="+mn-lt"/>
              <a:ea typeface="Times New Roman" charset="0"/>
              <a:cs typeface="Times New Roman" charset="0"/>
            </a:rPr>
            <a:t>2018</a:t>
          </a:r>
        </a:p>
        <a:p xmlns:a="http://schemas.openxmlformats.org/drawingml/2006/main">
          <a:pPr eaLnBrk="0" hangingPunct="0"/>
          <a:endParaRPr lang="en-US" sz="1400" b="0" i="0" dirty="0" smtClean="0">
            <a:solidFill>
              <a:schemeClr val="bg2"/>
            </a:solidFill>
            <a:latin typeface="+mn-lt"/>
            <a:ea typeface="Times New Roman" charset="0"/>
            <a:cs typeface="Times New Roman" charset="0"/>
          </a:endParaRPr>
        </a:p>
        <a:p xmlns:a="http://schemas.openxmlformats.org/drawingml/2006/main">
          <a:pPr eaLnBrk="0" hangingPunct="0"/>
          <a:r>
            <a:rPr lang="en-US" sz="1400" b="0" i="0" dirty="0" smtClean="0">
              <a:solidFill>
                <a:schemeClr val="bg2"/>
              </a:solidFill>
              <a:latin typeface="+mn-lt"/>
              <a:ea typeface="Times New Roman" charset="0"/>
              <a:cs typeface="Times New Roman" charset="0"/>
            </a:rPr>
            <a:t>history</a:t>
          </a:r>
          <a:r>
            <a:rPr lang="en-US" sz="1400" b="0" i="0" baseline="0" dirty="0" smtClean="0">
              <a:solidFill>
                <a:schemeClr val="bg2"/>
              </a:solidFill>
              <a:latin typeface="+mn-lt"/>
              <a:ea typeface="Times New Roman" charset="0"/>
              <a:cs typeface="Times New Roman" charset="0"/>
            </a:rPr>
            <a:t>   projections</a:t>
          </a:r>
        </a:p>
        <a:p xmlns:a="http://schemas.openxmlformats.org/drawingml/2006/main">
          <a:pPr eaLnBrk="0" hangingPunct="0"/>
          <a:r>
            <a:rPr lang="en-US" sz="1400" b="0" i="0" baseline="0" dirty="0" smtClean="0">
              <a:solidFill>
                <a:schemeClr val="bg2"/>
              </a:solidFill>
              <a:latin typeface="+mn-lt"/>
              <a:ea typeface="Times New Roman" charset="0"/>
              <a:cs typeface="Times New Roman" charset="0"/>
            </a:rPr>
            <a:t>                 </a:t>
          </a:r>
        </a:p>
        <a:p xmlns:a="http://schemas.openxmlformats.org/drawingml/2006/main">
          <a:pPr eaLnBrk="0" hangingPunct="0"/>
          <a:endParaRPr lang="en-US" sz="1400" b="0" i="0" baseline="0" dirty="0" smtClean="0">
            <a:solidFill>
              <a:schemeClr val="bg2"/>
            </a:solidFill>
            <a:latin typeface="+mn-lt"/>
            <a:ea typeface="Times New Roman" charset="0"/>
            <a:cs typeface="Times New Roman" charset="0"/>
          </a:endParaRPr>
        </a:p>
        <a:p xmlns:a="http://schemas.openxmlformats.org/drawingml/2006/main">
          <a:pPr eaLnBrk="0" hangingPunct="0"/>
          <a:endParaRPr lang="en-US" sz="1400" b="0" i="0" baseline="0" dirty="0" smtClean="0">
            <a:solidFill>
              <a:schemeClr val="bg2"/>
            </a:solidFill>
            <a:latin typeface="+mn-lt"/>
            <a:ea typeface="Times New Roman" charset="0"/>
            <a:cs typeface="Times New Roman" charset="0"/>
          </a:endParaRPr>
        </a:p>
        <a:p xmlns:a="http://schemas.openxmlformats.org/drawingml/2006/main">
          <a:pPr eaLnBrk="0" hangingPunct="0"/>
          <a:endParaRPr lang="en-US" sz="1400" b="0" i="0" baseline="0" dirty="0" smtClean="0">
            <a:solidFill>
              <a:schemeClr val="bg2"/>
            </a:solidFill>
            <a:latin typeface="+mn-lt"/>
            <a:ea typeface="Times New Roman" charset="0"/>
            <a:cs typeface="Times New Roman" charset="0"/>
          </a:endParaRPr>
        </a:p>
        <a:p xmlns:a="http://schemas.openxmlformats.org/drawingml/2006/main">
          <a:pPr eaLnBrk="0" hangingPunct="0"/>
          <a:endParaRPr lang="en-US" sz="1400" b="0" i="0" baseline="0" dirty="0" smtClean="0">
            <a:solidFill>
              <a:schemeClr val="bg2"/>
            </a:solidFill>
            <a:latin typeface="+mn-lt"/>
            <a:ea typeface="Times New Roman" charset="0"/>
            <a:cs typeface="Times New Roman" charset="0"/>
          </a:endParaRPr>
        </a:p>
        <a:p xmlns:a="http://schemas.openxmlformats.org/drawingml/2006/main">
          <a:pPr eaLnBrk="0" hangingPunct="0"/>
          <a:endParaRPr lang="en-US" sz="1400" b="0" i="0" baseline="0" dirty="0" smtClean="0">
            <a:solidFill>
              <a:schemeClr val="bg2"/>
            </a:solidFill>
            <a:latin typeface="+mn-lt"/>
            <a:ea typeface="Times New Roman" charset="0"/>
            <a:cs typeface="Times New Roman" charset="0"/>
          </a:endParaRPr>
        </a:p>
        <a:p xmlns:a="http://schemas.openxmlformats.org/drawingml/2006/main">
          <a:pPr eaLnBrk="0" hangingPunct="0"/>
          <a:endParaRPr lang="en-US" sz="1400" b="0" i="0" baseline="0" dirty="0" smtClean="0">
            <a:solidFill>
              <a:schemeClr val="bg2"/>
            </a:solidFill>
            <a:latin typeface="+mn-lt"/>
            <a:ea typeface="Times New Roman" charset="0"/>
            <a:cs typeface="Times New Roman" charset="0"/>
          </a:endParaRPr>
        </a:p>
        <a:p xmlns:a="http://schemas.openxmlformats.org/drawingml/2006/main">
          <a:pPr eaLnBrk="0" hangingPunct="0"/>
          <a:r>
            <a:rPr lang="en-US" sz="1400" b="0" i="0" baseline="0" dirty="0" smtClean="0">
              <a:solidFill>
                <a:schemeClr val="bg2"/>
              </a:solidFill>
              <a:latin typeface="+mn-lt"/>
              <a:ea typeface="Times New Roman" charset="0"/>
              <a:cs typeface="Times New Roman" charset="0"/>
            </a:rPr>
            <a:t>	</a:t>
          </a:r>
        </a:p>
        <a:p xmlns:a="http://schemas.openxmlformats.org/drawingml/2006/main">
          <a:pPr eaLnBrk="0" hangingPunct="0"/>
          <a:endParaRPr lang="en-US" sz="1400" dirty="0">
            <a:solidFill>
              <a:schemeClr val="bg2"/>
            </a:solidFill>
            <a:ea typeface="Times New Roman" charset="0"/>
            <a:cs typeface="Times New Roman" charset="0"/>
          </a:endParaRPr>
        </a:p>
        <a:p xmlns:a="http://schemas.openxmlformats.org/drawingml/2006/main">
          <a:pPr eaLnBrk="0" hangingPunct="0"/>
          <a:endParaRPr lang="en-US" sz="1400" b="0" i="0" baseline="0" dirty="0" smtClean="0">
            <a:solidFill>
              <a:schemeClr val="bg2"/>
            </a:solidFill>
            <a:latin typeface="+mn-lt"/>
            <a:ea typeface="Times New Roman" charset="0"/>
            <a:cs typeface="Times New Roman" charset="0"/>
          </a:endParaRPr>
        </a:p>
        <a:p xmlns:a="http://schemas.openxmlformats.org/drawingml/2006/main">
          <a:pPr eaLnBrk="0" hangingPunct="0"/>
          <a:r>
            <a:rPr lang="en-US" sz="1400" b="0" i="0" baseline="0" dirty="0" smtClean="0">
              <a:solidFill>
                <a:schemeClr val="bg2"/>
              </a:solidFill>
              <a:latin typeface="+mn-lt"/>
              <a:ea typeface="Times New Roman" charset="0"/>
              <a:cs typeface="Times New Roman" charset="0"/>
            </a:rPr>
            <a:t>        </a:t>
          </a:r>
        </a:p>
        <a:p xmlns:a="http://schemas.openxmlformats.org/drawingml/2006/main">
          <a:pPr eaLnBrk="0" hangingPunct="0"/>
          <a:r>
            <a:rPr lang="en-US" sz="1400" dirty="0">
              <a:solidFill>
                <a:schemeClr val="bg2"/>
              </a:solidFill>
              <a:ea typeface="Times New Roman" charset="0"/>
              <a:cs typeface="Times New Roman" charset="0"/>
            </a:rPr>
            <a:t>	</a:t>
          </a:r>
          <a:r>
            <a:rPr lang="en-US" sz="1400" dirty="0" smtClean="0">
              <a:solidFill>
                <a:schemeClr val="bg2"/>
              </a:solidFill>
              <a:ea typeface="Times New Roman" charset="0"/>
              <a:cs typeface="Times New Roman" charset="0"/>
            </a:rPr>
            <a:t>             </a:t>
          </a:r>
          <a:endParaRPr lang="en-US" sz="1400" b="1" i="0" dirty="0" smtClean="0">
            <a:solidFill>
              <a:schemeClr val="bg1"/>
            </a:solidFill>
            <a:latin typeface="+mn-lt"/>
            <a:ea typeface="Times New Roman" charset="0"/>
            <a:cs typeface="Times New Roman" charset="0"/>
          </a:endParaRPr>
        </a:p>
      </cdr:txBody>
    </cdr:sp>
  </cdr:relSizeAnchor>
  <cdr:relSizeAnchor xmlns:cdr="http://schemas.openxmlformats.org/drawingml/2006/chartDrawing">
    <cdr:from>
      <cdr:x>0</cdr:x>
      <cdr:y>3.64538E-7</cdr:y>
    </cdr:from>
    <cdr:to>
      <cdr:x>1</cdr:x>
      <cdr:y>0.1007</cdr:y>
    </cdr:to>
    <cdr:sp macro="" textlink="">
      <cdr:nvSpPr>
        <cdr:cNvPr id="7" name="TextBox 5"/>
        <cdr:cNvSpPr txBox="1"/>
      </cdr:nvSpPr>
      <cdr:spPr bwMode="auto">
        <a:xfrm xmlns:a="http://schemas.openxmlformats.org/drawingml/2006/main">
          <a:off x="0" y="1"/>
          <a:ext cx="3054096" cy="276226"/>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27432" tIns="27432" rIns="27432" bIns="27432" rtlCol="0" anchor="t">
          <a:prstTxWarp prst="textNoShape">
            <a:avLst/>
          </a:prstTxWarp>
          <a:no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chemeClr val="tx1"/>
              </a:solidFill>
              <a:latin typeface="+mn-lt"/>
              <a:ea typeface="Times New Roman" charset="0"/>
              <a:cs typeface="Times New Roman" charset="0"/>
            </a:rPr>
            <a:t>Electricity generation </a:t>
          </a:r>
          <a:r>
            <a:rPr lang="en-US" sz="1400" b="1" i="0" baseline="0" dirty="0" smtClean="0">
              <a:solidFill>
                <a:schemeClr val="tx1"/>
              </a:solidFill>
              <a:latin typeface="+mn-lt"/>
              <a:ea typeface="Times New Roman" charset="0"/>
              <a:cs typeface="Times New Roman" charset="0"/>
            </a:rPr>
            <a:t>from selected fuels </a:t>
          </a:r>
        </a:p>
        <a:p xmlns:a="http://schemas.openxmlformats.org/drawingml/2006/main">
          <a:pPr eaLnBrk="0" hangingPunct="0"/>
          <a:r>
            <a:rPr lang="en-US" sz="1400" b="1" i="0" baseline="0" dirty="0" smtClean="0">
              <a:solidFill>
                <a:schemeClr val="tx1"/>
              </a:solidFill>
              <a:latin typeface="+mn-lt"/>
              <a:ea typeface="Times New Roman" charset="0"/>
              <a:cs typeface="Times New Roman" charset="0"/>
            </a:rPr>
            <a:t>(Reference </a:t>
          </a:r>
          <a:r>
            <a:rPr lang="en-US" sz="1400" b="1" dirty="0" smtClean="0">
              <a:solidFill>
                <a:schemeClr val="tx1"/>
              </a:solidFill>
              <a:ea typeface="Times New Roman" charset="0"/>
              <a:cs typeface="Times New Roman" charset="0"/>
            </a:rPr>
            <a:t>case)</a:t>
          </a:r>
          <a:endParaRPr lang="en-US" sz="1400" b="1" i="0" baseline="0" dirty="0" smtClean="0">
            <a:solidFill>
              <a:schemeClr val="tx1"/>
            </a:solidFill>
            <a:latin typeface="+mn-lt"/>
            <a:ea typeface="Times New Roman" charset="0"/>
            <a:cs typeface="Times New Roman" charset="0"/>
          </a:endParaRPr>
        </a:p>
        <a:p xmlns:a="http://schemas.openxmlformats.org/drawingml/2006/main">
          <a:pPr eaLnBrk="0" hangingPunct="0"/>
          <a:r>
            <a:rPr lang="en-US" sz="1400" b="0" i="0" baseline="0" dirty="0" smtClean="0">
              <a:solidFill>
                <a:schemeClr val="tx1"/>
              </a:solidFill>
              <a:latin typeface="+mn-lt"/>
              <a:ea typeface="Times New Roman" charset="0"/>
              <a:cs typeface="Times New Roman" charset="0"/>
            </a:rPr>
            <a:t>billion kilowatthours</a:t>
          </a:r>
          <a:endParaRPr lang="en-US" sz="1400" b="0" i="0" dirty="0" smtClean="0">
            <a:solidFill>
              <a:schemeClr val="tx1"/>
            </a:solidFill>
            <a:latin typeface="+mn-lt"/>
            <a:ea typeface="Times New Roman" charset="0"/>
            <a:cs typeface="Times New Roman" charset="0"/>
          </a:endParaRPr>
        </a:p>
      </cdr:txBody>
    </cdr:sp>
  </cdr:relSizeAnchor>
  <cdr:relSizeAnchor xmlns:cdr="http://schemas.openxmlformats.org/drawingml/2006/chartDrawing">
    <cdr:from>
      <cdr:x>0.76803</cdr:x>
      <cdr:y>0.34957</cdr:y>
    </cdr:from>
    <cdr:to>
      <cdr:x>0.93616</cdr:x>
      <cdr:y>0.7648</cdr:y>
    </cdr:to>
    <cdr:sp macro="" textlink="">
      <cdr:nvSpPr>
        <cdr:cNvPr id="9" name="TextBox 1"/>
        <cdr:cNvSpPr txBox="1"/>
      </cdr:nvSpPr>
      <cdr:spPr bwMode="auto">
        <a:xfrm xmlns:a="http://schemas.openxmlformats.org/drawingml/2006/main">
          <a:off x="3622676" y="1569915"/>
          <a:ext cx="793009" cy="1864834"/>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chemeClr val="accent1"/>
              </a:solidFill>
              <a:latin typeface="+mn-lt"/>
              <a:ea typeface="Times New Roman" charset="0"/>
              <a:cs typeface="Times New Roman" charset="0"/>
            </a:rPr>
            <a:t>natural gas</a:t>
          </a:r>
        </a:p>
        <a:p xmlns:a="http://schemas.openxmlformats.org/drawingml/2006/main">
          <a:pPr eaLnBrk="0" hangingPunct="0"/>
          <a:r>
            <a:rPr lang="en-US" sz="1400" b="1" i="0" dirty="0" smtClean="0">
              <a:solidFill>
                <a:schemeClr val="accent3"/>
              </a:solidFill>
              <a:latin typeface="+mn-lt"/>
              <a:ea typeface="Times New Roman" charset="0"/>
              <a:cs typeface="Times New Roman" charset="0"/>
            </a:rPr>
            <a:t>renewables</a:t>
          </a:r>
        </a:p>
        <a:p xmlns:a="http://schemas.openxmlformats.org/drawingml/2006/main">
          <a:pPr eaLnBrk="0" hangingPunct="0"/>
          <a:r>
            <a:rPr lang="en-US" sz="1400" b="1" i="0" dirty="0" smtClean="0">
              <a:solidFill>
                <a:schemeClr val="accent5"/>
              </a:solidFill>
              <a:latin typeface="+mn-lt"/>
              <a:ea typeface="Times New Roman" charset="0"/>
              <a:cs typeface="Times New Roman" charset="0"/>
            </a:rPr>
            <a:t>nuclear</a:t>
          </a:r>
        </a:p>
        <a:p xmlns:a="http://schemas.openxmlformats.org/drawingml/2006/main">
          <a:pPr eaLnBrk="0" hangingPunct="0"/>
          <a:r>
            <a:rPr lang="en-US" sz="1400" b="1" i="0" dirty="0" smtClean="0">
              <a:solidFill>
                <a:sysClr val="windowText" lastClr="000000"/>
              </a:solidFill>
              <a:latin typeface="+mn-lt"/>
              <a:ea typeface="Times New Roman" charset="0"/>
              <a:cs typeface="Times New Roman" charset="0"/>
            </a:rPr>
            <a:t>coal</a:t>
          </a:r>
        </a:p>
      </cdr:txBody>
    </cdr:sp>
  </cdr:relSizeAnchor>
  <cdr:relSizeAnchor xmlns:cdr="http://schemas.openxmlformats.org/drawingml/2006/chartDrawing">
    <cdr:from>
      <cdr:x>0.69137</cdr:x>
      <cdr:y>0.38544</cdr:y>
    </cdr:from>
    <cdr:to>
      <cdr:x>0.75583</cdr:x>
      <cdr:y>0.44226</cdr:y>
    </cdr:to>
    <cdr:sp macro="" textlink="">
      <cdr:nvSpPr>
        <cdr:cNvPr id="2" name="TextBox 1"/>
        <cdr:cNvSpPr txBox="1"/>
      </cdr:nvSpPr>
      <cdr:spPr bwMode="auto">
        <a:xfrm xmlns:a="http://schemas.openxmlformats.org/drawingml/2006/main">
          <a:off x="3261092" y="1731031"/>
          <a:ext cx="304047" cy="255181"/>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square" lIns="0" tIns="0" rIns="0" rtlCol="0">
          <a:prstTxWarp prst="textNoShape">
            <a:avLst/>
          </a:prstTxWarp>
        </a:bodyPr>
        <a:lstStyle xmlns:a="http://schemas.openxmlformats.org/drawingml/2006/main"/>
        <a:p xmlns:a="http://schemas.openxmlformats.org/drawingml/2006/main">
          <a:pPr eaLnBrk="0" hangingPunct="0"/>
          <a:r>
            <a:rPr lang="en-US" sz="1200" i="0" dirty="0" smtClean="0">
              <a:solidFill>
                <a:schemeClr val="bg1"/>
              </a:solidFill>
              <a:latin typeface="+mn-lt"/>
              <a:ea typeface="Times New Roman" charset="0"/>
              <a:cs typeface="Times New Roman" charset="0"/>
            </a:rPr>
            <a:t>39%</a:t>
          </a:r>
        </a:p>
      </cdr:txBody>
    </cdr:sp>
  </cdr:relSizeAnchor>
  <cdr:relSizeAnchor xmlns:cdr="http://schemas.openxmlformats.org/drawingml/2006/chartDrawing">
    <cdr:from>
      <cdr:x>0.68858</cdr:x>
      <cdr:y>0.59423</cdr:y>
    </cdr:from>
    <cdr:to>
      <cdr:x>0.75304</cdr:x>
      <cdr:y>0.65105</cdr:y>
    </cdr:to>
    <cdr:sp macro="" textlink="">
      <cdr:nvSpPr>
        <cdr:cNvPr id="12" name="TextBox 1"/>
        <cdr:cNvSpPr txBox="1"/>
      </cdr:nvSpPr>
      <cdr:spPr bwMode="auto">
        <a:xfrm xmlns:a="http://schemas.openxmlformats.org/drawingml/2006/main">
          <a:off x="3247915" y="2668712"/>
          <a:ext cx="304047" cy="255181"/>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i="0" dirty="0" smtClean="0">
              <a:solidFill>
                <a:schemeClr val="bg1"/>
              </a:solidFill>
              <a:latin typeface="+mn-lt"/>
              <a:ea typeface="Times New Roman" charset="0"/>
              <a:cs typeface="Times New Roman" charset="0"/>
            </a:rPr>
            <a:t>31%</a:t>
          </a:r>
        </a:p>
      </cdr:txBody>
    </cdr:sp>
  </cdr:relSizeAnchor>
  <cdr:relSizeAnchor xmlns:cdr="http://schemas.openxmlformats.org/drawingml/2006/chartDrawing">
    <cdr:from>
      <cdr:x>0.68684</cdr:x>
      <cdr:y>0.73014</cdr:y>
    </cdr:from>
    <cdr:to>
      <cdr:x>0.7513</cdr:x>
      <cdr:y>0.78695</cdr:y>
    </cdr:to>
    <cdr:sp macro="" textlink="">
      <cdr:nvSpPr>
        <cdr:cNvPr id="13" name="TextBox 1"/>
        <cdr:cNvSpPr txBox="1"/>
      </cdr:nvSpPr>
      <cdr:spPr bwMode="auto">
        <a:xfrm xmlns:a="http://schemas.openxmlformats.org/drawingml/2006/main">
          <a:off x="3239690" y="3279092"/>
          <a:ext cx="304046" cy="255136"/>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i="0" dirty="0" smtClean="0">
              <a:solidFill>
                <a:schemeClr val="bg1"/>
              </a:solidFill>
              <a:latin typeface="+mn-lt"/>
              <a:ea typeface="Times New Roman" charset="0"/>
              <a:cs typeface="Times New Roman" charset="0"/>
            </a:rPr>
            <a:t>12%</a:t>
          </a:r>
        </a:p>
      </cdr:txBody>
    </cdr:sp>
  </cdr:relSizeAnchor>
  <cdr:relSizeAnchor xmlns:cdr="http://schemas.openxmlformats.org/drawingml/2006/chartDrawing">
    <cdr:from>
      <cdr:x>0.69553</cdr:x>
      <cdr:y>0.82371</cdr:y>
    </cdr:from>
    <cdr:to>
      <cdr:x>0.75999</cdr:x>
      <cdr:y>0.88053</cdr:y>
    </cdr:to>
    <cdr:sp macro="" textlink="">
      <cdr:nvSpPr>
        <cdr:cNvPr id="14" name="TextBox 1"/>
        <cdr:cNvSpPr txBox="1"/>
      </cdr:nvSpPr>
      <cdr:spPr bwMode="auto">
        <a:xfrm xmlns:a="http://schemas.openxmlformats.org/drawingml/2006/main">
          <a:off x="3280715" y="3699315"/>
          <a:ext cx="304047" cy="25518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i="0" dirty="0" smtClean="0">
              <a:solidFill>
                <a:schemeClr val="bg1"/>
              </a:solidFill>
              <a:latin typeface="+mn-lt"/>
              <a:ea typeface="Times New Roman" charset="0"/>
              <a:cs typeface="Times New Roman" charset="0"/>
            </a:rPr>
            <a:t>17%</a:t>
          </a:r>
        </a:p>
      </cdr:txBody>
    </cdr:sp>
  </cdr:relSizeAnchor>
  <cdr:relSizeAnchor xmlns:cdr="http://schemas.openxmlformats.org/drawingml/2006/chartDrawing">
    <cdr:from>
      <cdr:x>0.26837</cdr:x>
      <cdr:y>0.69981</cdr:y>
    </cdr:from>
    <cdr:to>
      <cdr:x>0.33284</cdr:x>
      <cdr:y>0.75663</cdr:y>
    </cdr:to>
    <cdr:sp macro="" textlink="">
      <cdr:nvSpPr>
        <cdr:cNvPr id="15" name="TextBox 1"/>
        <cdr:cNvSpPr txBox="1"/>
      </cdr:nvSpPr>
      <cdr:spPr bwMode="auto">
        <a:xfrm xmlns:a="http://schemas.openxmlformats.org/drawingml/2006/main">
          <a:off x="1472382" y="2346311"/>
          <a:ext cx="353708" cy="190507"/>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i="0" dirty="0" smtClean="0">
              <a:solidFill>
                <a:schemeClr val="bg1"/>
              </a:solidFill>
              <a:latin typeface="+mn-lt"/>
              <a:ea typeface="Times New Roman" charset="0"/>
              <a:cs typeface="Times New Roman" charset="0"/>
            </a:rPr>
            <a:t>19%</a:t>
          </a:r>
        </a:p>
      </cdr:txBody>
    </cdr:sp>
  </cdr:relSizeAnchor>
  <cdr:relSizeAnchor xmlns:cdr="http://schemas.openxmlformats.org/drawingml/2006/chartDrawing">
    <cdr:from>
      <cdr:x>0.26838</cdr:x>
      <cdr:y>0.59469</cdr:y>
    </cdr:from>
    <cdr:to>
      <cdr:x>0.33284</cdr:x>
      <cdr:y>0.65151</cdr:y>
    </cdr:to>
    <cdr:sp macro="" textlink="">
      <cdr:nvSpPr>
        <cdr:cNvPr id="16" name="TextBox 1"/>
        <cdr:cNvSpPr txBox="1"/>
      </cdr:nvSpPr>
      <cdr:spPr bwMode="auto">
        <a:xfrm xmlns:a="http://schemas.openxmlformats.org/drawingml/2006/main">
          <a:off x="1472437" y="1993883"/>
          <a:ext cx="353653" cy="190506"/>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i="0" dirty="0" smtClean="0">
              <a:solidFill>
                <a:schemeClr val="bg1"/>
              </a:solidFill>
              <a:latin typeface="+mn-lt"/>
              <a:ea typeface="Times New Roman" charset="0"/>
              <a:cs typeface="Times New Roman" charset="0"/>
            </a:rPr>
            <a:t>18%</a:t>
          </a:r>
        </a:p>
      </cdr:txBody>
    </cdr:sp>
  </cdr:relSizeAnchor>
  <cdr:relSizeAnchor xmlns:cdr="http://schemas.openxmlformats.org/drawingml/2006/chartDrawing">
    <cdr:from>
      <cdr:x>0.26491</cdr:x>
      <cdr:y>0.45834</cdr:y>
    </cdr:from>
    <cdr:to>
      <cdr:x>0.32937</cdr:x>
      <cdr:y>0.51515</cdr:y>
    </cdr:to>
    <cdr:sp macro="" textlink="">
      <cdr:nvSpPr>
        <cdr:cNvPr id="17" name="TextBox 1"/>
        <cdr:cNvSpPr txBox="1"/>
      </cdr:nvSpPr>
      <cdr:spPr bwMode="auto">
        <a:xfrm xmlns:a="http://schemas.openxmlformats.org/drawingml/2006/main">
          <a:off x="1453387" y="1536717"/>
          <a:ext cx="353653" cy="190472"/>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i="0" dirty="0" smtClean="0">
              <a:solidFill>
                <a:schemeClr val="bg1"/>
              </a:solidFill>
              <a:latin typeface="+mn-lt"/>
              <a:ea typeface="Times New Roman" charset="0"/>
              <a:cs typeface="Times New Roman" charset="0"/>
            </a:rPr>
            <a:t>34%</a:t>
          </a:r>
        </a:p>
      </cdr:txBody>
    </cdr:sp>
  </cdr:relSizeAnchor>
  <cdr:relSizeAnchor xmlns:cdr="http://schemas.openxmlformats.org/drawingml/2006/chartDrawing">
    <cdr:from>
      <cdr:x>0.27566</cdr:x>
      <cdr:y>0.80493</cdr:y>
    </cdr:from>
    <cdr:to>
      <cdr:x>0.34012</cdr:x>
      <cdr:y>0.86174</cdr:y>
    </cdr:to>
    <cdr:sp macro="" textlink="">
      <cdr:nvSpPr>
        <cdr:cNvPr id="18" name="TextBox 1"/>
        <cdr:cNvSpPr txBox="1"/>
      </cdr:nvSpPr>
      <cdr:spPr bwMode="auto">
        <a:xfrm xmlns:a="http://schemas.openxmlformats.org/drawingml/2006/main">
          <a:off x="1512360" y="2698761"/>
          <a:ext cx="353653" cy="190473"/>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i="0" dirty="0" smtClean="0">
              <a:solidFill>
                <a:schemeClr val="bg1"/>
              </a:solidFill>
              <a:latin typeface="+mn-lt"/>
              <a:ea typeface="Times New Roman" charset="0"/>
              <a:cs typeface="Times New Roman" charset="0"/>
            </a:rPr>
            <a:t>28%</a:t>
          </a:r>
        </a:p>
      </cdr:txBody>
    </cdr:sp>
  </cdr:relSizeAnchor>
</c:userShapes>
</file>

<file path=ppt/drawings/drawing90.xml><?xml version="1.0" encoding="utf-8"?>
<c:userShapes xmlns:c="http://schemas.openxmlformats.org/drawingml/2006/chart">
  <cdr:relSizeAnchor xmlns:cdr="http://schemas.openxmlformats.org/drawingml/2006/chartDrawing">
    <cdr:from>
      <cdr:x>0</cdr:x>
      <cdr:y>0</cdr:y>
    </cdr:from>
    <cdr:to>
      <cdr:x>0.5382</cdr:x>
      <cdr:y>0.15972</cdr:y>
    </cdr:to>
    <cdr:sp macro="" textlink="">
      <cdr:nvSpPr>
        <cdr:cNvPr id="2" name="TextBox 1"/>
        <cdr:cNvSpPr txBox="1"/>
      </cdr:nvSpPr>
      <cdr:spPr bwMode="auto">
        <a:xfrm xmlns:a="http://schemas.openxmlformats.org/drawingml/2006/main">
          <a:off x="0" y="0"/>
          <a:ext cx="2952780" cy="438144"/>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400" b="1" i="0" dirty="0" smtClean="0">
              <a:solidFill>
                <a:schemeClr val="tx1"/>
              </a:solidFill>
              <a:latin typeface="+mn-lt"/>
              <a:ea typeface="Times New Roman" charset="0"/>
              <a:cs typeface="Times New Roman" charset="0"/>
            </a:rPr>
            <a:t>Heavy-duty </a:t>
          </a:r>
          <a:r>
            <a:rPr lang="en-US" sz="1400" b="1" i="0" baseline="0" dirty="0" smtClean="0">
              <a:solidFill>
                <a:schemeClr val="tx1"/>
              </a:solidFill>
              <a:latin typeface="+mn-lt"/>
              <a:ea typeface="Times New Roman" charset="0"/>
              <a:cs typeface="Times New Roman" charset="0"/>
            </a:rPr>
            <a:t>fuel economy (Reference</a:t>
          </a:r>
          <a:r>
            <a:rPr lang="en-US" sz="1400" b="1" i="0" dirty="0" smtClean="0">
              <a:solidFill>
                <a:schemeClr val="tx1"/>
              </a:solidFill>
              <a:latin typeface="+mn-lt"/>
              <a:ea typeface="Times New Roman" charset="0"/>
              <a:cs typeface="Times New Roman" charset="0"/>
            </a:rPr>
            <a:t> case)</a:t>
          </a:r>
        </a:p>
        <a:p xmlns:a="http://schemas.openxmlformats.org/drawingml/2006/main">
          <a:pPr eaLnBrk="0" hangingPunct="0"/>
          <a:r>
            <a:rPr lang="en-US" sz="1400" i="0" dirty="0" smtClean="0">
              <a:solidFill>
                <a:schemeClr val="tx1"/>
              </a:solidFill>
              <a:latin typeface="+mn-lt"/>
              <a:ea typeface="Times New Roman" charset="0"/>
              <a:cs typeface="Times New Roman" charset="0"/>
            </a:rPr>
            <a:t>miles per gallon (all vehicles)</a:t>
          </a:r>
        </a:p>
      </cdr:txBody>
    </cdr:sp>
  </cdr:relSizeAnchor>
  <cdr:relSizeAnchor xmlns:cdr="http://schemas.openxmlformats.org/drawingml/2006/chartDrawing">
    <cdr:from>
      <cdr:x>0.06277</cdr:x>
      <cdr:y>0.15401</cdr:y>
    </cdr:from>
    <cdr:to>
      <cdr:x>0.28499</cdr:x>
      <cdr:y>0.279</cdr:y>
    </cdr:to>
    <cdr:sp macro="" textlink="">
      <cdr:nvSpPr>
        <cdr:cNvPr id="5" name="TextBox 1"/>
        <cdr:cNvSpPr txBox="1"/>
      </cdr:nvSpPr>
      <cdr:spPr bwMode="auto">
        <a:xfrm xmlns:a="http://schemas.openxmlformats.org/drawingml/2006/main">
          <a:off x="257702" y="691671"/>
          <a:ext cx="912274" cy="56133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0" i="0" dirty="0" smtClean="0">
              <a:solidFill>
                <a:schemeClr val="bg2"/>
              </a:solidFill>
              <a:latin typeface="+mn-lt"/>
              <a:ea typeface="Times New Roman" charset="0"/>
              <a:cs typeface="Times New Roman" charset="0"/>
            </a:rPr>
            <a:t>         </a:t>
          </a:r>
          <a:r>
            <a:rPr lang="en-US" sz="1400" b="1" i="0" dirty="0" smtClean="0">
              <a:solidFill>
                <a:schemeClr val="bg2"/>
              </a:solidFill>
              <a:latin typeface="+mn-lt"/>
              <a:ea typeface="Times New Roman" charset="0"/>
              <a:cs typeface="Times New Roman" charset="0"/>
            </a:rPr>
            <a:t>2018</a:t>
          </a:r>
          <a:endParaRPr lang="en-US" sz="1400" b="0" i="0" dirty="0" smtClean="0">
            <a:solidFill>
              <a:schemeClr val="bg2"/>
            </a:solidFill>
            <a:latin typeface="+mn-lt"/>
            <a:ea typeface="Times New Roman" charset="0"/>
            <a:cs typeface="Times New Roman" charset="0"/>
          </a:endParaRPr>
        </a:p>
        <a:p xmlns:a="http://schemas.openxmlformats.org/drawingml/2006/main">
          <a:pPr eaLnBrk="0" hangingPunct="0"/>
          <a:r>
            <a:rPr lang="en-US" sz="1400" b="0" i="0" dirty="0" smtClean="0">
              <a:solidFill>
                <a:schemeClr val="bg2"/>
              </a:solidFill>
              <a:latin typeface="+mn-lt"/>
              <a:ea typeface="Times New Roman" charset="0"/>
              <a:cs typeface="Times New Roman" charset="0"/>
            </a:rPr>
            <a:t>history</a:t>
          </a:r>
          <a:r>
            <a:rPr lang="en-US" sz="1400" b="0" i="0" baseline="0" dirty="0" smtClean="0">
              <a:solidFill>
                <a:schemeClr val="bg2"/>
              </a:solidFill>
              <a:latin typeface="+mn-lt"/>
              <a:ea typeface="Times New Roman" charset="0"/>
              <a:cs typeface="Times New Roman" charset="0"/>
            </a:rPr>
            <a:t>     projections</a:t>
          </a:r>
          <a:endParaRPr lang="en-US" sz="1400" b="0" i="0" dirty="0" smtClean="0">
            <a:solidFill>
              <a:schemeClr val="bg2"/>
            </a:solidFill>
            <a:latin typeface="+mn-lt"/>
            <a:ea typeface="Times New Roman" charset="0"/>
            <a:cs typeface="Times New Roman" charset="0"/>
          </a:endParaRPr>
        </a:p>
      </cdr:txBody>
    </cdr:sp>
  </cdr:relSizeAnchor>
  <cdr:relSizeAnchor xmlns:cdr="http://schemas.openxmlformats.org/drawingml/2006/chartDrawing">
    <cdr:from>
      <cdr:x>0.7637</cdr:x>
      <cdr:y>0.23543</cdr:y>
    </cdr:from>
    <cdr:to>
      <cdr:x>0.96856</cdr:x>
      <cdr:y>0.83786</cdr:y>
    </cdr:to>
    <cdr:sp macro="" textlink="">
      <cdr:nvSpPr>
        <cdr:cNvPr id="10" name="TextBox 1"/>
        <cdr:cNvSpPr txBox="1"/>
      </cdr:nvSpPr>
      <cdr:spPr bwMode="auto">
        <a:xfrm xmlns:a="http://schemas.openxmlformats.org/drawingml/2006/main">
          <a:off x="3135199" y="1057338"/>
          <a:ext cx="841006" cy="2705536"/>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baseline="0" dirty="0" smtClean="0">
              <a:solidFill>
                <a:schemeClr val="accent3"/>
              </a:solidFill>
              <a:latin typeface="+mn-lt"/>
              <a:ea typeface="Times New Roman" charset="0"/>
              <a:cs typeface="Times New Roman" charset="0"/>
            </a:rPr>
            <a:t>Classes </a:t>
          </a:r>
        </a:p>
        <a:p xmlns:a="http://schemas.openxmlformats.org/drawingml/2006/main">
          <a:pPr eaLnBrk="0" hangingPunct="0"/>
          <a:r>
            <a:rPr lang="en-US" sz="1400" b="1" i="0" baseline="0" dirty="0" smtClean="0">
              <a:solidFill>
                <a:schemeClr val="accent3"/>
              </a:solidFill>
              <a:latin typeface="+mn-lt"/>
              <a:ea typeface="Times New Roman" charset="0"/>
              <a:cs typeface="Times New Roman" charset="0"/>
            </a:rPr>
            <a:t>2b - 3</a:t>
          </a:r>
        </a:p>
        <a:p xmlns:a="http://schemas.openxmlformats.org/drawingml/2006/main">
          <a:pPr eaLnBrk="0" hangingPunct="0"/>
          <a:endParaRPr lang="en-US" sz="1400" b="1" i="0" baseline="0" dirty="0" smtClean="0">
            <a:solidFill>
              <a:schemeClr val="accent2"/>
            </a:solidFill>
            <a:latin typeface="+mn-lt"/>
            <a:ea typeface="Times New Roman" charset="0"/>
            <a:cs typeface="Times New Roman" charset="0"/>
          </a:endParaRPr>
        </a:p>
        <a:p xmlns:a="http://schemas.openxmlformats.org/drawingml/2006/main">
          <a:pPr eaLnBrk="0" hangingPunct="0"/>
          <a:endParaRPr lang="en-US" sz="1400" b="1" i="0" baseline="0" dirty="0" smtClean="0">
            <a:solidFill>
              <a:schemeClr val="accent2"/>
            </a:solidFill>
            <a:latin typeface="+mn-lt"/>
            <a:ea typeface="Times New Roman" charset="0"/>
            <a:cs typeface="Times New Roman" charset="0"/>
          </a:endParaRPr>
        </a:p>
        <a:p xmlns:a="http://schemas.openxmlformats.org/drawingml/2006/main">
          <a:pPr eaLnBrk="0" hangingPunct="0"/>
          <a:r>
            <a:rPr lang="en-US" sz="1400" b="1" i="0" baseline="0" dirty="0" smtClean="0">
              <a:solidFill>
                <a:schemeClr val="accent5"/>
              </a:solidFill>
              <a:latin typeface="+mn-lt"/>
              <a:ea typeface="Times New Roman" charset="0"/>
              <a:cs typeface="Times New Roman" charset="0"/>
            </a:rPr>
            <a:t>Classes </a:t>
          </a:r>
        </a:p>
        <a:p xmlns:a="http://schemas.openxmlformats.org/drawingml/2006/main">
          <a:pPr eaLnBrk="0" hangingPunct="0"/>
          <a:r>
            <a:rPr lang="en-US" sz="1400" b="1" i="0" baseline="0" dirty="0" smtClean="0">
              <a:solidFill>
                <a:schemeClr val="accent5"/>
              </a:solidFill>
              <a:latin typeface="+mn-lt"/>
              <a:ea typeface="Times New Roman" charset="0"/>
              <a:cs typeface="Times New Roman" charset="0"/>
            </a:rPr>
            <a:t>4 - 6</a:t>
          </a:r>
        </a:p>
        <a:p xmlns:a="http://schemas.openxmlformats.org/drawingml/2006/main">
          <a:pPr eaLnBrk="0" hangingPunct="0"/>
          <a:endParaRPr lang="en-US" sz="1400" b="1" i="0" baseline="0" dirty="0" smtClean="0">
            <a:solidFill>
              <a:schemeClr val="tx2"/>
            </a:solidFill>
            <a:latin typeface="+mn-lt"/>
            <a:ea typeface="Times New Roman" charset="0"/>
            <a:cs typeface="Times New Roman" charset="0"/>
          </a:endParaRPr>
        </a:p>
        <a:p xmlns:a="http://schemas.openxmlformats.org/drawingml/2006/main">
          <a:pPr eaLnBrk="0" hangingPunct="0"/>
          <a:r>
            <a:rPr lang="en-US" sz="1400" b="1" i="0" dirty="0" smtClean="0">
              <a:solidFill>
                <a:schemeClr val="accent6"/>
              </a:solidFill>
              <a:latin typeface="+mn-lt"/>
              <a:ea typeface="Times New Roman" charset="0"/>
              <a:cs typeface="Times New Roman" charset="0"/>
            </a:rPr>
            <a:t>Classes </a:t>
          </a:r>
        </a:p>
        <a:p xmlns:a="http://schemas.openxmlformats.org/drawingml/2006/main">
          <a:pPr eaLnBrk="0" hangingPunct="0"/>
          <a:r>
            <a:rPr lang="en-US" sz="1400" b="1" i="0" dirty="0" smtClean="0">
              <a:solidFill>
                <a:schemeClr val="accent6"/>
              </a:solidFill>
              <a:latin typeface="+mn-lt"/>
              <a:ea typeface="Times New Roman" charset="0"/>
              <a:cs typeface="Times New Roman" charset="0"/>
            </a:rPr>
            <a:t>7 - 8</a:t>
          </a:r>
        </a:p>
      </cdr:txBody>
    </cdr:sp>
  </cdr:relSizeAnchor>
</c:userShapes>
</file>

<file path=ppt/drawings/drawing91.xml><?xml version="1.0" encoding="utf-8"?>
<c:userShapes xmlns:c="http://schemas.openxmlformats.org/drawingml/2006/chart">
  <cdr:relSizeAnchor xmlns:cdr="http://schemas.openxmlformats.org/drawingml/2006/chartDrawing">
    <cdr:from>
      <cdr:x>0</cdr:x>
      <cdr:y>0</cdr:y>
    </cdr:from>
    <cdr:to>
      <cdr:x>0.76389</cdr:x>
      <cdr:y>0.17708</cdr:y>
    </cdr:to>
    <cdr:sp macro="" textlink="">
      <cdr:nvSpPr>
        <cdr:cNvPr id="2" name="TextBox 1"/>
        <cdr:cNvSpPr txBox="1"/>
      </cdr:nvSpPr>
      <cdr:spPr bwMode="auto">
        <a:xfrm xmlns:a="http://schemas.openxmlformats.org/drawingml/2006/main">
          <a:off x="0" y="0"/>
          <a:ext cx="2095500" cy="48577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400" b="1" i="0" dirty="0" smtClean="0">
              <a:solidFill>
                <a:sysClr val="windowText" lastClr="000000"/>
              </a:solidFill>
              <a:latin typeface="+mn-lt"/>
              <a:ea typeface="Times New Roman" charset="0"/>
              <a:cs typeface="Times New Roman" charset="0"/>
            </a:rPr>
            <a:t>Light-duty</a:t>
          </a:r>
          <a:r>
            <a:rPr lang="en-US" sz="1400" b="1" i="0" baseline="0" dirty="0" smtClean="0">
              <a:solidFill>
                <a:sysClr val="windowText" lastClr="000000"/>
              </a:solidFill>
              <a:latin typeface="+mn-lt"/>
              <a:ea typeface="Times New Roman" charset="0"/>
              <a:cs typeface="Times New Roman" charset="0"/>
            </a:rPr>
            <a:t> vehicle sales shares</a:t>
          </a:r>
        </a:p>
        <a:p xmlns:a="http://schemas.openxmlformats.org/drawingml/2006/main">
          <a:pPr eaLnBrk="0" hangingPunct="0"/>
          <a:r>
            <a:rPr lang="en-US" sz="1400" b="1" dirty="0" smtClean="0">
              <a:ea typeface="Times New Roman" charset="0"/>
              <a:cs typeface="Times New Roman" charset="0"/>
            </a:rPr>
            <a:t>(Reference case)</a:t>
          </a:r>
          <a:endParaRPr lang="en-US" sz="1400" b="1" i="0" baseline="0" dirty="0" smtClean="0">
            <a:solidFill>
              <a:sysClr val="windowText" lastClr="000000"/>
            </a:solidFill>
            <a:ea typeface="Times New Roman" charset="0"/>
            <a:cs typeface="Times New Roman" charset="0"/>
          </a:endParaRPr>
        </a:p>
        <a:p xmlns:a="http://schemas.openxmlformats.org/drawingml/2006/main">
          <a:pPr eaLnBrk="0" hangingPunct="0"/>
          <a:r>
            <a:rPr lang="en-US" sz="1400" i="0" baseline="0" dirty="0" smtClean="0">
              <a:solidFill>
                <a:sysClr val="windowText" lastClr="000000"/>
              </a:solidFill>
              <a:latin typeface="+mn-lt"/>
              <a:ea typeface="Times New Roman" charset="0"/>
              <a:cs typeface="Times New Roman" charset="0"/>
            </a:rPr>
            <a:t>percent</a:t>
          </a:r>
          <a:endParaRPr lang="en-US" sz="14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0.64284</cdr:x>
      <cdr:y>0.2918</cdr:y>
    </cdr:from>
    <cdr:to>
      <cdr:x>0.79563</cdr:x>
      <cdr:y>0.73802</cdr:y>
    </cdr:to>
    <cdr:sp macro="" textlink="">
      <cdr:nvSpPr>
        <cdr:cNvPr id="3" name="TextBox 1"/>
        <cdr:cNvSpPr txBox="1"/>
      </cdr:nvSpPr>
      <cdr:spPr bwMode="auto">
        <a:xfrm xmlns:a="http://schemas.openxmlformats.org/drawingml/2006/main">
          <a:off x="1852072" y="1310474"/>
          <a:ext cx="440202" cy="2004002"/>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chemeClr val="accent1"/>
              </a:solidFill>
              <a:latin typeface="+mn-lt"/>
              <a:ea typeface="Times New Roman" charset="0"/>
              <a:cs typeface="Times New Roman" charset="0"/>
            </a:rPr>
            <a:t>car</a:t>
          </a:r>
        </a:p>
        <a:p xmlns:a="http://schemas.openxmlformats.org/drawingml/2006/main">
          <a:pPr eaLnBrk="0" hangingPunct="0"/>
          <a:endParaRPr lang="en-US" sz="1400" b="1" i="0" dirty="0" smtClean="0">
            <a:solidFill>
              <a:schemeClr val="accent4"/>
            </a:solidFill>
            <a:latin typeface="+mn-lt"/>
            <a:ea typeface="Times New Roman" charset="0"/>
            <a:cs typeface="Times New Roman" charset="0"/>
          </a:endParaRPr>
        </a:p>
        <a:p xmlns:a="http://schemas.openxmlformats.org/drawingml/2006/main">
          <a:pPr eaLnBrk="0" hangingPunct="0"/>
          <a:endParaRPr lang="en-US" sz="1400" b="1" i="0" dirty="0" smtClean="0">
            <a:solidFill>
              <a:schemeClr val="accent4"/>
            </a:solidFill>
            <a:latin typeface="+mn-lt"/>
            <a:ea typeface="Times New Roman" charset="0"/>
            <a:cs typeface="Times New Roman" charset="0"/>
          </a:endParaRPr>
        </a:p>
        <a:p xmlns:a="http://schemas.openxmlformats.org/drawingml/2006/main">
          <a:pPr eaLnBrk="0" hangingPunct="0"/>
          <a:r>
            <a:rPr lang="en-US" sz="1400" b="1" i="0" dirty="0" smtClean="0">
              <a:solidFill>
                <a:schemeClr val="tx2"/>
              </a:solidFill>
              <a:latin typeface="+mn-lt"/>
              <a:ea typeface="Times New Roman" charset="0"/>
              <a:cs typeface="Times New Roman" charset="0"/>
            </a:rPr>
            <a:t>truck</a:t>
          </a:r>
        </a:p>
      </cdr:txBody>
    </cdr:sp>
  </cdr:relSizeAnchor>
  <cdr:relSizeAnchor xmlns:cdr="http://schemas.openxmlformats.org/drawingml/2006/chartDrawing">
    <cdr:from>
      <cdr:x>0.05215</cdr:x>
      <cdr:y>0.14659</cdr:y>
    </cdr:from>
    <cdr:to>
      <cdr:x>0.47807</cdr:x>
      <cdr:y>0.28084</cdr:y>
    </cdr:to>
    <cdr:grpSp>
      <cdr:nvGrpSpPr>
        <cdr:cNvPr id="5" name="Group 4"/>
        <cdr:cNvGrpSpPr/>
      </cdr:nvGrpSpPr>
      <cdr:grpSpPr>
        <a:xfrm xmlns:a="http://schemas.openxmlformats.org/drawingml/2006/main">
          <a:off x="150249" y="658341"/>
          <a:ext cx="1227114" cy="602922"/>
          <a:chOff x="-263291" y="131143"/>
          <a:chExt cx="1168384" cy="368275"/>
        </a:xfrm>
      </cdr:grpSpPr>
      <cdr:sp macro="" textlink="">
        <cdr:nvSpPr>
          <cdr:cNvPr id="7" name="TextBox 1"/>
          <cdr:cNvSpPr txBox="1"/>
        </cdr:nvSpPr>
        <cdr:spPr bwMode="auto">
          <a:xfrm xmlns:a="http://schemas.openxmlformats.org/drawingml/2006/main">
            <a:off x="-263291" y="131143"/>
            <a:ext cx="1168384" cy="36827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0" i="0" dirty="0" smtClean="0">
                <a:solidFill>
                  <a:schemeClr val="bg2"/>
                </a:solidFill>
                <a:latin typeface="+mn-lt"/>
                <a:ea typeface="Times New Roman" charset="0"/>
                <a:cs typeface="Times New Roman" charset="0"/>
              </a:rPr>
              <a:t>         </a:t>
            </a:r>
            <a:r>
              <a:rPr lang="en-US" sz="1400" b="1" i="0" dirty="0" smtClean="0">
                <a:solidFill>
                  <a:schemeClr val="bg2"/>
                </a:solidFill>
                <a:latin typeface="+mn-lt"/>
                <a:ea typeface="Times New Roman" charset="0"/>
                <a:cs typeface="Times New Roman" charset="0"/>
              </a:rPr>
              <a:t>2018</a:t>
            </a:r>
          </a:p>
          <a:p xmlns:a="http://schemas.openxmlformats.org/drawingml/2006/main">
            <a:pPr eaLnBrk="0" hangingPunct="0"/>
            <a:endParaRPr lang="en-US" sz="1000" b="0" i="0" dirty="0" smtClean="0">
              <a:solidFill>
                <a:schemeClr val="bg2"/>
              </a:solidFill>
              <a:latin typeface="+mn-lt"/>
              <a:ea typeface="Times New Roman" charset="0"/>
              <a:cs typeface="Times New Roman" charset="0"/>
            </a:endParaRPr>
          </a:p>
          <a:p xmlns:a="http://schemas.openxmlformats.org/drawingml/2006/main">
            <a:pPr eaLnBrk="0" hangingPunct="0"/>
            <a:r>
              <a:rPr lang="en-US" sz="1400" b="0" i="0" dirty="0" smtClean="0">
                <a:solidFill>
                  <a:schemeClr val="bg2"/>
                </a:solidFill>
                <a:latin typeface="+mn-lt"/>
                <a:ea typeface="Times New Roman" charset="0"/>
                <a:cs typeface="Times New Roman" charset="0"/>
              </a:rPr>
              <a:t>history</a:t>
            </a:r>
            <a:r>
              <a:rPr lang="en-US" sz="1400" b="0" i="0" baseline="0" dirty="0" smtClean="0">
                <a:solidFill>
                  <a:schemeClr val="bg2"/>
                </a:solidFill>
                <a:latin typeface="+mn-lt"/>
                <a:ea typeface="Times New Roman" charset="0"/>
                <a:cs typeface="Times New Roman" charset="0"/>
              </a:rPr>
              <a:t>     projections</a:t>
            </a:r>
            <a:endParaRPr lang="en-US" sz="1400" b="0" i="0" dirty="0" smtClean="0">
              <a:solidFill>
                <a:schemeClr val="bg2"/>
              </a:solidFill>
              <a:latin typeface="+mn-lt"/>
              <a:ea typeface="Times New Roman" charset="0"/>
              <a:cs typeface="Times New Roman" charset="0"/>
            </a:endParaRPr>
          </a:p>
        </cdr:txBody>
      </cdr:sp>
    </cdr:grpSp>
  </cdr:relSizeAnchor>
</c:userShapes>
</file>

<file path=ppt/drawings/drawing92.xml><?xml version="1.0" encoding="utf-8"?>
<c:userShapes xmlns:c="http://schemas.openxmlformats.org/drawingml/2006/chart">
  <cdr:relSizeAnchor xmlns:cdr="http://schemas.openxmlformats.org/drawingml/2006/chartDrawing">
    <cdr:from>
      <cdr:x>0</cdr:x>
      <cdr:y>0</cdr:y>
    </cdr:from>
    <cdr:to>
      <cdr:x>0.76389</cdr:x>
      <cdr:y>0.17708</cdr:y>
    </cdr:to>
    <cdr:sp macro="" textlink="">
      <cdr:nvSpPr>
        <cdr:cNvPr id="2" name="TextBox 1"/>
        <cdr:cNvSpPr txBox="1"/>
      </cdr:nvSpPr>
      <cdr:spPr bwMode="auto">
        <a:xfrm xmlns:a="http://schemas.openxmlformats.org/drawingml/2006/main">
          <a:off x="0" y="0"/>
          <a:ext cx="2095500" cy="48577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400" b="1" i="0" dirty="0" smtClean="0">
              <a:solidFill>
                <a:sysClr val="windowText" lastClr="000000"/>
              </a:solidFill>
              <a:latin typeface="+mn-lt"/>
              <a:ea typeface="Times New Roman" charset="0"/>
              <a:cs typeface="Times New Roman" charset="0"/>
            </a:rPr>
            <a:t>Car </a:t>
          </a:r>
          <a:r>
            <a:rPr lang="en-US" sz="1400" b="1" i="0" baseline="0" dirty="0" smtClean="0">
              <a:solidFill>
                <a:sysClr val="windowText" lastClr="000000"/>
              </a:solidFill>
              <a:latin typeface="+mn-lt"/>
              <a:ea typeface="Times New Roman" charset="0"/>
              <a:cs typeface="Times New Roman" charset="0"/>
            </a:rPr>
            <a:t>sales shares by size class </a:t>
          </a:r>
        </a:p>
        <a:p xmlns:a="http://schemas.openxmlformats.org/drawingml/2006/main">
          <a:pPr eaLnBrk="0" hangingPunct="0"/>
          <a:r>
            <a:rPr lang="en-US" sz="1400" b="1" i="0" baseline="0" dirty="0" smtClean="0">
              <a:solidFill>
                <a:sysClr val="windowText" lastClr="000000"/>
              </a:solidFill>
              <a:latin typeface="+mn-lt"/>
              <a:ea typeface="Times New Roman" charset="0"/>
              <a:cs typeface="Times New Roman" charset="0"/>
            </a:rPr>
            <a:t>(Reference case)</a:t>
          </a:r>
        </a:p>
        <a:p xmlns:a="http://schemas.openxmlformats.org/drawingml/2006/main">
          <a:pPr eaLnBrk="0" hangingPunct="0"/>
          <a:r>
            <a:rPr lang="en-US" sz="1400" i="0" baseline="0" dirty="0" smtClean="0">
              <a:solidFill>
                <a:sysClr val="windowText" lastClr="000000"/>
              </a:solidFill>
              <a:latin typeface="+mn-lt"/>
              <a:ea typeface="Times New Roman" charset="0"/>
              <a:cs typeface="Times New Roman" charset="0"/>
            </a:rPr>
            <a:t>percent</a:t>
          </a:r>
          <a:endParaRPr lang="en-US" sz="14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0.61375</cdr:x>
      <cdr:y>0.15137</cdr:y>
    </cdr:from>
    <cdr:to>
      <cdr:x>1</cdr:x>
      <cdr:y>0.48417</cdr:y>
    </cdr:to>
    <cdr:sp macro="" textlink="">
      <cdr:nvSpPr>
        <cdr:cNvPr id="3" name="TextBox 1"/>
        <cdr:cNvSpPr txBox="1"/>
      </cdr:nvSpPr>
      <cdr:spPr bwMode="auto">
        <a:xfrm xmlns:a="http://schemas.openxmlformats.org/drawingml/2006/main">
          <a:off x="1683651" y="679797"/>
          <a:ext cx="1059549" cy="149464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chemeClr val="accent4"/>
              </a:solidFill>
              <a:latin typeface="+mn-lt"/>
              <a:ea typeface="Times New Roman" charset="0"/>
              <a:cs typeface="Times New Roman" charset="0"/>
            </a:rPr>
            <a:t>midsize</a:t>
          </a:r>
        </a:p>
        <a:p xmlns:a="http://schemas.openxmlformats.org/drawingml/2006/main">
          <a:pPr eaLnBrk="0" hangingPunct="0"/>
          <a:r>
            <a:rPr lang="en-US" sz="1400" b="1" i="0" dirty="0" smtClean="0">
              <a:solidFill>
                <a:schemeClr val="accent6"/>
              </a:solidFill>
              <a:latin typeface="+mn-lt"/>
              <a:ea typeface="Times New Roman" charset="0"/>
              <a:cs typeface="Times New Roman" charset="0"/>
            </a:rPr>
            <a:t>crossover</a:t>
          </a:r>
        </a:p>
        <a:p xmlns:a="http://schemas.openxmlformats.org/drawingml/2006/main">
          <a:pPr eaLnBrk="0" hangingPunct="0"/>
          <a:r>
            <a:rPr lang="en-US" sz="1400" b="1" i="0" dirty="0" smtClean="0">
              <a:solidFill>
                <a:schemeClr val="accent6"/>
              </a:solidFill>
              <a:latin typeface="+mn-lt"/>
              <a:ea typeface="Times New Roman" charset="0"/>
              <a:cs typeface="Times New Roman" charset="0"/>
            </a:rPr>
            <a:t>utility</a:t>
          </a:r>
          <a:endParaRPr lang="en-US" sz="1400" b="1" i="0" dirty="0" smtClean="0">
            <a:solidFill>
              <a:schemeClr val="accent4"/>
            </a:solidFill>
            <a:latin typeface="+mn-lt"/>
            <a:ea typeface="Times New Roman" charset="0"/>
            <a:cs typeface="Times New Roman" charset="0"/>
          </a:endParaRPr>
        </a:p>
        <a:p xmlns:a="http://schemas.openxmlformats.org/drawingml/2006/main">
          <a:pPr eaLnBrk="0" hangingPunct="0"/>
          <a:r>
            <a:rPr lang="en-US" sz="1400" b="1" i="0" dirty="0" smtClean="0">
              <a:solidFill>
                <a:schemeClr val="accent3"/>
              </a:solidFill>
              <a:latin typeface="+mn-lt"/>
              <a:ea typeface="Times New Roman" charset="0"/>
              <a:cs typeface="Times New Roman" charset="0"/>
            </a:rPr>
            <a:t>compact</a:t>
          </a:r>
        </a:p>
        <a:p xmlns:a="http://schemas.openxmlformats.org/drawingml/2006/main">
          <a:pPr eaLnBrk="0" hangingPunct="0"/>
          <a:r>
            <a:rPr lang="en-US" sz="1400" b="1" i="0" dirty="0" smtClean="0">
              <a:solidFill>
                <a:schemeClr val="accent5"/>
              </a:solidFill>
              <a:latin typeface="+mn-lt"/>
              <a:ea typeface="Times New Roman" charset="0"/>
              <a:cs typeface="Times New Roman" charset="0"/>
            </a:rPr>
            <a:t>large</a:t>
          </a:r>
        </a:p>
        <a:p xmlns:a="http://schemas.openxmlformats.org/drawingml/2006/main">
          <a:pPr eaLnBrk="0" hangingPunct="0"/>
          <a:r>
            <a:rPr lang="en-US" sz="1400" b="1" i="0" dirty="0" smtClean="0">
              <a:solidFill>
                <a:sysClr val="windowText" lastClr="000000"/>
              </a:solidFill>
              <a:latin typeface="+mn-lt"/>
              <a:ea typeface="Times New Roman" charset="0"/>
              <a:cs typeface="Times New Roman" charset="0"/>
            </a:rPr>
            <a:t>subcompact</a:t>
          </a:r>
          <a:endParaRPr lang="en-US" sz="1400" b="1" i="0" dirty="0" smtClean="0">
            <a:solidFill>
              <a:schemeClr val="accent4"/>
            </a:solidFill>
            <a:latin typeface="+mn-lt"/>
            <a:ea typeface="Times New Roman" charset="0"/>
            <a:cs typeface="Times New Roman" charset="0"/>
          </a:endParaRPr>
        </a:p>
        <a:p xmlns:a="http://schemas.openxmlformats.org/drawingml/2006/main">
          <a:pPr eaLnBrk="0" hangingPunct="0"/>
          <a:r>
            <a:rPr lang="en-US" sz="1400" b="1" i="0" dirty="0" smtClean="0">
              <a:solidFill>
                <a:schemeClr val="accent1"/>
              </a:solidFill>
              <a:latin typeface="+mn-lt"/>
              <a:ea typeface="Times New Roman" charset="0"/>
              <a:cs typeface="Times New Roman" charset="0"/>
            </a:rPr>
            <a:t>other</a:t>
          </a:r>
        </a:p>
      </cdr:txBody>
    </cdr:sp>
  </cdr:relSizeAnchor>
  <cdr:relSizeAnchor xmlns:cdr="http://schemas.openxmlformats.org/drawingml/2006/chartDrawing">
    <cdr:from>
      <cdr:x>0.02953</cdr:x>
      <cdr:y>0.15475</cdr:y>
    </cdr:from>
    <cdr:to>
      <cdr:x>0.45545</cdr:x>
      <cdr:y>0.289</cdr:y>
    </cdr:to>
    <cdr:grpSp>
      <cdr:nvGrpSpPr>
        <cdr:cNvPr id="5" name="Group 4"/>
        <cdr:cNvGrpSpPr/>
      </cdr:nvGrpSpPr>
      <cdr:grpSpPr>
        <a:xfrm xmlns:a="http://schemas.openxmlformats.org/drawingml/2006/main">
          <a:off x="81007" y="694988"/>
          <a:ext cx="1168383" cy="602922"/>
          <a:chOff x="-3230090" y="123349"/>
          <a:chExt cx="1168384" cy="368275"/>
        </a:xfrm>
      </cdr:grpSpPr>
      <cdr:sp macro="" textlink="">
        <cdr:nvSpPr>
          <cdr:cNvPr id="7" name="TextBox 1"/>
          <cdr:cNvSpPr txBox="1"/>
        </cdr:nvSpPr>
        <cdr:spPr bwMode="auto">
          <a:xfrm xmlns:a="http://schemas.openxmlformats.org/drawingml/2006/main">
            <a:off x="-3230090" y="123349"/>
            <a:ext cx="1168384" cy="36827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0" i="0" dirty="0" smtClean="0">
                <a:solidFill>
                  <a:schemeClr val="bg2"/>
                </a:solidFill>
                <a:latin typeface="+mn-lt"/>
                <a:ea typeface="Times New Roman" charset="0"/>
                <a:cs typeface="Times New Roman" charset="0"/>
              </a:rPr>
              <a:t>         </a:t>
            </a:r>
            <a:r>
              <a:rPr lang="en-US" sz="1400" b="1" i="0" dirty="0" smtClean="0">
                <a:solidFill>
                  <a:schemeClr val="bg2"/>
                </a:solidFill>
                <a:latin typeface="+mn-lt"/>
                <a:ea typeface="Times New Roman" charset="0"/>
                <a:cs typeface="Times New Roman" charset="0"/>
              </a:rPr>
              <a:t>2018</a:t>
            </a:r>
          </a:p>
          <a:p xmlns:a="http://schemas.openxmlformats.org/drawingml/2006/main">
            <a:pPr eaLnBrk="0" hangingPunct="0"/>
            <a:endParaRPr lang="en-US" sz="500" b="0" i="0" dirty="0" smtClean="0">
              <a:solidFill>
                <a:schemeClr val="bg2"/>
              </a:solidFill>
              <a:latin typeface="+mn-lt"/>
              <a:ea typeface="Times New Roman" charset="0"/>
              <a:cs typeface="Times New Roman" charset="0"/>
            </a:endParaRPr>
          </a:p>
          <a:p xmlns:a="http://schemas.openxmlformats.org/drawingml/2006/main">
            <a:pPr eaLnBrk="0" hangingPunct="0"/>
            <a:r>
              <a:rPr lang="en-US" sz="1400" b="0" i="0" dirty="0" smtClean="0">
                <a:solidFill>
                  <a:schemeClr val="bg2"/>
                </a:solidFill>
                <a:latin typeface="+mn-lt"/>
                <a:ea typeface="Times New Roman" charset="0"/>
                <a:cs typeface="Times New Roman" charset="0"/>
              </a:rPr>
              <a:t>history</a:t>
            </a:r>
            <a:r>
              <a:rPr lang="en-US" sz="1400" b="0" i="0" baseline="0" dirty="0" smtClean="0">
                <a:solidFill>
                  <a:schemeClr val="bg2"/>
                </a:solidFill>
                <a:latin typeface="+mn-lt"/>
                <a:ea typeface="Times New Roman" charset="0"/>
                <a:cs typeface="Times New Roman" charset="0"/>
              </a:rPr>
              <a:t>     projections</a:t>
            </a:r>
            <a:endParaRPr lang="en-US" sz="1400" b="0" i="0" dirty="0" smtClean="0">
              <a:solidFill>
                <a:schemeClr val="bg2"/>
              </a:solidFill>
              <a:latin typeface="+mn-lt"/>
              <a:ea typeface="Times New Roman" charset="0"/>
              <a:cs typeface="Times New Roman" charset="0"/>
            </a:endParaRPr>
          </a:p>
        </cdr:txBody>
      </cdr:sp>
    </cdr:grpSp>
  </cdr:relSizeAnchor>
</c:userShapes>
</file>

<file path=ppt/drawings/drawing93.xml><?xml version="1.0" encoding="utf-8"?>
<c:userShapes xmlns:c="http://schemas.openxmlformats.org/drawingml/2006/chart">
  <cdr:relSizeAnchor xmlns:cdr="http://schemas.openxmlformats.org/drawingml/2006/chartDrawing">
    <cdr:from>
      <cdr:x>0</cdr:x>
      <cdr:y>0</cdr:y>
    </cdr:from>
    <cdr:to>
      <cdr:x>0.76389</cdr:x>
      <cdr:y>0.17708</cdr:y>
    </cdr:to>
    <cdr:sp macro="" textlink="">
      <cdr:nvSpPr>
        <cdr:cNvPr id="2" name="TextBox 1"/>
        <cdr:cNvSpPr txBox="1"/>
      </cdr:nvSpPr>
      <cdr:spPr bwMode="auto">
        <a:xfrm xmlns:a="http://schemas.openxmlformats.org/drawingml/2006/main">
          <a:off x="0" y="0"/>
          <a:ext cx="2095500" cy="48577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400" b="1" i="0" baseline="0" dirty="0" smtClean="0">
              <a:solidFill>
                <a:sysClr val="windowText" lastClr="000000"/>
              </a:solidFill>
              <a:latin typeface="+mn-lt"/>
              <a:ea typeface="Times New Roman" charset="0"/>
              <a:cs typeface="Times New Roman" charset="0"/>
            </a:rPr>
            <a:t>Light truck sales shares by size</a:t>
          </a:r>
        </a:p>
        <a:p xmlns:a="http://schemas.openxmlformats.org/drawingml/2006/main">
          <a:pPr eaLnBrk="0" hangingPunct="0"/>
          <a:r>
            <a:rPr lang="en-US" sz="1400" b="1" i="0" baseline="0" dirty="0" smtClean="0">
              <a:solidFill>
                <a:sysClr val="windowText" lastClr="000000"/>
              </a:solidFill>
              <a:latin typeface="+mn-lt"/>
              <a:ea typeface="Times New Roman" charset="0"/>
              <a:cs typeface="Times New Roman" charset="0"/>
            </a:rPr>
            <a:t>class (Reference case) </a:t>
          </a:r>
        </a:p>
        <a:p xmlns:a="http://schemas.openxmlformats.org/drawingml/2006/main">
          <a:pPr eaLnBrk="0" hangingPunct="0"/>
          <a:r>
            <a:rPr lang="en-US" sz="1400" i="0" baseline="0" dirty="0" smtClean="0">
              <a:solidFill>
                <a:sysClr val="windowText" lastClr="000000"/>
              </a:solidFill>
              <a:latin typeface="+mn-lt"/>
              <a:ea typeface="Times New Roman" charset="0"/>
              <a:cs typeface="Times New Roman" charset="0"/>
            </a:rPr>
            <a:t>percent</a:t>
          </a:r>
          <a:endParaRPr lang="en-US" sz="14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0.45295</cdr:x>
      <cdr:y>0.27277</cdr:y>
    </cdr:from>
    <cdr:to>
      <cdr:x>0.90741</cdr:x>
      <cdr:y>0.90822</cdr:y>
    </cdr:to>
    <cdr:sp macro="" textlink="">
      <cdr:nvSpPr>
        <cdr:cNvPr id="3" name="TextBox 1"/>
        <cdr:cNvSpPr txBox="1"/>
      </cdr:nvSpPr>
      <cdr:spPr bwMode="auto">
        <a:xfrm xmlns:a="http://schemas.openxmlformats.org/drawingml/2006/main">
          <a:off x="1242532" y="1225016"/>
          <a:ext cx="1246675" cy="285383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chemeClr val="accent6"/>
              </a:solidFill>
              <a:latin typeface="+mn-lt"/>
              <a:ea typeface="Times New Roman" charset="0"/>
              <a:cs typeface="Times New Roman" charset="0"/>
            </a:rPr>
            <a:t>crossover</a:t>
          </a:r>
        </a:p>
        <a:p xmlns:a="http://schemas.openxmlformats.org/drawingml/2006/main">
          <a:pPr eaLnBrk="0" hangingPunct="0"/>
          <a:r>
            <a:rPr lang="en-US" sz="1400" b="1" i="0" dirty="0" smtClean="0">
              <a:solidFill>
                <a:schemeClr val="accent6"/>
              </a:solidFill>
              <a:latin typeface="+mn-lt"/>
              <a:ea typeface="Times New Roman" charset="0"/>
              <a:cs typeface="Times New Roman" charset="0"/>
            </a:rPr>
            <a:t>utility</a:t>
          </a:r>
        </a:p>
        <a:p xmlns:a="http://schemas.openxmlformats.org/drawingml/2006/main">
          <a:pPr eaLnBrk="0" hangingPunct="0"/>
          <a:endParaRPr lang="en-US" sz="1400" b="1" i="0" dirty="0" smtClean="0">
            <a:solidFill>
              <a:schemeClr val="accent4"/>
            </a:solidFill>
            <a:latin typeface="+mn-lt"/>
            <a:ea typeface="Times New Roman" charset="0"/>
            <a:cs typeface="Times New Roman" charset="0"/>
          </a:endParaRPr>
        </a:p>
        <a:p xmlns:a="http://schemas.openxmlformats.org/drawingml/2006/main">
          <a:pPr eaLnBrk="0" hangingPunct="0"/>
          <a:endParaRPr lang="en-US" sz="1400" b="1" dirty="0">
            <a:solidFill>
              <a:schemeClr val="accent4"/>
            </a:solidFill>
            <a:ea typeface="Times New Roman" charset="0"/>
            <a:cs typeface="Times New Roman" charset="0"/>
          </a:endParaRPr>
        </a:p>
        <a:p xmlns:a="http://schemas.openxmlformats.org/drawingml/2006/main">
          <a:pPr eaLnBrk="0" hangingPunct="0"/>
          <a:endParaRPr lang="en-US" sz="1400" b="1" i="0" dirty="0" smtClean="0">
            <a:solidFill>
              <a:schemeClr val="accent4"/>
            </a:solidFill>
            <a:latin typeface="+mn-lt"/>
            <a:ea typeface="Times New Roman" charset="0"/>
            <a:cs typeface="Times New Roman" charset="0"/>
          </a:endParaRPr>
        </a:p>
        <a:p xmlns:a="http://schemas.openxmlformats.org/drawingml/2006/main">
          <a:pPr eaLnBrk="0" hangingPunct="0"/>
          <a:endParaRPr lang="en-US" sz="1400" b="1" i="0" dirty="0" smtClean="0">
            <a:solidFill>
              <a:schemeClr val="accent4"/>
            </a:solidFill>
            <a:latin typeface="+mn-lt"/>
            <a:ea typeface="Times New Roman" charset="0"/>
            <a:cs typeface="Times New Roman" charset="0"/>
          </a:endParaRPr>
        </a:p>
        <a:p xmlns:a="http://schemas.openxmlformats.org/drawingml/2006/main">
          <a:pPr eaLnBrk="0" hangingPunct="0"/>
          <a:endParaRPr lang="en-US" sz="1400" b="1" i="0" dirty="0" smtClean="0">
            <a:solidFill>
              <a:schemeClr val="accent4"/>
            </a:solidFill>
            <a:latin typeface="+mn-lt"/>
            <a:ea typeface="Times New Roman" charset="0"/>
            <a:cs typeface="Times New Roman" charset="0"/>
          </a:endParaRPr>
        </a:p>
        <a:p xmlns:a="http://schemas.openxmlformats.org/drawingml/2006/main">
          <a:pPr eaLnBrk="0" hangingPunct="0"/>
          <a:r>
            <a:rPr lang="en-US" sz="1400" b="1" i="0" dirty="0" smtClean="0">
              <a:solidFill>
                <a:sysClr val="windowText" lastClr="000000"/>
              </a:solidFill>
              <a:latin typeface="+mn-lt"/>
              <a:ea typeface="Times New Roman" charset="0"/>
              <a:cs typeface="Times New Roman" charset="0"/>
            </a:rPr>
            <a:t>large pickup</a:t>
          </a:r>
          <a:endParaRPr lang="en-US" sz="1400" b="1" i="0" dirty="0" smtClean="0">
            <a:solidFill>
              <a:schemeClr val="accent1"/>
            </a:solidFill>
            <a:latin typeface="+mn-lt"/>
            <a:ea typeface="Times New Roman" charset="0"/>
            <a:cs typeface="Times New Roman" charset="0"/>
          </a:endParaRPr>
        </a:p>
        <a:p xmlns:a="http://schemas.openxmlformats.org/drawingml/2006/main">
          <a:pPr eaLnBrk="0" hangingPunct="0"/>
          <a:endParaRPr lang="en-US" sz="1400" b="1" i="0" dirty="0" smtClean="0">
            <a:solidFill>
              <a:schemeClr val="accent4"/>
            </a:solidFill>
            <a:latin typeface="+mn-lt"/>
            <a:ea typeface="Times New Roman" charset="0"/>
            <a:cs typeface="Times New Roman" charset="0"/>
          </a:endParaRPr>
        </a:p>
        <a:p xmlns:a="http://schemas.openxmlformats.org/drawingml/2006/main">
          <a:pPr eaLnBrk="0" hangingPunct="0"/>
          <a:endParaRPr lang="en-US" sz="1400" b="1" dirty="0">
            <a:solidFill>
              <a:schemeClr val="accent4"/>
            </a:solidFill>
            <a:ea typeface="Times New Roman" charset="0"/>
            <a:cs typeface="Times New Roman" charset="0"/>
          </a:endParaRPr>
        </a:p>
        <a:p xmlns:a="http://schemas.openxmlformats.org/drawingml/2006/main">
          <a:pPr eaLnBrk="0" hangingPunct="0"/>
          <a:r>
            <a:rPr lang="en-US" sz="1400" b="1" i="0" dirty="0" smtClean="0">
              <a:solidFill>
                <a:schemeClr val="accent4"/>
              </a:solidFill>
              <a:latin typeface="+mn-lt"/>
              <a:ea typeface="Times New Roman" charset="0"/>
              <a:cs typeface="Times New Roman" charset="0"/>
            </a:rPr>
            <a:t>utility</a:t>
          </a:r>
        </a:p>
        <a:p xmlns:a="http://schemas.openxmlformats.org/drawingml/2006/main">
          <a:pPr eaLnBrk="0" hangingPunct="0"/>
          <a:r>
            <a:rPr lang="en-US" sz="1400" b="1" i="0" dirty="0" smtClean="0">
              <a:solidFill>
                <a:schemeClr val="accent3"/>
              </a:solidFill>
              <a:latin typeface="+mn-lt"/>
              <a:ea typeface="Times New Roman" charset="0"/>
              <a:cs typeface="Times New Roman" charset="0"/>
            </a:rPr>
            <a:t>vans </a:t>
          </a:r>
        </a:p>
        <a:p xmlns:a="http://schemas.openxmlformats.org/drawingml/2006/main">
          <a:pPr eaLnBrk="0" hangingPunct="0"/>
          <a:r>
            <a:rPr lang="en-US" sz="1400" b="1" i="0" dirty="0" smtClean="0">
              <a:solidFill>
                <a:schemeClr val="accent1"/>
              </a:solidFill>
              <a:latin typeface="+mn-lt"/>
              <a:ea typeface="Times New Roman" charset="0"/>
              <a:cs typeface="Times New Roman" charset="0"/>
            </a:rPr>
            <a:t>small </a:t>
          </a:r>
          <a:r>
            <a:rPr lang="en-US" sz="1400" b="1" i="0" baseline="0" dirty="0" smtClean="0">
              <a:solidFill>
                <a:schemeClr val="accent1"/>
              </a:solidFill>
              <a:latin typeface="+mn-lt"/>
              <a:ea typeface="Times New Roman" charset="0"/>
              <a:cs typeface="Times New Roman" charset="0"/>
            </a:rPr>
            <a:t>pickup</a:t>
          </a:r>
          <a:endParaRPr lang="en-US" sz="1400" b="1" i="0" dirty="0" smtClean="0">
            <a:solidFill>
              <a:schemeClr val="accent1"/>
            </a:solidFill>
            <a:latin typeface="+mn-lt"/>
            <a:ea typeface="Times New Roman" charset="0"/>
            <a:cs typeface="Times New Roman" charset="0"/>
          </a:endParaRPr>
        </a:p>
      </cdr:txBody>
    </cdr:sp>
  </cdr:relSizeAnchor>
  <cdr:relSizeAnchor xmlns:cdr="http://schemas.openxmlformats.org/drawingml/2006/chartDrawing">
    <cdr:from>
      <cdr:x>0.0293</cdr:x>
      <cdr:y>0.15923</cdr:y>
    </cdr:from>
    <cdr:to>
      <cdr:x>0.45522</cdr:x>
      <cdr:y>0.29348</cdr:y>
    </cdr:to>
    <cdr:grpSp>
      <cdr:nvGrpSpPr>
        <cdr:cNvPr id="5" name="Group 4"/>
        <cdr:cNvGrpSpPr/>
      </cdr:nvGrpSpPr>
      <cdr:grpSpPr>
        <a:xfrm xmlns:a="http://schemas.openxmlformats.org/drawingml/2006/main">
          <a:off x="80376" y="715108"/>
          <a:ext cx="1168384" cy="602922"/>
          <a:chOff x="-22109" y="10519"/>
          <a:chExt cx="1168384" cy="368275"/>
        </a:xfrm>
      </cdr:grpSpPr>
      <cdr:sp macro="" textlink="">
        <cdr:nvSpPr>
          <cdr:cNvPr id="7" name="TextBox 1"/>
          <cdr:cNvSpPr txBox="1"/>
        </cdr:nvSpPr>
        <cdr:spPr bwMode="auto">
          <a:xfrm xmlns:a="http://schemas.openxmlformats.org/drawingml/2006/main">
            <a:off x="-22109" y="10519"/>
            <a:ext cx="1168384" cy="36827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0" i="0" dirty="0" smtClean="0">
                <a:solidFill>
                  <a:schemeClr val="bg2"/>
                </a:solidFill>
                <a:latin typeface="+mn-lt"/>
                <a:ea typeface="Times New Roman" charset="0"/>
                <a:cs typeface="Times New Roman" charset="0"/>
              </a:rPr>
              <a:t>         </a:t>
            </a:r>
            <a:r>
              <a:rPr lang="en-US" sz="1400" b="1" i="0" dirty="0" smtClean="0">
                <a:solidFill>
                  <a:schemeClr val="bg2"/>
                </a:solidFill>
                <a:latin typeface="+mn-lt"/>
                <a:ea typeface="Times New Roman" charset="0"/>
                <a:cs typeface="Times New Roman" charset="0"/>
              </a:rPr>
              <a:t>2018</a:t>
            </a:r>
          </a:p>
          <a:p xmlns:a="http://schemas.openxmlformats.org/drawingml/2006/main">
            <a:pPr eaLnBrk="0" hangingPunct="0"/>
            <a:endParaRPr lang="en-US" sz="500" b="0" i="0" dirty="0" smtClean="0">
              <a:solidFill>
                <a:schemeClr val="bg2"/>
              </a:solidFill>
              <a:latin typeface="+mn-lt"/>
              <a:ea typeface="Times New Roman" charset="0"/>
              <a:cs typeface="Times New Roman" charset="0"/>
            </a:endParaRPr>
          </a:p>
          <a:p xmlns:a="http://schemas.openxmlformats.org/drawingml/2006/main">
            <a:pPr eaLnBrk="0" hangingPunct="0"/>
            <a:r>
              <a:rPr lang="en-US" sz="1400" b="0" i="0" dirty="0" smtClean="0">
                <a:solidFill>
                  <a:schemeClr val="bg2"/>
                </a:solidFill>
                <a:latin typeface="+mn-lt"/>
                <a:ea typeface="Times New Roman" charset="0"/>
                <a:cs typeface="Times New Roman" charset="0"/>
              </a:rPr>
              <a:t>history</a:t>
            </a:r>
            <a:r>
              <a:rPr lang="en-US" sz="1400" b="0" i="0" baseline="0" dirty="0" smtClean="0">
                <a:solidFill>
                  <a:schemeClr val="bg2"/>
                </a:solidFill>
                <a:latin typeface="+mn-lt"/>
                <a:ea typeface="Times New Roman" charset="0"/>
                <a:cs typeface="Times New Roman" charset="0"/>
              </a:rPr>
              <a:t>     projections</a:t>
            </a:r>
            <a:endParaRPr lang="en-US" sz="1400" b="0" i="0" dirty="0" smtClean="0">
              <a:solidFill>
                <a:schemeClr val="bg2"/>
              </a:solidFill>
              <a:latin typeface="+mn-lt"/>
              <a:ea typeface="Times New Roman" charset="0"/>
              <a:cs typeface="Times New Roman" charset="0"/>
            </a:endParaRPr>
          </a:p>
        </cdr:txBody>
      </cdr:sp>
    </cdr:grpSp>
  </cdr:relSizeAnchor>
</c:userShapes>
</file>

<file path=ppt/drawings/drawing94.xml><?xml version="1.0" encoding="utf-8"?>
<c:userShapes xmlns:c="http://schemas.openxmlformats.org/drawingml/2006/chart">
  <cdr:relSizeAnchor xmlns:cdr="http://schemas.openxmlformats.org/drawingml/2006/chartDrawing">
    <cdr:from>
      <cdr:x>0</cdr:x>
      <cdr:y>0</cdr:y>
    </cdr:from>
    <cdr:to>
      <cdr:x>0.5382</cdr:x>
      <cdr:y>0.15972</cdr:y>
    </cdr:to>
    <cdr:sp macro="" textlink="">
      <cdr:nvSpPr>
        <cdr:cNvPr id="2" name="TextBox 1"/>
        <cdr:cNvSpPr txBox="1"/>
      </cdr:nvSpPr>
      <cdr:spPr bwMode="auto">
        <a:xfrm xmlns:a="http://schemas.openxmlformats.org/drawingml/2006/main">
          <a:off x="0" y="0"/>
          <a:ext cx="2952780" cy="438144"/>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400" b="1" i="0" dirty="0" smtClean="0">
              <a:solidFill>
                <a:schemeClr val="tx1"/>
              </a:solidFill>
              <a:latin typeface="+mn-lt"/>
              <a:ea typeface="Times New Roman" charset="0"/>
              <a:cs typeface="Times New Roman" charset="0"/>
            </a:rPr>
            <a:t>Light-duty</a:t>
          </a:r>
          <a:r>
            <a:rPr lang="en-US" sz="1400" b="1" i="0" baseline="0" dirty="0" smtClean="0">
              <a:solidFill>
                <a:schemeClr val="tx1"/>
              </a:solidFill>
              <a:latin typeface="+mn-lt"/>
              <a:ea typeface="Times New Roman" charset="0"/>
              <a:cs typeface="Times New Roman" charset="0"/>
            </a:rPr>
            <a:t> vehicle sales by fuel type </a:t>
          </a:r>
        </a:p>
        <a:p xmlns:a="http://schemas.openxmlformats.org/drawingml/2006/main">
          <a:pPr eaLnBrk="0" hangingPunct="0"/>
          <a:r>
            <a:rPr lang="en-US" sz="1400" b="1" i="0" baseline="0" dirty="0" smtClean="0">
              <a:solidFill>
                <a:schemeClr val="tx1"/>
              </a:solidFill>
              <a:latin typeface="+mn-lt"/>
              <a:ea typeface="Times New Roman" charset="0"/>
              <a:cs typeface="Times New Roman" charset="0"/>
            </a:rPr>
            <a:t>(Reference case)</a:t>
          </a:r>
          <a:endParaRPr lang="en-US" sz="1400" b="1" i="0" dirty="0" smtClean="0">
            <a:solidFill>
              <a:schemeClr val="tx1"/>
            </a:solidFill>
            <a:latin typeface="+mn-lt"/>
            <a:ea typeface="Times New Roman" charset="0"/>
            <a:cs typeface="Times New Roman" charset="0"/>
          </a:endParaRPr>
        </a:p>
        <a:p xmlns:a="http://schemas.openxmlformats.org/drawingml/2006/main">
          <a:pPr eaLnBrk="0" hangingPunct="0"/>
          <a:r>
            <a:rPr lang="en-US" sz="1400" dirty="0">
              <a:solidFill>
                <a:schemeClr val="tx1"/>
              </a:solidFill>
              <a:ea typeface="Times New Roman" charset="0"/>
              <a:cs typeface="Times New Roman" charset="0"/>
            </a:rPr>
            <a:t>m</a:t>
          </a:r>
          <a:r>
            <a:rPr lang="en-US" sz="1400" i="0" dirty="0" smtClean="0">
              <a:solidFill>
                <a:schemeClr val="tx1"/>
              </a:solidFill>
              <a:latin typeface="+mn-lt"/>
              <a:ea typeface="Times New Roman" charset="0"/>
              <a:cs typeface="Times New Roman" charset="0"/>
            </a:rPr>
            <a:t>illions of vehicles</a:t>
          </a:r>
        </a:p>
      </cdr:txBody>
    </cdr:sp>
  </cdr:relSizeAnchor>
  <cdr:relSizeAnchor xmlns:cdr="http://schemas.openxmlformats.org/drawingml/2006/chartDrawing">
    <cdr:from>
      <cdr:x>0.03536</cdr:x>
      <cdr:y>0.13929</cdr:y>
    </cdr:from>
    <cdr:to>
      <cdr:x>0.25758</cdr:x>
      <cdr:y>0.26427</cdr:y>
    </cdr:to>
    <cdr:grpSp>
      <cdr:nvGrpSpPr>
        <cdr:cNvPr id="3" name="Group 2"/>
        <cdr:cNvGrpSpPr/>
      </cdr:nvGrpSpPr>
      <cdr:grpSpPr>
        <a:xfrm xmlns:a="http://schemas.openxmlformats.org/drawingml/2006/main">
          <a:off x="156268" y="625557"/>
          <a:ext cx="982064" cy="561290"/>
          <a:chOff x="-1599487" y="133770"/>
          <a:chExt cx="1168384" cy="342867"/>
        </a:xfrm>
      </cdr:grpSpPr>
      <cdr:sp macro="" textlink="">
        <cdr:nvSpPr>
          <cdr:cNvPr id="5" name="TextBox 1"/>
          <cdr:cNvSpPr txBox="1"/>
        </cdr:nvSpPr>
        <cdr:spPr bwMode="auto">
          <a:xfrm xmlns:a="http://schemas.openxmlformats.org/drawingml/2006/main">
            <a:off x="-1599487" y="133770"/>
            <a:ext cx="1168384" cy="342867"/>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0" i="0" dirty="0" smtClean="0">
                <a:solidFill>
                  <a:schemeClr val="bg2"/>
                </a:solidFill>
                <a:latin typeface="+mn-lt"/>
                <a:ea typeface="Times New Roman" charset="0"/>
                <a:cs typeface="Times New Roman" charset="0"/>
              </a:rPr>
              <a:t>         </a:t>
            </a:r>
            <a:r>
              <a:rPr lang="en-US" sz="1400" b="1" i="0" dirty="0" smtClean="0">
                <a:solidFill>
                  <a:schemeClr val="bg2"/>
                </a:solidFill>
                <a:latin typeface="+mn-lt"/>
                <a:ea typeface="Times New Roman" charset="0"/>
                <a:cs typeface="Times New Roman" charset="0"/>
              </a:rPr>
              <a:t>2018</a:t>
            </a:r>
            <a:endParaRPr lang="en-US" sz="1400" b="0" i="0" dirty="0" smtClean="0">
              <a:solidFill>
                <a:schemeClr val="bg2"/>
              </a:solidFill>
              <a:latin typeface="+mn-lt"/>
              <a:ea typeface="Times New Roman" charset="0"/>
              <a:cs typeface="Times New Roman" charset="0"/>
            </a:endParaRPr>
          </a:p>
          <a:p xmlns:a="http://schemas.openxmlformats.org/drawingml/2006/main">
            <a:pPr eaLnBrk="0" hangingPunct="0"/>
            <a:r>
              <a:rPr lang="en-US" sz="1400" b="0" i="0" dirty="0" smtClean="0">
                <a:solidFill>
                  <a:schemeClr val="bg2"/>
                </a:solidFill>
                <a:latin typeface="+mn-lt"/>
                <a:ea typeface="Times New Roman" charset="0"/>
                <a:cs typeface="Times New Roman" charset="0"/>
              </a:rPr>
              <a:t>history</a:t>
            </a:r>
            <a:r>
              <a:rPr lang="en-US" sz="1400" b="0" i="0" baseline="0" dirty="0" smtClean="0">
                <a:solidFill>
                  <a:schemeClr val="bg2"/>
                </a:solidFill>
                <a:latin typeface="+mn-lt"/>
                <a:ea typeface="Times New Roman" charset="0"/>
                <a:cs typeface="Times New Roman" charset="0"/>
              </a:rPr>
              <a:t>     projections</a:t>
            </a:r>
            <a:endParaRPr lang="en-US" sz="1400" b="0" i="0" dirty="0" smtClean="0">
              <a:solidFill>
                <a:schemeClr val="bg2"/>
              </a:solidFill>
              <a:latin typeface="+mn-lt"/>
              <a:ea typeface="Times New Roman" charset="0"/>
              <a:cs typeface="Times New Roman" charset="0"/>
            </a:endParaRPr>
          </a:p>
        </cdr:txBody>
      </cdr:sp>
    </cdr:grpSp>
  </cdr:relSizeAnchor>
  <cdr:relSizeAnchor xmlns:cdr="http://schemas.openxmlformats.org/drawingml/2006/chartDrawing">
    <cdr:from>
      <cdr:x>0.67786</cdr:x>
      <cdr:y>0.19863</cdr:y>
    </cdr:from>
    <cdr:to>
      <cdr:x>0.98723</cdr:x>
      <cdr:y>0.83231</cdr:y>
    </cdr:to>
    <cdr:sp macro="" textlink="">
      <cdr:nvSpPr>
        <cdr:cNvPr id="10" name="TextBox 1"/>
        <cdr:cNvSpPr txBox="1"/>
      </cdr:nvSpPr>
      <cdr:spPr bwMode="auto">
        <a:xfrm xmlns:a="http://schemas.openxmlformats.org/drawingml/2006/main">
          <a:off x="2834466" y="628135"/>
          <a:ext cx="1293615" cy="200388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baseline="0" dirty="0" smtClean="0">
              <a:solidFill>
                <a:schemeClr val="bg2"/>
              </a:solidFill>
              <a:latin typeface="+mn-lt"/>
              <a:ea typeface="Times New Roman" charset="0"/>
              <a:cs typeface="Times New Roman" charset="0"/>
            </a:rPr>
            <a:t>other</a:t>
          </a:r>
        </a:p>
        <a:p xmlns:a="http://schemas.openxmlformats.org/drawingml/2006/main">
          <a:pPr eaLnBrk="0" hangingPunct="0"/>
          <a:r>
            <a:rPr lang="en-US" sz="1400" b="1" i="0" baseline="0" dirty="0" smtClean="0">
              <a:solidFill>
                <a:schemeClr val="accent6"/>
              </a:solidFill>
              <a:latin typeface="+mn-lt"/>
              <a:ea typeface="Times New Roman" charset="0"/>
              <a:cs typeface="Times New Roman" charset="0"/>
            </a:rPr>
            <a:t>hybrid electric</a:t>
          </a:r>
        </a:p>
        <a:p xmlns:a="http://schemas.openxmlformats.org/drawingml/2006/main">
          <a:pPr eaLnBrk="0" hangingPunct="0"/>
          <a:r>
            <a:rPr lang="en-US" sz="1400" b="1" i="0" baseline="0" dirty="0" smtClean="0">
              <a:solidFill>
                <a:schemeClr val="accent4"/>
              </a:solidFill>
              <a:latin typeface="+mn-lt"/>
              <a:ea typeface="Times New Roman" charset="0"/>
              <a:cs typeface="Times New Roman" charset="0"/>
            </a:rPr>
            <a:t>PHEV</a:t>
          </a:r>
        </a:p>
        <a:p xmlns:a="http://schemas.openxmlformats.org/drawingml/2006/main">
          <a:pPr eaLnBrk="0" hangingPunct="0"/>
          <a:r>
            <a:rPr lang="en-US" sz="1400" b="1" i="0" baseline="0" dirty="0" smtClean="0">
              <a:solidFill>
                <a:schemeClr val="accent3"/>
              </a:solidFill>
              <a:latin typeface="+mn-lt"/>
              <a:ea typeface="Times New Roman" charset="0"/>
              <a:cs typeface="Times New Roman" charset="0"/>
            </a:rPr>
            <a:t>battery electric</a:t>
          </a:r>
        </a:p>
        <a:p xmlns:a="http://schemas.openxmlformats.org/drawingml/2006/main">
          <a:pPr eaLnBrk="0" hangingPunct="0"/>
          <a:r>
            <a:rPr lang="en-US" sz="1400" b="1" i="0" baseline="0" dirty="0" smtClean="0">
              <a:solidFill>
                <a:schemeClr val="accent2"/>
              </a:solidFill>
              <a:latin typeface="+mn-lt"/>
              <a:ea typeface="Times New Roman" charset="0"/>
              <a:cs typeface="Times New Roman" charset="0"/>
            </a:rPr>
            <a:t>diesel</a:t>
          </a:r>
        </a:p>
        <a:p xmlns:a="http://schemas.openxmlformats.org/drawingml/2006/main">
          <a:pPr eaLnBrk="0" hangingPunct="0"/>
          <a:r>
            <a:rPr lang="en-US" sz="1400" b="1" i="0" baseline="0" dirty="0" smtClean="0">
              <a:solidFill>
                <a:schemeClr val="accent1"/>
              </a:solidFill>
              <a:latin typeface="+mn-lt"/>
              <a:ea typeface="Times New Roman" charset="0"/>
              <a:cs typeface="Times New Roman" charset="0"/>
            </a:rPr>
            <a:t>flex fuel</a:t>
          </a:r>
        </a:p>
        <a:p xmlns:a="http://schemas.openxmlformats.org/drawingml/2006/main">
          <a:pPr eaLnBrk="0" hangingPunct="0"/>
          <a:r>
            <a:rPr lang="en-US" sz="1400" b="1" i="0" baseline="0" dirty="0" smtClean="0">
              <a:solidFill>
                <a:schemeClr val="tx2"/>
              </a:solidFill>
              <a:latin typeface="+mn-lt"/>
              <a:ea typeface="Times New Roman" charset="0"/>
              <a:cs typeface="Times New Roman" charset="0"/>
            </a:rPr>
            <a:t>gasoline</a:t>
          </a:r>
        </a:p>
        <a:p xmlns:a="http://schemas.openxmlformats.org/drawingml/2006/main">
          <a:pPr eaLnBrk="0" hangingPunct="0"/>
          <a:endParaRPr lang="en-US" sz="900" b="1" i="0" dirty="0" smtClean="0">
            <a:solidFill>
              <a:schemeClr val="tx1"/>
            </a:solidFill>
            <a:latin typeface="+mn-lt"/>
            <a:ea typeface="Times New Roman" charset="0"/>
            <a:cs typeface="Times New Roman" charset="0"/>
          </a:endParaRPr>
        </a:p>
      </cdr:txBody>
    </cdr:sp>
  </cdr:relSizeAnchor>
</c:userShapes>
</file>

<file path=ppt/drawings/drawing95.xml><?xml version="1.0" encoding="utf-8"?>
<c:userShapes xmlns:c="http://schemas.openxmlformats.org/drawingml/2006/chart">
  <cdr:relSizeAnchor xmlns:cdr="http://schemas.openxmlformats.org/drawingml/2006/chartDrawing">
    <cdr:from>
      <cdr:x>0</cdr:x>
      <cdr:y>0</cdr:y>
    </cdr:from>
    <cdr:to>
      <cdr:x>0.6632</cdr:x>
      <cdr:y>0.18403</cdr:y>
    </cdr:to>
    <cdr:sp macro="" textlink="">
      <cdr:nvSpPr>
        <cdr:cNvPr id="2" name="TextBox 1"/>
        <cdr:cNvSpPr txBox="1"/>
      </cdr:nvSpPr>
      <cdr:spPr bwMode="auto">
        <a:xfrm xmlns:a="http://schemas.openxmlformats.org/drawingml/2006/main">
          <a:off x="0" y="0"/>
          <a:ext cx="3638580" cy="504831"/>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400" b="1" i="0" dirty="0" smtClean="0">
              <a:solidFill>
                <a:sysClr val="windowText" lastClr="000000"/>
              </a:solidFill>
              <a:latin typeface="+mn-lt"/>
              <a:ea typeface="Times New Roman" charset="0"/>
              <a:cs typeface="Times New Roman" charset="0"/>
            </a:rPr>
            <a:t>New vehicle sales of battery powered vehicles</a:t>
          </a:r>
        </a:p>
        <a:p xmlns:a="http://schemas.openxmlformats.org/drawingml/2006/main">
          <a:pPr eaLnBrk="0" hangingPunct="0"/>
          <a:r>
            <a:rPr lang="en-US" sz="1400" b="1" dirty="0" smtClean="0">
              <a:ea typeface="Times New Roman" charset="0"/>
              <a:cs typeface="Times New Roman" charset="0"/>
            </a:rPr>
            <a:t>(Reference case)</a:t>
          </a:r>
          <a:endParaRPr lang="en-US" sz="1400" b="1" i="0" dirty="0" smtClean="0">
            <a:solidFill>
              <a:sysClr val="windowText" lastClr="000000"/>
            </a:solidFill>
            <a:latin typeface="+mn-lt"/>
            <a:ea typeface="Times New Roman" charset="0"/>
            <a:cs typeface="Times New Roman" charset="0"/>
          </a:endParaRPr>
        </a:p>
        <a:p xmlns:a="http://schemas.openxmlformats.org/drawingml/2006/main">
          <a:pPr eaLnBrk="0" hangingPunct="0"/>
          <a:r>
            <a:rPr lang="en-US" sz="1400" b="0" i="0" dirty="0" smtClean="0">
              <a:solidFill>
                <a:sysClr val="windowText" lastClr="000000"/>
              </a:solidFill>
              <a:latin typeface="+mn-lt"/>
              <a:ea typeface="Times New Roman" charset="0"/>
              <a:cs typeface="Times New Roman" charset="0"/>
            </a:rPr>
            <a:t>millions</a:t>
          </a:r>
          <a:r>
            <a:rPr lang="en-US" sz="1400" b="0" i="0" baseline="0" dirty="0" smtClean="0">
              <a:solidFill>
                <a:sysClr val="windowText" lastClr="000000"/>
              </a:solidFill>
              <a:latin typeface="+mn-lt"/>
              <a:ea typeface="Times New Roman" charset="0"/>
              <a:cs typeface="Times New Roman" charset="0"/>
            </a:rPr>
            <a:t> of vehicles</a:t>
          </a:r>
          <a:endParaRPr lang="en-US" sz="1400" b="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0.64258</cdr:x>
      <cdr:y>0.164</cdr:y>
    </cdr:from>
    <cdr:to>
      <cdr:x>0.93105</cdr:x>
      <cdr:y>0.8897</cdr:y>
    </cdr:to>
    <cdr:sp macro="" textlink="">
      <cdr:nvSpPr>
        <cdr:cNvPr id="3" name="TextBox 2"/>
        <cdr:cNvSpPr txBox="1"/>
      </cdr:nvSpPr>
      <cdr:spPr bwMode="auto">
        <a:xfrm xmlns:a="http://schemas.openxmlformats.org/drawingml/2006/main">
          <a:off x="2637981" y="736544"/>
          <a:ext cx="1184249" cy="3259146"/>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0" tIns="0" rIns="0" rtlCol="0">
          <a:prstTxWarp prst="textNoShape">
            <a:avLst/>
          </a:prstTxWarp>
        </a:bodyPr>
        <a:lstStyle xmlns:a="http://schemas.openxmlformats.org/drawingml/2006/main"/>
        <a:p xmlns:a="http://schemas.openxmlformats.org/drawingml/2006/main">
          <a:pPr eaLnBrk="0" hangingPunct="0"/>
          <a:r>
            <a:rPr lang="en-US" sz="1400" b="1" i="0" dirty="0" smtClean="0">
              <a:solidFill>
                <a:schemeClr val="accent5">
                  <a:lumMod val="50000"/>
                </a:schemeClr>
              </a:solidFill>
              <a:latin typeface="+mn-lt"/>
              <a:ea typeface="Times New Roman" charset="0"/>
              <a:cs typeface="Times New Roman" charset="0"/>
            </a:rPr>
            <a:t>total battery</a:t>
          </a:r>
        </a:p>
        <a:p xmlns:a="http://schemas.openxmlformats.org/drawingml/2006/main">
          <a:pPr eaLnBrk="0" hangingPunct="0"/>
          <a:r>
            <a:rPr lang="en-US" sz="1400" b="1" i="0" dirty="0" smtClean="0">
              <a:solidFill>
                <a:schemeClr val="accent5">
                  <a:lumMod val="50000"/>
                </a:schemeClr>
              </a:solidFill>
              <a:latin typeface="+mn-lt"/>
              <a:ea typeface="Times New Roman" charset="0"/>
              <a:cs typeface="Times New Roman" charset="0"/>
            </a:rPr>
            <a:t>electric</a:t>
          </a:r>
        </a:p>
        <a:p xmlns:a="http://schemas.openxmlformats.org/drawingml/2006/main">
          <a:pPr eaLnBrk="0" hangingPunct="0"/>
          <a:endParaRPr lang="en-US" sz="1400" b="1" i="0" dirty="0" smtClean="0">
            <a:solidFill>
              <a:srgbClr val="333333"/>
            </a:solidFill>
            <a:latin typeface="+mn-lt"/>
            <a:ea typeface="Times New Roman" charset="0"/>
            <a:cs typeface="Times New Roman" charset="0"/>
          </a:endParaRPr>
        </a:p>
        <a:p xmlns:a="http://schemas.openxmlformats.org/drawingml/2006/main">
          <a:pPr eaLnBrk="0" hangingPunct="0"/>
          <a:endParaRPr lang="en-US" sz="1400" b="1" i="0" dirty="0" smtClean="0">
            <a:solidFill>
              <a:srgbClr val="333333"/>
            </a:solidFill>
            <a:latin typeface="+mn-lt"/>
            <a:ea typeface="Times New Roman" charset="0"/>
            <a:cs typeface="Times New Roman" charset="0"/>
          </a:endParaRPr>
        </a:p>
        <a:p xmlns:a="http://schemas.openxmlformats.org/drawingml/2006/main">
          <a:pPr eaLnBrk="0" hangingPunct="0"/>
          <a:endParaRPr lang="en-US" sz="1400" b="1" i="0" dirty="0" smtClean="0">
            <a:solidFill>
              <a:schemeClr val="accent2"/>
            </a:solidFill>
            <a:latin typeface="+mn-lt"/>
            <a:ea typeface="Times New Roman" charset="0"/>
            <a:cs typeface="Times New Roman" charset="0"/>
          </a:endParaRPr>
        </a:p>
        <a:p xmlns:a="http://schemas.openxmlformats.org/drawingml/2006/main">
          <a:pPr eaLnBrk="0" hangingPunct="0"/>
          <a:endParaRPr lang="en-US" sz="1400" b="1" dirty="0">
            <a:solidFill>
              <a:schemeClr val="accent2"/>
            </a:solidFill>
            <a:ea typeface="Times New Roman" charset="0"/>
            <a:cs typeface="Times New Roman" charset="0"/>
          </a:endParaRPr>
        </a:p>
        <a:p xmlns:a="http://schemas.openxmlformats.org/drawingml/2006/main">
          <a:pPr eaLnBrk="0" hangingPunct="0"/>
          <a:endParaRPr lang="en-US" sz="1400" b="1" i="0" dirty="0" smtClean="0">
            <a:solidFill>
              <a:schemeClr val="accent2"/>
            </a:solidFill>
            <a:latin typeface="+mn-lt"/>
            <a:ea typeface="Times New Roman" charset="0"/>
            <a:cs typeface="Times New Roman" charset="0"/>
          </a:endParaRPr>
        </a:p>
        <a:p xmlns:a="http://schemas.openxmlformats.org/drawingml/2006/main">
          <a:pPr eaLnBrk="0" hangingPunct="0"/>
          <a:endParaRPr lang="en-US" sz="1400" b="1" i="0" dirty="0" smtClean="0">
            <a:solidFill>
              <a:schemeClr val="accent2"/>
            </a:solidFill>
            <a:latin typeface="+mn-lt"/>
            <a:ea typeface="Times New Roman" charset="0"/>
            <a:cs typeface="Times New Roman" charset="0"/>
          </a:endParaRP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chemeClr val="accent3"/>
              </a:solidFill>
              <a:effectLst/>
              <a:uLnTx/>
              <a:uFillTx/>
              <a:latin typeface="+mn-lt"/>
              <a:ea typeface="Times New Roman" charset="0"/>
              <a:cs typeface="Times New Roman" charset="0"/>
            </a:rPr>
            <a:t>300 mile EV</a:t>
          </a: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chemeClr val="accent5"/>
              </a:solidFill>
              <a:effectLst/>
              <a:uLnTx/>
              <a:uFillTx/>
              <a:latin typeface="+mn-lt"/>
              <a:ea typeface="Times New Roman" charset="0"/>
              <a:cs typeface="Times New Roman" charset="0"/>
            </a:rPr>
            <a:t>hybrid electric</a:t>
          </a:r>
          <a:endParaRPr lang="en-US" sz="1400" b="1" i="0" dirty="0" smtClean="0">
            <a:solidFill>
              <a:schemeClr val="accent5"/>
            </a:solidFill>
            <a:latin typeface="+mn-lt"/>
            <a:ea typeface="Times New Roman" charset="0"/>
            <a:cs typeface="Times New Roman" charset="0"/>
          </a:endParaRP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chemeClr val="accent1"/>
              </a:solidFill>
              <a:effectLst/>
              <a:uLnTx/>
              <a:uFillTx/>
              <a:latin typeface="+mn-lt"/>
              <a:ea typeface="Times New Roman" charset="0"/>
              <a:cs typeface="Times New Roman" charset="0"/>
            </a:rPr>
            <a:t>200 mile EV</a:t>
          </a: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endParaRPr lang="en-US" sz="1400" b="1" i="0" dirty="0" smtClean="0">
            <a:solidFill>
              <a:schemeClr val="accent2"/>
            </a:solidFill>
            <a:latin typeface="+mn-lt"/>
            <a:ea typeface="Times New Roman" charset="0"/>
            <a:cs typeface="Times New Roman" charset="0"/>
          </a:endParaRP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lang="en-US" sz="1400" b="1" i="0" dirty="0">
              <a:solidFill>
                <a:schemeClr val="accent5">
                  <a:lumMod val="60000"/>
                  <a:lumOff val="40000"/>
                </a:schemeClr>
              </a:solidFill>
              <a:effectLst/>
              <a:latin typeface="+mn-lt"/>
              <a:ea typeface="+mn-ea"/>
              <a:cs typeface="+mn-cs"/>
            </a:rPr>
            <a:t>plug-in hybrid</a:t>
          </a:r>
          <a:endParaRPr lang="en-US" sz="1400" dirty="0">
            <a:solidFill>
              <a:schemeClr val="accent5">
                <a:lumMod val="60000"/>
                <a:lumOff val="40000"/>
              </a:schemeClr>
            </a:solidFill>
            <a:effectLst/>
          </a:endParaRPr>
        </a:p>
        <a:p xmlns:a="http://schemas.openxmlformats.org/drawingml/2006/main">
          <a:pPr eaLnBrk="0" hangingPunct="0"/>
          <a:r>
            <a:rPr lang="en-US" sz="1400" b="1" i="0" dirty="0" smtClean="0">
              <a:solidFill>
                <a:schemeClr val="accent2"/>
              </a:solidFill>
              <a:latin typeface="+mn-lt"/>
              <a:ea typeface="Times New Roman" charset="0"/>
              <a:cs typeface="Times New Roman" charset="0"/>
            </a:rPr>
            <a:t>100 mile EV</a:t>
          </a:r>
        </a:p>
      </cdr:txBody>
    </cdr:sp>
  </cdr:relSizeAnchor>
  <cdr:relSizeAnchor xmlns:cdr="http://schemas.openxmlformats.org/drawingml/2006/chartDrawing">
    <cdr:from>
      <cdr:x>0.02332</cdr:x>
      <cdr:y>0.14272</cdr:y>
    </cdr:from>
    <cdr:to>
      <cdr:x>0.23628</cdr:x>
      <cdr:y>0.27697</cdr:y>
    </cdr:to>
    <cdr:grpSp>
      <cdr:nvGrpSpPr>
        <cdr:cNvPr id="4" name="Group 3"/>
        <cdr:cNvGrpSpPr/>
      </cdr:nvGrpSpPr>
      <cdr:grpSpPr>
        <a:xfrm xmlns:a="http://schemas.openxmlformats.org/drawingml/2006/main">
          <a:off x="95735" y="640961"/>
          <a:ext cx="874259" cy="602922"/>
          <a:chOff x="22018" y="40255"/>
          <a:chExt cx="1168384" cy="368275"/>
        </a:xfrm>
      </cdr:grpSpPr>
      <cdr:sp macro="" textlink="">
        <cdr:nvSpPr>
          <cdr:cNvPr id="6" name="TextBox 1"/>
          <cdr:cNvSpPr txBox="1"/>
        </cdr:nvSpPr>
        <cdr:spPr bwMode="auto">
          <a:xfrm xmlns:a="http://schemas.openxmlformats.org/drawingml/2006/main">
            <a:off x="22018" y="40255"/>
            <a:ext cx="1168384" cy="36827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0" i="0" dirty="0" smtClean="0">
                <a:solidFill>
                  <a:schemeClr val="bg2"/>
                </a:solidFill>
                <a:latin typeface="+mn-lt"/>
                <a:ea typeface="Times New Roman" charset="0"/>
                <a:cs typeface="Times New Roman" charset="0"/>
              </a:rPr>
              <a:t>         </a:t>
            </a:r>
            <a:r>
              <a:rPr lang="en-US" sz="1400" b="1" i="0" dirty="0" smtClean="0">
                <a:solidFill>
                  <a:schemeClr val="bg2"/>
                </a:solidFill>
                <a:latin typeface="+mn-lt"/>
                <a:ea typeface="Times New Roman" charset="0"/>
                <a:cs typeface="Times New Roman" charset="0"/>
              </a:rPr>
              <a:t>2018</a:t>
            </a:r>
            <a:endParaRPr lang="en-US" sz="1400" b="0" i="0" dirty="0" smtClean="0">
              <a:solidFill>
                <a:schemeClr val="bg2"/>
              </a:solidFill>
              <a:latin typeface="+mn-lt"/>
              <a:ea typeface="Times New Roman" charset="0"/>
              <a:cs typeface="Times New Roman" charset="0"/>
            </a:endParaRPr>
          </a:p>
          <a:p xmlns:a="http://schemas.openxmlformats.org/drawingml/2006/main">
            <a:pPr eaLnBrk="0" hangingPunct="0"/>
            <a:r>
              <a:rPr lang="en-US" sz="1400" b="0" i="0" dirty="0" smtClean="0">
                <a:solidFill>
                  <a:schemeClr val="bg2"/>
                </a:solidFill>
                <a:latin typeface="+mn-lt"/>
                <a:ea typeface="Times New Roman" charset="0"/>
                <a:cs typeface="Times New Roman" charset="0"/>
              </a:rPr>
              <a:t>history</a:t>
            </a:r>
            <a:r>
              <a:rPr lang="en-US" sz="1400" b="0" i="0" baseline="0" dirty="0" smtClean="0">
                <a:solidFill>
                  <a:schemeClr val="bg2"/>
                </a:solidFill>
                <a:latin typeface="+mn-lt"/>
                <a:ea typeface="Times New Roman" charset="0"/>
                <a:cs typeface="Times New Roman" charset="0"/>
              </a:rPr>
              <a:t>     projections</a:t>
            </a:r>
            <a:endParaRPr lang="en-US" sz="1400" b="0" i="0" dirty="0" smtClean="0">
              <a:solidFill>
                <a:schemeClr val="bg2"/>
              </a:solidFill>
              <a:latin typeface="+mn-lt"/>
              <a:ea typeface="Times New Roman" charset="0"/>
              <a:cs typeface="Times New Roman" charset="0"/>
            </a:endParaRPr>
          </a:p>
        </cdr:txBody>
      </cdr:sp>
    </cdr:grpSp>
  </cdr:relSizeAnchor>
</c:userShapes>
</file>

<file path=ppt/drawings/drawing96.xml><?xml version="1.0" encoding="utf-8"?>
<c:userShapes xmlns:c="http://schemas.openxmlformats.org/drawingml/2006/chart">
  <cdr:relSizeAnchor xmlns:cdr="http://schemas.openxmlformats.org/drawingml/2006/chartDrawing">
    <cdr:from>
      <cdr:x>0.00521</cdr:x>
      <cdr:y>0</cdr:y>
    </cdr:from>
    <cdr:to>
      <cdr:x>0.46875</cdr:x>
      <cdr:y>0.23264</cdr:y>
    </cdr:to>
    <cdr:sp macro="" textlink="">
      <cdr:nvSpPr>
        <cdr:cNvPr id="2" name="TextBox 1"/>
        <cdr:cNvSpPr txBox="1"/>
      </cdr:nvSpPr>
      <cdr:spPr bwMode="auto">
        <a:xfrm xmlns:a="http://schemas.openxmlformats.org/drawingml/2006/main">
          <a:off x="28575" y="0"/>
          <a:ext cx="2543175" cy="63817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400" b="1" i="0" baseline="0" dirty="0" smtClean="0">
              <a:solidFill>
                <a:sysClr val="windowText" lastClr="000000"/>
              </a:solidFill>
              <a:latin typeface="+mn-lt"/>
              <a:ea typeface="Times New Roman" charset="0"/>
              <a:cs typeface="Times New Roman" charset="0"/>
            </a:rPr>
            <a:t>Transportation sector consumption of minor petroleum and alternative fuels (Reference case) </a:t>
          </a:r>
        </a:p>
        <a:p xmlns:a="http://schemas.openxmlformats.org/drawingml/2006/main">
          <a:pPr eaLnBrk="0" hangingPunct="0"/>
          <a:r>
            <a:rPr lang="en-US" sz="1400" b="0" i="0" baseline="0" dirty="0" smtClean="0">
              <a:solidFill>
                <a:sysClr val="windowText" lastClr="000000"/>
              </a:solidFill>
              <a:latin typeface="+mn-lt"/>
              <a:ea typeface="Times New Roman" charset="0"/>
              <a:cs typeface="Times New Roman" charset="0"/>
            </a:rPr>
            <a:t>quadrillion British thermal units</a:t>
          </a:r>
          <a:endParaRPr lang="en-US" sz="1400" b="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0.14928</cdr:x>
      <cdr:y>0.13276</cdr:y>
    </cdr:from>
    <cdr:to>
      <cdr:x>0.36224</cdr:x>
      <cdr:y>0.27165</cdr:y>
    </cdr:to>
    <cdr:sp macro="" textlink="">
      <cdr:nvSpPr>
        <cdr:cNvPr id="6" name="TextBox 1"/>
        <cdr:cNvSpPr txBox="1"/>
      </cdr:nvSpPr>
      <cdr:spPr bwMode="auto">
        <a:xfrm xmlns:a="http://schemas.openxmlformats.org/drawingml/2006/main">
          <a:off x="1297723" y="596217"/>
          <a:ext cx="1851293" cy="62376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0" i="0" dirty="0" smtClean="0">
              <a:solidFill>
                <a:schemeClr val="bg2"/>
              </a:solidFill>
              <a:latin typeface="+mn-lt"/>
              <a:ea typeface="Times New Roman" charset="0"/>
              <a:cs typeface="Times New Roman" charset="0"/>
            </a:rPr>
            <a:t>         </a:t>
          </a:r>
          <a:r>
            <a:rPr lang="en-US" sz="1400" b="1" i="0" dirty="0" smtClean="0">
              <a:solidFill>
                <a:schemeClr val="bg2"/>
              </a:solidFill>
              <a:latin typeface="+mn-lt"/>
              <a:ea typeface="Times New Roman" charset="0"/>
              <a:cs typeface="Times New Roman" charset="0"/>
            </a:rPr>
            <a:t>2018</a:t>
          </a:r>
          <a:endParaRPr lang="en-US" sz="1400" b="0" i="0" dirty="0" smtClean="0">
            <a:solidFill>
              <a:schemeClr val="bg2"/>
            </a:solidFill>
            <a:latin typeface="+mn-lt"/>
            <a:ea typeface="Times New Roman" charset="0"/>
            <a:cs typeface="Times New Roman" charset="0"/>
          </a:endParaRPr>
        </a:p>
        <a:p xmlns:a="http://schemas.openxmlformats.org/drawingml/2006/main">
          <a:pPr eaLnBrk="0" hangingPunct="0"/>
          <a:r>
            <a:rPr lang="en-US" sz="1400" b="0" i="0" dirty="0" smtClean="0">
              <a:solidFill>
                <a:schemeClr val="bg2"/>
              </a:solidFill>
              <a:latin typeface="+mn-lt"/>
              <a:ea typeface="Times New Roman" charset="0"/>
              <a:cs typeface="Times New Roman" charset="0"/>
            </a:rPr>
            <a:t>history</a:t>
          </a:r>
          <a:r>
            <a:rPr lang="en-US" sz="1400" b="0" i="0" baseline="0" dirty="0" smtClean="0">
              <a:solidFill>
                <a:schemeClr val="bg2"/>
              </a:solidFill>
              <a:latin typeface="+mn-lt"/>
              <a:ea typeface="Times New Roman" charset="0"/>
              <a:cs typeface="Times New Roman" charset="0"/>
            </a:rPr>
            <a:t>     projections</a:t>
          </a:r>
          <a:endParaRPr lang="en-US" sz="1400" b="0" i="0" dirty="0" smtClean="0">
            <a:solidFill>
              <a:schemeClr val="bg2"/>
            </a:solidFill>
            <a:latin typeface="+mn-lt"/>
            <a:ea typeface="Times New Roman" charset="0"/>
            <a:cs typeface="Times New Roman" charset="0"/>
          </a:endParaRPr>
        </a:p>
      </cdr:txBody>
    </cdr:sp>
  </cdr:relSizeAnchor>
  <cdr:relSizeAnchor xmlns:cdr="http://schemas.openxmlformats.org/drawingml/2006/chartDrawing">
    <cdr:from>
      <cdr:x>0.77311</cdr:x>
      <cdr:y>0.14818</cdr:y>
    </cdr:from>
    <cdr:to>
      <cdr:x>1</cdr:x>
      <cdr:y>0.85182</cdr:y>
    </cdr:to>
    <cdr:sp macro="" textlink="">
      <cdr:nvSpPr>
        <cdr:cNvPr id="3" name="TextBox 2"/>
        <cdr:cNvSpPr txBox="1"/>
      </cdr:nvSpPr>
      <cdr:spPr bwMode="auto">
        <a:xfrm xmlns:a="http://schemas.openxmlformats.org/drawingml/2006/main">
          <a:off x="6720761" y="665473"/>
          <a:ext cx="1972389" cy="3160092"/>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square" lIns="0" tIns="0" rIns="0" rtlCol="0">
          <a:prstTxWarp prst="textNoShape">
            <a:avLst/>
          </a:prstTxWarp>
        </a:bodyPr>
        <a:lstStyle xmlns:a="http://schemas.openxmlformats.org/drawingml/2006/main"/>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endParaRPr kumimoji="0" lang="en-US" sz="1400" b="1" i="0" u="none" strike="noStrike" kern="0" cap="none" spc="0" normalizeH="0" baseline="0" noProof="0" dirty="0" smtClean="0">
            <a:ln>
              <a:noFill/>
            </a:ln>
            <a:solidFill>
              <a:schemeClr val="accent2"/>
            </a:solidFill>
            <a:effectLst/>
            <a:uLnTx/>
            <a:uFillTx/>
            <a:latin typeface="+mn-lt"/>
            <a:ea typeface="Times New Roman" charset="0"/>
            <a:cs typeface="Times New Roman" charset="0"/>
          </a:endParaRP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chemeClr val="accent2"/>
              </a:solidFill>
              <a:effectLst/>
              <a:uLnTx/>
              <a:uFillTx/>
              <a:latin typeface="+mn-lt"/>
              <a:ea typeface="Times New Roman" charset="0"/>
              <a:cs typeface="Times New Roman" charset="0"/>
            </a:rPr>
            <a:t>propane</a:t>
          </a: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chemeClr val="tx2"/>
              </a:solidFill>
              <a:effectLst/>
              <a:uLnTx/>
              <a:uFillTx/>
              <a:latin typeface="+mn-lt"/>
              <a:ea typeface="Times New Roman" charset="0"/>
              <a:cs typeface="Times New Roman" charset="0"/>
            </a:rPr>
            <a:t>hydrogen	 </a:t>
          </a:r>
          <a:r>
            <a:rPr kumimoji="0" lang="en-US" sz="1400" b="1" i="0" u="none" strike="noStrike" kern="0" cap="none" spc="0" normalizeH="0" baseline="0" noProof="0" dirty="0" smtClean="0">
              <a:ln>
                <a:noFill/>
              </a:ln>
              <a:solidFill>
                <a:schemeClr val="accent1"/>
              </a:solidFill>
              <a:effectLst/>
              <a:uLnTx/>
              <a:uFillTx/>
              <a:latin typeface="+mn-lt"/>
              <a:ea typeface="Times New Roman" charset="0"/>
              <a:cs typeface="Times New Roman" charset="0"/>
            </a:rPr>
            <a:t>compressed and liquid natural gas</a:t>
          </a: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endParaRPr kumimoji="0" lang="en-US" sz="1400" b="1" i="0" u="none" strike="noStrike" kern="0" cap="none" spc="0" normalizeH="0" baseline="0" noProof="0" dirty="0" smtClean="0">
            <a:ln>
              <a:noFill/>
            </a:ln>
            <a:solidFill>
              <a:schemeClr val="accent5"/>
            </a:solidFill>
            <a:effectLst/>
            <a:uLnTx/>
            <a:uFillTx/>
            <a:latin typeface="+mn-lt"/>
            <a:ea typeface="Times New Roman" charset="0"/>
            <a:cs typeface="Times New Roman" charset="0"/>
          </a:endParaRP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chemeClr val="accent3"/>
              </a:solidFill>
              <a:effectLst/>
              <a:uLnTx/>
              <a:uFillTx/>
              <a:latin typeface="+mn-lt"/>
              <a:ea typeface="Times New Roman" charset="0"/>
              <a:cs typeface="Times New Roman" charset="0"/>
            </a:rPr>
            <a:t>electricity</a:t>
          </a:r>
          <a:r>
            <a:rPr kumimoji="0" lang="en-US" sz="1400" b="1" i="0" u="none" strike="noStrike" kern="0" cap="none" spc="0" normalizeH="0" baseline="0" noProof="0" dirty="0" smtClean="0">
              <a:ln>
                <a:noFill/>
              </a:ln>
              <a:solidFill>
                <a:schemeClr val="accent1"/>
              </a:solidFill>
              <a:effectLst/>
              <a:uLnTx/>
              <a:uFillTx/>
              <a:latin typeface="+mn-lt"/>
              <a:ea typeface="Times New Roman" charset="0"/>
              <a:cs typeface="Times New Roman" charset="0"/>
            </a:rPr>
            <a:t>	 </a:t>
          </a: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endParaRPr kumimoji="0" lang="en-US" sz="1400" b="1" i="0" u="none" strike="noStrike" kern="0" cap="none" spc="0" normalizeH="0" baseline="0" noProof="0" dirty="0" smtClean="0">
            <a:ln>
              <a:noFill/>
            </a:ln>
            <a:solidFill>
              <a:schemeClr val="accent1"/>
            </a:solidFill>
            <a:effectLst/>
            <a:uLnTx/>
            <a:uFillTx/>
            <a:latin typeface="+mn-lt"/>
            <a:ea typeface="Times New Roman" charset="0"/>
            <a:cs typeface="Times New Roman" charset="0"/>
          </a:endParaRP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endParaRPr kumimoji="0" lang="en-US" sz="1400" b="1" i="0" u="none" strike="noStrike" kern="0" cap="none" spc="0" normalizeH="0" baseline="0" noProof="0" dirty="0" smtClean="0">
            <a:ln>
              <a:noFill/>
            </a:ln>
            <a:solidFill>
              <a:schemeClr val="accent4"/>
            </a:solidFill>
            <a:effectLst/>
            <a:uLnTx/>
            <a:uFillTx/>
            <a:latin typeface="+mn-lt"/>
            <a:ea typeface="Times New Roman" charset="0"/>
            <a:cs typeface="Times New Roman" charset="0"/>
          </a:endParaRP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chemeClr val="accent4"/>
              </a:solidFill>
              <a:effectLst/>
              <a:uLnTx/>
              <a:uFillTx/>
              <a:latin typeface="+mn-lt"/>
              <a:ea typeface="Times New Roman" charset="0"/>
              <a:cs typeface="Times New Roman" charset="0"/>
            </a:rPr>
            <a:t>residual fuel oil</a:t>
          </a: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endParaRPr lang="en-US" sz="1400" b="1" i="0" baseline="0" dirty="0" smtClean="0">
            <a:solidFill>
              <a:schemeClr val="accent2"/>
            </a:solidFill>
            <a:effectLst/>
            <a:latin typeface="+mn-lt"/>
            <a:ea typeface="+mn-ea"/>
            <a:cs typeface="+mn-cs"/>
          </a:endParaRP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lang="en-US" sz="1400" b="1" i="0" baseline="0" dirty="0" smtClean="0">
              <a:solidFill>
                <a:schemeClr val="accent2"/>
              </a:solidFill>
              <a:effectLst/>
              <a:latin typeface="+mn-lt"/>
              <a:ea typeface="+mn-ea"/>
              <a:cs typeface="+mn-cs"/>
            </a:rPr>
            <a:t>other </a:t>
          </a:r>
          <a:r>
            <a:rPr lang="en-US" sz="1400" b="1" i="0" baseline="0" dirty="0">
              <a:solidFill>
                <a:schemeClr val="accent2"/>
              </a:solidFill>
              <a:effectLst/>
              <a:latin typeface="+mn-lt"/>
              <a:ea typeface="+mn-ea"/>
              <a:cs typeface="+mn-cs"/>
            </a:rPr>
            <a:t>petroleum	</a:t>
          </a:r>
          <a:r>
            <a:rPr kumimoji="0" lang="en-US" sz="1400" b="1" i="0" u="none" strike="noStrike" kern="0" cap="none" spc="0" normalizeH="0" baseline="0" noProof="0" dirty="0" smtClean="0">
              <a:ln>
                <a:noFill/>
              </a:ln>
              <a:solidFill>
                <a:schemeClr val="accent5"/>
              </a:solidFill>
              <a:effectLst/>
              <a:uLnTx/>
              <a:uFillTx/>
              <a:latin typeface="+mn-lt"/>
              <a:ea typeface="Times New Roman" charset="0"/>
              <a:cs typeface="Times New Roman" charset="0"/>
            </a:rPr>
            <a:t> </a:t>
          </a:r>
          <a:r>
            <a:rPr kumimoji="0" lang="en-US" sz="1400" b="1" i="0" u="none" strike="noStrike" kern="0" cap="none" spc="0" normalizeH="0" baseline="0" noProof="0" dirty="0" smtClean="0">
              <a:ln>
                <a:noFill/>
              </a:ln>
              <a:solidFill>
                <a:schemeClr val="accent6"/>
              </a:solidFill>
              <a:effectLst/>
              <a:uLnTx/>
              <a:uFillTx/>
              <a:latin typeface="+mn-lt"/>
              <a:ea typeface="Times New Roman" charset="0"/>
              <a:cs typeface="Times New Roman" charset="0"/>
            </a:rPr>
            <a:t>pipeline fuel natural gas</a:t>
          </a: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endParaRPr kumimoji="0" lang="en-US" sz="1400" b="1" i="0" u="none" strike="noStrike" kern="0" cap="none" spc="0" normalizeH="0" baseline="0" noProof="0" dirty="0" smtClean="0">
            <a:ln>
              <a:noFill/>
            </a:ln>
            <a:solidFill>
              <a:schemeClr val="accent5"/>
            </a:solidFill>
            <a:effectLst/>
            <a:uLnTx/>
            <a:uFillTx/>
            <a:latin typeface="+mn-lt"/>
            <a:ea typeface="Times New Roman" charset="0"/>
            <a:cs typeface="Times New Roman" charset="0"/>
          </a:endParaRPr>
        </a:p>
      </cdr:txBody>
    </cdr:sp>
  </cdr:relSizeAnchor>
</c:userShapes>
</file>

<file path=ppt/drawings/drawing97.xml><?xml version="1.0" encoding="utf-8"?>
<c:userShapes xmlns:c="http://schemas.openxmlformats.org/drawingml/2006/chart">
  <cdr:relSizeAnchor xmlns:cdr="http://schemas.openxmlformats.org/drawingml/2006/chartDrawing">
    <cdr:from>
      <cdr:x>0</cdr:x>
      <cdr:y>0</cdr:y>
    </cdr:from>
    <cdr:to>
      <cdr:x>0.94271</cdr:x>
      <cdr:y>0.17708</cdr:y>
    </cdr:to>
    <cdr:sp macro="" textlink="">
      <cdr:nvSpPr>
        <cdr:cNvPr id="2" name="TextBox 1"/>
        <cdr:cNvSpPr txBox="1"/>
      </cdr:nvSpPr>
      <cdr:spPr bwMode="auto">
        <a:xfrm xmlns:a="http://schemas.openxmlformats.org/drawingml/2006/main">
          <a:off x="0" y="0"/>
          <a:ext cx="2586033" cy="445294"/>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400" b="1" i="0" baseline="0" dirty="0" smtClean="0">
              <a:solidFill>
                <a:sysClr val="windowText" lastClr="000000"/>
              </a:solidFill>
              <a:latin typeface="+mn-lt"/>
              <a:ea typeface="Times New Roman" charset="0"/>
              <a:cs typeface="Times New Roman" charset="0"/>
            </a:rPr>
            <a:t>Residential sector energy consumption</a:t>
          </a:r>
        </a:p>
        <a:p xmlns:a="http://schemas.openxmlformats.org/drawingml/2006/main">
          <a:pPr eaLnBrk="0" hangingPunct="0"/>
          <a:r>
            <a:rPr lang="en-US" sz="1400" b="1" dirty="0" smtClean="0">
              <a:ea typeface="Times New Roman" charset="0"/>
              <a:cs typeface="Times New Roman" charset="0"/>
            </a:rPr>
            <a:t>(Reference case)</a:t>
          </a:r>
          <a:r>
            <a:rPr lang="en-US" sz="1400" b="1" i="0" baseline="0" dirty="0" smtClean="0">
              <a:solidFill>
                <a:sysClr val="windowText" lastClr="000000"/>
              </a:solidFill>
              <a:latin typeface="+mn-lt"/>
              <a:ea typeface="Times New Roman" charset="0"/>
              <a:cs typeface="Times New Roman" charset="0"/>
            </a:rPr>
            <a:t> </a:t>
          </a:r>
        </a:p>
        <a:p xmlns:a="http://schemas.openxmlformats.org/drawingml/2006/main">
          <a:pPr eaLnBrk="0" hangingPunct="0"/>
          <a:r>
            <a:rPr lang="en-US" sz="1400" b="0" i="0" baseline="0" dirty="0" smtClean="0">
              <a:solidFill>
                <a:sysClr val="windowText" lastClr="000000"/>
              </a:solidFill>
              <a:latin typeface="+mn-lt"/>
              <a:ea typeface="Times New Roman" charset="0"/>
              <a:cs typeface="Times New Roman" charset="0"/>
            </a:rPr>
            <a:t>quadrillion British thermal units</a:t>
          </a:r>
          <a:endParaRPr lang="en-US" sz="1400" b="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0.38133</cdr:x>
      <cdr:y>0.15552</cdr:y>
    </cdr:from>
    <cdr:to>
      <cdr:x>0.97349</cdr:x>
      <cdr:y>0.35108</cdr:y>
    </cdr:to>
    <cdr:sp macro="" textlink="">
      <cdr:nvSpPr>
        <cdr:cNvPr id="6" name="TextBox 1"/>
        <cdr:cNvSpPr txBox="1"/>
      </cdr:nvSpPr>
      <cdr:spPr bwMode="auto">
        <a:xfrm xmlns:a="http://schemas.openxmlformats.org/drawingml/2006/main">
          <a:off x="1565445" y="698446"/>
          <a:ext cx="2430979" cy="87826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spcAft>
              <a:spcPts val="300"/>
            </a:spcAft>
          </a:pPr>
          <a:r>
            <a:rPr lang="en-US" sz="1400" b="0" i="0" dirty="0" smtClean="0">
              <a:solidFill>
                <a:schemeClr val="tx1"/>
              </a:solidFill>
              <a:latin typeface="+mn-lt"/>
              <a:ea typeface="Times New Roman" charset="0"/>
              <a:cs typeface="Times New Roman" charset="0"/>
            </a:rPr>
            <a:t>         </a:t>
          </a:r>
          <a:r>
            <a:rPr lang="en-US" sz="1400" b="1" i="0" dirty="0" smtClean="0">
              <a:solidFill>
                <a:schemeClr val="tx1"/>
              </a:solidFill>
              <a:latin typeface="+mn-lt"/>
              <a:ea typeface="Times New Roman" charset="0"/>
              <a:cs typeface="Times New Roman" charset="0"/>
            </a:rPr>
            <a:t>2018</a:t>
          </a:r>
          <a:endParaRPr lang="en-US" sz="1400" b="0" i="0" dirty="0" smtClean="0">
            <a:solidFill>
              <a:schemeClr val="tx1"/>
            </a:solidFill>
            <a:latin typeface="+mn-lt"/>
            <a:ea typeface="Times New Roman" charset="0"/>
            <a:cs typeface="Times New Roman" charset="0"/>
          </a:endParaRPr>
        </a:p>
        <a:p xmlns:a="http://schemas.openxmlformats.org/drawingml/2006/main">
          <a:pPr eaLnBrk="0" hangingPunct="0"/>
          <a:r>
            <a:rPr lang="en-US" sz="1400" b="0" i="0" dirty="0" smtClean="0">
              <a:solidFill>
                <a:schemeClr val="tx1"/>
              </a:solidFill>
              <a:latin typeface="+mn-lt"/>
              <a:ea typeface="Times New Roman" charset="0"/>
              <a:cs typeface="Times New Roman" charset="0"/>
            </a:rPr>
            <a:t>history</a:t>
          </a:r>
          <a:r>
            <a:rPr lang="en-US" sz="1400" b="0" i="0" baseline="0" dirty="0" smtClean="0">
              <a:solidFill>
                <a:schemeClr val="tx1"/>
              </a:solidFill>
              <a:latin typeface="+mn-lt"/>
              <a:ea typeface="Times New Roman" charset="0"/>
              <a:cs typeface="Times New Roman" charset="0"/>
            </a:rPr>
            <a:t>     projections</a:t>
          </a:r>
          <a:endParaRPr lang="en-US" sz="1400" b="0" i="0" dirty="0" smtClean="0">
            <a:solidFill>
              <a:schemeClr val="tx1"/>
            </a:solidFill>
            <a:latin typeface="+mn-lt"/>
            <a:ea typeface="Times New Roman" charset="0"/>
            <a:cs typeface="Times New Roman" charset="0"/>
          </a:endParaRPr>
        </a:p>
      </cdr:txBody>
    </cdr:sp>
  </cdr:relSizeAnchor>
</c:userShapes>
</file>

<file path=ppt/drawings/drawing98.xml><?xml version="1.0" encoding="utf-8"?>
<c:userShapes xmlns:c="http://schemas.openxmlformats.org/drawingml/2006/chart">
  <cdr:relSizeAnchor xmlns:cdr="http://schemas.openxmlformats.org/drawingml/2006/chartDrawing">
    <cdr:from>
      <cdr:x>0</cdr:x>
      <cdr:y>0</cdr:y>
    </cdr:from>
    <cdr:to>
      <cdr:x>0.46354</cdr:x>
      <cdr:y>0.23264</cdr:y>
    </cdr:to>
    <cdr:sp macro="" textlink="">
      <cdr:nvSpPr>
        <cdr:cNvPr id="2" name="TextBox 1"/>
        <cdr:cNvSpPr txBox="1"/>
      </cdr:nvSpPr>
      <cdr:spPr bwMode="auto">
        <a:xfrm xmlns:a="http://schemas.openxmlformats.org/drawingml/2006/main">
          <a:off x="0" y="0"/>
          <a:ext cx="1271583" cy="584997"/>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400" b="1" i="0" baseline="0" dirty="0" smtClean="0">
              <a:solidFill>
                <a:sysClr val="windowText" lastClr="000000"/>
              </a:solidFill>
              <a:latin typeface="+mn-lt"/>
              <a:ea typeface="Times New Roman" charset="0"/>
              <a:cs typeface="Times New Roman" charset="0"/>
            </a:rPr>
            <a:t>Commercial sector energy consumption</a:t>
          </a:r>
        </a:p>
        <a:p xmlns:a="http://schemas.openxmlformats.org/drawingml/2006/main">
          <a:pPr eaLnBrk="0" hangingPunct="0"/>
          <a:r>
            <a:rPr lang="en-US" sz="1400" b="1" dirty="0" smtClean="0">
              <a:ea typeface="Times New Roman" charset="0"/>
              <a:cs typeface="Times New Roman" charset="0"/>
            </a:rPr>
            <a:t>(Reference case)</a:t>
          </a:r>
          <a:r>
            <a:rPr lang="en-US" sz="1400" b="1" i="0" baseline="0" dirty="0" smtClean="0">
              <a:solidFill>
                <a:sysClr val="windowText" lastClr="000000"/>
              </a:solidFill>
              <a:latin typeface="+mn-lt"/>
              <a:ea typeface="Times New Roman" charset="0"/>
              <a:cs typeface="Times New Roman" charset="0"/>
            </a:rPr>
            <a:t> </a:t>
          </a:r>
        </a:p>
        <a:p xmlns:a="http://schemas.openxmlformats.org/drawingml/2006/main">
          <a:pPr eaLnBrk="0" hangingPunct="0"/>
          <a:r>
            <a:rPr lang="en-US" sz="1400" b="0" i="0" baseline="0" dirty="0" smtClean="0">
              <a:solidFill>
                <a:sysClr val="windowText" lastClr="000000"/>
              </a:solidFill>
              <a:latin typeface="+mn-lt"/>
              <a:ea typeface="Times New Roman" charset="0"/>
              <a:cs typeface="Times New Roman" charset="0"/>
            </a:rPr>
            <a:t>quadrillion British thermal units</a:t>
          </a:r>
          <a:endParaRPr lang="en-US" sz="1400" b="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0.39872</cdr:x>
      <cdr:y>0.15638</cdr:y>
    </cdr:from>
    <cdr:to>
      <cdr:x>0.87752</cdr:x>
      <cdr:y>0.37588</cdr:y>
    </cdr:to>
    <cdr:sp macro="" textlink="">
      <cdr:nvSpPr>
        <cdr:cNvPr id="6" name="TextBox 1"/>
        <cdr:cNvSpPr txBox="1"/>
      </cdr:nvSpPr>
      <cdr:spPr bwMode="auto">
        <a:xfrm xmlns:a="http://schemas.openxmlformats.org/drawingml/2006/main">
          <a:off x="1636846" y="702330"/>
          <a:ext cx="1965606" cy="985782"/>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spcAft>
              <a:spcPts val="300"/>
            </a:spcAft>
          </a:pPr>
          <a:r>
            <a:rPr lang="en-US" sz="1400" b="0" i="0" dirty="0" smtClean="0">
              <a:solidFill>
                <a:schemeClr val="bg2"/>
              </a:solidFill>
              <a:latin typeface="+mn-lt"/>
              <a:ea typeface="Times New Roman" charset="0"/>
              <a:cs typeface="Times New Roman" charset="0"/>
            </a:rPr>
            <a:t>         </a:t>
          </a:r>
          <a:r>
            <a:rPr lang="en-US" sz="1400" b="1" i="0" dirty="0" smtClean="0">
              <a:solidFill>
                <a:schemeClr val="bg2"/>
              </a:solidFill>
              <a:latin typeface="+mn-lt"/>
              <a:ea typeface="Times New Roman" charset="0"/>
              <a:cs typeface="Times New Roman" charset="0"/>
            </a:rPr>
            <a:t>2018</a:t>
          </a:r>
          <a:endParaRPr lang="en-US" sz="1400" b="0" i="0" dirty="0" smtClean="0">
            <a:solidFill>
              <a:schemeClr val="bg2"/>
            </a:solidFill>
            <a:latin typeface="+mn-lt"/>
            <a:ea typeface="Times New Roman" charset="0"/>
            <a:cs typeface="Times New Roman" charset="0"/>
          </a:endParaRPr>
        </a:p>
        <a:p xmlns:a="http://schemas.openxmlformats.org/drawingml/2006/main">
          <a:pPr eaLnBrk="0" hangingPunct="0"/>
          <a:r>
            <a:rPr lang="en-US" sz="1400" b="0" i="0" dirty="0" smtClean="0">
              <a:solidFill>
                <a:schemeClr val="bg2"/>
              </a:solidFill>
              <a:latin typeface="+mn-lt"/>
              <a:ea typeface="Times New Roman" charset="0"/>
              <a:cs typeface="Times New Roman" charset="0"/>
            </a:rPr>
            <a:t>history</a:t>
          </a:r>
          <a:r>
            <a:rPr lang="en-US" sz="1400" b="0" i="0" baseline="0" dirty="0" smtClean="0">
              <a:solidFill>
                <a:schemeClr val="bg2"/>
              </a:solidFill>
              <a:latin typeface="+mn-lt"/>
              <a:ea typeface="Times New Roman" charset="0"/>
              <a:cs typeface="Times New Roman" charset="0"/>
            </a:rPr>
            <a:t>     projections</a:t>
          </a:r>
          <a:endParaRPr lang="en-US" sz="1400" b="0" i="0" dirty="0" smtClean="0">
            <a:solidFill>
              <a:schemeClr val="bg2"/>
            </a:solidFill>
            <a:latin typeface="+mn-lt"/>
            <a:ea typeface="Times New Roman" charset="0"/>
            <a:cs typeface="Times New Roman" charset="0"/>
          </a:endParaRPr>
        </a:p>
      </cdr:txBody>
    </cdr:sp>
  </cdr:relSizeAnchor>
</c:userShapes>
</file>

<file path=ppt/drawings/drawing99.xml><?xml version="1.0" encoding="utf-8"?>
<c:userShapes xmlns:c="http://schemas.openxmlformats.org/drawingml/2006/chart">
  <cdr:relSizeAnchor xmlns:cdr="http://schemas.openxmlformats.org/drawingml/2006/chartDrawing">
    <cdr:from>
      <cdr:x>0.10314</cdr:x>
      <cdr:y>0.84856</cdr:y>
    </cdr:from>
    <cdr:to>
      <cdr:x>0.19448</cdr:x>
      <cdr:y>1</cdr:y>
    </cdr:to>
    <cdr:sp macro="" textlink="">
      <cdr:nvSpPr>
        <cdr:cNvPr id="2" name="TextBox 1"/>
        <cdr:cNvSpPr txBox="1"/>
      </cdr:nvSpPr>
      <cdr:spPr bwMode="auto">
        <a:xfrm xmlns:a="http://schemas.openxmlformats.org/drawingml/2006/main">
          <a:off x="857118" y="4306070"/>
          <a:ext cx="759092" cy="768467"/>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square" lIns="0" tIns="0" rIns="0" rtlCol="0">
          <a:prstTxWarp prst="textNoShape">
            <a:avLst/>
          </a:prstTxWarp>
        </a:bodyPr>
        <a:lstStyle xmlns:a="http://schemas.openxmlformats.org/drawingml/2006/main"/>
        <a:p xmlns:a="http://schemas.openxmlformats.org/drawingml/2006/main">
          <a:pPr eaLnBrk="0" hangingPunct="0"/>
          <a:r>
            <a:rPr lang="en-US" sz="1400" i="0" dirty="0" smtClean="0">
              <a:solidFill>
                <a:sysClr val="windowText" lastClr="000000"/>
              </a:solidFill>
              <a:latin typeface="+mn-lt"/>
              <a:ea typeface="Times New Roman" charset="0"/>
              <a:cs typeface="Times New Roman" charset="0"/>
            </a:rPr>
            <a:t>New England</a:t>
          </a:r>
        </a:p>
      </cdr:txBody>
    </cdr:sp>
  </cdr:relSizeAnchor>
  <cdr:relSizeAnchor xmlns:cdr="http://schemas.openxmlformats.org/drawingml/2006/chartDrawing">
    <cdr:from>
      <cdr:x>0.31044</cdr:x>
      <cdr:y>0.84488</cdr:y>
    </cdr:from>
    <cdr:to>
      <cdr:x>0.38157</cdr:x>
      <cdr:y>1</cdr:y>
    </cdr:to>
    <cdr:sp macro="" textlink="">
      <cdr:nvSpPr>
        <cdr:cNvPr id="4" name="TextBox 3"/>
        <cdr:cNvSpPr txBox="1"/>
      </cdr:nvSpPr>
      <cdr:spPr bwMode="auto">
        <a:xfrm xmlns:a="http://schemas.openxmlformats.org/drawingml/2006/main">
          <a:off x="2698701" y="3794388"/>
          <a:ext cx="618344" cy="69665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square" lIns="0" tIns="0" rIns="0" rtlCol="0">
          <a:prstTxWarp prst="textNoShape">
            <a:avLst/>
          </a:prstTxWarp>
        </a:bodyPr>
        <a:lstStyle xmlns:a="http://schemas.openxmlformats.org/drawingml/2006/main"/>
        <a:p xmlns:a="http://schemas.openxmlformats.org/drawingml/2006/main">
          <a:pPr eaLnBrk="0" hangingPunct="0"/>
          <a:r>
            <a:rPr lang="en-US" sz="1400" i="0" dirty="0" smtClean="0">
              <a:solidFill>
                <a:sysClr val="windowText" lastClr="000000"/>
              </a:solidFill>
              <a:latin typeface="+mn-lt"/>
              <a:ea typeface="Times New Roman" charset="0"/>
              <a:cs typeface="Times New Roman" charset="0"/>
            </a:rPr>
            <a:t>East North Central</a:t>
          </a:r>
        </a:p>
      </cdr:txBody>
    </cdr:sp>
  </cdr:relSizeAnchor>
  <cdr:relSizeAnchor xmlns:cdr="http://schemas.openxmlformats.org/drawingml/2006/chartDrawing">
    <cdr:from>
      <cdr:x>0.41077</cdr:x>
      <cdr:y>0.84516</cdr:y>
    </cdr:from>
    <cdr:to>
      <cdr:x>0.49736</cdr:x>
      <cdr:y>1</cdr:y>
    </cdr:to>
    <cdr:sp macro="" textlink="">
      <cdr:nvSpPr>
        <cdr:cNvPr id="5" name="TextBox 4"/>
        <cdr:cNvSpPr txBox="1"/>
      </cdr:nvSpPr>
      <cdr:spPr bwMode="auto">
        <a:xfrm xmlns:a="http://schemas.openxmlformats.org/drawingml/2006/main">
          <a:off x="3570885" y="3795645"/>
          <a:ext cx="752740" cy="695393"/>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square" lIns="0" tIns="0" rIns="0" rtlCol="0">
          <a:prstTxWarp prst="textNoShape">
            <a:avLst/>
          </a:prstTxWarp>
        </a:bodyPr>
        <a:lstStyle xmlns:a="http://schemas.openxmlformats.org/drawingml/2006/main"/>
        <a:p xmlns:a="http://schemas.openxmlformats.org/drawingml/2006/main">
          <a:pPr eaLnBrk="0" hangingPunct="0"/>
          <a:r>
            <a:rPr lang="en-US" sz="1400" i="0" dirty="0" smtClean="0">
              <a:solidFill>
                <a:sysClr val="windowText" lastClr="000000"/>
              </a:solidFill>
              <a:latin typeface="+mn-lt"/>
              <a:ea typeface="Times New Roman" charset="0"/>
              <a:cs typeface="Times New Roman" charset="0"/>
            </a:rPr>
            <a:t>West North Central</a:t>
          </a:r>
        </a:p>
      </cdr:txBody>
    </cdr:sp>
  </cdr:relSizeAnchor>
  <cdr:relSizeAnchor xmlns:cdr="http://schemas.openxmlformats.org/drawingml/2006/chartDrawing">
    <cdr:from>
      <cdr:x>0.51132</cdr:x>
      <cdr:y>0.84528</cdr:y>
    </cdr:from>
    <cdr:to>
      <cdr:x>0.59792</cdr:x>
      <cdr:y>1</cdr:y>
    </cdr:to>
    <cdr:sp macro="" textlink="">
      <cdr:nvSpPr>
        <cdr:cNvPr id="6" name="TextBox 5"/>
        <cdr:cNvSpPr txBox="1"/>
      </cdr:nvSpPr>
      <cdr:spPr bwMode="auto">
        <a:xfrm xmlns:a="http://schemas.openxmlformats.org/drawingml/2006/main">
          <a:off x="4444981" y="3796184"/>
          <a:ext cx="752827" cy="694854"/>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square" lIns="0" tIns="0" rIns="0" rtlCol="0">
          <a:prstTxWarp prst="textNoShape">
            <a:avLst/>
          </a:prstTxWarp>
        </a:bodyPr>
        <a:lstStyle xmlns:a="http://schemas.openxmlformats.org/drawingml/2006/main"/>
        <a:p xmlns:a="http://schemas.openxmlformats.org/drawingml/2006/main">
          <a:pPr eaLnBrk="0" hangingPunct="0"/>
          <a:r>
            <a:rPr lang="en-US" sz="1400" i="0" dirty="0" smtClean="0">
              <a:solidFill>
                <a:sysClr val="windowText" lastClr="000000"/>
              </a:solidFill>
              <a:latin typeface="+mn-lt"/>
              <a:ea typeface="Times New Roman" charset="0"/>
              <a:cs typeface="Times New Roman" charset="0"/>
            </a:rPr>
            <a:t>South Atlantic	</a:t>
          </a:r>
        </a:p>
      </cdr:txBody>
    </cdr:sp>
  </cdr:relSizeAnchor>
  <cdr:relSizeAnchor xmlns:cdr="http://schemas.openxmlformats.org/drawingml/2006/chartDrawing">
    <cdr:from>
      <cdr:x>0.61436</cdr:x>
      <cdr:y>0.84528</cdr:y>
    </cdr:from>
    <cdr:to>
      <cdr:x>0.68611</cdr:x>
      <cdr:y>1</cdr:y>
    </cdr:to>
    <cdr:sp macro="" textlink="">
      <cdr:nvSpPr>
        <cdr:cNvPr id="7" name="TextBox 6"/>
        <cdr:cNvSpPr txBox="1"/>
      </cdr:nvSpPr>
      <cdr:spPr bwMode="auto">
        <a:xfrm xmlns:a="http://schemas.openxmlformats.org/drawingml/2006/main">
          <a:off x="5340724" y="3796185"/>
          <a:ext cx="623733" cy="694853"/>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square" lIns="0" tIns="0" rIns="0" rtlCol="0">
          <a:prstTxWarp prst="textNoShape">
            <a:avLst/>
          </a:prstTxWarp>
        </a:bodyPr>
        <a:lstStyle xmlns:a="http://schemas.openxmlformats.org/drawingml/2006/main"/>
        <a:p xmlns:a="http://schemas.openxmlformats.org/drawingml/2006/main">
          <a:pPr eaLnBrk="0" hangingPunct="0"/>
          <a:r>
            <a:rPr lang="en-US" sz="1400" i="0" dirty="0" smtClean="0">
              <a:solidFill>
                <a:sysClr val="windowText" lastClr="000000"/>
              </a:solidFill>
              <a:latin typeface="+mn-lt"/>
              <a:ea typeface="Times New Roman" charset="0"/>
              <a:cs typeface="Times New Roman" charset="0"/>
            </a:rPr>
            <a:t>East South Central</a:t>
          </a:r>
        </a:p>
      </cdr:txBody>
    </cdr:sp>
  </cdr:relSizeAnchor>
  <cdr:relSizeAnchor xmlns:cdr="http://schemas.openxmlformats.org/drawingml/2006/chartDrawing">
    <cdr:from>
      <cdr:x>0.71592</cdr:x>
      <cdr:y>0.84461</cdr:y>
    </cdr:from>
    <cdr:to>
      <cdr:x>0.79909</cdr:x>
      <cdr:y>1</cdr:y>
    </cdr:to>
    <cdr:sp macro="" textlink="">
      <cdr:nvSpPr>
        <cdr:cNvPr id="8" name="TextBox 7"/>
        <cdr:cNvSpPr txBox="1"/>
      </cdr:nvSpPr>
      <cdr:spPr bwMode="auto">
        <a:xfrm xmlns:a="http://schemas.openxmlformats.org/drawingml/2006/main">
          <a:off x="6223600" y="3793176"/>
          <a:ext cx="723009" cy="697862"/>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square" lIns="0" tIns="0" rIns="0" rtlCol="0">
          <a:prstTxWarp prst="textNoShape">
            <a:avLst/>
          </a:prstTxWarp>
        </a:bodyPr>
        <a:lstStyle xmlns:a="http://schemas.openxmlformats.org/drawingml/2006/main"/>
        <a:p xmlns:a="http://schemas.openxmlformats.org/drawingml/2006/main">
          <a:pPr eaLnBrk="0" hangingPunct="0"/>
          <a:r>
            <a:rPr lang="en-US" sz="1400" i="0" dirty="0" smtClean="0">
              <a:solidFill>
                <a:sysClr val="windowText" lastClr="000000"/>
              </a:solidFill>
              <a:latin typeface="+mn-lt"/>
              <a:ea typeface="Times New Roman" charset="0"/>
              <a:cs typeface="Times New Roman" charset="0"/>
            </a:rPr>
            <a:t>West South Central</a:t>
          </a:r>
        </a:p>
      </cdr:txBody>
    </cdr:sp>
  </cdr:relSizeAnchor>
  <cdr:relSizeAnchor xmlns:cdr="http://schemas.openxmlformats.org/drawingml/2006/chartDrawing">
    <cdr:from>
      <cdr:x>0.8111</cdr:x>
      <cdr:y>0.84742</cdr:y>
    </cdr:from>
    <cdr:to>
      <cdr:x>0.90125</cdr:x>
      <cdr:y>0.90011</cdr:y>
    </cdr:to>
    <cdr:sp macro="" textlink="">
      <cdr:nvSpPr>
        <cdr:cNvPr id="9" name="TextBox 8"/>
        <cdr:cNvSpPr txBox="1"/>
      </cdr:nvSpPr>
      <cdr:spPr bwMode="auto">
        <a:xfrm xmlns:a="http://schemas.openxmlformats.org/drawingml/2006/main">
          <a:off x="6740785" y="4300253"/>
          <a:ext cx="749203" cy="267377"/>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square" lIns="0" tIns="0" rIns="0" rtlCol="0">
          <a:prstTxWarp prst="textNoShape">
            <a:avLst/>
          </a:prstTxWarp>
        </a:bodyPr>
        <a:lstStyle xmlns:a="http://schemas.openxmlformats.org/drawingml/2006/main"/>
        <a:p xmlns:a="http://schemas.openxmlformats.org/drawingml/2006/main">
          <a:pPr eaLnBrk="0" hangingPunct="0"/>
          <a:r>
            <a:rPr lang="en-US" sz="1400" i="0" dirty="0" smtClean="0">
              <a:solidFill>
                <a:sysClr val="windowText" lastClr="000000"/>
              </a:solidFill>
              <a:latin typeface="+mn-lt"/>
              <a:ea typeface="Times New Roman" charset="0"/>
              <a:cs typeface="Times New Roman" charset="0"/>
            </a:rPr>
            <a:t>Mountain</a:t>
          </a:r>
        </a:p>
      </cdr:txBody>
    </cdr:sp>
  </cdr:relSizeAnchor>
  <cdr:relSizeAnchor xmlns:cdr="http://schemas.openxmlformats.org/drawingml/2006/chartDrawing">
    <cdr:from>
      <cdr:x>0.92025</cdr:x>
      <cdr:y>0.84742</cdr:y>
    </cdr:from>
    <cdr:to>
      <cdr:x>0.98854</cdr:x>
      <cdr:y>0.90487</cdr:y>
    </cdr:to>
    <cdr:sp macro="" textlink="">
      <cdr:nvSpPr>
        <cdr:cNvPr id="10" name="TextBox 9"/>
        <cdr:cNvSpPr txBox="1"/>
      </cdr:nvSpPr>
      <cdr:spPr bwMode="auto">
        <a:xfrm xmlns:a="http://schemas.openxmlformats.org/drawingml/2006/main">
          <a:off x="7647832" y="4300251"/>
          <a:ext cx="567542" cy="291569"/>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square" lIns="0" tIns="0" rIns="0" rtlCol="0">
          <a:prstTxWarp prst="textNoShape">
            <a:avLst/>
          </a:prstTxWarp>
        </a:bodyPr>
        <a:lstStyle xmlns:a="http://schemas.openxmlformats.org/drawingml/2006/main"/>
        <a:p xmlns:a="http://schemas.openxmlformats.org/drawingml/2006/main">
          <a:pPr eaLnBrk="0" hangingPunct="0"/>
          <a:r>
            <a:rPr lang="en-US" sz="1400" i="0" dirty="0" smtClean="0">
              <a:solidFill>
                <a:sysClr val="windowText" lastClr="000000"/>
              </a:solidFill>
              <a:latin typeface="+mn-lt"/>
              <a:ea typeface="Times New Roman" charset="0"/>
              <a:cs typeface="Times New Roman" charset="0"/>
            </a:rPr>
            <a:t>Pacific</a:t>
          </a:r>
        </a:p>
      </cdr:txBody>
    </cdr:sp>
  </cdr:relSizeAnchor>
  <cdr:relSizeAnchor xmlns:cdr="http://schemas.openxmlformats.org/drawingml/2006/chartDrawing">
    <cdr:from>
      <cdr:x>0.20347</cdr:x>
      <cdr:y>0.84958</cdr:y>
    </cdr:from>
    <cdr:to>
      <cdr:x>0.29006</cdr:x>
      <cdr:y>0.9585</cdr:y>
    </cdr:to>
    <cdr:sp macro="" textlink="">
      <cdr:nvSpPr>
        <cdr:cNvPr id="11" name="TextBox 10"/>
        <cdr:cNvSpPr txBox="1"/>
      </cdr:nvSpPr>
      <cdr:spPr bwMode="auto">
        <a:xfrm xmlns:a="http://schemas.openxmlformats.org/drawingml/2006/main">
          <a:off x="1690957" y="4311209"/>
          <a:ext cx="719617" cy="552753"/>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square" lIns="0" tIns="0" rIns="0" rtlCol="0">
          <a:prstTxWarp prst="textNoShape">
            <a:avLst/>
          </a:prstTxWarp>
        </a:bodyPr>
        <a:lstStyle xmlns:a="http://schemas.openxmlformats.org/drawingml/2006/main"/>
        <a:p xmlns:a="http://schemas.openxmlformats.org/drawingml/2006/main">
          <a:pPr eaLnBrk="0" hangingPunct="0"/>
          <a:r>
            <a:rPr lang="en-US" sz="1400" i="0" dirty="0" smtClean="0">
              <a:solidFill>
                <a:sysClr val="windowText" lastClr="000000"/>
              </a:solidFill>
              <a:latin typeface="+mn-lt"/>
              <a:ea typeface="Times New Roman" charset="0"/>
              <a:cs typeface="Times New Roman" charset="0"/>
            </a:rPr>
            <a:t>Mid-Atlantic</a:t>
          </a:r>
        </a:p>
      </cdr:txBody>
    </cdr:sp>
  </cdr:relSizeAnchor>
  <cdr:relSizeAnchor xmlns:cdr="http://schemas.openxmlformats.org/drawingml/2006/chartDrawing">
    <cdr:from>
      <cdr:x>0.38594</cdr:x>
      <cdr:y>0.58482</cdr:y>
    </cdr:from>
    <cdr:to>
      <cdr:x>0.52398</cdr:x>
      <cdr:y>0.63898</cdr:y>
    </cdr:to>
    <cdr:sp macro="" textlink="">
      <cdr:nvSpPr>
        <cdr:cNvPr id="12" name="TextBox 1"/>
        <cdr:cNvSpPr txBox="1"/>
      </cdr:nvSpPr>
      <cdr:spPr bwMode="auto">
        <a:xfrm xmlns:a="http://schemas.openxmlformats.org/drawingml/2006/main">
          <a:off x="3355070" y="2626430"/>
          <a:ext cx="1200002" cy="243234"/>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ysClr val="windowText" lastClr="000000"/>
              </a:solidFill>
              <a:latin typeface="+mn-lt"/>
              <a:ea typeface="Times New Roman" charset="0"/>
              <a:cs typeface="Times New Roman" charset="0"/>
            </a:rPr>
            <a:t>2018   2050</a:t>
          </a:r>
        </a:p>
      </cdr:txBody>
    </cdr:sp>
  </cdr:relSizeAnchor>
  <cdr:relSizeAnchor xmlns:cdr="http://schemas.openxmlformats.org/drawingml/2006/chartDrawing">
    <cdr:from>
      <cdr:x>0.5759</cdr:x>
      <cdr:y>0.16684</cdr:y>
    </cdr:from>
    <cdr:to>
      <cdr:x>0.74669</cdr:x>
      <cdr:y>0.50523</cdr:y>
    </cdr:to>
    <cdr:sp macro="" textlink="">
      <cdr:nvSpPr>
        <cdr:cNvPr id="13" name="TextBox 1"/>
        <cdr:cNvSpPr txBox="1"/>
      </cdr:nvSpPr>
      <cdr:spPr bwMode="auto">
        <a:xfrm xmlns:a="http://schemas.openxmlformats.org/drawingml/2006/main">
          <a:off x="4974161" y="910206"/>
          <a:ext cx="1475147" cy="1846099"/>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dirty="0" smtClean="0">
              <a:solidFill>
                <a:schemeClr val="accent3"/>
              </a:solidFill>
              <a:latin typeface="+mn-lt"/>
              <a:ea typeface="Times New Roman" charset="0"/>
              <a:cs typeface="Times New Roman" charset="0"/>
            </a:rPr>
            <a:t>mobile</a:t>
          </a:r>
        </a:p>
        <a:p xmlns:a="http://schemas.openxmlformats.org/drawingml/2006/main">
          <a:pPr eaLnBrk="0" hangingPunct="0"/>
          <a:endParaRPr lang="en-US" sz="1400" b="1" i="0" dirty="0" smtClean="0">
            <a:solidFill>
              <a:sysClr val="windowText" lastClr="000000"/>
            </a:solidFill>
            <a:latin typeface="+mn-lt"/>
            <a:ea typeface="Times New Roman" charset="0"/>
            <a:cs typeface="Times New Roman" charset="0"/>
          </a:endParaRPr>
        </a:p>
        <a:p xmlns:a="http://schemas.openxmlformats.org/drawingml/2006/main">
          <a:pPr eaLnBrk="0" hangingPunct="0"/>
          <a:endParaRPr lang="en-US" sz="1400" b="1" i="0" dirty="0" smtClean="0">
            <a:solidFill>
              <a:sysClr val="windowText" lastClr="000000"/>
            </a:solidFill>
            <a:latin typeface="+mn-lt"/>
            <a:ea typeface="Times New Roman" charset="0"/>
            <a:cs typeface="Times New Roman" charset="0"/>
          </a:endParaRPr>
        </a:p>
        <a:p xmlns:a="http://schemas.openxmlformats.org/drawingml/2006/main">
          <a:pPr eaLnBrk="0" hangingPunct="0"/>
          <a:r>
            <a:rPr lang="en-US" sz="1400" b="1" i="0" dirty="0" smtClean="0">
              <a:solidFill>
                <a:schemeClr val="accent2"/>
              </a:solidFill>
              <a:latin typeface="+mn-lt"/>
              <a:ea typeface="Times New Roman" charset="0"/>
              <a:cs typeface="Times New Roman" charset="0"/>
            </a:rPr>
            <a:t>multifamily</a:t>
          </a:r>
        </a:p>
        <a:p xmlns:a="http://schemas.openxmlformats.org/drawingml/2006/main">
          <a:pPr eaLnBrk="0" hangingPunct="0"/>
          <a:endParaRPr lang="en-US" sz="1400" b="1" i="0" dirty="0" smtClean="0">
            <a:solidFill>
              <a:sysClr val="windowText" lastClr="000000"/>
            </a:solidFill>
            <a:latin typeface="+mn-lt"/>
            <a:ea typeface="Times New Roman" charset="0"/>
            <a:cs typeface="Times New Roman" charset="0"/>
          </a:endParaRPr>
        </a:p>
        <a:p xmlns:a="http://schemas.openxmlformats.org/drawingml/2006/main">
          <a:pPr eaLnBrk="0" hangingPunct="0"/>
          <a:endParaRPr lang="en-US" sz="1400" b="1" i="0" dirty="0" smtClean="0">
            <a:solidFill>
              <a:sysClr val="windowText" lastClr="000000"/>
            </a:solidFill>
            <a:latin typeface="+mn-lt"/>
            <a:ea typeface="Times New Roman" charset="0"/>
            <a:cs typeface="Times New Roman" charset="0"/>
          </a:endParaRPr>
        </a:p>
        <a:p xmlns:a="http://schemas.openxmlformats.org/drawingml/2006/main">
          <a:pPr eaLnBrk="0" hangingPunct="0"/>
          <a:r>
            <a:rPr lang="en-US" sz="1400" b="1" i="0" dirty="0" smtClean="0">
              <a:solidFill>
                <a:schemeClr val="accent1"/>
              </a:solidFill>
              <a:latin typeface="+mn-lt"/>
              <a:ea typeface="Times New Roman" charset="0"/>
              <a:cs typeface="Times New Roman" charset="0"/>
            </a:rPr>
            <a:t>single</a:t>
          </a:r>
          <a:r>
            <a:rPr lang="en-US" sz="1400" b="1" i="0" baseline="0" dirty="0" smtClean="0">
              <a:solidFill>
                <a:schemeClr val="accent1"/>
              </a:solidFill>
              <a:latin typeface="+mn-lt"/>
              <a:ea typeface="Times New Roman" charset="0"/>
              <a:cs typeface="Times New Roman" charset="0"/>
            </a:rPr>
            <a:t> </a:t>
          </a:r>
          <a:r>
            <a:rPr lang="en-US" sz="1400" b="1" i="0" dirty="0" smtClean="0">
              <a:solidFill>
                <a:schemeClr val="accent1"/>
              </a:solidFill>
              <a:latin typeface="+mn-lt"/>
              <a:ea typeface="Times New Roman" charset="0"/>
              <a:cs typeface="Times New Roman" charset="0"/>
            </a:rPr>
            <a:t>family</a:t>
          </a:r>
        </a:p>
      </cdr:txBody>
    </cdr:sp>
  </cdr:relSizeAnchor>
  <cdr:relSizeAnchor xmlns:cdr="http://schemas.openxmlformats.org/drawingml/2006/chartDrawing">
    <cdr:from>
      <cdr:x>0.00119</cdr:x>
      <cdr:y>0.00931</cdr:y>
    </cdr:from>
    <cdr:to>
      <cdr:x>1</cdr:x>
      <cdr:y>0.09411</cdr:y>
    </cdr:to>
    <cdr:sp macro="" textlink="">
      <cdr:nvSpPr>
        <cdr:cNvPr id="14" name="TextBox 1"/>
        <cdr:cNvSpPr txBox="1"/>
      </cdr:nvSpPr>
      <cdr:spPr bwMode="auto">
        <a:xfrm xmlns:a="http://schemas.openxmlformats.org/drawingml/2006/main">
          <a:off x="50800" y="50800"/>
          <a:ext cx="8626929" cy="462642"/>
        </a:xfrm>
        <a:prstGeom xmlns:a="http://schemas.openxmlformats.org/drawingml/2006/main" prst="rect">
          <a:avLst/>
        </a:prstGeom>
        <a:solidFill xmlns:a="http://schemas.openxmlformats.org/drawingml/2006/main">
          <a:schemeClr val="bg1"/>
        </a:solidFill>
        <a:ln xmlns:a="http://schemas.openxmlformats.org/drawingml/2006/main" w="9525">
          <a:noFill/>
          <a:miter lim="800000"/>
          <a:headEnd/>
          <a:tailEnd/>
        </a:ln>
      </cdr:spPr>
      <cdr:txBody>
        <a:bodyPr xmlns:a="http://schemas.openxmlformats.org/drawingml/2006/main" wrap="squar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400" b="1" i="0" baseline="0" dirty="0">
              <a:solidFill>
                <a:sysClr val="windowText" lastClr="000000"/>
              </a:solidFill>
              <a:latin typeface="+mn-lt"/>
              <a:ea typeface="Times New Roman" charset="0"/>
              <a:cs typeface="Times New Roman" charset="0"/>
            </a:rPr>
            <a:t>Residential housing </a:t>
          </a:r>
          <a:r>
            <a:rPr lang="en-US" sz="1400" b="1" i="0" baseline="0" dirty="0" smtClean="0">
              <a:solidFill>
                <a:sysClr val="windowText" lastClr="000000"/>
              </a:solidFill>
              <a:latin typeface="+mn-lt"/>
              <a:ea typeface="Times New Roman" charset="0"/>
              <a:cs typeface="Times New Roman" charset="0"/>
            </a:rPr>
            <a:t>units (Reference case)</a:t>
          </a:r>
          <a:endParaRPr lang="en-US" sz="1400" b="1" i="0" baseline="0" dirty="0">
            <a:solidFill>
              <a:sysClr val="windowText" lastClr="000000"/>
            </a:solidFill>
            <a:latin typeface="+mn-lt"/>
            <a:ea typeface="Times New Roman" charset="0"/>
            <a:cs typeface="Times New Roman" charset="0"/>
          </a:endParaRPr>
        </a:p>
        <a:p xmlns:a="http://schemas.openxmlformats.org/drawingml/2006/main">
          <a:pPr eaLnBrk="0" hangingPunct="0"/>
          <a:r>
            <a:rPr lang="en-US" sz="1400" i="0" baseline="0" dirty="0">
              <a:solidFill>
                <a:sysClr val="windowText" lastClr="000000"/>
              </a:solidFill>
              <a:latin typeface="+mn-lt"/>
              <a:ea typeface="Times New Roman" charset="0"/>
              <a:cs typeface="Times New Roman" charset="0"/>
            </a:rPr>
            <a:t>millions</a:t>
          </a:r>
          <a:endParaRPr lang="en-US" sz="1400" i="0" dirty="0">
            <a:solidFill>
              <a:sysClr val="windowText" lastClr="000000"/>
            </a:solidFill>
            <a:latin typeface="+mn-lt"/>
            <a:ea typeface="Times New Roman" charset="0"/>
            <a:cs typeface="Times New Roman" charset="0"/>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66895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69920" cy="480060"/>
          </a:xfrm>
          <a:prstGeom prst="rect">
            <a:avLst/>
          </a:prstGeom>
        </p:spPr>
        <p:txBody>
          <a:bodyPr vert="horz" lIns="96620" tIns="48311" rIns="96620" bIns="48311" rtlCol="0"/>
          <a:lstStyle>
            <a:lvl1pPr algn="l">
              <a:defRPr sz="1200"/>
            </a:lvl1pPr>
          </a:lstStyle>
          <a:p>
            <a:endParaRPr lang="en-US" dirty="0"/>
          </a:p>
        </p:txBody>
      </p:sp>
      <p:sp>
        <p:nvSpPr>
          <p:cNvPr id="3" name="Date Placeholder 2"/>
          <p:cNvSpPr>
            <a:spLocks noGrp="1"/>
          </p:cNvSpPr>
          <p:nvPr>
            <p:ph type="dt" idx="1"/>
          </p:nvPr>
        </p:nvSpPr>
        <p:spPr>
          <a:xfrm>
            <a:off x="4143587" y="1"/>
            <a:ext cx="3169920" cy="480060"/>
          </a:xfrm>
          <a:prstGeom prst="rect">
            <a:avLst/>
          </a:prstGeom>
        </p:spPr>
        <p:txBody>
          <a:bodyPr vert="horz" lIns="96620" tIns="48311" rIns="96620" bIns="48311" rtlCol="0"/>
          <a:lstStyle>
            <a:lvl1pPr algn="r">
              <a:defRPr sz="1200"/>
            </a:lvl1pPr>
          </a:lstStyle>
          <a:p>
            <a:fld id="{76206BF8-075B-43A5-9410-434F7CD3D58A}" type="datetimeFigureOut">
              <a:rPr lang="en-US" smtClean="0"/>
              <a:pPr/>
              <a:t>3/5/2019</a:t>
            </a:fld>
            <a:endParaRPr lang="en-US" dirty="0"/>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6620" tIns="48311" rIns="96620" bIns="4831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20" tIns="48311" rIns="96620" bIns="4831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1" y="9119475"/>
            <a:ext cx="3169920" cy="480060"/>
          </a:xfrm>
          <a:prstGeom prst="rect">
            <a:avLst/>
          </a:prstGeom>
        </p:spPr>
        <p:txBody>
          <a:bodyPr vert="horz" lIns="96620" tIns="48311" rIns="96620" bIns="48311" rtlCol="0" anchor="b"/>
          <a:lstStyle>
            <a:lvl1pPr algn="l">
              <a:defRPr sz="1200"/>
            </a:lvl1pPr>
          </a:lstStyle>
          <a:p>
            <a:endParaRPr lang="en-US" dirty="0"/>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20" tIns="48311" rIns="96620" bIns="48311" rtlCol="0" anchor="b"/>
          <a:lstStyle>
            <a:lvl1pPr algn="r">
              <a:defRPr sz="1200"/>
            </a:lvl1pPr>
          </a:lstStyle>
          <a:p>
            <a:fld id="{0EBA4C88-B6CE-4DF6-AC5C-0E11A83F5D76}" type="slidenum">
              <a:rPr lang="en-US" smtClean="0"/>
              <a:pPr/>
              <a:t>‹#›</a:t>
            </a:fld>
            <a:endParaRPr lang="en-US" dirty="0"/>
          </a:p>
        </p:txBody>
      </p:sp>
    </p:spTree>
    <p:extLst>
      <p:ext uri="{BB962C8B-B14F-4D97-AF65-F5344CB8AC3E}">
        <p14:creationId xmlns:p14="http://schemas.microsoft.com/office/powerpoint/2010/main" val="28218189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BA4C88-B6CE-4DF6-AC5C-0E11A83F5D76}" type="slidenum">
              <a:rPr lang="en-US" smtClean="0"/>
              <a:pPr/>
              <a:t>1</a:t>
            </a:fld>
            <a:endParaRPr lang="en-US" dirty="0"/>
          </a:p>
        </p:txBody>
      </p:sp>
    </p:spTree>
    <p:extLst>
      <p:ext uri="{BB962C8B-B14F-4D97-AF65-F5344CB8AC3E}">
        <p14:creationId xmlns:p14="http://schemas.microsoft.com/office/powerpoint/2010/main" val="1177674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BA4C88-B6CE-4DF6-AC5C-0E11A83F5D76}" type="slidenum">
              <a:rPr lang="en-US" smtClean="0"/>
              <a:pPr/>
              <a:t>7</a:t>
            </a:fld>
            <a:endParaRPr lang="en-US" dirty="0"/>
          </a:p>
        </p:txBody>
      </p:sp>
    </p:spTree>
    <p:extLst>
      <p:ext uri="{BB962C8B-B14F-4D97-AF65-F5344CB8AC3E}">
        <p14:creationId xmlns:p14="http://schemas.microsoft.com/office/powerpoint/2010/main" val="3226827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BA4C88-B6CE-4DF6-AC5C-0E11A83F5D76}" type="slidenum">
              <a:rPr lang="en-US" smtClean="0"/>
              <a:pPr/>
              <a:t>8</a:t>
            </a:fld>
            <a:endParaRPr lang="en-US" dirty="0"/>
          </a:p>
        </p:txBody>
      </p:sp>
    </p:spTree>
    <p:extLst>
      <p:ext uri="{BB962C8B-B14F-4D97-AF65-F5344CB8AC3E}">
        <p14:creationId xmlns:p14="http://schemas.microsoft.com/office/powerpoint/2010/main" val="1497302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ong title and text">
    <p:spTree>
      <p:nvGrpSpPr>
        <p:cNvPr id="1" name=""/>
        <p:cNvGrpSpPr/>
        <p:nvPr/>
      </p:nvGrpSpPr>
      <p:grpSpPr>
        <a:xfrm>
          <a:off x="0" y="0"/>
          <a:ext cx="0" cy="0"/>
          <a:chOff x="0" y="0"/>
          <a:chExt cx="0" cy="0"/>
        </a:xfrm>
      </p:grpSpPr>
      <p:sp>
        <p:nvSpPr>
          <p:cNvPr id="5" name="Oval 13"/>
          <p:cNvSpPr>
            <a:spLocks noChangeAspect="1"/>
          </p:cNvSpPr>
          <p:nvPr/>
        </p:nvSpPr>
        <p:spPr bwMode="auto">
          <a:xfrm>
            <a:off x="8732838" y="6456542"/>
            <a:ext cx="276225" cy="274638"/>
          </a:xfrm>
          <a:prstGeom prst="ellipse">
            <a:avLst/>
          </a:prstGeom>
          <a:solidFill>
            <a:srgbClr val="FFFFFF"/>
          </a:solidFill>
          <a:ln w="9525">
            <a:noFill/>
            <a:round/>
            <a:headEnd/>
            <a:tailEnd/>
          </a:ln>
        </p:spPr>
        <p:txBody>
          <a:bodyPr/>
          <a:lstStyle/>
          <a:p>
            <a:pPr eaLnBrk="0" hangingPunct="0"/>
            <a:endParaRPr lang="en-US" dirty="0"/>
          </a:p>
        </p:txBody>
      </p:sp>
      <p:sp>
        <p:nvSpPr>
          <p:cNvPr id="10" name="Text Placeholder 8"/>
          <p:cNvSpPr>
            <a:spLocks noGrp="1"/>
          </p:cNvSpPr>
          <p:nvPr>
            <p:ph type="body" sz="quarter" idx="12"/>
          </p:nvPr>
        </p:nvSpPr>
        <p:spPr>
          <a:xfrm>
            <a:off x="231820" y="1689100"/>
            <a:ext cx="8693239" cy="4487863"/>
          </a:xfrm>
          <a:prstGeom prst="rect">
            <a:avLst/>
          </a:prstGeom>
        </p:spPr>
        <p:txBody>
          <a:bodyPr/>
          <a:lstStyle>
            <a:lvl1pPr marL="237744" indent="-237744">
              <a:lnSpc>
                <a:spcPct val="125000"/>
              </a:lnSpc>
              <a:spcBef>
                <a:spcPts val="1600"/>
              </a:spcBef>
              <a:spcAft>
                <a:spcPts val="600"/>
              </a:spcAft>
              <a:defRPr sz="1400"/>
            </a:lvl1pPr>
            <a:lvl2pPr marL="694944" indent="-237744">
              <a:lnSpc>
                <a:spcPct val="125000"/>
              </a:lnSpc>
              <a:spcAft>
                <a:spcPts val="400"/>
              </a:spcAft>
              <a:defRPr sz="1400"/>
            </a:lvl2pPr>
            <a:lvl3pPr marL="1088136" indent="-173736">
              <a:lnSpc>
                <a:spcPct val="125000"/>
              </a:lnSpc>
              <a:spcAft>
                <a:spcPts val="400"/>
              </a:spcAft>
              <a:defRPr sz="1400"/>
            </a:lvl3pPr>
            <a:lvl4pPr marL="1609344" indent="-237744">
              <a:lnSpc>
                <a:spcPct val="125000"/>
              </a:lnSpc>
              <a:spcAft>
                <a:spcPts val="400"/>
              </a:spcAft>
              <a:defRPr sz="1400"/>
            </a:lvl4pPr>
            <a:lvl5pPr marL="2002536" indent="-173736">
              <a:lnSpc>
                <a:spcPct val="125000"/>
              </a:lnSpc>
              <a:spcAft>
                <a:spcPts val="400"/>
              </a:spcAft>
              <a:buFont typeface="Arial" pitchFamily="34" charset="0"/>
              <a:buChar cha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1"/>
          <p:cNvSpPr>
            <a:spLocks noGrp="1"/>
          </p:cNvSpPr>
          <p:nvPr>
            <p:ph type="title" hasCustomPrompt="1"/>
          </p:nvPr>
        </p:nvSpPr>
        <p:spPr>
          <a:xfrm>
            <a:off x="231819" y="755506"/>
            <a:ext cx="8699679" cy="755794"/>
          </a:xfrm>
          <a:prstGeom prst="rect">
            <a:avLst/>
          </a:prstGeom>
        </p:spPr>
        <p:txBody>
          <a:bodyPr anchor="b" anchorCtr="0"/>
          <a:lstStyle>
            <a:lvl1pPr algn="l">
              <a:defRPr sz="2400">
                <a:solidFill>
                  <a:schemeClr val="accent1"/>
                </a:solidFill>
              </a:defRPr>
            </a:lvl1pPr>
          </a:lstStyle>
          <a:p>
            <a:r>
              <a:rPr lang="en-US" dirty="0" smtClean="0"/>
              <a:t>Click to edit Master title style. You can have up to two lines of text.</a:t>
            </a:r>
            <a:endParaRPr lang="en-US" dirty="0"/>
          </a:p>
        </p:txBody>
      </p:sp>
      <p:sp>
        <p:nvSpPr>
          <p:cNvPr id="6" name="Slide Number Placeholder 5"/>
          <p:cNvSpPr>
            <a:spLocks noGrp="1"/>
          </p:cNvSpPr>
          <p:nvPr>
            <p:ph type="sldNum" sz="quarter" idx="4"/>
          </p:nvPr>
        </p:nvSpPr>
        <p:spPr>
          <a:xfrm>
            <a:off x="8636000" y="6419088"/>
            <a:ext cx="508000" cy="365125"/>
          </a:xfrm>
          <a:prstGeom prst="rect">
            <a:avLst/>
          </a:prstGeom>
        </p:spPr>
        <p:txBody>
          <a:bodyPr vert="horz" lIns="91440" tIns="45720" rIns="91440" bIns="45720" rtlCol="0" anchor="ctr"/>
          <a:lstStyle>
            <a:lvl1pPr algn="ctr">
              <a:defRPr sz="1200">
                <a:solidFill>
                  <a:schemeClr val="tx1"/>
                </a:solidFill>
                <a:latin typeface="+mj-lt"/>
              </a:defRPr>
            </a:lvl1pPr>
          </a:lstStyle>
          <a:p>
            <a:fld id="{2D80C5C9-96E0-47EC-B500-37C5FE284639}" type="slidenum">
              <a:rPr lang="en-US" smtClean="0"/>
              <a:pPr/>
              <a:t>‹#›</a:t>
            </a:fld>
            <a:endParaRPr lang="en-US" dirty="0"/>
          </a:p>
        </p:txBody>
      </p:sp>
    </p:spTree>
  </p:cSld>
  <p:clrMapOvr>
    <a:masterClrMapping/>
  </p:clrMapOvr>
  <p:extLst mod="1">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full-screen image/char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1 column">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238259" y="1689100"/>
            <a:ext cx="8693239" cy="4491567"/>
          </a:xfrm>
          <a:prstGeom prst="rect">
            <a:avLst/>
          </a:prstGeom>
        </p:spPr>
        <p:txBody>
          <a:bodyPr/>
          <a:lstStyle>
            <a:lvl1pPr marL="237744" indent="-237744">
              <a:lnSpc>
                <a:spcPct val="125000"/>
              </a:lnSpc>
              <a:spcBef>
                <a:spcPts val="1600"/>
              </a:spcBef>
              <a:spcAft>
                <a:spcPts val="600"/>
              </a:spcAft>
              <a:defRPr sz="1400"/>
            </a:lvl1pPr>
            <a:lvl2pPr>
              <a:lnSpc>
                <a:spcPct val="125000"/>
              </a:lnSpc>
              <a:spcAft>
                <a:spcPts val="400"/>
              </a:spcAft>
              <a:defRPr sz="1400"/>
            </a:lvl2pPr>
            <a:lvl3pPr>
              <a:lnSpc>
                <a:spcPct val="125000"/>
              </a:lnSpc>
              <a:spcAft>
                <a:spcPts val="400"/>
              </a:spcAft>
              <a:defRPr sz="1400"/>
            </a:lvl3pPr>
            <a:lvl4pPr>
              <a:lnSpc>
                <a:spcPct val="125000"/>
              </a:lnSpc>
              <a:spcAft>
                <a:spcPts val="400"/>
              </a:spcAft>
              <a:defRPr sz="1400"/>
            </a:lvl4pPr>
            <a:lvl5pPr>
              <a:lnSpc>
                <a:spcPct val="125000"/>
              </a:lnSpc>
              <a:spcAft>
                <a:spcPts val="400"/>
              </a:spcAft>
              <a:buFont typeface="Arial" pitchFamily="34" charset="0"/>
              <a:buChar cha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1"/>
          <p:cNvSpPr>
            <a:spLocks noGrp="1"/>
          </p:cNvSpPr>
          <p:nvPr>
            <p:ph type="title" hasCustomPrompt="1"/>
          </p:nvPr>
        </p:nvSpPr>
        <p:spPr>
          <a:xfrm>
            <a:off x="231819" y="755506"/>
            <a:ext cx="8699679" cy="755794"/>
          </a:xfrm>
          <a:prstGeom prst="rect">
            <a:avLst/>
          </a:prstGeom>
        </p:spPr>
        <p:txBody>
          <a:bodyPr anchor="b" anchorCtr="0"/>
          <a:lstStyle>
            <a:lvl1pPr algn="l">
              <a:defRPr sz="2400">
                <a:solidFill>
                  <a:schemeClr val="accent1"/>
                </a:solidFill>
              </a:defRPr>
            </a:lvl1pPr>
          </a:lstStyle>
          <a:p>
            <a:r>
              <a:rPr lang="en-US" dirty="0" smtClean="0"/>
              <a:t>Click to edit Master title style. You can have up to two lines of text.</a:t>
            </a:r>
            <a:endParaRPr lang="en-US" dirty="0"/>
          </a:p>
        </p:txBody>
      </p:sp>
      <p:sp>
        <p:nvSpPr>
          <p:cNvPr id="5" name="Slide Number Placeholder 5"/>
          <p:cNvSpPr>
            <a:spLocks noGrp="1"/>
          </p:cNvSpPr>
          <p:nvPr>
            <p:ph type="sldNum" sz="quarter" idx="4"/>
          </p:nvPr>
        </p:nvSpPr>
        <p:spPr>
          <a:xfrm>
            <a:off x="8649477" y="6419088"/>
            <a:ext cx="485192" cy="365125"/>
          </a:xfrm>
          <a:prstGeom prst="rect">
            <a:avLst/>
          </a:prstGeom>
        </p:spPr>
        <p:txBody>
          <a:bodyPr vert="horz" lIns="91440" tIns="45720" rIns="91440" bIns="45720" rtlCol="0" anchor="ctr"/>
          <a:lstStyle>
            <a:lvl1pPr algn="ctr">
              <a:defRPr sz="1200">
                <a:solidFill>
                  <a:schemeClr val="tx1"/>
                </a:solidFill>
                <a:latin typeface="+mj-lt"/>
              </a:defRPr>
            </a:lvl1pPr>
          </a:lstStyle>
          <a:p>
            <a:fld id="{2D80C5C9-96E0-47EC-B500-37C5FE284639}" type="slidenum">
              <a:rPr lang="en-US" smtClean="0"/>
              <a:pPr/>
              <a:t>‹#›</a:t>
            </a:fld>
            <a:endParaRPr lang="en-US" dirty="0"/>
          </a:p>
        </p:txBody>
      </p:sp>
    </p:spTree>
    <p:extLst>
      <p:ext uri="{BB962C8B-B14F-4D97-AF65-F5344CB8AC3E}">
        <p14:creationId xmlns:p14="http://schemas.microsoft.com/office/powerpoint/2010/main" val="1290967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2 columns">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238259" y="1689100"/>
            <a:ext cx="4105141" cy="4491567"/>
          </a:xfrm>
          <a:prstGeom prst="rect">
            <a:avLst/>
          </a:prstGeom>
        </p:spPr>
        <p:txBody>
          <a:bodyPr/>
          <a:lstStyle>
            <a:lvl1pPr marL="237744" indent="-237744">
              <a:lnSpc>
                <a:spcPct val="125000"/>
              </a:lnSpc>
              <a:spcBef>
                <a:spcPts val="1600"/>
              </a:spcBef>
              <a:spcAft>
                <a:spcPts val="600"/>
              </a:spcAft>
              <a:defRPr sz="1400"/>
            </a:lvl1pPr>
            <a:lvl2pPr>
              <a:lnSpc>
                <a:spcPct val="125000"/>
              </a:lnSpc>
              <a:spcAft>
                <a:spcPts val="400"/>
              </a:spcAft>
              <a:defRPr sz="1400"/>
            </a:lvl2pPr>
            <a:lvl3pPr>
              <a:lnSpc>
                <a:spcPct val="125000"/>
              </a:lnSpc>
              <a:spcAft>
                <a:spcPts val="400"/>
              </a:spcAft>
              <a:defRPr sz="1400"/>
            </a:lvl3pPr>
            <a:lvl4pPr>
              <a:lnSpc>
                <a:spcPct val="125000"/>
              </a:lnSpc>
              <a:spcAft>
                <a:spcPts val="400"/>
              </a:spcAft>
              <a:defRPr sz="1400"/>
            </a:lvl4pPr>
            <a:lvl5pPr>
              <a:lnSpc>
                <a:spcPct val="125000"/>
              </a:lnSpc>
              <a:spcAft>
                <a:spcPts val="400"/>
              </a:spcAft>
              <a:buFont typeface="Arial" pitchFamily="34" charset="0"/>
              <a:buChar cha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2"/>
          <p:cNvSpPr>
            <a:spLocks noGrp="1"/>
          </p:cNvSpPr>
          <p:nvPr>
            <p:ph sz="quarter" idx="13"/>
          </p:nvPr>
        </p:nvSpPr>
        <p:spPr>
          <a:xfrm>
            <a:off x="4816698" y="1689100"/>
            <a:ext cx="4105141" cy="4491567"/>
          </a:xfrm>
          <a:prstGeom prst="rect">
            <a:avLst/>
          </a:prstGeom>
        </p:spPr>
        <p:txBody>
          <a:bodyPr/>
          <a:lstStyle>
            <a:lvl1pPr marL="237744" indent="-237744">
              <a:lnSpc>
                <a:spcPct val="125000"/>
              </a:lnSpc>
              <a:spcBef>
                <a:spcPts val="1600"/>
              </a:spcBef>
              <a:spcAft>
                <a:spcPts val="600"/>
              </a:spcAft>
              <a:defRPr sz="1400"/>
            </a:lvl1pPr>
            <a:lvl2pPr>
              <a:lnSpc>
                <a:spcPct val="125000"/>
              </a:lnSpc>
              <a:spcAft>
                <a:spcPts val="400"/>
              </a:spcAft>
              <a:defRPr sz="1400"/>
            </a:lvl2pPr>
            <a:lvl3pPr>
              <a:lnSpc>
                <a:spcPct val="125000"/>
              </a:lnSpc>
              <a:spcAft>
                <a:spcPts val="400"/>
              </a:spcAft>
              <a:defRPr sz="1400"/>
            </a:lvl3pPr>
            <a:lvl4pPr>
              <a:lnSpc>
                <a:spcPct val="125000"/>
              </a:lnSpc>
              <a:spcAft>
                <a:spcPts val="400"/>
              </a:spcAft>
              <a:defRPr sz="1400"/>
            </a:lvl4pPr>
            <a:lvl5pPr>
              <a:lnSpc>
                <a:spcPct val="125000"/>
              </a:lnSpc>
              <a:spcAft>
                <a:spcPts val="400"/>
              </a:spcAft>
              <a:buFont typeface="Arial" pitchFamily="34" charset="0"/>
              <a:buChar cha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4"/>
          </p:nvPr>
        </p:nvSpPr>
        <p:spPr>
          <a:xfrm>
            <a:off x="8630816" y="6419088"/>
            <a:ext cx="513184" cy="365125"/>
          </a:xfrm>
          <a:prstGeom prst="rect">
            <a:avLst/>
          </a:prstGeom>
        </p:spPr>
        <p:txBody>
          <a:bodyPr vert="horz" lIns="91440" tIns="45720" rIns="91440" bIns="45720" rtlCol="0" anchor="ctr"/>
          <a:lstStyle>
            <a:lvl1pPr algn="ctr">
              <a:defRPr sz="1200">
                <a:solidFill>
                  <a:schemeClr val="tx1"/>
                </a:solidFill>
                <a:latin typeface="+mj-lt"/>
              </a:defRPr>
            </a:lvl1pPr>
          </a:lstStyle>
          <a:p>
            <a:fld id="{2D80C5C9-96E0-47EC-B500-37C5FE284639}" type="slidenum">
              <a:rPr lang="en-US" smtClean="0"/>
              <a:pPr/>
              <a:t>‹#›</a:t>
            </a:fld>
            <a:endParaRPr lang="en-US" dirty="0"/>
          </a:p>
        </p:txBody>
      </p:sp>
      <p:sp>
        <p:nvSpPr>
          <p:cNvPr id="6" name="Title 1"/>
          <p:cNvSpPr>
            <a:spLocks noGrp="1"/>
          </p:cNvSpPr>
          <p:nvPr>
            <p:ph type="title" hasCustomPrompt="1"/>
          </p:nvPr>
        </p:nvSpPr>
        <p:spPr>
          <a:xfrm>
            <a:off x="231819" y="755506"/>
            <a:ext cx="8699679" cy="755794"/>
          </a:xfrm>
          <a:prstGeom prst="rect">
            <a:avLst/>
          </a:prstGeom>
        </p:spPr>
        <p:txBody>
          <a:bodyPr anchor="b" anchorCtr="0"/>
          <a:lstStyle>
            <a:lvl1pPr algn="l">
              <a:defRPr sz="2400">
                <a:solidFill>
                  <a:schemeClr val="accent1"/>
                </a:solidFill>
              </a:defRPr>
            </a:lvl1pPr>
          </a:lstStyle>
          <a:p>
            <a:r>
              <a:rPr lang="en-US" dirty="0" smtClean="0"/>
              <a:t>Click to edit Master title style. You can have up to two lines of text.</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3 columns">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238259" y="1689100"/>
            <a:ext cx="2743200" cy="4491567"/>
          </a:xfrm>
          <a:prstGeom prst="rect">
            <a:avLst/>
          </a:prstGeom>
        </p:spPr>
        <p:txBody>
          <a:bodyPr/>
          <a:lstStyle>
            <a:lvl1pPr marL="237744" indent="-237744">
              <a:lnSpc>
                <a:spcPct val="125000"/>
              </a:lnSpc>
              <a:spcBef>
                <a:spcPts val="1600"/>
              </a:spcBef>
              <a:spcAft>
                <a:spcPts val="600"/>
              </a:spcAft>
              <a:defRPr sz="1400"/>
            </a:lvl1pPr>
            <a:lvl2pPr>
              <a:lnSpc>
                <a:spcPct val="125000"/>
              </a:lnSpc>
              <a:spcAft>
                <a:spcPts val="400"/>
              </a:spcAft>
              <a:defRPr sz="1400"/>
            </a:lvl2pPr>
            <a:lvl3pPr>
              <a:lnSpc>
                <a:spcPct val="125000"/>
              </a:lnSpc>
              <a:spcAft>
                <a:spcPts val="400"/>
              </a:spcAft>
              <a:defRPr sz="1400"/>
            </a:lvl3pPr>
            <a:lvl4pPr>
              <a:lnSpc>
                <a:spcPct val="125000"/>
              </a:lnSpc>
              <a:spcAft>
                <a:spcPts val="400"/>
              </a:spcAft>
              <a:defRPr sz="1400"/>
            </a:lvl4pPr>
            <a:lvl5pPr>
              <a:lnSpc>
                <a:spcPct val="125000"/>
              </a:lnSpc>
              <a:spcAft>
                <a:spcPts val="400"/>
              </a:spcAft>
              <a:buFont typeface="Arial" pitchFamily="34" charset="0"/>
              <a:buChar cha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4"/>
          </p:nvPr>
        </p:nvSpPr>
        <p:spPr>
          <a:xfrm>
            <a:off x="8621486" y="6419088"/>
            <a:ext cx="522515" cy="365125"/>
          </a:xfrm>
          <a:prstGeom prst="rect">
            <a:avLst/>
          </a:prstGeom>
        </p:spPr>
        <p:txBody>
          <a:bodyPr vert="horz" lIns="91440" tIns="45720" rIns="91440" bIns="45720" rtlCol="0" anchor="ctr"/>
          <a:lstStyle>
            <a:lvl1pPr algn="ctr">
              <a:defRPr sz="1200">
                <a:solidFill>
                  <a:schemeClr val="tx1"/>
                </a:solidFill>
                <a:latin typeface="+mj-lt"/>
              </a:defRPr>
            </a:lvl1pPr>
          </a:lstStyle>
          <a:p>
            <a:fld id="{2D80C5C9-96E0-47EC-B500-37C5FE284639}" type="slidenum">
              <a:rPr lang="en-US" smtClean="0"/>
              <a:pPr/>
              <a:t>‹#›</a:t>
            </a:fld>
            <a:endParaRPr lang="en-US" dirty="0"/>
          </a:p>
        </p:txBody>
      </p:sp>
      <p:sp>
        <p:nvSpPr>
          <p:cNvPr id="6" name="Title 1"/>
          <p:cNvSpPr>
            <a:spLocks noGrp="1"/>
          </p:cNvSpPr>
          <p:nvPr>
            <p:ph type="title" hasCustomPrompt="1"/>
          </p:nvPr>
        </p:nvSpPr>
        <p:spPr>
          <a:xfrm>
            <a:off x="231819" y="755506"/>
            <a:ext cx="8699679" cy="755794"/>
          </a:xfrm>
          <a:prstGeom prst="rect">
            <a:avLst/>
          </a:prstGeom>
        </p:spPr>
        <p:txBody>
          <a:bodyPr anchor="b" anchorCtr="0"/>
          <a:lstStyle>
            <a:lvl1pPr algn="l">
              <a:defRPr sz="2400">
                <a:solidFill>
                  <a:schemeClr val="accent1"/>
                </a:solidFill>
              </a:defRPr>
            </a:lvl1pPr>
          </a:lstStyle>
          <a:p>
            <a:r>
              <a:rPr lang="en-US" dirty="0" smtClean="0"/>
              <a:t>Click to edit Master title style. You can have up to two lines of text.</a:t>
            </a:r>
            <a:endParaRPr lang="en-US" dirty="0"/>
          </a:p>
        </p:txBody>
      </p:sp>
      <p:sp>
        <p:nvSpPr>
          <p:cNvPr id="8" name="Content Placeholder 10"/>
          <p:cNvSpPr>
            <a:spLocks noGrp="1"/>
          </p:cNvSpPr>
          <p:nvPr>
            <p:ph sz="quarter" idx="13"/>
          </p:nvPr>
        </p:nvSpPr>
        <p:spPr>
          <a:xfrm>
            <a:off x="3217930" y="1689100"/>
            <a:ext cx="2743200" cy="4491567"/>
          </a:xfrm>
          <a:prstGeom prst="rect">
            <a:avLst/>
          </a:prstGeom>
        </p:spPr>
        <p:txBody>
          <a:bodyPr/>
          <a:lstStyle>
            <a:lvl1pPr marL="237744" indent="-237744">
              <a:lnSpc>
                <a:spcPct val="125000"/>
              </a:lnSpc>
              <a:spcBef>
                <a:spcPts val="1600"/>
              </a:spcBef>
              <a:spcAft>
                <a:spcPts val="600"/>
              </a:spcAft>
              <a:defRPr sz="1400"/>
            </a:lvl1pPr>
            <a:lvl2pPr>
              <a:lnSpc>
                <a:spcPct val="125000"/>
              </a:lnSpc>
              <a:spcAft>
                <a:spcPts val="400"/>
              </a:spcAft>
              <a:defRPr sz="1400"/>
            </a:lvl2pPr>
            <a:lvl3pPr>
              <a:lnSpc>
                <a:spcPct val="125000"/>
              </a:lnSpc>
              <a:spcAft>
                <a:spcPts val="400"/>
              </a:spcAft>
              <a:defRPr sz="1400"/>
            </a:lvl3pPr>
            <a:lvl4pPr>
              <a:lnSpc>
                <a:spcPct val="125000"/>
              </a:lnSpc>
              <a:spcAft>
                <a:spcPts val="400"/>
              </a:spcAft>
              <a:defRPr sz="1400"/>
            </a:lvl4pPr>
            <a:lvl5pPr>
              <a:lnSpc>
                <a:spcPct val="125000"/>
              </a:lnSpc>
              <a:spcAft>
                <a:spcPts val="400"/>
              </a:spcAft>
              <a:buFont typeface="Arial" pitchFamily="34" charset="0"/>
              <a:buChar cha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10"/>
          <p:cNvSpPr>
            <a:spLocks noGrp="1"/>
          </p:cNvSpPr>
          <p:nvPr>
            <p:ph sz="quarter" idx="14"/>
          </p:nvPr>
        </p:nvSpPr>
        <p:spPr>
          <a:xfrm>
            <a:off x="6197600" y="1689100"/>
            <a:ext cx="2743200" cy="4491567"/>
          </a:xfrm>
          <a:prstGeom prst="rect">
            <a:avLst/>
          </a:prstGeom>
        </p:spPr>
        <p:txBody>
          <a:bodyPr/>
          <a:lstStyle>
            <a:lvl1pPr marL="237744" indent="-237744">
              <a:lnSpc>
                <a:spcPct val="125000"/>
              </a:lnSpc>
              <a:spcBef>
                <a:spcPts val="1600"/>
              </a:spcBef>
              <a:spcAft>
                <a:spcPts val="600"/>
              </a:spcAft>
              <a:defRPr sz="1400"/>
            </a:lvl1pPr>
            <a:lvl2pPr>
              <a:lnSpc>
                <a:spcPct val="125000"/>
              </a:lnSpc>
              <a:spcAft>
                <a:spcPts val="400"/>
              </a:spcAft>
              <a:defRPr sz="1400"/>
            </a:lvl2pPr>
            <a:lvl3pPr>
              <a:lnSpc>
                <a:spcPct val="125000"/>
              </a:lnSpc>
              <a:spcAft>
                <a:spcPts val="400"/>
              </a:spcAft>
              <a:defRPr sz="1400"/>
            </a:lvl3pPr>
            <a:lvl4pPr>
              <a:lnSpc>
                <a:spcPct val="125000"/>
              </a:lnSpc>
              <a:spcAft>
                <a:spcPts val="400"/>
              </a:spcAft>
              <a:defRPr sz="1400"/>
            </a:lvl4pPr>
            <a:lvl5pPr>
              <a:lnSpc>
                <a:spcPct val="125000"/>
              </a:lnSpc>
              <a:spcAft>
                <a:spcPts val="400"/>
              </a:spcAft>
              <a:buFont typeface="Arial" pitchFamily="34" charset="0"/>
              <a:buChar cha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22932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ine or bar graph">
    <p:spTree>
      <p:nvGrpSpPr>
        <p:cNvPr id="1" name=""/>
        <p:cNvGrpSpPr/>
        <p:nvPr/>
      </p:nvGrpSpPr>
      <p:grpSpPr>
        <a:xfrm>
          <a:off x="0" y="0"/>
          <a:ext cx="0" cy="0"/>
          <a:chOff x="0" y="0"/>
          <a:chExt cx="0" cy="0"/>
        </a:xfrm>
      </p:grpSpPr>
      <p:sp>
        <p:nvSpPr>
          <p:cNvPr id="5" name="Oval 13"/>
          <p:cNvSpPr>
            <a:spLocks noChangeAspect="1"/>
          </p:cNvSpPr>
          <p:nvPr/>
        </p:nvSpPr>
        <p:spPr bwMode="auto">
          <a:xfrm>
            <a:off x="8732838" y="6456542"/>
            <a:ext cx="276225" cy="274638"/>
          </a:xfrm>
          <a:prstGeom prst="ellipse">
            <a:avLst/>
          </a:prstGeom>
          <a:solidFill>
            <a:srgbClr val="FFFFFF"/>
          </a:solidFill>
          <a:ln w="9525">
            <a:noFill/>
            <a:round/>
            <a:headEnd/>
            <a:tailEnd/>
          </a:ln>
        </p:spPr>
        <p:txBody>
          <a:bodyPr/>
          <a:lstStyle/>
          <a:p>
            <a:pPr eaLnBrk="0" hangingPunct="0"/>
            <a:endParaRPr lang="en-US" dirty="0"/>
          </a:p>
        </p:txBody>
      </p:sp>
      <p:sp>
        <p:nvSpPr>
          <p:cNvPr id="4" name="Slide Number Placeholder 3"/>
          <p:cNvSpPr>
            <a:spLocks noGrp="1"/>
          </p:cNvSpPr>
          <p:nvPr>
            <p:ph type="sldNum" sz="quarter" idx="11"/>
          </p:nvPr>
        </p:nvSpPr>
        <p:spPr/>
        <p:txBody>
          <a:bodyPr/>
          <a:lstStyle/>
          <a:p>
            <a:fld id="{2D80C5C9-96E0-47EC-B500-37C5FE284639}" type="slidenum">
              <a:rPr lang="en-US" smtClean="0"/>
              <a:pPr/>
              <a:t>‹#›</a:t>
            </a:fld>
            <a:endParaRPr lang="en-US" dirty="0"/>
          </a:p>
        </p:txBody>
      </p:sp>
      <p:sp>
        <p:nvSpPr>
          <p:cNvPr id="12" name="Text Placeholder 11"/>
          <p:cNvSpPr>
            <a:spLocks noGrp="1"/>
          </p:cNvSpPr>
          <p:nvPr>
            <p:ph type="body" sz="quarter" idx="13" hasCustomPrompt="1"/>
          </p:nvPr>
        </p:nvSpPr>
        <p:spPr>
          <a:xfrm>
            <a:off x="221628" y="1691005"/>
            <a:ext cx="4196279" cy="548640"/>
          </a:xfrm>
          <a:prstGeom prst="rect">
            <a:avLst/>
          </a:prstGeom>
        </p:spPr>
        <p:txBody>
          <a:bodyPr anchor="b" anchorCtr="0"/>
          <a:lstStyle>
            <a:lvl1pPr marL="342900" marR="0" indent="-342900" algn="l" defTabSz="914400" rtl="0" eaLnBrk="1" fontAlgn="base" latinLnBrk="0" hangingPunct="1">
              <a:lnSpc>
                <a:spcPct val="100000"/>
              </a:lnSpc>
              <a:spcBef>
                <a:spcPct val="20000"/>
              </a:spcBef>
              <a:spcAft>
                <a:spcPct val="0"/>
              </a:spcAft>
              <a:buClrTx/>
              <a:buSzTx/>
              <a:buFontTx/>
              <a:buNone/>
              <a:tabLst/>
              <a:defRPr sz="1400"/>
            </a:lvl1pPr>
            <a:lvl2pPr>
              <a:defRPr sz="1400"/>
            </a:lvl2pPr>
            <a:lvl3pPr>
              <a:defRPr sz="1400"/>
            </a:lvl3pPr>
            <a:lvl4pPr>
              <a:defRPr sz="1400"/>
            </a:lvl4pPr>
            <a:lvl5pPr>
              <a:defRPr sz="1400"/>
            </a:lvl5pPr>
          </a:lstStyle>
          <a:p>
            <a:pPr lvl="0"/>
            <a:r>
              <a:rPr lang="en-US" dirty="0" smtClean="0"/>
              <a:t>y-axis title here</a:t>
            </a:r>
          </a:p>
          <a:p>
            <a:pPr lvl="0"/>
            <a:r>
              <a:rPr lang="en-US" dirty="0" smtClean="0"/>
              <a:t>y-axis units here</a:t>
            </a:r>
          </a:p>
        </p:txBody>
      </p:sp>
      <p:sp>
        <p:nvSpPr>
          <p:cNvPr id="14" name="Text Placeholder 13"/>
          <p:cNvSpPr>
            <a:spLocks noGrp="1"/>
          </p:cNvSpPr>
          <p:nvPr>
            <p:ph type="body" sz="quarter" idx="14" hasCustomPrompt="1"/>
          </p:nvPr>
        </p:nvSpPr>
        <p:spPr>
          <a:xfrm>
            <a:off x="4709160" y="1691005"/>
            <a:ext cx="4206240" cy="548640"/>
          </a:xfrm>
          <a:prstGeom prst="rect">
            <a:avLst/>
          </a:prstGeom>
        </p:spPr>
        <p:txBody>
          <a:bodyPr anchor="b" anchorCtr="0"/>
          <a:lstStyle>
            <a:lvl1pPr marL="342900" marR="0" indent="-342900" algn="r" defTabSz="914400" rtl="0" eaLnBrk="1" fontAlgn="base" latinLnBrk="0" hangingPunct="1">
              <a:lnSpc>
                <a:spcPct val="100000"/>
              </a:lnSpc>
              <a:spcBef>
                <a:spcPct val="20000"/>
              </a:spcBef>
              <a:spcAft>
                <a:spcPct val="0"/>
              </a:spcAft>
              <a:buClrTx/>
              <a:buSzTx/>
              <a:buFontTx/>
              <a:buNone/>
              <a:tabLst/>
              <a:defRPr sz="1400"/>
            </a:lvl1pPr>
            <a:lvl2pPr>
              <a:defRPr sz="1400"/>
            </a:lvl2pPr>
            <a:lvl3pPr>
              <a:defRPr sz="1400"/>
            </a:lvl3pPr>
            <a:lvl4pPr>
              <a:defRPr sz="1400"/>
            </a:lvl4pPr>
            <a:lvl5pPr>
              <a:defRPr sz="1400"/>
            </a:lvl5pPr>
          </a:lstStyle>
          <a:p>
            <a:pPr lvl="0"/>
            <a:r>
              <a:rPr lang="en-US" dirty="0" smtClean="0"/>
              <a:t>secondary y-axis title here</a:t>
            </a:r>
          </a:p>
          <a:p>
            <a:pPr lvl="0"/>
            <a:r>
              <a:rPr lang="en-US" dirty="0" smtClean="0"/>
              <a:t>secondary y-axis units here</a:t>
            </a:r>
          </a:p>
        </p:txBody>
      </p:sp>
      <p:sp>
        <p:nvSpPr>
          <p:cNvPr id="10" name="Text Placeholder 15"/>
          <p:cNvSpPr>
            <a:spLocks noGrp="1"/>
          </p:cNvSpPr>
          <p:nvPr>
            <p:ph type="body" sz="quarter" idx="15" hasCustomPrompt="1"/>
          </p:nvPr>
        </p:nvSpPr>
        <p:spPr>
          <a:xfrm>
            <a:off x="231819" y="6020678"/>
            <a:ext cx="8683581" cy="255154"/>
          </a:xfrm>
          <a:prstGeom prst="rect">
            <a:avLst/>
          </a:prstGeom>
        </p:spPr>
        <p:txBody>
          <a:bodyPr anchor="b" anchorCtr="0"/>
          <a:lstStyle>
            <a:lvl1pPr>
              <a:buNone/>
              <a:defRPr sz="1200" i="1"/>
            </a:lvl1pPr>
            <a:lvl2pPr>
              <a:buNone/>
              <a:defRPr sz="1200" i="1"/>
            </a:lvl2pPr>
            <a:lvl3pPr>
              <a:buNone/>
              <a:defRPr sz="1200" i="1"/>
            </a:lvl3pPr>
            <a:lvl4pPr>
              <a:buNone/>
              <a:defRPr sz="1200" i="1"/>
            </a:lvl4pPr>
            <a:lvl5pPr>
              <a:buNone/>
              <a:defRPr sz="1200" i="1"/>
            </a:lvl5pPr>
          </a:lstStyle>
          <a:p>
            <a:pPr lvl="0"/>
            <a:r>
              <a:rPr lang="en-US" dirty="0" smtClean="0"/>
              <a:t>Source: Click to edit text</a:t>
            </a:r>
          </a:p>
        </p:txBody>
      </p:sp>
      <p:sp>
        <p:nvSpPr>
          <p:cNvPr id="11" name="Chart Placeholder 8"/>
          <p:cNvSpPr>
            <a:spLocks noGrp="1"/>
          </p:cNvSpPr>
          <p:nvPr>
            <p:ph type="chart" sz="quarter" idx="12"/>
          </p:nvPr>
        </p:nvSpPr>
        <p:spPr>
          <a:xfrm>
            <a:off x="231819" y="2285803"/>
            <a:ext cx="8683581" cy="3622519"/>
          </a:xfrm>
          <a:prstGeom prst="rect">
            <a:avLst/>
          </a:prstGeo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200"/>
            </a:lvl1pPr>
          </a:lstStyle>
          <a:p>
            <a:r>
              <a:rPr lang="en-US" dirty="0" smtClean="0"/>
              <a:t>Click icon to add chart</a:t>
            </a:r>
          </a:p>
        </p:txBody>
      </p:sp>
      <p:sp>
        <p:nvSpPr>
          <p:cNvPr id="17" name="Title 1"/>
          <p:cNvSpPr>
            <a:spLocks noGrp="1"/>
          </p:cNvSpPr>
          <p:nvPr>
            <p:ph type="title" hasCustomPrompt="1"/>
          </p:nvPr>
        </p:nvSpPr>
        <p:spPr>
          <a:xfrm>
            <a:off x="231819" y="755506"/>
            <a:ext cx="8699679" cy="755794"/>
          </a:xfrm>
          <a:prstGeom prst="rect">
            <a:avLst/>
          </a:prstGeom>
        </p:spPr>
        <p:txBody>
          <a:bodyPr anchor="b" anchorCtr="0"/>
          <a:lstStyle>
            <a:lvl1pPr algn="l">
              <a:defRPr sz="2400">
                <a:solidFill>
                  <a:schemeClr val="accent1"/>
                </a:solidFill>
              </a:defRPr>
            </a:lvl1pPr>
          </a:lstStyle>
          <a:p>
            <a:r>
              <a:rPr lang="en-US" dirty="0" smtClean="0"/>
              <a:t>Click to edit Master title style. You can have up to two lines of text.</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5" name="Oval 13"/>
          <p:cNvSpPr>
            <a:spLocks noChangeAspect="1"/>
          </p:cNvSpPr>
          <p:nvPr/>
        </p:nvSpPr>
        <p:spPr bwMode="auto">
          <a:xfrm>
            <a:off x="8732838" y="6456542"/>
            <a:ext cx="276225" cy="274638"/>
          </a:xfrm>
          <a:prstGeom prst="ellipse">
            <a:avLst/>
          </a:prstGeom>
          <a:solidFill>
            <a:srgbClr val="FFFFFF"/>
          </a:solidFill>
          <a:ln w="9525">
            <a:noFill/>
            <a:round/>
            <a:headEnd/>
            <a:tailEnd/>
          </a:ln>
        </p:spPr>
        <p:txBody>
          <a:bodyPr/>
          <a:lstStyle/>
          <a:p>
            <a:pPr eaLnBrk="0" hangingPunct="0"/>
            <a:endParaRPr lang="en-US" dirty="0"/>
          </a:p>
        </p:txBody>
      </p:sp>
      <p:sp>
        <p:nvSpPr>
          <p:cNvPr id="4" name="Slide Number Placeholder 3"/>
          <p:cNvSpPr>
            <a:spLocks noGrp="1"/>
          </p:cNvSpPr>
          <p:nvPr>
            <p:ph type="sldNum" sz="quarter" idx="11"/>
          </p:nvPr>
        </p:nvSpPr>
        <p:spPr>
          <a:xfrm>
            <a:off x="8593667" y="6419088"/>
            <a:ext cx="550333" cy="365125"/>
          </a:xfrm>
        </p:spPr>
        <p:txBody>
          <a:bodyPr/>
          <a:lstStyle/>
          <a:p>
            <a:fld id="{2D80C5C9-96E0-47EC-B500-37C5FE284639}" type="slidenum">
              <a:rPr lang="en-US" smtClean="0"/>
              <a:pPr/>
              <a:t>‹#›</a:t>
            </a:fld>
            <a:endParaRPr lang="en-US" dirty="0"/>
          </a:p>
        </p:txBody>
      </p:sp>
      <p:sp>
        <p:nvSpPr>
          <p:cNvPr id="9" name="Chart Placeholder 8"/>
          <p:cNvSpPr>
            <a:spLocks noGrp="1"/>
          </p:cNvSpPr>
          <p:nvPr>
            <p:ph type="chart" sz="quarter" idx="12"/>
          </p:nvPr>
        </p:nvSpPr>
        <p:spPr>
          <a:xfrm>
            <a:off x="222959" y="1978025"/>
            <a:ext cx="8694891" cy="3968397"/>
          </a:xfrm>
          <a:prstGeom prst="rect">
            <a:avLst/>
          </a:prstGeo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200"/>
            </a:lvl1pPr>
          </a:lstStyle>
          <a:p>
            <a:r>
              <a:rPr lang="en-US" dirty="0" smtClean="0"/>
              <a:t>Click icon to add chart</a:t>
            </a:r>
          </a:p>
        </p:txBody>
      </p:sp>
      <p:sp>
        <p:nvSpPr>
          <p:cNvPr id="12" name="Text Placeholder 11"/>
          <p:cNvSpPr>
            <a:spLocks noGrp="1"/>
          </p:cNvSpPr>
          <p:nvPr>
            <p:ph type="body" sz="quarter" idx="13" hasCustomPrompt="1"/>
          </p:nvPr>
        </p:nvSpPr>
        <p:spPr>
          <a:xfrm>
            <a:off x="222959" y="1706090"/>
            <a:ext cx="8694891" cy="292608"/>
          </a:xfrm>
          <a:prstGeom prst="rect">
            <a:avLst/>
          </a:prstGeom>
        </p:spPr>
        <p:txBody>
          <a:bodyPr anchor="b" anchorCtr="0"/>
          <a:lstStyle>
            <a:lvl1pPr marL="342900" marR="0" indent="-342900" algn="l" defTabSz="914400" rtl="0" eaLnBrk="1" fontAlgn="base" latinLnBrk="0" hangingPunct="1">
              <a:lnSpc>
                <a:spcPct val="100000"/>
              </a:lnSpc>
              <a:spcBef>
                <a:spcPct val="20000"/>
              </a:spcBef>
              <a:spcAft>
                <a:spcPct val="0"/>
              </a:spcAft>
              <a:buClrTx/>
              <a:buSzTx/>
              <a:buFontTx/>
              <a:buNone/>
              <a:tabLst/>
              <a:defRPr sz="1400"/>
            </a:lvl1pPr>
            <a:lvl2pPr>
              <a:defRPr sz="1400"/>
            </a:lvl2pPr>
            <a:lvl3pPr>
              <a:defRPr sz="1400"/>
            </a:lvl3pPr>
            <a:lvl4pPr>
              <a:defRPr sz="1400"/>
            </a:lvl4pPr>
            <a:lvl5pPr>
              <a:defRPr sz="1400"/>
            </a:lvl5pPr>
          </a:lstStyle>
          <a:p>
            <a:pPr lvl="0"/>
            <a:r>
              <a:rPr lang="en-US" dirty="0" smtClean="0"/>
              <a:t>pie chart units here</a:t>
            </a:r>
            <a:endParaRPr lang="en-US" dirty="0"/>
          </a:p>
        </p:txBody>
      </p:sp>
      <p:sp>
        <p:nvSpPr>
          <p:cNvPr id="16" name="Text Placeholder 15"/>
          <p:cNvSpPr>
            <a:spLocks noGrp="1"/>
          </p:cNvSpPr>
          <p:nvPr>
            <p:ph type="body" sz="quarter" idx="15" hasCustomPrompt="1"/>
          </p:nvPr>
        </p:nvSpPr>
        <p:spPr>
          <a:xfrm>
            <a:off x="222959" y="6020678"/>
            <a:ext cx="8694891" cy="255154"/>
          </a:xfrm>
          <a:prstGeom prst="rect">
            <a:avLst/>
          </a:prstGeom>
        </p:spPr>
        <p:txBody>
          <a:bodyPr anchor="b" anchorCtr="0"/>
          <a:lstStyle>
            <a:lvl1pPr>
              <a:buNone/>
              <a:defRPr sz="1200" i="1"/>
            </a:lvl1pPr>
            <a:lvl2pPr>
              <a:buNone/>
              <a:defRPr sz="1200" i="1"/>
            </a:lvl2pPr>
            <a:lvl3pPr>
              <a:buNone/>
              <a:defRPr sz="1200" i="1"/>
            </a:lvl3pPr>
            <a:lvl4pPr>
              <a:buNone/>
              <a:defRPr sz="1200" i="1"/>
            </a:lvl4pPr>
            <a:lvl5pPr>
              <a:buNone/>
              <a:defRPr sz="1200" i="1"/>
            </a:lvl5pPr>
          </a:lstStyle>
          <a:p>
            <a:pPr lvl="0"/>
            <a:r>
              <a:rPr lang="en-US" dirty="0" smtClean="0"/>
              <a:t>Source: Click to edit text</a:t>
            </a:r>
          </a:p>
        </p:txBody>
      </p:sp>
      <p:sp>
        <p:nvSpPr>
          <p:cNvPr id="13" name="Title 1"/>
          <p:cNvSpPr>
            <a:spLocks noGrp="1"/>
          </p:cNvSpPr>
          <p:nvPr>
            <p:ph type="title" hasCustomPrompt="1"/>
          </p:nvPr>
        </p:nvSpPr>
        <p:spPr>
          <a:xfrm>
            <a:off x="231819" y="755506"/>
            <a:ext cx="8699679" cy="755794"/>
          </a:xfrm>
          <a:prstGeom prst="rect">
            <a:avLst/>
          </a:prstGeom>
        </p:spPr>
        <p:txBody>
          <a:bodyPr anchor="b" anchorCtr="0"/>
          <a:lstStyle>
            <a:lvl1pPr algn="l">
              <a:defRPr sz="2400">
                <a:solidFill>
                  <a:schemeClr val="accent1"/>
                </a:solidFill>
              </a:defRPr>
            </a:lvl1pPr>
          </a:lstStyle>
          <a:p>
            <a:r>
              <a:rPr lang="en-US" dirty="0" smtClean="0"/>
              <a:t>Click to edit Master title style. You can have up to two lines of text.</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5" name="Oval 13"/>
          <p:cNvSpPr>
            <a:spLocks noChangeAspect="1"/>
          </p:cNvSpPr>
          <p:nvPr/>
        </p:nvSpPr>
        <p:spPr bwMode="auto">
          <a:xfrm>
            <a:off x="8732838" y="6456542"/>
            <a:ext cx="276225" cy="274638"/>
          </a:xfrm>
          <a:prstGeom prst="ellipse">
            <a:avLst/>
          </a:prstGeom>
          <a:solidFill>
            <a:srgbClr val="FFFFFF"/>
          </a:solidFill>
          <a:ln w="9525">
            <a:noFill/>
            <a:round/>
            <a:headEnd/>
            <a:tailEnd/>
          </a:ln>
        </p:spPr>
        <p:txBody>
          <a:bodyPr/>
          <a:lstStyle/>
          <a:p>
            <a:pPr eaLnBrk="0" hangingPunct="0"/>
            <a:endParaRPr lang="en-US" dirty="0"/>
          </a:p>
        </p:txBody>
      </p:sp>
      <p:sp>
        <p:nvSpPr>
          <p:cNvPr id="4" name="Slide Number Placeholder 3"/>
          <p:cNvSpPr>
            <a:spLocks noGrp="1"/>
          </p:cNvSpPr>
          <p:nvPr>
            <p:ph type="sldNum" sz="quarter" idx="11"/>
          </p:nvPr>
        </p:nvSpPr>
        <p:spPr/>
        <p:txBody>
          <a:bodyPr/>
          <a:lstStyle/>
          <a:p>
            <a:fld id="{2D80C5C9-96E0-47EC-B500-37C5FE284639}" type="slidenum">
              <a:rPr lang="en-US" smtClean="0"/>
              <a:pPr/>
              <a:t>‹#›</a:t>
            </a:fld>
            <a:endParaRPr lang="en-US" dirty="0"/>
          </a:p>
        </p:txBody>
      </p:sp>
      <p:sp>
        <p:nvSpPr>
          <p:cNvPr id="12" name="Text Placeholder 15"/>
          <p:cNvSpPr>
            <a:spLocks noGrp="1"/>
          </p:cNvSpPr>
          <p:nvPr>
            <p:ph type="body" sz="quarter" idx="15" hasCustomPrompt="1"/>
          </p:nvPr>
        </p:nvSpPr>
        <p:spPr>
          <a:xfrm>
            <a:off x="231819" y="6020678"/>
            <a:ext cx="8694891" cy="255154"/>
          </a:xfrm>
          <a:prstGeom prst="rect">
            <a:avLst/>
          </a:prstGeom>
        </p:spPr>
        <p:txBody>
          <a:bodyPr anchor="b" anchorCtr="0"/>
          <a:lstStyle>
            <a:lvl1pPr>
              <a:buNone/>
              <a:defRPr sz="1200" i="1"/>
            </a:lvl1pPr>
            <a:lvl2pPr>
              <a:buNone/>
              <a:defRPr sz="1200" i="1"/>
            </a:lvl2pPr>
            <a:lvl3pPr>
              <a:buNone/>
              <a:defRPr sz="1200" i="1"/>
            </a:lvl3pPr>
            <a:lvl4pPr>
              <a:buNone/>
              <a:defRPr sz="1200" i="1"/>
            </a:lvl4pPr>
            <a:lvl5pPr>
              <a:buNone/>
              <a:defRPr sz="1200" i="1"/>
            </a:lvl5pPr>
          </a:lstStyle>
          <a:p>
            <a:pPr lvl="0"/>
            <a:r>
              <a:rPr lang="en-US" dirty="0" smtClean="0"/>
              <a:t>Source: Click to edit text</a:t>
            </a:r>
          </a:p>
        </p:txBody>
      </p:sp>
      <p:sp>
        <p:nvSpPr>
          <p:cNvPr id="13" name="Picture Placeholder 12"/>
          <p:cNvSpPr>
            <a:spLocks noGrp="1"/>
          </p:cNvSpPr>
          <p:nvPr>
            <p:ph type="pic" sz="quarter" idx="16"/>
          </p:nvPr>
        </p:nvSpPr>
        <p:spPr>
          <a:xfrm>
            <a:off x="231819" y="1706090"/>
            <a:ext cx="8683581" cy="4237510"/>
          </a:xfrm>
          <a:prstGeom prst="rect">
            <a:avLst/>
          </a:prstGeo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200"/>
            </a:lvl1pPr>
          </a:lstStyle>
          <a:p>
            <a:r>
              <a:rPr lang="en-US" dirty="0" smtClean="0"/>
              <a:t>Click icon to add picture</a:t>
            </a:r>
          </a:p>
        </p:txBody>
      </p:sp>
      <p:sp>
        <p:nvSpPr>
          <p:cNvPr id="9" name="Title 1"/>
          <p:cNvSpPr>
            <a:spLocks noGrp="1"/>
          </p:cNvSpPr>
          <p:nvPr>
            <p:ph type="title" hasCustomPrompt="1"/>
          </p:nvPr>
        </p:nvSpPr>
        <p:spPr>
          <a:xfrm>
            <a:off x="231819" y="755506"/>
            <a:ext cx="8699679" cy="755794"/>
          </a:xfrm>
          <a:prstGeom prst="rect">
            <a:avLst/>
          </a:prstGeom>
        </p:spPr>
        <p:txBody>
          <a:bodyPr anchor="b" anchorCtr="0"/>
          <a:lstStyle>
            <a:lvl1pPr algn="l">
              <a:defRPr sz="2400">
                <a:solidFill>
                  <a:schemeClr val="accent1"/>
                </a:solidFill>
              </a:defRPr>
            </a:lvl1pPr>
          </a:lstStyle>
          <a:p>
            <a:r>
              <a:rPr lang="en-US" dirty="0" smtClean="0"/>
              <a:t>Click to edit Master title style. You can have up to two lines of text.</a:t>
            </a:r>
            <a:endParaRPr lang="en-US" dirty="0"/>
          </a:p>
        </p:txBody>
      </p:sp>
    </p:spTree>
  </p:cSld>
  <p:clrMapOvr>
    <a:masterClrMapping/>
  </p:clrMapOvr>
  <p:extLst mod="1">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Oval 13"/>
          <p:cNvSpPr>
            <a:spLocks noChangeAspect="1"/>
          </p:cNvSpPr>
          <p:nvPr/>
        </p:nvSpPr>
        <p:spPr bwMode="auto">
          <a:xfrm>
            <a:off x="8732838" y="6456542"/>
            <a:ext cx="276225" cy="274638"/>
          </a:xfrm>
          <a:prstGeom prst="ellipse">
            <a:avLst/>
          </a:prstGeom>
          <a:solidFill>
            <a:srgbClr val="FFFFFF"/>
          </a:solidFill>
          <a:ln w="9525">
            <a:noFill/>
            <a:round/>
            <a:headEnd/>
            <a:tailEnd/>
          </a:ln>
        </p:spPr>
        <p:txBody>
          <a:bodyPr/>
          <a:lstStyle/>
          <a:p>
            <a:pPr eaLnBrk="0" hangingPunct="0"/>
            <a:endParaRPr lang="en-US" dirty="0"/>
          </a:p>
        </p:txBody>
      </p:sp>
      <p:sp>
        <p:nvSpPr>
          <p:cNvPr id="4" name="Slide Number Placeholder 3"/>
          <p:cNvSpPr>
            <a:spLocks noGrp="1"/>
          </p:cNvSpPr>
          <p:nvPr>
            <p:ph type="sldNum" sz="quarter" idx="11"/>
          </p:nvPr>
        </p:nvSpPr>
        <p:spPr/>
        <p:txBody>
          <a:bodyPr/>
          <a:lstStyle/>
          <a:p>
            <a:fld id="{2D80C5C9-96E0-47EC-B500-37C5FE284639}"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13" name="Rectangle 12"/>
          <p:cNvSpPr/>
          <p:nvPr userDrawn="1"/>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280990" y="1575175"/>
            <a:ext cx="6405809" cy="1490472"/>
          </a:xfrm>
          <a:prstGeom prst="rect">
            <a:avLst/>
          </a:prstGeom>
        </p:spPr>
        <p:txBody>
          <a:bodyPr anchor="b" anchorCtr="0"/>
          <a:lstStyle>
            <a:lvl1pPr algn="l">
              <a:defRPr sz="4000">
                <a:solidFill>
                  <a:schemeClr val="bg1"/>
                </a:solidFill>
              </a:defRPr>
            </a:lvl1pPr>
          </a:lstStyle>
          <a:p>
            <a:r>
              <a:rPr lang="en-US" dirty="0" smtClean="0"/>
              <a:t>Section Title — click to edit</a:t>
            </a:r>
            <a:endParaRPr lang="en-US" dirty="0"/>
          </a:p>
        </p:txBody>
      </p:sp>
      <p:sp>
        <p:nvSpPr>
          <p:cNvPr id="12" name="Text Placeholder 11"/>
          <p:cNvSpPr>
            <a:spLocks noGrp="1"/>
          </p:cNvSpPr>
          <p:nvPr>
            <p:ph type="body" sz="quarter" idx="13"/>
          </p:nvPr>
        </p:nvSpPr>
        <p:spPr>
          <a:xfrm>
            <a:off x="2322094" y="3248276"/>
            <a:ext cx="4511843" cy="3164555"/>
          </a:xfrm>
          <a:prstGeom prst="rect">
            <a:avLst/>
          </a:prstGeom>
        </p:spPr>
        <p:txBody>
          <a:bodyPr/>
          <a:lstStyle>
            <a:lvl1pPr marL="0" indent="0">
              <a:buNone/>
              <a:defRPr sz="1600">
                <a:solidFill>
                  <a:schemeClr val="bg1"/>
                </a:solidFill>
              </a:defRPr>
            </a:lvl1pPr>
          </a:lstStyle>
          <a:p>
            <a:pPr lvl="0"/>
            <a:r>
              <a:rPr lang="en-US" dirty="0" smtClean="0"/>
              <a:t>Click to edit Master text styles</a:t>
            </a:r>
          </a:p>
        </p:txBody>
      </p:sp>
      <p:cxnSp>
        <p:nvCxnSpPr>
          <p:cNvPr id="4" name="Straight Connector 3"/>
          <p:cNvCxnSpPr/>
          <p:nvPr userDrawn="1"/>
        </p:nvCxnSpPr>
        <p:spPr>
          <a:xfrm flipH="1">
            <a:off x="2189018" y="1681018"/>
            <a:ext cx="91972" cy="4193309"/>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18" Type="http://schemas.openxmlformats.org/officeDocument/2006/relationships/image" Target="../media/image7.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17" Type="http://schemas.openxmlformats.org/officeDocument/2006/relationships/image" Target="../media/image6.png"/><Relationship Id="rId2" Type="http://schemas.openxmlformats.org/officeDocument/2006/relationships/slideLayout" Target="../slideLayouts/slideLayout2.xml"/><Relationship Id="rId16" Type="http://schemas.openxmlformats.org/officeDocument/2006/relationships/image" Target="../media/image5.png"/><Relationship Id="rId20"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image" Target="../media/image8.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auto">
          <a:xfrm>
            <a:off x="0" y="332883"/>
            <a:ext cx="9144000" cy="92075"/>
          </a:xfrm>
          <a:prstGeom prst="rect">
            <a:avLst/>
          </a:prstGeom>
          <a:solidFill>
            <a:srgbClr val="169DD8"/>
          </a:solidFill>
          <a:ln w="9525" cap="flat" cmpd="sng" algn="ctr">
            <a:noFill/>
            <a:prstDash val="solid"/>
            <a:round/>
            <a:headEnd type="none" w="med" len="med"/>
            <a:tailEnd type="none" w="med" len="med"/>
          </a:ln>
          <a:effectLst/>
        </p:spPr>
        <p:txBody>
          <a:bodyPr/>
          <a:lstStyle/>
          <a:p>
            <a:pPr eaLnBrk="0" hangingPunct="0"/>
            <a:endParaRPr lang="en-US" dirty="0"/>
          </a:p>
        </p:txBody>
      </p:sp>
      <p:sp>
        <p:nvSpPr>
          <p:cNvPr id="6" name="Slide Number Placeholder 5"/>
          <p:cNvSpPr>
            <a:spLocks noGrp="1"/>
          </p:cNvSpPr>
          <p:nvPr>
            <p:ph type="sldNum" sz="quarter" idx="4"/>
          </p:nvPr>
        </p:nvSpPr>
        <p:spPr>
          <a:xfrm>
            <a:off x="8618577" y="6419088"/>
            <a:ext cx="590737" cy="365125"/>
          </a:xfrm>
          <a:prstGeom prst="rect">
            <a:avLst/>
          </a:prstGeom>
        </p:spPr>
        <p:txBody>
          <a:bodyPr vert="horz" lIns="91440" tIns="45720" rIns="91440" bIns="45720" rtlCol="0" anchor="ctr"/>
          <a:lstStyle>
            <a:lvl1pPr algn="ctr">
              <a:defRPr sz="1200">
                <a:solidFill>
                  <a:schemeClr val="tx1"/>
                </a:solidFill>
                <a:latin typeface="+mj-lt"/>
              </a:defRPr>
            </a:lvl1pPr>
          </a:lstStyle>
          <a:p>
            <a:fld id="{2D80C5C9-96E0-47EC-B500-37C5FE284639}" type="slidenum">
              <a:rPr lang="en-US" smtClean="0"/>
              <a:pPr/>
              <a:t>‹#›</a:t>
            </a:fld>
            <a:endParaRPr lang="en-US" dirty="0"/>
          </a:p>
        </p:txBody>
      </p:sp>
      <p:sp>
        <p:nvSpPr>
          <p:cNvPr id="10" name="TextBox 9"/>
          <p:cNvSpPr txBox="1"/>
          <p:nvPr userDrawn="1"/>
        </p:nvSpPr>
        <p:spPr bwMode="auto">
          <a:xfrm>
            <a:off x="739331" y="6475711"/>
            <a:ext cx="2941715" cy="261610"/>
          </a:xfrm>
          <a:prstGeom prst="rect">
            <a:avLst/>
          </a:prstGeom>
          <a:noFill/>
          <a:ln w="9525">
            <a:noFill/>
            <a:miter lim="800000"/>
            <a:headEnd/>
            <a:tailEnd/>
          </a:ln>
        </p:spPr>
        <p:txBody>
          <a:bodyPr wrap="square" lIns="0" tIns="0" rIns="0" rtlCol="0" anchor="b">
            <a:prstTxWarp prst="textNoShape">
              <a:avLst/>
            </a:prstTxWarp>
            <a:spAutoFit/>
          </a:bodyPr>
          <a:lstStyle/>
          <a:p>
            <a:pPr eaLnBrk="0" hangingPunct="0"/>
            <a:r>
              <a:rPr lang="en-US" sz="1400" i="0" dirty="0" smtClean="0">
                <a:solidFill>
                  <a:schemeClr val="bg1"/>
                </a:solidFill>
                <a:latin typeface="Times New Roman" charset="0"/>
                <a:ea typeface="Times New Roman" charset="0"/>
                <a:cs typeface="Times New Roman" charset="0"/>
              </a:rPr>
              <a:t>U.S. Energy Information Administration</a:t>
            </a:r>
          </a:p>
        </p:txBody>
      </p:sp>
      <p:cxnSp>
        <p:nvCxnSpPr>
          <p:cNvPr id="3" name="Straight Connector 2"/>
          <p:cNvCxnSpPr/>
          <p:nvPr userDrawn="1"/>
        </p:nvCxnSpPr>
        <p:spPr>
          <a:xfrm>
            <a:off x="-3254" y="6366270"/>
            <a:ext cx="9144000"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2" name="Oval 11"/>
          <p:cNvSpPr/>
          <p:nvPr userDrawn="1"/>
        </p:nvSpPr>
        <p:spPr>
          <a:xfrm>
            <a:off x="8678068" y="6411180"/>
            <a:ext cx="388030" cy="388030"/>
          </a:xfrm>
          <a:prstGeom prst="ellipse">
            <a:avLst/>
          </a:prstGeom>
          <a:no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extBox 12"/>
          <p:cNvSpPr txBox="1"/>
          <p:nvPr userDrawn="1"/>
        </p:nvSpPr>
        <p:spPr>
          <a:xfrm>
            <a:off x="6406561" y="6472718"/>
            <a:ext cx="2198737" cy="292388"/>
          </a:xfrm>
          <a:prstGeom prst="rect">
            <a:avLst/>
          </a:prstGeom>
          <a:noFill/>
        </p:spPr>
        <p:txBody>
          <a:bodyPr wrap="square" rtlCol="0">
            <a:spAutoFit/>
          </a:bodyPr>
          <a:lstStyle/>
          <a:p>
            <a:pPr algn="l"/>
            <a:r>
              <a:rPr lang="en-US" sz="1300" dirty="0" smtClean="0">
                <a:solidFill>
                  <a:schemeClr val="tx1">
                    <a:lumMod val="65000"/>
                    <a:lumOff val="35000"/>
                  </a:schemeClr>
                </a:solidFill>
                <a:latin typeface="+mn-lt"/>
              </a:rPr>
              <a:t>www.eia.gov/aeo</a:t>
            </a:r>
            <a:endParaRPr lang="en-US" sz="1300" dirty="0">
              <a:solidFill>
                <a:schemeClr val="tx1">
                  <a:lumMod val="65000"/>
                  <a:lumOff val="35000"/>
                </a:schemeClr>
              </a:solidFill>
              <a:latin typeface="+mn-lt"/>
            </a:endParaRPr>
          </a:p>
        </p:txBody>
      </p:sp>
      <p:sp>
        <p:nvSpPr>
          <p:cNvPr id="14" name="TextBox 13"/>
          <p:cNvSpPr txBox="1"/>
          <p:nvPr userDrawn="1"/>
        </p:nvSpPr>
        <p:spPr>
          <a:xfrm>
            <a:off x="5279604" y="6466021"/>
            <a:ext cx="1040908" cy="292388"/>
          </a:xfrm>
          <a:prstGeom prst="rect">
            <a:avLst/>
          </a:prstGeom>
          <a:noFill/>
        </p:spPr>
        <p:txBody>
          <a:bodyPr wrap="square" rtlCol="0">
            <a:spAutoFit/>
          </a:bodyPr>
          <a:lstStyle/>
          <a:p>
            <a:pPr algn="r"/>
            <a:r>
              <a:rPr lang="en-US" sz="1300" b="1" dirty="0">
                <a:solidFill>
                  <a:schemeClr val="accent1"/>
                </a:solidFill>
              </a:rPr>
              <a:t>#</a:t>
            </a:r>
            <a:r>
              <a:rPr lang="en-US" sz="1300" dirty="0" smtClean="0">
                <a:solidFill>
                  <a:schemeClr val="accent1"/>
                </a:solidFill>
              </a:rPr>
              <a:t>AEO2019</a:t>
            </a:r>
            <a:endParaRPr lang="en-US" sz="1300" dirty="0">
              <a:solidFill>
                <a:schemeClr val="accent1"/>
              </a:solidFill>
            </a:endParaRPr>
          </a:p>
        </p:txBody>
      </p:sp>
      <p:cxnSp>
        <p:nvCxnSpPr>
          <p:cNvPr id="15" name="Straight Connector 14"/>
          <p:cNvCxnSpPr/>
          <p:nvPr userDrawn="1"/>
        </p:nvCxnSpPr>
        <p:spPr>
          <a:xfrm>
            <a:off x="6393281" y="6464792"/>
            <a:ext cx="0" cy="282198"/>
          </a:xfrm>
          <a:prstGeom prst="line">
            <a:avLst/>
          </a:prstGeom>
          <a:ln w="19050" cmpd="sng">
            <a:solidFill>
              <a:schemeClr val="bg2">
                <a:lumMod val="25000"/>
                <a:lumOff val="75000"/>
              </a:schemeClr>
            </a:solidFill>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userDrawn="1"/>
        </p:nvSpPr>
        <p:spPr>
          <a:xfrm>
            <a:off x="228945" y="6473378"/>
            <a:ext cx="3037904" cy="276999"/>
          </a:xfrm>
          <a:prstGeom prst="rect">
            <a:avLst/>
          </a:prstGeom>
          <a:noFill/>
        </p:spPr>
        <p:txBody>
          <a:bodyPr wrap="square" rtlCol="0">
            <a:spAutoFit/>
          </a:bodyPr>
          <a:lstStyle/>
          <a:p>
            <a:pPr algn="l"/>
            <a:r>
              <a:rPr lang="en-US" sz="1200" b="0" dirty="0" smtClean="0">
                <a:solidFill>
                  <a:schemeClr val="tx1">
                    <a:lumMod val="65000"/>
                    <a:lumOff val="35000"/>
                  </a:schemeClr>
                </a:solidFill>
                <a:latin typeface="Times New Roman"/>
                <a:cs typeface="Times New Roman"/>
              </a:rPr>
              <a:t>U.S. Energy</a:t>
            </a:r>
            <a:r>
              <a:rPr lang="en-US" sz="1200" b="0" baseline="0" dirty="0" smtClean="0">
                <a:solidFill>
                  <a:schemeClr val="tx1">
                    <a:lumMod val="65000"/>
                    <a:lumOff val="35000"/>
                  </a:schemeClr>
                </a:solidFill>
                <a:latin typeface="Times New Roman"/>
                <a:cs typeface="Times New Roman"/>
              </a:rPr>
              <a:t> Information Administration</a:t>
            </a:r>
            <a:endParaRPr lang="en-US" sz="1200" b="0" dirty="0">
              <a:solidFill>
                <a:schemeClr val="tx1">
                  <a:lumMod val="65000"/>
                  <a:lumOff val="35000"/>
                </a:schemeClr>
              </a:solidFill>
              <a:latin typeface="Times New Roman"/>
              <a:cs typeface="Times New Roman"/>
            </a:endParaRPr>
          </a:p>
        </p:txBody>
      </p:sp>
      <p:pic>
        <p:nvPicPr>
          <p:cNvPr id="18" name="Picture 17" descr="blueicon_1.png">
            <a:hlinkClick r:id="" action="ppaction://noaction"/>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228945" y="63009"/>
            <a:ext cx="596900" cy="609600"/>
          </a:xfrm>
          <a:prstGeom prst="rect">
            <a:avLst/>
          </a:prstGeom>
        </p:spPr>
      </p:pic>
      <p:pic>
        <p:nvPicPr>
          <p:cNvPr id="27" name="Picture 26" descr="blueicon_3.png">
            <a:hlinkClick r:id="" action="ppaction://noaction"/>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4241993" y="69594"/>
            <a:ext cx="596900" cy="609600"/>
          </a:xfrm>
          <a:prstGeom prst="rect">
            <a:avLst/>
          </a:prstGeom>
        </p:spPr>
      </p:pic>
      <p:pic>
        <p:nvPicPr>
          <p:cNvPr id="28" name="Picture 27" descr="blueicon_4.png">
            <a:hlinkClick r:id="" action="ppaction://noaction"/>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235469" y="74120"/>
            <a:ext cx="596900" cy="609600"/>
          </a:xfrm>
          <a:prstGeom prst="rect">
            <a:avLst/>
          </a:prstGeom>
        </p:spPr>
      </p:pic>
      <p:pic>
        <p:nvPicPr>
          <p:cNvPr id="29" name="Picture 28" descr="blueicon_6.png">
            <a:hlinkClick r:id="" action="ppaction://noaction"/>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8274964" y="78598"/>
            <a:ext cx="596900" cy="609600"/>
          </a:xfrm>
          <a:prstGeom prst="rect">
            <a:avLst/>
          </a:prstGeom>
        </p:spPr>
      </p:pic>
      <p:pic>
        <p:nvPicPr>
          <p:cNvPr id="30" name="Picture 29" descr="blueicon_5.png">
            <a:hlinkClick r:id="" action="ppaction://noaction"/>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3238731" y="69605"/>
            <a:ext cx="596900" cy="609600"/>
          </a:xfrm>
          <a:prstGeom prst="rect">
            <a:avLst/>
          </a:prstGeom>
        </p:spPr>
      </p:pic>
      <p:pic>
        <p:nvPicPr>
          <p:cNvPr id="31" name="Picture 30" descr="blueicon_7.png">
            <a:hlinkClick r:id="" action="ppaction://noaction"/>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232207" y="78602"/>
            <a:ext cx="596900" cy="609600"/>
          </a:xfrm>
          <a:prstGeom prst="rect">
            <a:avLst/>
          </a:prstGeom>
        </p:spPr>
      </p:pic>
      <p:pic>
        <p:nvPicPr>
          <p:cNvPr id="4" name="Picture 3">
            <a:hlinkClick r:id="" action="ppaction://noaction"/>
          </p:cNvPr>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6259609" y="80911"/>
            <a:ext cx="594635" cy="607287"/>
          </a:xfrm>
          <a:prstGeom prst="rect">
            <a:avLst/>
          </a:prstGeom>
        </p:spPr>
      </p:pic>
      <p:pic>
        <p:nvPicPr>
          <p:cNvPr id="5" name="Picture 4">
            <a:hlinkClick r:id="" action="ppaction://noaction"/>
          </p:cNvPr>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5245255" y="63929"/>
            <a:ext cx="607992" cy="620929"/>
          </a:xfrm>
          <a:prstGeom prst="rect">
            <a:avLst/>
          </a:prstGeom>
        </p:spPr>
      </p:pic>
      <p:pic>
        <p:nvPicPr>
          <p:cNvPr id="2" name="Picture 1">
            <a:hlinkClick r:id="" action="ppaction://noaction"/>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7260606" y="84883"/>
            <a:ext cx="607993" cy="620929"/>
          </a:xfrm>
          <a:prstGeom prst="rect">
            <a:avLst/>
          </a:prstGeom>
        </p:spPr>
      </p:pic>
    </p:spTree>
  </p:cSld>
  <p:clrMap bg1="lt1" tx1="dk1" bg2="lt2" tx2="dk2" accent1="accent1" accent2="accent2" accent3="accent3" accent4="accent4" accent5="accent5" accent6="accent6" hlink="hlink" folHlink="folHlink"/>
  <p:sldLayoutIdLst>
    <p:sldLayoutId id="2147483679" r:id="rId1"/>
    <p:sldLayoutId id="2147483691" r:id="rId2"/>
    <p:sldLayoutId id="2147483680" r:id="rId3"/>
    <p:sldLayoutId id="2147483690" r:id="rId4"/>
    <p:sldLayoutId id="2147483685" r:id="rId5"/>
    <p:sldLayoutId id="2147483686" r:id="rId6"/>
    <p:sldLayoutId id="2147483687" r:id="rId7"/>
    <p:sldLayoutId id="2147483688" r:id="rId8"/>
    <p:sldLayoutId id="2147483682" r:id="rId9"/>
    <p:sldLayoutId id="2147483689" r:id="rId10"/>
  </p:sldLayoutIdLst>
  <p:timing>
    <p:tnLst>
      <p:par>
        <p:cTn id="1" dur="indefinite" restart="never" nodeType="tmRoot"/>
      </p:par>
    </p:tnLst>
  </p:timing>
  <p:hf hdr="0" ftr="0" dt="0"/>
  <p:txStyles>
    <p:titleStyle>
      <a:lvl1pPr algn="l" defTabSz="914400" rtl="0" eaLnBrk="1" latinLnBrk="0" hangingPunct="1">
        <a:spcBef>
          <a:spcPct val="0"/>
        </a:spcBef>
        <a:buNone/>
        <a:defRPr sz="4400" kern="1200">
          <a:solidFill>
            <a:schemeClr val="accent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11.jpe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0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3.png"/><Relationship Id="rId4" Type="http://schemas.openxmlformats.org/officeDocument/2006/relationships/image" Target="../media/image16.png"/><Relationship Id="rId9" Type="http://schemas.openxmlformats.org/officeDocument/2006/relationships/slide" Target="slide17.xml"/></Relationships>
</file>

<file path=ppt/slides/_rels/slide10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chart" Target="../charts/chart85.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3.png"/><Relationship Id="rId5" Type="http://schemas.openxmlformats.org/officeDocument/2006/relationships/image" Target="../media/image16.png"/><Relationship Id="rId10" Type="http://schemas.openxmlformats.org/officeDocument/2006/relationships/slide" Target="slide17.xml"/><Relationship Id="rId4" Type="http://schemas.openxmlformats.org/officeDocument/2006/relationships/image" Target="../media/image15.png"/><Relationship Id="rId9" Type="http://schemas.openxmlformats.org/officeDocument/2006/relationships/image" Target="../media/image20.png"/></Relationships>
</file>

<file path=ppt/slides/_rels/slide10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hyperlink" Target="https://www.pjm.com/~/media/committees-groups/committees/mic/20180425-special/20180425-pjm-2018-cost-of-new-entry-study.ashx" TargetMode="External"/><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23.png"/><Relationship Id="rId5" Type="http://schemas.openxmlformats.org/officeDocument/2006/relationships/image" Target="../media/image16.png"/><Relationship Id="rId10" Type="http://schemas.openxmlformats.org/officeDocument/2006/relationships/slide" Target="slide17.xml"/><Relationship Id="rId4" Type="http://schemas.openxmlformats.org/officeDocument/2006/relationships/image" Target="../media/image15.png"/><Relationship Id="rId9" Type="http://schemas.openxmlformats.org/officeDocument/2006/relationships/image" Target="../media/image20.png"/></Relationships>
</file>

<file path=ppt/slides/_rels/slide10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chart" Target="../charts/chart86.xml"/><Relationship Id="rId4" Type="http://schemas.openxmlformats.org/officeDocument/2006/relationships/image" Target="../media/image16.png"/><Relationship Id="rId9" Type="http://schemas.openxmlformats.org/officeDocument/2006/relationships/image" Target="../media/image23.png"/></Relationships>
</file>

<file path=ppt/slides/_rels/slide10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3.png"/><Relationship Id="rId4" Type="http://schemas.openxmlformats.org/officeDocument/2006/relationships/image" Target="../media/image16.png"/><Relationship Id="rId9" Type="http://schemas.openxmlformats.org/officeDocument/2006/relationships/slide" Target="slide17.xml"/></Relationships>
</file>

<file path=ppt/slides/_rels/slide10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chart" Target="../charts/chart88.xml"/><Relationship Id="rId7" Type="http://schemas.openxmlformats.org/officeDocument/2006/relationships/image" Target="../media/image16.png"/><Relationship Id="rId2" Type="http://schemas.openxmlformats.org/officeDocument/2006/relationships/chart" Target="../charts/chart87.xml"/><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3.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0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3.png"/></Relationships>
</file>

<file path=ppt/slides/_rels/slide10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chart" Target="../charts/chart90.xml"/><Relationship Id="rId7" Type="http://schemas.openxmlformats.org/officeDocument/2006/relationships/image" Target="../media/image15.png"/><Relationship Id="rId12" Type="http://schemas.openxmlformats.org/officeDocument/2006/relationships/image" Target="../media/image23.png"/><Relationship Id="rId2" Type="http://schemas.openxmlformats.org/officeDocument/2006/relationships/chart" Target="../charts/chart89.xml"/><Relationship Id="rId1" Type="http://schemas.openxmlformats.org/officeDocument/2006/relationships/slideLayout" Target="../slideLayouts/slideLayout4.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chart" Target="../charts/chart91.xml"/><Relationship Id="rId9" Type="http://schemas.openxmlformats.org/officeDocument/2006/relationships/image" Target="../media/image17.png"/></Relationships>
</file>

<file path=ppt/slides/_rels/slide10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chart" Target="../charts/chart4.xml"/><Relationship Id="rId7" Type="http://schemas.openxmlformats.org/officeDocument/2006/relationships/image" Target="../media/image16.png"/><Relationship Id="rId2" Type="http://schemas.openxmlformats.org/officeDocument/2006/relationships/chart" Target="../charts/chart3.xml"/><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chart" Target="../charts/chart93.xml"/><Relationship Id="rId7" Type="http://schemas.openxmlformats.org/officeDocument/2006/relationships/image" Target="../media/image16.png"/><Relationship Id="rId2" Type="http://schemas.openxmlformats.org/officeDocument/2006/relationships/chart" Target="../charts/chart92.xml"/><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3.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3.png"/></Relationships>
</file>

<file path=ppt/slides/_rels/slide1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chart" Target="../charts/chart95.xml"/><Relationship Id="rId7" Type="http://schemas.openxmlformats.org/officeDocument/2006/relationships/image" Target="../media/image16.png"/><Relationship Id="rId2" Type="http://schemas.openxmlformats.org/officeDocument/2006/relationships/chart" Target="../charts/chart94.xml"/><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3.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3.png"/></Relationships>
</file>

<file path=ppt/slides/_rels/slide1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chart" Target="../charts/chart97.xml"/><Relationship Id="rId7" Type="http://schemas.openxmlformats.org/officeDocument/2006/relationships/image" Target="../media/image15.png"/><Relationship Id="rId12" Type="http://schemas.openxmlformats.org/officeDocument/2006/relationships/image" Target="../media/image23.png"/><Relationship Id="rId2" Type="http://schemas.openxmlformats.org/officeDocument/2006/relationships/chart" Target="../charts/chart96.xml"/><Relationship Id="rId1" Type="http://schemas.openxmlformats.org/officeDocument/2006/relationships/slideLayout" Target="../slideLayouts/slideLayout4.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chart" Target="../charts/chart98.xml"/><Relationship Id="rId9" Type="http://schemas.openxmlformats.org/officeDocument/2006/relationships/image" Target="../media/image17.png"/></Relationships>
</file>

<file path=ppt/slides/_rels/slide1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3.png"/></Relationships>
</file>

<file path=ppt/slides/_rels/slide11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chart" Target="../charts/chart100.xml"/><Relationship Id="rId7" Type="http://schemas.openxmlformats.org/officeDocument/2006/relationships/image" Target="../media/image16.png"/><Relationship Id="rId2" Type="http://schemas.openxmlformats.org/officeDocument/2006/relationships/chart" Target="../charts/chart99.xml"/><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3.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3.png"/></Relationships>
</file>

<file path=ppt/slides/_rels/slide11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chart" Target="../charts/chart10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3.png"/><Relationship Id="rId4" Type="http://schemas.openxmlformats.org/officeDocument/2006/relationships/image" Target="../media/image14.png"/><Relationship Id="rId9" Type="http://schemas.openxmlformats.org/officeDocument/2006/relationships/image" Target="../media/image19.png"/></Relationships>
</file>

<file path=ppt/slides/_rels/slide11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slide" Target="slide120.xml"/><Relationship Id="rId12" Type="http://schemas.openxmlformats.org/officeDocument/2006/relationships/chart" Target="../charts/chart103.xml"/><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chart" Target="../charts/chart102.xml"/><Relationship Id="rId5" Type="http://schemas.openxmlformats.org/officeDocument/2006/relationships/image" Target="../media/image16.png"/><Relationship Id="rId10" Type="http://schemas.openxmlformats.org/officeDocument/2006/relationships/image" Target="../media/image23.png"/><Relationship Id="rId4" Type="http://schemas.openxmlformats.org/officeDocument/2006/relationships/image" Target="../media/image15.png"/><Relationship Id="rId9" Type="http://schemas.openxmlformats.org/officeDocument/2006/relationships/image" Target="../media/image20.png"/></Relationships>
</file>

<file path=ppt/slides/_rels/slide12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slide" Target="slide120.xml"/><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3.png"/><Relationship Id="rId4" Type="http://schemas.openxmlformats.org/officeDocument/2006/relationships/image" Target="../media/image15.png"/><Relationship Id="rId9" Type="http://schemas.openxmlformats.org/officeDocument/2006/relationships/image" Target="../media/image20.png"/></Relationships>
</file>

<file path=ppt/slides/_rels/slide123.xml.rels><?xml version="1.0" encoding="UTF-8" standalone="yes"?>
<Relationships xmlns="http://schemas.openxmlformats.org/package/2006/relationships"><Relationship Id="rId8" Type="http://schemas.openxmlformats.org/officeDocument/2006/relationships/slide" Target="slide120.xml"/><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chart" Target="../charts/chart104.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3.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2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slide" Target="slide120.xml"/><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3.png"/><Relationship Id="rId4" Type="http://schemas.openxmlformats.org/officeDocument/2006/relationships/image" Target="../media/image15.png"/><Relationship Id="rId9" Type="http://schemas.openxmlformats.org/officeDocument/2006/relationships/image" Target="../media/image20.png"/></Relationships>
</file>

<file path=ppt/slides/_rels/slide12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chart" Target="../charts/chart106.xml"/><Relationship Id="rId7" Type="http://schemas.openxmlformats.org/officeDocument/2006/relationships/image" Target="../media/image16.png"/><Relationship Id="rId12" Type="http://schemas.openxmlformats.org/officeDocument/2006/relationships/image" Target="../media/image23.png"/><Relationship Id="rId2" Type="http://schemas.openxmlformats.org/officeDocument/2006/relationships/chart" Target="../charts/chart105.xml"/><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slide" Target="slide120.xml"/></Relationships>
</file>

<file path=ppt/slides/_rels/slide12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slide" Target="slide120.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3.png"/><Relationship Id="rId4" Type="http://schemas.openxmlformats.org/officeDocument/2006/relationships/image" Target="../media/image15.png"/><Relationship Id="rId9" Type="http://schemas.openxmlformats.org/officeDocument/2006/relationships/image" Target="../media/image20.png"/></Relationships>
</file>

<file path=ppt/slides/_rels/slide12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chart" Target="../charts/chart108.xml"/><Relationship Id="rId7" Type="http://schemas.openxmlformats.org/officeDocument/2006/relationships/image" Target="../media/image16.png"/><Relationship Id="rId12" Type="http://schemas.openxmlformats.org/officeDocument/2006/relationships/image" Target="../media/image23.png"/><Relationship Id="rId2" Type="http://schemas.openxmlformats.org/officeDocument/2006/relationships/chart" Target="../charts/chart107.xml"/><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slide" Target="slide120.xml"/></Relationships>
</file>

<file path=ppt/slides/_rels/slide12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slide" Target="slide120.xml"/><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3.png"/><Relationship Id="rId4" Type="http://schemas.openxmlformats.org/officeDocument/2006/relationships/image" Target="../media/image15.png"/><Relationship Id="rId9" Type="http://schemas.openxmlformats.org/officeDocument/2006/relationships/image" Target="../media/image20.png"/></Relationships>
</file>

<file path=ppt/slides/_rels/slide129.xml.rels><?xml version="1.0" encoding="UTF-8" standalone="yes"?>
<Relationships xmlns="http://schemas.openxmlformats.org/package/2006/relationships"><Relationship Id="rId8" Type="http://schemas.openxmlformats.org/officeDocument/2006/relationships/slide" Target="slide120.xml"/><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chart" Target="../charts/chart109.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3.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chart" Target="../charts/chart6.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chart" Target="../charts/chart5.xml"/><Relationship Id="rId1" Type="http://schemas.openxmlformats.org/officeDocument/2006/relationships/slideLayout" Target="../slideLayouts/slideLayout4.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chart" Target="../charts/chart7.xml"/><Relationship Id="rId9" Type="http://schemas.openxmlformats.org/officeDocument/2006/relationships/image" Target="../media/image17.png"/></Relationships>
</file>

<file path=ppt/slides/_rels/slide13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slide" Target="slide120.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3.png"/><Relationship Id="rId4" Type="http://schemas.openxmlformats.org/officeDocument/2006/relationships/image" Target="../media/image15.png"/><Relationship Id="rId9" Type="http://schemas.openxmlformats.org/officeDocument/2006/relationships/image" Target="../media/image20.png"/></Relationships>
</file>

<file path=ppt/slides/_rels/slide131.xml.rels><?xml version="1.0" encoding="UTF-8" standalone="yes"?>
<Relationships xmlns="http://schemas.openxmlformats.org/package/2006/relationships"><Relationship Id="rId8" Type="http://schemas.openxmlformats.org/officeDocument/2006/relationships/slide" Target="slide120.xml"/><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chart" Target="../charts/chart110.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3.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3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slide" Target="slide120.xml"/><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3.png"/><Relationship Id="rId4" Type="http://schemas.openxmlformats.org/officeDocument/2006/relationships/image" Target="../media/image15.png"/><Relationship Id="rId9" Type="http://schemas.openxmlformats.org/officeDocument/2006/relationships/image" Target="../media/image20.png"/></Relationships>
</file>

<file path=ppt/slides/_rels/slide13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chart" Target="../charts/chart112.xml"/><Relationship Id="rId7" Type="http://schemas.openxmlformats.org/officeDocument/2006/relationships/image" Target="../media/image16.png"/><Relationship Id="rId12" Type="http://schemas.openxmlformats.org/officeDocument/2006/relationships/image" Target="../media/image23.png"/><Relationship Id="rId2" Type="http://schemas.openxmlformats.org/officeDocument/2006/relationships/chart" Target="../charts/chart111.xml"/><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slide" Target="slide120.xml"/></Relationships>
</file>

<file path=ppt/slides/_rels/slide13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slide" Target="slide120.xml"/><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3.png"/><Relationship Id="rId4" Type="http://schemas.openxmlformats.org/officeDocument/2006/relationships/image" Target="../media/image15.png"/><Relationship Id="rId9" Type="http://schemas.openxmlformats.org/officeDocument/2006/relationships/image" Target="../media/image20.png"/></Relationships>
</file>

<file path=ppt/slides/_rels/slide1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8" Type="http://schemas.openxmlformats.org/officeDocument/2006/relationships/slide" Target="slide135.xml"/><Relationship Id="rId13" Type="http://schemas.openxmlformats.org/officeDocument/2006/relationships/chart" Target="../charts/chart115.xml"/><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chart" Target="../charts/chart114.xml"/><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17.png"/><Relationship Id="rId11" Type="http://schemas.openxmlformats.org/officeDocument/2006/relationships/chart" Target="../charts/chart113.xml"/><Relationship Id="rId5" Type="http://schemas.openxmlformats.org/officeDocument/2006/relationships/image" Target="../media/image16.png"/><Relationship Id="rId10" Type="http://schemas.openxmlformats.org/officeDocument/2006/relationships/image" Target="../media/image23.png"/><Relationship Id="rId4" Type="http://schemas.openxmlformats.org/officeDocument/2006/relationships/image" Target="../media/image15.png"/><Relationship Id="rId9" Type="http://schemas.openxmlformats.org/officeDocument/2006/relationships/image" Target="../media/image20.png"/></Relationships>
</file>

<file path=ppt/slides/_rels/slide137.xml.rels><?xml version="1.0" encoding="UTF-8" standalone="yes"?>
<Relationships xmlns="http://schemas.openxmlformats.org/package/2006/relationships"><Relationship Id="rId8" Type="http://schemas.openxmlformats.org/officeDocument/2006/relationships/slide" Target="slide135.xml"/><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3.png"/><Relationship Id="rId4" Type="http://schemas.openxmlformats.org/officeDocument/2006/relationships/image" Target="../media/image15.png"/><Relationship Id="rId9" Type="http://schemas.openxmlformats.org/officeDocument/2006/relationships/image" Target="../media/image20.png"/></Relationships>
</file>

<file path=ppt/slides/_rels/slide13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chart" Target="../charts/chart117.xml"/><Relationship Id="rId7" Type="http://schemas.openxmlformats.org/officeDocument/2006/relationships/image" Target="../media/image16.png"/><Relationship Id="rId12" Type="http://schemas.openxmlformats.org/officeDocument/2006/relationships/image" Target="../media/image23.png"/><Relationship Id="rId2" Type="http://schemas.openxmlformats.org/officeDocument/2006/relationships/chart" Target="../charts/chart116.xml"/><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slide" Target="slide135.xml"/><Relationship Id="rId4" Type="http://schemas.openxmlformats.org/officeDocument/2006/relationships/image" Target="../media/image13.png"/><Relationship Id="rId9" Type="http://schemas.openxmlformats.org/officeDocument/2006/relationships/image" Target="../media/image18.png"/></Relationships>
</file>

<file path=ppt/slides/_rels/slide139.xml.rels><?xml version="1.0" encoding="UTF-8" standalone="yes"?>
<Relationships xmlns="http://schemas.openxmlformats.org/package/2006/relationships"><Relationship Id="rId8" Type="http://schemas.openxmlformats.org/officeDocument/2006/relationships/slide" Target="slide135.xml"/><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3.png"/><Relationship Id="rId4" Type="http://schemas.openxmlformats.org/officeDocument/2006/relationships/image" Target="../media/image15.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4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chart" Target="../charts/chart119.xml"/><Relationship Id="rId2" Type="http://schemas.openxmlformats.org/officeDocument/2006/relationships/chart" Target="../charts/chart118.xml"/><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23.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slide" Target="slide135.xml"/></Relationships>
</file>

<file path=ppt/slides/_rels/slide141.xml.rels><?xml version="1.0" encoding="UTF-8" standalone="yes"?>
<Relationships xmlns="http://schemas.openxmlformats.org/package/2006/relationships"><Relationship Id="rId8" Type="http://schemas.openxmlformats.org/officeDocument/2006/relationships/slide" Target="slide135.xml"/><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3.png"/><Relationship Id="rId4" Type="http://schemas.openxmlformats.org/officeDocument/2006/relationships/image" Target="../media/image15.png"/><Relationship Id="rId9" Type="http://schemas.openxmlformats.org/officeDocument/2006/relationships/image" Target="../media/image20.png"/></Relationships>
</file>

<file path=ppt/slides/_rels/slide14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chart" Target="../charts/chart121.xml"/><Relationship Id="rId7" Type="http://schemas.openxmlformats.org/officeDocument/2006/relationships/image" Target="../media/image16.png"/><Relationship Id="rId12" Type="http://schemas.openxmlformats.org/officeDocument/2006/relationships/image" Target="../media/image23.png"/><Relationship Id="rId2" Type="http://schemas.openxmlformats.org/officeDocument/2006/relationships/chart" Target="../charts/chart120.xml"/><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slide" Target="slide135.xml"/><Relationship Id="rId4" Type="http://schemas.openxmlformats.org/officeDocument/2006/relationships/image" Target="../media/image13.png"/><Relationship Id="rId9" Type="http://schemas.openxmlformats.org/officeDocument/2006/relationships/image" Target="../media/image18.png"/></Relationships>
</file>

<file path=ppt/slides/_rels/slide143.xml.rels><?xml version="1.0" encoding="UTF-8" standalone="yes"?>
<Relationships xmlns="http://schemas.openxmlformats.org/package/2006/relationships"><Relationship Id="rId8" Type="http://schemas.openxmlformats.org/officeDocument/2006/relationships/slide" Target="slide135.xml"/><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3.png"/><Relationship Id="rId4" Type="http://schemas.openxmlformats.org/officeDocument/2006/relationships/image" Target="../media/image15.png"/><Relationship Id="rId9" Type="http://schemas.openxmlformats.org/officeDocument/2006/relationships/image" Target="../media/image20.png"/></Relationships>
</file>

<file path=ppt/slides/_rels/slide14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chart" Target="../charts/chart123.xml"/><Relationship Id="rId7" Type="http://schemas.openxmlformats.org/officeDocument/2006/relationships/image" Target="../media/image16.png"/><Relationship Id="rId12" Type="http://schemas.openxmlformats.org/officeDocument/2006/relationships/image" Target="../media/image23.png"/><Relationship Id="rId2" Type="http://schemas.openxmlformats.org/officeDocument/2006/relationships/chart" Target="../charts/chart122.xml"/><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slide" Target="slide135.xml"/><Relationship Id="rId4" Type="http://schemas.openxmlformats.org/officeDocument/2006/relationships/image" Target="../media/image13.png"/><Relationship Id="rId9" Type="http://schemas.openxmlformats.org/officeDocument/2006/relationships/image" Target="../media/image18.png"/></Relationships>
</file>

<file path=ppt/slides/_rels/slide145.xml.rels><?xml version="1.0" encoding="UTF-8" standalone="yes"?>
<Relationships xmlns="http://schemas.openxmlformats.org/package/2006/relationships"><Relationship Id="rId8" Type="http://schemas.openxmlformats.org/officeDocument/2006/relationships/slide" Target="slide135.xml"/><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3.png"/><Relationship Id="rId4" Type="http://schemas.openxmlformats.org/officeDocument/2006/relationships/image" Target="../media/image15.png"/><Relationship Id="rId9" Type="http://schemas.openxmlformats.org/officeDocument/2006/relationships/image" Target="../media/image20.png"/></Relationships>
</file>

<file path=ppt/slides/_rels/slide14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chart" Target="../charts/chart125.xml"/><Relationship Id="rId7" Type="http://schemas.openxmlformats.org/officeDocument/2006/relationships/image" Target="../media/image16.png"/><Relationship Id="rId12" Type="http://schemas.openxmlformats.org/officeDocument/2006/relationships/image" Target="../media/image23.png"/><Relationship Id="rId2" Type="http://schemas.openxmlformats.org/officeDocument/2006/relationships/chart" Target="../charts/chart124.xml"/><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slide" Target="slide135.xml"/><Relationship Id="rId4" Type="http://schemas.openxmlformats.org/officeDocument/2006/relationships/image" Target="../media/image13.png"/><Relationship Id="rId9" Type="http://schemas.openxmlformats.org/officeDocument/2006/relationships/image" Target="../media/image18.png"/></Relationships>
</file>

<file path=ppt/slides/_rels/slide147.xml.rels><?xml version="1.0" encoding="UTF-8" standalone="yes"?>
<Relationships xmlns="http://schemas.openxmlformats.org/package/2006/relationships"><Relationship Id="rId8" Type="http://schemas.openxmlformats.org/officeDocument/2006/relationships/slide" Target="slide135.xml"/><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3.png"/><Relationship Id="rId4" Type="http://schemas.openxmlformats.org/officeDocument/2006/relationships/image" Target="../media/image15.png"/><Relationship Id="rId9" Type="http://schemas.openxmlformats.org/officeDocument/2006/relationships/image" Target="../media/image20.png"/></Relationships>
</file>

<file path=ppt/slides/_rels/slide1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14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4.png"/><Relationship Id="rId7"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5.png"/><Relationship Id="rId9"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chart" Target="../charts/chart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5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3.png"/><Relationship Id="rId7" Type="http://schemas.openxmlformats.org/officeDocument/2006/relationships/image" Target="../media/image18.png"/><Relationship Id="rId2" Type="http://schemas.openxmlformats.org/officeDocument/2006/relationships/hyperlink" Target="mailto:annualenergyoutlook@eia.gov" TargetMode="Externa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5.png"/><Relationship Id="rId10" Type="http://schemas.openxmlformats.org/officeDocument/2006/relationships/image" Target="../media/image23.png"/><Relationship Id="rId4" Type="http://schemas.openxmlformats.org/officeDocument/2006/relationships/image" Target="../media/image14.png"/><Relationship Id="rId9" Type="http://schemas.openxmlformats.org/officeDocument/2006/relationships/image" Target="../media/image20.png"/></Relationships>
</file>

<file path=ppt/slides/_rels/slide15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hyperlink" Target="https://www.eia.gov/about/contact/forecasting.php#longterm" TargetMode="External"/><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hyperlink" Target="https://www.eia.gov/outlooks/aeo/workinggroup/" TargetMode="Externa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3.png"/><Relationship Id="rId5" Type="http://schemas.openxmlformats.org/officeDocument/2006/relationships/slide" Target="slide148.xml"/><Relationship Id="rId10" Type="http://schemas.openxmlformats.org/officeDocument/2006/relationships/slide" Target="slide152.xml"/><Relationship Id="rId4" Type="http://schemas.openxmlformats.org/officeDocument/2006/relationships/image" Target="../media/image15.png"/><Relationship Id="rId9" Type="http://schemas.openxmlformats.org/officeDocument/2006/relationships/image" Target="../media/image20.png"/></Relationships>
</file>

<file path=ppt/slides/_rels/slide15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4.png"/><Relationship Id="rId7"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5.png"/><Relationship Id="rId9" Type="http://schemas.openxmlformats.org/officeDocument/2006/relationships/image" Target="../media/image23.png"/></Relationships>
</file>

<file path=ppt/slides/_rels/slide153.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7.png"/><Relationship Id="rId18" Type="http://schemas.openxmlformats.org/officeDocument/2006/relationships/image" Target="../media/image23.png"/><Relationship Id="rId3" Type="http://schemas.openxmlformats.org/officeDocument/2006/relationships/hyperlink" Target="https://www.eia.gov/outlooks/steo/report/" TargetMode="External"/><Relationship Id="rId7" Type="http://schemas.openxmlformats.org/officeDocument/2006/relationships/hyperlink" Target="https://www.eia.gov/todayinenergy/" TargetMode="External"/><Relationship Id="rId12" Type="http://schemas.openxmlformats.org/officeDocument/2006/relationships/slide" Target="slide148.xml"/><Relationship Id="rId17" Type="http://schemas.openxmlformats.org/officeDocument/2006/relationships/slide" Target="slide152.xml"/><Relationship Id="rId2" Type="http://schemas.openxmlformats.org/officeDocument/2006/relationships/hyperlink" Target="https://www.eia.gov/" TargetMode="External"/><Relationship Id="rId16"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hyperlink" Target="https://www.eia.gov/totalenergy/data/monthly/" TargetMode="External"/><Relationship Id="rId11" Type="http://schemas.openxmlformats.org/officeDocument/2006/relationships/image" Target="../media/image15.png"/><Relationship Id="rId5" Type="http://schemas.openxmlformats.org/officeDocument/2006/relationships/hyperlink" Target="https://www.eia.gov/outlooks/ieo/" TargetMode="External"/><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hyperlink" Target="https://www.eia.gov/outlooks/aeo/" TargetMode="External"/><Relationship Id="rId9" Type="http://schemas.openxmlformats.org/officeDocument/2006/relationships/image" Target="../media/image13.png"/><Relationship Id="rId14" Type="http://schemas.openxmlformats.org/officeDocument/2006/relationships/image" Target="../media/image18.png"/></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chart" Target="../charts/chart10.xml"/><Relationship Id="rId7" Type="http://schemas.openxmlformats.org/officeDocument/2006/relationships/image" Target="../media/image16.png"/><Relationship Id="rId2" Type="http://schemas.openxmlformats.org/officeDocument/2006/relationships/chart" Target="../charts/chart9.xml"/><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chart" Target="../charts/chart12.xml"/><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chart" Target="../charts/chart11.xml"/><Relationship Id="rId1" Type="http://schemas.openxmlformats.org/officeDocument/2006/relationships/slideLayout" Target="../slideLayouts/slideLayout4.xml"/><Relationship Id="rId6" Type="http://schemas.openxmlformats.org/officeDocument/2006/relationships/chart" Target="../charts/chart15.xml"/><Relationship Id="rId11" Type="http://schemas.openxmlformats.org/officeDocument/2006/relationships/image" Target="../media/image17.png"/><Relationship Id="rId5" Type="http://schemas.openxmlformats.org/officeDocument/2006/relationships/chart" Target="../charts/chart14.xml"/><Relationship Id="rId10" Type="http://schemas.openxmlformats.org/officeDocument/2006/relationships/image" Target="../media/image16.png"/><Relationship Id="rId4" Type="http://schemas.openxmlformats.org/officeDocument/2006/relationships/chart" Target="../charts/chart13.xml"/><Relationship Id="rId9" Type="http://schemas.openxmlformats.org/officeDocument/2006/relationships/image" Target="../media/image15.png"/><Relationship Id="rId1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hyperlink" Target="https://www.eia.gov/aeo"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2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chart" Target="../charts/chart17.xml"/><Relationship Id="rId7" Type="http://schemas.openxmlformats.org/officeDocument/2006/relationships/image" Target="../media/image16.png"/><Relationship Id="rId2" Type="http://schemas.openxmlformats.org/officeDocument/2006/relationships/chart" Target="../charts/chart16.xml"/><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2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2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chart" Target="../charts/chart19.xml"/><Relationship Id="rId7" Type="http://schemas.openxmlformats.org/officeDocument/2006/relationships/image" Target="../media/image16.png"/><Relationship Id="rId2" Type="http://schemas.openxmlformats.org/officeDocument/2006/relationships/chart" Target="../charts/chart18.xml"/><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2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4.png"/><Relationship Id="rId7"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3.png"/></Relationships>
</file>

<file path=ppt/slides/_rels/slide2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4.png"/><Relationship Id="rId7"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chart" Target="../charts/chart21.xml"/><Relationship Id="rId5" Type="http://schemas.openxmlformats.org/officeDocument/2006/relationships/image" Target="../media/image16.png"/><Relationship Id="rId10" Type="http://schemas.openxmlformats.org/officeDocument/2006/relationships/chart" Target="../charts/chart20.xml"/><Relationship Id="rId4" Type="http://schemas.openxmlformats.org/officeDocument/2006/relationships/image" Target="../media/image15.png"/><Relationship Id="rId9" Type="http://schemas.openxmlformats.org/officeDocument/2006/relationships/image" Target="../media/image23.png"/></Relationships>
</file>

<file path=ppt/slides/_rels/slide2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4.png"/><Relationship Id="rId7"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3.png"/></Relationships>
</file>

<file path=ppt/slides/_rels/slide2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chart" Target="../charts/chart23.xml"/><Relationship Id="rId7" Type="http://schemas.openxmlformats.org/officeDocument/2006/relationships/image" Target="../media/image16.png"/><Relationship Id="rId2" Type="http://schemas.openxmlformats.org/officeDocument/2006/relationships/chart" Target="../charts/chart22.xml"/><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3.png"/><Relationship Id="rId5" Type="http://schemas.openxmlformats.org/officeDocument/2006/relationships/image" Target="../media/image14.png"/><Relationship Id="rId10" Type="http://schemas.openxmlformats.org/officeDocument/2006/relationships/image" Target="../media/image20.png"/><Relationship Id="rId4" Type="http://schemas.openxmlformats.org/officeDocument/2006/relationships/image" Target="../media/image13.png"/><Relationship Id="rId9"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4.png"/><Relationship Id="rId7"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3.png"/></Relationships>
</file>

<file path=ppt/slides/_rels/slide3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3.png"/><Relationship Id="rId7" Type="http://schemas.openxmlformats.org/officeDocument/2006/relationships/image" Target="../media/image18.png"/><Relationship Id="rId2" Type="http://schemas.openxmlformats.org/officeDocument/2006/relationships/hyperlink" Target="https://www.eia.gov/analysis/studies/buildings/equipcosts/" TargetMode="Externa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3.png"/><Relationship Id="rId4" Type="http://schemas.openxmlformats.org/officeDocument/2006/relationships/image" Target="../media/image14.png"/><Relationship Id="rId9" Type="http://schemas.openxmlformats.org/officeDocument/2006/relationships/image" Target="../media/image20.png"/></Relationships>
</file>

<file path=ppt/slides/_rels/slide3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4.png"/><Relationship Id="rId7"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3.png"/></Relationships>
</file>

<file path=ppt/slides/_rels/slide3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4.png"/><Relationship Id="rId7"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3.png"/></Relationships>
</file>

<file path=ppt/slides/_rels/slide3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4.png"/><Relationship Id="rId7"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6.png"/><Relationship Id="rId10" Type="http://schemas.openxmlformats.org/officeDocument/2006/relationships/chart" Target="../charts/chart24.xml"/><Relationship Id="rId4" Type="http://schemas.openxmlformats.org/officeDocument/2006/relationships/image" Target="../media/image15.png"/><Relationship Id="rId9" Type="http://schemas.openxmlformats.org/officeDocument/2006/relationships/image" Target="../media/image23.png"/></Relationships>
</file>

<file path=ppt/slides/_rels/slide3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4.png"/><Relationship Id="rId7"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3.png"/></Relationships>
</file>

<file path=ppt/slides/_rels/slide3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chart" Target="../charts/chart26.xml"/><Relationship Id="rId7" Type="http://schemas.openxmlformats.org/officeDocument/2006/relationships/image" Target="../media/image16.png"/><Relationship Id="rId2" Type="http://schemas.openxmlformats.org/officeDocument/2006/relationships/chart" Target="../charts/chart25.xml"/><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3.png"/><Relationship Id="rId5" Type="http://schemas.openxmlformats.org/officeDocument/2006/relationships/image" Target="../media/image14.png"/><Relationship Id="rId10" Type="http://schemas.openxmlformats.org/officeDocument/2006/relationships/image" Target="../media/image20.png"/><Relationship Id="rId4" Type="http://schemas.openxmlformats.org/officeDocument/2006/relationships/image" Target="../media/image13.png"/><Relationship Id="rId9" Type="http://schemas.openxmlformats.org/officeDocument/2006/relationships/image" Target="../media/image19.png"/></Relationships>
</file>

<file path=ppt/slides/_rels/slide3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4.png"/><Relationship Id="rId7"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3.png"/></Relationships>
</file>

<file path=ppt/slides/_rels/slide3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chart" Target="../charts/chart28.xml"/><Relationship Id="rId7" Type="http://schemas.openxmlformats.org/officeDocument/2006/relationships/image" Target="../media/image16.png"/><Relationship Id="rId2" Type="http://schemas.openxmlformats.org/officeDocument/2006/relationships/chart" Target="../charts/chart27.xml"/><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3.png"/><Relationship Id="rId5" Type="http://schemas.openxmlformats.org/officeDocument/2006/relationships/image" Target="../media/image14.png"/><Relationship Id="rId10" Type="http://schemas.openxmlformats.org/officeDocument/2006/relationships/image" Target="../media/image20.png"/><Relationship Id="rId4" Type="http://schemas.openxmlformats.org/officeDocument/2006/relationships/image" Target="../media/image13.png"/><Relationship Id="rId9" Type="http://schemas.openxmlformats.org/officeDocument/2006/relationships/image" Target="../media/image19.png"/></Relationships>
</file>

<file path=ppt/slides/_rels/slide3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3.png"/><Relationship Id="rId7" Type="http://schemas.openxmlformats.org/officeDocument/2006/relationships/image" Target="../media/image18.png"/><Relationship Id="rId2" Type="http://schemas.openxmlformats.org/officeDocument/2006/relationships/hyperlink" Target="https://www.eia.gov/outlooks/aeo/anwr.php" TargetMode="Externa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3.png"/><Relationship Id="rId4" Type="http://schemas.openxmlformats.org/officeDocument/2006/relationships/image" Target="../media/image14.png"/><Relationship Id="rId9"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chart" Target="../charts/chart30.xml"/><Relationship Id="rId7" Type="http://schemas.openxmlformats.org/officeDocument/2006/relationships/image" Target="../media/image16.png"/><Relationship Id="rId2" Type="http://schemas.openxmlformats.org/officeDocument/2006/relationships/chart" Target="../charts/chart29.xml"/><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3.png"/><Relationship Id="rId5" Type="http://schemas.openxmlformats.org/officeDocument/2006/relationships/image" Target="../media/image14.png"/><Relationship Id="rId10" Type="http://schemas.openxmlformats.org/officeDocument/2006/relationships/image" Target="../media/image20.png"/><Relationship Id="rId4" Type="http://schemas.openxmlformats.org/officeDocument/2006/relationships/image" Target="../media/image13.png"/><Relationship Id="rId9" Type="http://schemas.openxmlformats.org/officeDocument/2006/relationships/image" Target="../media/image19.png"/></Relationships>
</file>

<file path=ppt/slides/_rels/slide4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4.png"/><Relationship Id="rId7"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3.png"/></Relationships>
</file>

<file path=ppt/slides/_rels/slide4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4.png"/><Relationship Id="rId7"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6.png"/><Relationship Id="rId10" Type="http://schemas.openxmlformats.org/officeDocument/2006/relationships/chart" Target="../charts/chart31.xml"/><Relationship Id="rId4" Type="http://schemas.openxmlformats.org/officeDocument/2006/relationships/image" Target="../media/image15.png"/><Relationship Id="rId9" Type="http://schemas.openxmlformats.org/officeDocument/2006/relationships/image" Target="../media/image23.png"/></Relationships>
</file>

<file path=ppt/slides/_rels/slide4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4.png"/><Relationship Id="rId7"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3.png"/></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chart" Target="../charts/chart33.xml"/><Relationship Id="rId7" Type="http://schemas.openxmlformats.org/officeDocument/2006/relationships/image" Target="../media/image17.png"/><Relationship Id="rId2" Type="http://schemas.openxmlformats.org/officeDocument/2006/relationships/chart" Target="../charts/chart32.xml"/><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23.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3.png"/><Relationship Id="rId9" Type="http://schemas.openxmlformats.org/officeDocument/2006/relationships/image" Target="../media/image19.png"/></Relationships>
</file>

<file path=ppt/slides/_rels/slide4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3.png"/></Relationships>
</file>

<file path=ppt/slides/_rels/slide4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3.png"/><Relationship Id="rId7" Type="http://schemas.openxmlformats.org/officeDocument/2006/relationships/image" Target="../media/image18.png"/><Relationship Id="rId12" Type="http://schemas.openxmlformats.org/officeDocument/2006/relationships/chart" Target="../charts/chart36.xml"/><Relationship Id="rId2" Type="http://schemas.openxmlformats.org/officeDocument/2006/relationships/chart" Target="../charts/chart34.xml"/><Relationship Id="rId1" Type="http://schemas.openxmlformats.org/officeDocument/2006/relationships/slideLayout" Target="../slideLayouts/slideLayout4.xml"/><Relationship Id="rId6" Type="http://schemas.openxmlformats.org/officeDocument/2006/relationships/image" Target="../media/image17.png"/><Relationship Id="rId11" Type="http://schemas.openxmlformats.org/officeDocument/2006/relationships/chart" Target="../charts/chart35.xml"/><Relationship Id="rId5" Type="http://schemas.openxmlformats.org/officeDocument/2006/relationships/image" Target="../media/image16.png"/><Relationship Id="rId10" Type="http://schemas.openxmlformats.org/officeDocument/2006/relationships/image" Target="../media/image23.png"/><Relationship Id="rId4" Type="http://schemas.openxmlformats.org/officeDocument/2006/relationships/image" Target="../media/image15.png"/><Relationship Id="rId9" Type="http://schemas.openxmlformats.org/officeDocument/2006/relationships/image" Target="../media/image20.png"/></Relationships>
</file>

<file path=ppt/slides/_rels/slide4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3.png"/></Relationships>
</file>

<file path=ppt/slides/_rels/slide4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3.png"/><Relationship Id="rId7" Type="http://schemas.openxmlformats.org/officeDocument/2006/relationships/image" Target="../media/image18.png"/><Relationship Id="rId2" Type="http://schemas.openxmlformats.org/officeDocument/2006/relationships/chart" Target="../charts/chart3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3.png"/><Relationship Id="rId4" Type="http://schemas.openxmlformats.org/officeDocument/2006/relationships/image" Target="../media/image15.pn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3.png"/></Relationships>
</file>

<file path=ppt/slides/_rels/slide5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3.png"/><Relationship Id="rId7" Type="http://schemas.openxmlformats.org/officeDocument/2006/relationships/image" Target="../media/image18.png"/><Relationship Id="rId2" Type="http://schemas.openxmlformats.org/officeDocument/2006/relationships/chart" Target="../charts/chart3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3.png"/><Relationship Id="rId4" Type="http://schemas.openxmlformats.org/officeDocument/2006/relationships/image" Target="../media/image15.png"/><Relationship Id="rId9" Type="http://schemas.openxmlformats.org/officeDocument/2006/relationships/image" Target="../media/image20.png"/></Relationships>
</file>

<file path=ppt/slides/_rels/slide5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3.png"/></Relationships>
</file>

<file path=ppt/slides/_rels/slide5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chart" Target="../charts/chart40.xml"/><Relationship Id="rId7" Type="http://schemas.openxmlformats.org/officeDocument/2006/relationships/image" Target="../media/image17.png"/><Relationship Id="rId2" Type="http://schemas.openxmlformats.org/officeDocument/2006/relationships/chart" Target="../charts/chart39.xml"/><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23.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3.png"/><Relationship Id="rId9" Type="http://schemas.openxmlformats.org/officeDocument/2006/relationships/image" Target="../media/image19.png"/></Relationships>
</file>

<file path=ppt/slides/_rels/slide5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3.png"/></Relationships>
</file>

<file path=ppt/slides/_rels/slide5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3.png"/><Relationship Id="rId7" Type="http://schemas.openxmlformats.org/officeDocument/2006/relationships/image" Target="../media/image18.png"/><Relationship Id="rId2" Type="http://schemas.openxmlformats.org/officeDocument/2006/relationships/chart" Target="../charts/chart4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3.png"/><Relationship Id="rId4" Type="http://schemas.openxmlformats.org/officeDocument/2006/relationships/image" Target="../media/image15.png"/><Relationship Id="rId9" Type="http://schemas.openxmlformats.org/officeDocument/2006/relationships/image" Target="../media/image20.png"/></Relationships>
</file>

<file path=ppt/slides/_rels/slide5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3.png"/></Relationships>
</file>

<file path=ppt/slides/_rels/slide5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3.png"/><Relationship Id="rId7" Type="http://schemas.openxmlformats.org/officeDocument/2006/relationships/image" Target="../media/image18.png"/><Relationship Id="rId2" Type="http://schemas.openxmlformats.org/officeDocument/2006/relationships/chart" Target="../charts/chart4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3.png"/><Relationship Id="rId4" Type="http://schemas.openxmlformats.org/officeDocument/2006/relationships/image" Target="../media/image15.png"/><Relationship Id="rId9" Type="http://schemas.openxmlformats.org/officeDocument/2006/relationships/image" Target="../media/image20.png"/></Relationships>
</file>

<file path=ppt/slides/_rels/slide5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3.png"/></Relationships>
</file>

<file path=ppt/slides/_rels/slide5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chart" Target="../charts/chart44.xml"/><Relationship Id="rId7" Type="http://schemas.openxmlformats.org/officeDocument/2006/relationships/image" Target="../media/image17.png"/><Relationship Id="rId2" Type="http://schemas.openxmlformats.org/officeDocument/2006/relationships/chart" Target="../charts/chart43.xml"/><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23.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3.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3.png"/></Relationships>
</file>

<file path=ppt/slides/_rels/slide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chart" Target="../charts/chart46.xml"/><Relationship Id="rId7" Type="http://schemas.openxmlformats.org/officeDocument/2006/relationships/image" Target="../media/image16.png"/><Relationship Id="rId12" Type="http://schemas.openxmlformats.org/officeDocument/2006/relationships/image" Target="../media/image23.png"/><Relationship Id="rId2" Type="http://schemas.openxmlformats.org/officeDocument/2006/relationships/chart" Target="../charts/chart45.xml"/><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20.png"/><Relationship Id="rId5" Type="http://schemas.openxmlformats.org/officeDocument/2006/relationships/slide" Target="slide14.xml"/><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6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 Target="slide14.xml"/><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3.png"/><Relationship Id="rId4" Type="http://schemas.openxmlformats.org/officeDocument/2006/relationships/image" Target="../media/image14.png"/><Relationship Id="rId9" Type="http://schemas.openxmlformats.org/officeDocument/2006/relationships/image" Target="../media/image20.png"/></Relationships>
</file>

<file path=ppt/slides/_rels/slide6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chart" Target="../charts/chart48.xml"/><Relationship Id="rId7" Type="http://schemas.openxmlformats.org/officeDocument/2006/relationships/image" Target="../media/image16.png"/><Relationship Id="rId12" Type="http://schemas.openxmlformats.org/officeDocument/2006/relationships/image" Target="../media/image23.png"/><Relationship Id="rId2" Type="http://schemas.openxmlformats.org/officeDocument/2006/relationships/chart" Target="../charts/chart47.xml"/><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20.png"/><Relationship Id="rId5" Type="http://schemas.openxmlformats.org/officeDocument/2006/relationships/slide" Target="slide14.xml"/><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6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 Target="slide14.xml"/><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3.png"/><Relationship Id="rId4" Type="http://schemas.openxmlformats.org/officeDocument/2006/relationships/image" Target="../media/image14.png"/><Relationship Id="rId9" Type="http://schemas.openxmlformats.org/officeDocument/2006/relationships/image" Target="../media/image20.png"/></Relationships>
</file>

<file path=ppt/slides/_rels/slide6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3.png"/><Relationship Id="rId3" Type="http://schemas.openxmlformats.org/officeDocument/2006/relationships/chart" Target="../charts/chart50.xml"/><Relationship Id="rId7" Type="http://schemas.openxmlformats.org/officeDocument/2006/relationships/image" Target="../media/image14.png"/><Relationship Id="rId12" Type="http://schemas.openxmlformats.org/officeDocument/2006/relationships/image" Target="../media/image20.png"/><Relationship Id="rId2" Type="http://schemas.openxmlformats.org/officeDocument/2006/relationships/chart" Target="../charts/chart49.xml"/><Relationship Id="rId1" Type="http://schemas.openxmlformats.org/officeDocument/2006/relationships/slideLayout" Target="../slideLayouts/slideLayout4.xml"/><Relationship Id="rId6" Type="http://schemas.openxmlformats.org/officeDocument/2006/relationships/slide" Target="slide14.xml"/><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chart" Target="../charts/chart51.xml"/><Relationship Id="rId9" Type="http://schemas.openxmlformats.org/officeDocument/2006/relationships/image" Target="../media/image17.png"/></Relationships>
</file>

<file path=ppt/slides/_rels/slide6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 Target="slide14.xml"/><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3.png"/><Relationship Id="rId4" Type="http://schemas.openxmlformats.org/officeDocument/2006/relationships/image" Target="../media/image14.png"/><Relationship Id="rId9" Type="http://schemas.openxmlformats.org/officeDocument/2006/relationships/image" Target="../media/image20.png"/></Relationships>
</file>

<file path=ppt/slides/_rels/slide6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3.png"/><Relationship Id="rId3" Type="http://schemas.openxmlformats.org/officeDocument/2006/relationships/chart" Target="../charts/chart53.xml"/><Relationship Id="rId7" Type="http://schemas.openxmlformats.org/officeDocument/2006/relationships/image" Target="../media/image14.png"/><Relationship Id="rId12" Type="http://schemas.openxmlformats.org/officeDocument/2006/relationships/image" Target="../media/image20.png"/><Relationship Id="rId2" Type="http://schemas.openxmlformats.org/officeDocument/2006/relationships/chart" Target="../charts/chart52.xml"/><Relationship Id="rId1" Type="http://schemas.openxmlformats.org/officeDocument/2006/relationships/slideLayout" Target="../slideLayouts/slideLayout4.xml"/><Relationship Id="rId6" Type="http://schemas.openxmlformats.org/officeDocument/2006/relationships/slide" Target="slide14.xml"/><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chart" Target="../charts/chart54.xml"/><Relationship Id="rId9" Type="http://schemas.openxmlformats.org/officeDocument/2006/relationships/image" Target="../media/image17.png"/></Relationships>
</file>

<file path=ppt/slides/_rels/slide6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 Target="slide14.xml"/><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3.png"/><Relationship Id="rId4" Type="http://schemas.openxmlformats.org/officeDocument/2006/relationships/image" Target="../media/image14.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chart" Target="../charts/chart56.xml"/><Relationship Id="rId7" Type="http://schemas.openxmlformats.org/officeDocument/2006/relationships/image" Target="../media/image16.png"/><Relationship Id="rId12" Type="http://schemas.openxmlformats.org/officeDocument/2006/relationships/image" Target="../media/image23.png"/><Relationship Id="rId2" Type="http://schemas.openxmlformats.org/officeDocument/2006/relationships/chart" Target="../charts/chart55.xml"/><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20.png"/><Relationship Id="rId5" Type="http://schemas.openxmlformats.org/officeDocument/2006/relationships/slide" Target="slide14.xml"/><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7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 Target="slide14.xml"/><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3.png"/><Relationship Id="rId4" Type="http://schemas.openxmlformats.org/officeDocument/2006/relationships/image" Target="../media/image14.png"/><Relationship Id="rId9" Type="http://schemas.openxmlformats.org/officeDocument/2006/relationships/image" Target="../media/image20.png"/></Relationships>
</file>

<file path=ppt/slides/_rels/slide7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chart" Target="../charts/chart57.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3.png"/><Relationship Id="rId5" Type="http://schemas.openxmlformats.org/officeDocument/2006/relationships/image" Target="../media/image14.png"/><Relationship Id="rId10" Type="http://schemas.openxmlformats.org/officeDocument/2006/relationships/image" Target="../media/image20.png"/><Relationship Id="rId4" Type="http://schemas.openxmlformats.org/officeDocument/2006/relationships/slide" Target="slide14.xml"/><Relationship Id="rId9" Type="http://schemas.openxmlformats.org/officeDocument/2006/relationships/image" Target="../media/image19.png"/></Relationships>
</file>

<file path=ppt/slides/_rels/slide7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 Target="slide14.xml"/><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3.png"/><Relationship Id="rId4" Type="http://schemas.openxmlformats.org/officeDocument/2006/relationships/image" Target="../media/image14.png"/><Relationship Id="rId9" Type="http://schemas.openxmlformats.org/officeDocument/2006/relationships/image" Target="../media/image20.png"/></Relationships>
</file>

<file path=ppt/slides/_rels/slide7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chart" Target="../charts/chart58.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3.png"/><Relationship Id="rId5" Type="http://schemas.openxmlformats.org/officeDocument/2006/relationships/image" Target="../media/image14.png"/><Relationship Id="rId10" Type="http://schemas.openxmlformats.org/officeDocument/2006/relationships/image" Target="../media/image20.png"/><Relationship Id="rId4" Type="http://schemas.openxmlformats.org/officeDocument/2006/relationships/slide" Target="slide14.xml"/><Relationship Id="rId9" Type="http://schemas.openxmlformats.org/officeDocument/2006/relationships/image" Target="../media/image19.png"/></Relationships>
</file>

<file path=ppt/slides/_rels/slide7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 Target="slide14.xml"/><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3.png"/><Relationship Id="rId4" Type="http://schemas.openxmlformats.org/officeDocument/2006/relationships/image" Target="../media/image14.png"/><Relationship Id="rId9" Type="http://schemas.openxmlformats.org/officeDocument/2006/relationships/image" Target="../media/image20.png"/></Relationships>
</file>

<file path=ppt/slides/_rels/slide7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chart" Target="../charts/chart60.xml"/><Relationship Id="rId7" Type="http://schemas.openxmlformats.org/officeDocument/2006/relationships/image" Target="../media/image16.png"/><Relationship Id="rId12" Type="http://schemas.openxmlformats.org/officeDocument/2006/relationships/image" Target="../media/image23.png"/><Relationship Id="rId2" Type="http://schemas.openxmlformats.org/officeDocument/2006/relationships/chart" Target="../charts/chart59.xml"/><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20.png"/><Relationship Id="rId5" Type="http://schemas.openxmlformats.org/officeDocument/2006/relationships/slide" Target="slide14.xml"/><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7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 Target="slide14.xml"/><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3.png"/><Relationship Id="rId4" Type="http://schemas.openxmlformats.org/officeDocument/2006/relationships/image" Target="../media/image14.png"/><Relationship Id="rId9" Type="http://schemas.openxmlformats.org/officeDocument/2006/relationships/image" Target="../media/image20.png"/></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chart" Target="../charts/chart62.xml"/><Relationship Id="rId7" Type="http://schemas.openxmlformats.org/officeDocument/2006/relationships/image" Target="../media/image17.png"/><Relationship Id="rId12" Type="http://schemas.openxmlformats.org/officeDocument/2006/relationships/image" Target="../media/image23.png"/><Relationship Id="rId2" Type="http://schemas.openxmlformats.org/officeDocument/2006/relationships/chart" Target="../charts/chart61.xml"/><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slide" Target="slide17.xml"/><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8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3.png"/><Relationship Id="rId4" Type="http://schemas.openxmlformats.org/officeDocument/2006/relationships/image" Target="../media/image16.png"/><Relationship Id="rId9" Type="http://schemas.openxmlformats.org/officeDocument/2006/relationships/slide" Target="slide17.xml"/></Relationships>
</file>

<file path=ppt/slides/_rels/slide8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3.png"/><Relationship Id="rId3" Type="http://schemas.openxmlformats.org/officeDocument/2006/relationships/chart" Target="../charts/chart64.xml"/><Relationship Id="rId7" Type="http://schemas.openxmlformats.org/officeDocument/2006/relationships/image" Target="../media/image16.png"/><Relationship Id="rId12" Type="http://schemas.openxmlformats.org/officeDocument/2006/relationships/slide" Target="slide17.xml"/><Relationship Id="rId2" Type="http://schemas.openxmlformats.org/officeDocument/2006/relationships/chart" Target="../charts/chart63.xml"/><Relationship Id="rId1" Type="http://schemas.openxmlformats.org/officeDocument/2006/relationships/slideLayout" Target="../slideLayouts/slideLayout4.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chart" Target="../charts/chart65.xml"/><Relationship Id="rId9" Type="http://schemas.openxmlformats.org/officeDocument/2006/relationships/image" Target="../media/image18.png"/></Relationships>
</file>

<file path=ppt/slides/_rels/slide8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3.png"/><Relationship Id="rId4" Type="http://schemas.openxmlformats.org/officeDocument/2006/relationships/image" Target="../media/image16.png"/><Relationship Id="rId9" Type="http://schemas.openxmlformats.org/officeDocument/2006/relationships/slide" Target="slide17.xml"/></Relationships>
</file>

<file path=ppt/slides/_rels/slide8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chart" Target="../charts/chart66.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3.png"/><Relationship Id="rId5" Type="http://schemas.openxmlformats.org/officeDocument/2006/relationships/image" Target="../media/image16.png"/><Relationship Id="rId10" Type="http://schemas.openxmlformats.org/officeDocument/2006/relationships/slide" Target="slide17.xml"/><Relationship Id="rId4" Type="http://schemas.openxmlformats.org/officeDocument/2006/relationships/image" Target="../media/image15.png"/><Relationship Id="rId9" Type="http://schemas.openxmlformats.org/officeDocument/2006/relationships/image" Target="../media/image20.png"/></Relationships>
</file>

<file path=ppt/slides/_rels/slide8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3.png"/><Relationship Id="rId4" Type="http://schemas.openxmlformats.org/officeDocument/2006/relationships/image" Target="../media/image16.png"/><Relationship Id="rId9" Type="http://schemas.openxmlformats.org/officeDocument/2006/relationships/slide" Target="slide17.xml"/></Relationships>
</file>

<file path=ppt/slides/_rels/slide8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chart" Target="../charts/chart68.xml"/><Relationship Id="rId7" Type="http://schemas.openxmlformats.org/officeDocument/2006/relationships/image" Target="../media/image17.png"/><Relationship Id="rId12" Type="http://schemas.openxmlformats.org/officeDocument/2006/relationships/image" Target="../media/image23.png"/><Relationship Id="rId2" Type="http://schemas.openxmlformats.org/officeDocument/2006/relationships/chart" Target="../charts/chart67.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slide" Target="slide17.xml"/><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8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3.png"/><Relationship Id="rId4" Type="http://schemas.openxmlformats.org/officeDocument/2006/relationships/image" Target="../media/image16.png"/><Relationship Id="rId9" Type="http://schemas.openxmlformats.org/officeDocument/2006/relationships/slide" Target="slide17.xml"/></Relationships>
</file>

<file path=ppt/slides/_rels/slide8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chart" Target="../charts/chart70.xml"/><Relationship Id="rId7" Type="http://schemas.openxmlformats.org/officeDocument/2006/relationships/image" Target="../media/image17.png"/><Relationship Id="rId12" Type="http://schemas.openxmlformats.org/officeDocument/2006/relationships/image" Target="../media/image23.png"/><Relationship Id="rId2" Type="http://schemas.openxmlformats.org/officeDocument/2006/relationships/chart" Target="../charts/chart69.xml"/><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slide" Target="slide17.xml"/><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8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3.png"/><Relationship Id="rId4" Type="http://schemas.openxmlformats.org/officeDocument/2006/relationships/image" Target="../media/image16.png"/><Relationship Id="rId9" Type="http://schemas.openxmlformats.org/officeDocument/2006/relationships/slide" Target="slide17.xml"/></Relationships>
</file>

<file path=ppt/slides/_rels/slide89.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chart" Target="../charts/chart72.xml"/><Relationship Id="rId7" Type="http://schemas.openxmlformats.org/officeDocument/2006/relationships/hyperlink" Target="https://www.eia.gov/outlooks/aeo/electricity_generation.php" TargetMode="External"/><Relationship Id="rId12" Type="http://schemas.openxmlformats.org/officeDocument/2006/relationships/image" Target="../media/image18.png"/><Relationship Id="rId2" Type="http://schemas.openxmlformats.org/officeDocument/2006/relationships/chart" Target="../charts/chart71.xml"/><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chart" Target="../charts/chart75.xml"/><Relationship Id="rId11" Type="http://schemas.openxmlformats.org/officeDocument/2006/relationships/image" Target="../media/image17.png"/><Relationship Id="rId5" Type="http://schemas.openxmlformats.org/officeDocument/2006/relationships/chart" Target="../charts/chart74.xml"/><Relationship Id="rId15" Type="http://schemas.openxmlformats.org/officeDocument/2006/relationships/slide" Target="slide17.xml"/><Relationship Id="rId10" Type="http://schemas.openxmlformats.org/officeDocument/2006/relationships/image" Target="../media/image16.png"/><Relationship Id="rId4" Type="http://schemas.openxmlformats.org/officeDocument/2006/relationships/chart" Target="../charts/chart73.xml"/><Relationship Id="rId9" Type="http://schemas.openxmlformats.org/officeDocument/2006/relationships/image" Target="../media/image15.png"/><Relationship Id="rId1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chart" Target="../charts/chart2.xml"/><Relationship Id="rId5" Type="http://schemas.openxmlformats.org/officeDocument/2006/relationships/image" Target="../media/image16.png"/><Relationship Id="rId10" Type="http://schemas.openxmlformats.org/officeDocument/2006/relationships/chart" Target="../charts/chart1.xml"/><Relationship Id="rId4" Type="http://schemas.openxmlformats.org/officeDocument/2006/relationships/image" Target="../media/image15.png"/><Relationship Id="rId9" Type="http://schemas.openxmlformats.org/officeDocument/2006/relationships/image" Target="../media/image20.png"/></Relationships>
</file>

<file path=ppt/slides/_rels/slide9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3.png"/><Relationship Id="rId4" Type="http://schemas.openxmlformats.org/officeDocument/2006/relationships/image" Target="../media/image16.png"/><Relationship Id="rId9" Type="http://schemas.openxmlformats.org/officeDocument/2006/relationships/slide" Target="slide17.xml"/></Relationships>
</file>

<file path=ppt/slides/_rels/slide9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chart" Target="../charts/chart76.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3.png"/><Relationship Id="rId5" Type="http://schemas.openxmlformats.org/officeDocument/2006/relationships/image" Target="../media/image16.png"/><Relationship Id="rId10" Type="http://schemas.openxmlformats.org/officeDocument/2006/relationships/slide" Target="slide17.xml"/><Relationship Id="rId4" Type="http://schemas.openxmlformats.org/officeDocument/2006/relationships/image" Target="../media/image15.png"/><Relationship Id="rId9" Type="http://schemas.openxmlformats.org/officeDocument/2006/relationships/image" Target="../media/image20.png"/></Relationships>
</file>

<file path=ppt/slides/_rels/slide9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3.png"/><Relationship Id="rId4" Type="http://schemas.openxmlformats.org/officeDocument/2006/relationships/image" Target="../media/image16.png"/><Relationship Id="rId9" Type="http://schemas.openxmlformats.org/officeDocument/2006/relationships/slide" Target="slide17.xml"/></Relationships>
</file>

<file path=ppt/slides/_rels/slide9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chart" Target="../charts/chart77.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3.png"/><Relationship Id="rId5" Type="http://schemas.openxmlformats.org/officeDocument/2006/relationships/image" Target="../media/image16.png"/><Relationship Id="rId10" Type="http://schemas.openxmlformats.org/officeDocument/2006/relationships/slide" Target="slide17.xml"/><Relationship Id="rId4" Type="http://schemas.openxmlformats.org/officeDocument/2006/relationships/image" Target="../media/image15.png"/><Relationship Id="rId9" Type="http://schemas.openxmlformats.org/officeDocument/2006/relationships/image" Target="../media/image20.png"/></Relationships>
</file>

<file path=ppt/slides/_rels/slide9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3.png"/><Relationship Id="rId4" Type="http://schemas.openxmlformats.org/officeDocument/2006/relationships/image" Target="../media/image16.png"/><Relationship Id="rId9" Type="http://schemas.openxmlformats.org/officeDocument/2006/relationships/slide" Target="slide17.xml"/></Relationships>
</file>

<file path=ppt/slides/_rels/slide9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chart" Target="../charts/chart79.xml"/><Relationship Id="rId7" Type="http://schemas.openxmlformats.org/officeDocument/2006/relationships/image" Target="../media/image17.png"/><Relationship Id="rId12" Type="http://schemas.openxmlformats.org/officeDocument/2006/relationships/image" Target="../media/image23.png"/><Relationship Id="rId2" Type="http://schemas.openxmlformats.org/officeDocument/2006/relationships/chart" Target="../charts/chart78.xml"/><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slide" Target="slide17.xml"/><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9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3.png"/><Relationship Id="rId4" Type="http://schemas.openxmlformats.org/officeDocument/2006/relationships/image" Target="../media/image16.png"/><Relationship Id="rId9" Type="http://schemas.openxmlformats.org/officeDocument/2006/relationships/slide" Target="slide17.xml"/></Relationships>
</file>

<file path=ppt/slides/_rels/slide9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chart" Target="../charts/chart81.xml"/><Relationship Id="rId7" Type="http://schemas.openxmlformats.org/officeDocument/2006/relationships/image" Target="../media/image17.png"/><Relationship Id="rId12" Type="http://schemas.openxmlformats.org/officeDocument/2006/relationships/image" Target="../media/image23.png"/><Relationship Id="rId2" Type="http://schemas.openxmlformats.org/officeDocument/2006/relationships/chart" Target="../charts/chart80.xml"/><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slide" Target="slide17.xml"/><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9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3.png"/><Relationship Id="rId4" Type="http://schemas.openxmlformats.org/officeDocument/2006/relationships/image" Target="../media/image16.png"/><Relationship Id="rId9" Type="http://schemas.openxmlformats.org/officeDocument/2006/relationships/slide" Target="slide17.xml"/></Relationships>
</file>

<file path=ppt/slides/_rels/slide9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3.png"/><Relationship Id="rId3" Type="http://schemas.openxmlformats.org/officeDocument/2006/relationships/chart" Target="../charts/chart83.xml"/><Relationship Id="rId7" Type="http://schemas.openxmlformats.org/officeDocument/2006/relationships/image" Target="../media/image16.png"/><Relationship Id="rId12" Type="http://schemas.openxmlformats.org/officeDocument/2006/relationships/slide" Target="slide17.xml"/><Relationship Id="rId2" Type="http://schemas.openxmlformats.org/officeDocument/2006/relationships/chart" Target="../charts/chart82.xml"/><Relationship Id="rId1" Type="http://schemas.openxmlformats.org/officeDocument/2006/relationships/slideLayout" Target="../slideLayouts/slideLayout4.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chart" Target="../charts/chart84.xml"/><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553" t="3164" r="291" b="9832"/>
          <a:stretch/>
        </p:blipFill>
        <p:spPr>
          <a:xfrm>
            <a:off x="-50800" y="2146300"/>
            <a:ext cx="9207499" cy="3492500"/>
          </a:xfrm>
          <a:prstGeom prst="rect">
            <a:avLst/>
          </a:prstGeom>
        </p:spPr>
      </p:pic>
      <p:sp>
        <p:nvSpPr>
          <p:cNvPr id="6" name="TextBox 5"/>
          <p:cNvSpPr txBox="1"/>
          <p:nvPr/>
        </p:nvSpPr>
        <p:spPr>
          <a:xfrm>
            <a:off x="282742" y="582959"/>
            <a:ext cx="8055981" cy="1200328"/>
          </a:xfrm>
          <a:prstGeom prst="rect">
            <a:avLst/>
          </a:prstGeom>
          <a:noFill/>
        </p:spPr>
        <p:txBody>
          <a:bodyPr wrap="square" rtlCol="0">
            <a:spAutoFit/>
          </a:bodyPr>
          <a:lstStyle/>
          <a:p>
            <a:r>
              <a:rPr lang="en-US" sz="4400" i="1" dirty="0">
                <a:latin typeface="+mj-lt"/>
              </a:rPr>
              <a:t>Annual Energy </a:t>
            </a:r>
            <a:r>
              <a:rPr lang="en-US" sz="4400" i="1" dirty="0" smtClean="0">
                <a:latin typeface="+mj-lt"/>
              </a:rPr>
              <a:t>Outlook 2019</a:t>
            </a:r>
            <a:r>
              <a:rPr lang="en-US" sz="3800" i="1" dirty="0" smtClean="0">
                <a:solidFill>
                  <a:schemeClr val="accent1"/>
                </a:solidFill>
                <a:latin typeface="+mj-lt"/>
              </a:rPr>
              <a:t/>
            </a:r>
            <a:br>
              <a:rPr lang="en-US" sz="3800" i="1" dirty="0" smtClean="0">
                <a:solidFill>
                  <a:schemeClr val="accent1"/>
                </a:solidFill>
                <a:latin typeface="+mj-lt"/>
              </a:rPr>
            </a:br>
            <a:r>
              <a:rPr lang="en-US" sz="2800" dirty="0" smtClean="0">
                <a:solidFill>
                  <a:schemeClr val="accent1"/>
                </a:solidFill>
                <a:latin typeface="+mj-lt"/>
              </a:rPr>
              <a:t>with projections to 2050</a:t>
            </a:r>
            <a:endParaRPr lang="en-US" sz="2800" dirty="0">
              <a:solidFill>
                <a:schemeClr val="accent1"/>
              </a:solidFill>
              <a:latin typeface="+mj-lt"/>
            </a:endParaRPr>
          </a:p>
        </p:txBody>
      </p:sp>
      <p:cxnSp>
        <p:nvCxnSpPr>
          <p:cNvPr id="7" name="Straight Connector 6"/>
          <p:cNvCxnSpPr/>
          <p:nvPr/>
        </p:nvCxnSpPr>
        <p:spPr bwMode="auto">
          <a:xfrm flipV="1">
            <a:off x="0" y="2138035"/>
            <a:ext cx="9144000" cy="3586"/>
          </a:xfrm>
          <a:prstGeom prst="line">
            <a:avLst/>
          </a:prstGeom>
          <a:solidFill>
            <a:schemeClr val="accent1"/>
          </a:solidFill>
          <a:ln w="38100" cap="flat" cmpd="sng" algn="ctr">
            <a:solidFill>
              <a:schemeClr val="accent1"/>
            </a:solidFill>
            <a:prstDash val="solid"/>
            <a:round/>
            <a:headEnd type="none" w="med" len="med"/>
            <a:tailEnd type="none" w="med" len="med"/>
          </a:ln>
          <a:effectLst/>
        </p:spPr>
      </p:cxnSp>
      <p:cxnSp>
        <p:nvCxnSpPr>
          <p:cNvPr id="8" name="Straight Connector 7"/>
          <p:cNvCxnSpPr/>
          <p:nvPr/>
        </p:nvCxnSpPr>
        <p:spPr bwMode="auto">
          <a:xfrm flipV="1">
            <a:off x="0" y="5630779"/>
            <a:ext cx="9144000" cy="3586"/>
          </a:xfrm>
          <a:prstGeom prst="line">
            <a:avLst/>
          </a:prstGeom>
          <a:solidFill>
            <a:schemeClr val="accent1"/>
          </a:solidFill>
          <a:ln w="38100" cap="flat" cmpd="sng" algn="ctr">
            <a:solidFill>
              <a:schemeClr val="accent1"/>
            </a:solidFill>
            <a:prstDash val="solid"/>
            <a:round/>
            <a:headEnd type="none" w="med" len="med"/>
            <a:tailEnd type="none" w="med" len="med"/>
          </a:ln>
          <a:effectLst/>
        </p:spPr>
      </p:cxnSp>
      <p:sp>
        <p:nvSpPr>
          <p:cNvPr id="9" name="TextBox 8"/>
          <p:cNvSpPr txBox="1"/>
          <p:nvPr/>
        </p:nvSpPr>
        <p:spPr>
          <a:xfrm>
            <a:off x="6232207" y="5938314"/>
            <a:ext cx="2802430" cy="584776"/>
          </a:xfrm>
          <a:prstGeom prst="rect">
            <a:avLst/>
          </a:prstGeom>
          <a:noFill/>
        </p:spPr>
        <p:txBody>
          <a:bodyPr wrap="square" rtlCol="0">
            <a:spAutoFit/>
          </a:bodyPr>
          <a:lstStyle/>
          <a:p>
            <a:pPr algn="r"/>
            <a:r>
              <a:rPr lang="en-US" sz="1600" dirty="0" smtClean="0"/>
              <a:t>January 24, 2019</a:t>
            </a:r>
            <a:endParaRPr lang="en-US" sz="1600" dirty="0"/>
          </a:p>
          <a:p>
            <a:pPr algn="r"/>
            <a:r>
              <a:rPr lang="en-US" sz="1600" dirty="0" smtClean="0">
                <a:latin typeface="+mn-lt"/>
              </a:rPr>
              <a:t>www.eia.gov/aeo</a:t>
            </a:r>
            <a:endParaRPr lang="en-US" sz="1600" dirty="0">
              <a:latin typeface="+mn-lt"/>
            </a:endParaRP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5900" y="5976874"/>
            <a:ext cx="2485097" cy="507163"/>
          </a:xfrm>
          <a:prstGeom prst="rect">
            <a:avLst/>
          </a:prstGeom>
        </p:spPr>
      </p:pic>
      <p:sp>
        <p:nvSpPr>
          <p:cNvPr id="11" name="TextBox 10"/>
          <p:cNvSpPr txBox="1"/>
          <p:nvPr/>
        </p:nvSpPr>
        <p:spPr>
          <a:xfrm>
            <a:off x="3170785" y="6196995"/>
            <a:ext cx="3037904" cy="338554"/>
          </a:xfrm>
          <a:prstGeom prst="rect">
            <a:avLst/>
          </a:prstGeom>
          <a:noFill/>
        </p:spPr>
        <p:txBody>
          <a:bodyPr wrap="square" rtlCol="0">
            <a:spAutoFit/>
          </a:bodyPr>
          <a:lstStyle/>
          <a:p>
            <a:pPr algn="ctr"/>
            <a:r>
              <a:rPr lang="en-US" sz="1600" b="1" dirty="0">
                <a:solidFill>
                  <a:schemeClr val="accent1"/>
                </a:solidFill>
              </a:rPr>
              <a:t>#</a:t>
            </a:r>
            <a:r>
              <a:rPr lang="en-US" sz="1600" b="1" dirty="0" smtClean="0">
                <a:solidFill>
                  <a:schemeClr val="accent1"/>
                </a:solidFill>
              </a:rPr>
              <a:t>AEO2019</a:t>
            </a:r>
            <a:endParaRPr lang="en-US" sz="1600" b="1" dirty="0">
              <a:solidFill>
                <a:schemeClr val="accent1"/>
              </a:solidFill>
            </a:endParaRPr>
          </a:p>
        </p:txBody>
      </p:sp>
    </p:spTree>
    <p:extLst>
      <p:ext uri="{BB962C8B-B14F-4D97-AF65-F5344CB8AC3E}">
        <p14:creationId xmlns:p14="http://schemas.microsoft.com/office/powerpoint/2010/main" val="10620659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normAutofit lnSpcReduction="10000"/>
          </a:bodyPr>
          <a:lstStyle/>
          <a:p>
            <a:pPr lvl="0"/>
            <a:r>
              <a:rPr lang="en-US" dirty="0" smtClean="0"/>
              <a:t>The United States has been a net energy importer since 1953, but continued growth in petroleum and natural gas exports results in the United States becoming a net energy exporter by 2020 in all cases.</a:t>
            </a:r>
          </a:p>
          <a:p>
            <a:pPr lvl="0"/>
            <a:r>
              <a:rPr lang="en-US" dirty="0" smtClean="0"/>
              <a:t>In the Reference case, the United States becomes a net exporter of petroleum liquids after 2020 as U.S. crude oil production increases and domestic consumption of petroleum products decreases. Near the end of the projection period, the United States returns to being a net importer of petroleum and other liquids on an energy basis as a result of increasing domestic gasoline consumption and falling domestic crude oil production in those years.</a:t>
            </a:r>
          </a:p>
          <a:p>
            <a:pPr lvl="0"/>
            <a:r>
              <a:rPr lang="en-US" dirty="0" smtClean="0"/>
              <a:t>The United States became a net natural gas exporter on an annual basis in 2017 and continued to export more natural gas than it imported in 2018. In the Reference case, U.S. natural gas trade, which includes shipments by pipeline from and to Canada and to Mexico as well as exports of liquefied natural gas (LNG), will be increasingly dominated by LNG exports to more distant destinations.</a:t>
            </a:r>
          </a:p>
          <a:p>
            <a:r>
              <a:rPr lang="en-US" dirty="0" smtClean="0"/>
              <a:t>The United States continues to be a net exporter of coal (including coal coke) through 2050 in the Reference case, but coal exports are not expected to increase because of competition from other global suppliers closer to major world markets.</a:t>
            </a:r>
          </a:p>
          <a:p>
            <a:endParaRPr lang="en-US" dirty="0"/>
          </a:p>
        </p:txBody>
      </p:sp>
      <p:sp>
        <p:nvSpPr>
          <p:cNvPr id="4" name="Title 3"/>
          <p:cNvSpPr>
            <a:spLocks noGrp="1"/>
          </p:cNvSpPr>
          <p:nvPr>
            <p:ph type="title"/>
          </p:nvPr>
        </p:nvSpPr>
        <p:spPr/>
        <p:txBody>
          <a:bodyPr>
            <a:normAutofit fontScale="90000"/>
          </a:bodyPr>
          <a:lstStyle/>
          <a:p>
            <a:pPr lvl="0"/>
            <a:r>
              <a:rPr lang="en-US" dirty="0"/>
              <a:t>—but </a:t>
            </a:r>
            <a:r>
              <a:rPr lang="en-US" dirty="0" smtClean="0"/>
              <a:t>the United States continues to import and export throughout the projection period</a:t>
            </a:r>
            <a:endParaRPr lang="en-US" dirty="0"/>
          </a:p>
        </p:txBody>
      </p:sp>
      <p:sp>
        <p:nvSpPr>
          <p:cNvPr id="2" name="Slide Number Placeholder 1"/>
          <p:cNvSpPr>
            <a:spLocks noGrp="1"/>
          </p:cNvSpPr>
          <p:nvPr>
            <p:ph type="sldNum" sz="quarter" idx="4"/>
          </p:nvPr>
        </p:nvSpPr>
        <p:spPr/>
        <p:txBody>
          <a:bodyPr/>
          <a:lstStyle/>
          <a:p>
            <a:fld id="{2D80C5C9-96E0-47EC-B500-37C5FE284639}" type="slidenum">
              <a:rPr lang="en-US" smtClean="0"/>
              <a:pPr/>
              <a:t>10</a:t>
            </a:fld>
            <a:endParaRPr lang="en-US" dirty="0"/>
          </a:p>
        </p:txBody>
      </p:sp>
      <p:grpSp>
        <p:nvGrpSpPr>
          <p:cNvPr id="9" name="Group 8"/>
          <p:cNvGrpSpPr/>
          <p:nvPr/>
        </p:nvGrpSpPr>
        <p:grpSpPr>
          <a:xfrm>
            <a:off x="1295570" y="63335"/>
            <a:ext cx="7592950" cy="665276"/>
            <a:chOff x="1295570" y="63335"/>
            <a:chExt cx="7592950" cy="665276"/>
          </a:xfrm>
        </p:grpSpPr>
        <p:pic>
          <p:nvPicPr>
            <p:cNvPr id="10" name="Picture 9" descr="greyicon_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5308" y="133136"/>
              <a:ext cx="497959" cy="497959"/>
            </a:xfrm>
            <a:prstGeom prst="rect">
              <a:avLst/>
            </a:prstGeom>
          </p:spPr>
        </p:pic>
        <p:pic>
          <p:nvPicPr>
            <p:cNvPr id="11" name="Picture 10" descr="greyicon_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3261" y="131656"/>
              <a:ext cx="500919" cy="500919"/>
            </a:xfrm>
            <a:prstGeom prst="rect">
              <a:avLst/>
            </a:prstGeom>
          </p:spPr>
        </p:pic>
        <p:pic>
          <p:nvPicPr>
            <p:cNvPr id="12" name="Picture 11" descr="greyicon_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9754" y="131656"/>
              <a:ext cx="500919" cy="500919"/>
            </a:xfrm>
            <a:prstGeom prst="rect">
              <a:avLst/>
            </a:prstGeom>
          </p:spPr>
        </p:pic>
        <p:pic>
          <p:nvPicPr>
            <p:cNvPr id="13" name="Picture 12" descr="greyicon_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3066" y="104388"/>
              <a:ext cx="555454" cy="555454"/>
            </a:xfrm>
            <a:prstGeom prst="rect">
              <a:avLst/>
            </a:prstGeom>
          </p:spPr>
        </p:pic>
        <p:pic>
          <p:nvPicPr>
            <p:cNvPr id="14" name="Picture 13" descr="greyicon_7.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570" y="131656"/>
              <a:ext cx="500918" cy="500918"/>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56795" y="78637"/>
              <a:ext cx="594312" cy="606957"/>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9276" y="63335"/>
              <a:ext cx="651415" cy="665276"/>
            </a:xfrm>
            <a:prstGeom prst="rect">
              <a:avLst/>
            </a:prstGeom>
          </p:spPr>
        </p:pic>
        <p:pic>
          <p:nvPicPr>
            <p:cNvPr id="17" name="Picture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4057" y="75762"/>
              <a:ext cx="599941" cy="612706"/>
            </a:xfrm>
            <a:prstGeom prst="rect">
              <a:avLst/>
            </a:prstGeom>
          </p:spPr>
        </p:pic>
      </p:grpSp>
    </p:spTree>
    <p:extLst>
      <p:ext uri="{BB962C8B-B14F-4D97-AF65-F5344CB8AC3E}">
        <p14:creationId xmlns:p14="http://schemas.microsoft.com/office/powerpoint/2010/main" val="32254312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pPr lvl="0"/>
            <a:r>
              <a:rPr lang="en-US" dirty="0" smtClean="0"/>
              <a:t>U.S. coal production in the Reference case continues to decline, from 762 million short tons (</a:t>
            </a:r>
            <a:r>
              <a:rPr lang="en-US" dirty="0" err="1" smtClean="0"/>
              <a:t>MMst</a:t>
            </a:r>
            <a:r>
              <a:rPr lang="en-US" dirty="0" smtClean="0"/>
              <a:t>) in 2018 to 608 </a:t>
            </a:r>
            <a:r>
              <a:rPr lang="en-US" dirty="0" err="1" smtClean="0"/>
              <a:t>MMst</a:t>
            </a:r>
            <a:r>
              <a:rPr lang="en-US" dirty="0" smtClean="0"/>
              <a:t> in 2035, before later stabilizing. This decline is in response to coal-fired generating unit retirements and competitive price pressure from natural gas and renewables.</a:t>
            </a:r>
          </a:p>
          <a:p>
            <a:pPr lvl="0"/>
            <a:r>
              <a:rPr lang="en-US" dirty="0" smtClean="0"/>
              <a:t>In the Interior region of the United States, coal production in the Reference case grows by 20 </a:t>
            </a:r>
            <a:r>
              <a:rPr lang="en-US" dirty="0" err="1" smtClean="0"/>
              <a:t>MMst</a:t>
            </a:r>
            <a:r>
              <a:rPr lang="en-US" dirty="0" smtClean="0"/>
              <a:t> between 2018 and 2050, while production in the Appalachia and the West regions declines by 85 </a:t>
            </a:r>
            <a:r>
              <a:rPr lang="en-US" dirty="0" err="1" smtClean="0"/>
              <a:t>MMst</a:t>
            </a:r>
            <a:r>
              <a:rPr lang="en-US" dirty="0" smtClean="0"/>
              <a:t> and 106 </a:t>
            </a:r>
            <a:r>
              <a:rPr lang="en-US" dirty="0" err="1" smtClean="0"/>
              <a:t>MMst</a:t>
            </a:r>
            <a:r>
              <a:rPr lang="en-US" dirty="0" smtClean="0"/>
              <a:t>, respectively.</a:t>
            </a:r>
          </a:p>
          <a:p>
            <a:pPr lvl="0"/>
            <a:r>
              <a:rPr lang="en-US" dirty="0" smtClean="0"/>
              <a:t>In the Low Oil and Gas Resource and Technology case, Interior region coal production in 2050 is 52 </a:t>
            </a:r>
            <a:r>
              <a:rPr lang="en-US" dirty="0" err="1" smtClean="0"/>
              <a:t>MMst</a:t>
            </a:r>
            <a:r>
              <a:rPr lang="en-US" dirty="0" smtClean="0"/>
              <a:t> (31%) higher than in the Reference case, compared with higher estimates of 13 </a:t>
            </a:r>
            <a:r>
              <a:rPr lang="en-US" dirty="0" err="1" smtClean="0"/>
              <a:t>MMst</a:t>
            </a:r>
            <a:r>
              <a:rPr lang="en-US" dirty="0" smtClean="0"/>
              <a:t> (11%) in Appalachia and 50 </a:t>
            </a:r>
            <a:r>
              <a:rPr lang="en-US" dirty="0" err="1" smtClean="0"/>
              <a:t>MMst</a:t>
            </a:r>
            <a:r>
              <a:rPr lang="en-US" dirty="0" smtClean="0"/>
              <a:t> (16%) in the West region.</a:t>
            </a:r>
          </a:p>
          <a:p>
            <a:pPr lvl="0"/>
            <a:r>
              <a:rPr lang="en-US" dirty="0" smtClean="0"/>
              <a:t>In the High Oil and Gas Resource and Technology case, lower natural gas prices result in lower West region coal production in 2050 of 64 </a:t>
            </a:r>
            <a:r>
              <a:rPr lang="en-US" dirty="0" err="1" smtClean="0"/>
              <a:t>MMst</a:t>
            </a:r>
            <a:r>
              <a:rPr lang="en-US" dirty="0" smtClean="0"/>
              <a:t> (21%) relative to the Reference case, compared with lower regional coal production levels of 12 </a:t>
            </a:r>
            <a:r>
              <a:rPr lang="en-US" dirty="0" err="1" smtClean="0"/>
              <a:t>MMst</a:t>
            </a:r>
            <a:r>
              <a:rPr lang="en-US" dirty="0" smtClean="0"/>
              <a:t> (11%) in Appalachia and 50 </a:t>
            </a:r>
            <a:r>
              <a:rPr lang="en-US" dirty="0" err="1" smtClean="0"/>
              <a:t>MMst</a:t>
            </a:r>
            <a:r>
              <a:rPr lang="en-US" dirty="0" smtClean="0"/>
              <a:t> (30%) in the Interior.</a:t>
            </a:r>
          </a:p>
          <a:p>
            <a:endParaRPr lang="en-US" dirty="0"/>
          </a:p>
        </p:txBody>
      </p:sp>
      <p:sp>
        <p:nvSpPr>
          <p:cNvPr id="4" name="Title 3"/>
          <p:cNvSpPr>
            <a:spLocks noGrp="1"/>
          </p:cNvSpPr>
          <p:nvPr>
            <p:ph type="title"/>
          </p:nvPr>
        </p:nvSpPr>
        <p:spPr/>
        <p:txBody>
          <a:bodyPr/>
          <a:lstStyle/>
          <a:p>
            <a:r>
              <a:rPr lang="en-US" smtClean="0"/>
              <a:t>—before stabilizing as a result of higher natural gas prices increasing the utilization of coal-fired electric generating capacity </a:t>
            </a:r>
            <a:endParaRPr lang="en-US" dirty="0"/>
          </a:p>
        </p:txBody>
      </p:sp>
      <p:sp>
        <p:nvSpPr>
          <p:cNvPr id="2" name="Slide Number Placeholder 1"/>
          <p:cNvSpPr>
            <a:spLocks noGrp="1"/>
          </p:cNvSpPr>
          <p:nvPr>
            <p:ph type="sldNum" sz="quarter" idx="4"/>
          </p:nvPr>
        </p:nvSpPr>
        <p:spPr>
          <a:xfrm>
            <a:off x="8636000" y="6419850"/>
            <a:ext cx="508000" cy="365125"/>
          </a:xfrm>
        </p:spPr>
        <p:txBody>
          <a:bodyPr/>
          <a:lstStyle/>
          <a:p>
            <a:fld id="{2D80C5C9-96E0-47EC-B500-37C5FE284639}" type="slidenum">
              <a:rPr lang="en-US" smtClean="0"/>
              <a:pPr/>
              <a:t>100</a:t>
            </a:fld>
            <a:endParaRPr lang="en-US" dirty="0"/>
          </a:p>
        </p:txBody>
      </p:sp>
      <p:grpSp>
        <p:nvGrpSpPr>
          <p:cNvPr id="5" name="Group 4"/>
          <p:cNvGrpSpPr/>
          <p:nvPr/>
        </p:nvGrpSpPr>
        <p:grpSpPr>
          <a:xfrm>
            <a:off x="282522" y="60070"/>
            <a:ext cx="8596846" cy="657333"/>
            <a:chOff x="282522" y="60070"/>
            <a:chExt cx="8596846" cy="657333"/>
          </a:xfrm>
        </p:grpSpPr>
        <p:pic>
          <p:nvPicPr>
            <p:cNvPr id="6" name="Picture 5" descr="greyicon_4.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7" name="Picture 6" descr="greyicon_5.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8" name="Picture 7" descr="greyicon_6.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9" name="Picture 8" descr="greyicon_7.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0" name="Picture 9">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1" name="Picture 10">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2" name="Picture 11">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3" name="Picture 12" descr="greyicon_1.png">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264979695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extLst>
              <p:ext uri="{D42A27DB-BD31-4B8C-83A1-F6EECF244321}">
                <p14:modId xmlns:p14="http://schemas.microsoft.com/office/powerpoint/2010/main" val="2974660364"/>
              </p:ext>
            </p:extLst>
          </p:nvPr>
        </p:nvGraphicFramePr>
        <p:xfrm>
          <a:off x="238125" y="1689100"/>
          <a:ext cx="8695944" cy="4489704"/>
        </p:xfrm>
        <a:graphic>
          <a:graphicData uri="http://schemas.openxmlformats.org/drawingml/2006/chart">
            <c:chart xmlns:c="http://schemas.openxmlformats.org/drawingml/2006/chart" xmlns:r="http://schemas.openxmlformats.org/officeDocument/2006/relationships" r:id="rId2"/>
          </a:graphicData>
        </a:graphic>
      </p:graphicFrame>
      <p:sp>
        <p:nvSpPr>
          <p:cNvPr id="3" name="Slide Number Placeholder 2"/>
          <p:cNvSpPr>
            <a:spLocks noGrp="1"/>
          </p:cNvSpPr>
          <p:nvPr>
            <p:ph type="sldNum" sz="quarter" idx="4"/>
          </p:nvPr>
        </p:nvSpPr>
        <p:spPr/>
        <p:txBody>
          <a:bodyPr/>
          <a:lstStyle/>
          <a:p>
            <a:fld id="{2D80C5C9-96E0-47EC-B500-37C5FE284639}" type="slidenum">
              <a:rPr lang="en-US" smtClean="0"/>
              <a:pPr/>
              <a:t>101</a:t>
            </a:fld>
            <a:endParaRPr lang="en-US" dirty="0"/>
          </a:p>
        </p:txBody>
      </p:sp>
      <p:sp>
        <p:nvSpPr>
          <p:cNvPr id="7" name="Title 6"/>
          <p:cNvSpPr>
            <a:spLocks noGrp="1"/>
          </p:cNvSpPr>
          <p:nvPr>
            <p:ph type="title"/>
          </p:nvPr>
        </p:nvSpPr>
        <p:spPr>
          <a:xfrm>
            <a:off x="231596" y="758952"/>
            <a:ext cx="8699679" cy="755794"/>
          </a:xfrm>
        </p:spPr>
        <p:txBody>
          <a:bodyPr/>
          <a:lstStyle/>
          <a:p>
            <a:r>
              <a:rPr lang="en-US" dirty="0"/>
              <a:t>Lower operating costs and higher efficiencies result in advanced natural gas-fired combined-cycle </a:t>
            </a:r>
            <a:r>
              <a:rPr lang="en-US" dirty="0" smtClean="0"/>
              <a:t>capacity </a:t>
            </a:r>
            <a:r>
              <a:rPr lang="en-US" dirty="0"/>
              <a:t>factors of 80% by 2030—</a:t>
            </a:r>
          </a:p>
        </p:txBody>
      </p:sp>
      <p:grpSp>
        <p:nvGrpSpPr>
          <p:cNvPr id="6" name="Group 5"/>
          <p:cNvGrpSpPr/>
          <p:nvPr/>
        </p:nvGrpSpPr>
        <p:grpSpPr>
          <a:xfrm>
            <a:off x="282522" y="60070"/>
            <a:ext cx="8596846" cy="657333"/>
            <a:chOff x="282522" y="60070"/>
            <a:chExt cx="8596846" cy="657333"/>
          </a:xfrm>
        </p:grpSpPr>
        <p:pic>
          <p:nvPicPr>
            <p:cNvPr id="8" name="Picture 7" descr="greyicon_4.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9" name="Picture 8" descr="greyicon_5.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10" name="Picture 9" descr="greyicon_6.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1" name="Picture 10" descr="greyicon_7.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2" name="Picture 11">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3" name="Picture 12">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4" name="Picture 13">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5" name="Picture 14" descr="greyicon_1.png">
              <a:hlinkClick r:id="rId10" action="ppaction://hlinksldjump"/>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41100928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normAutofit lnSpcReduction="10000"/>
          </a:bodyPr>
          <a:lstStyle/>
          <a:p>
            <a:pPr lvl="0"/>
            <a:r>
              <a:rPr lang="en-US" dirty="0" smtClean="0"/>
              <a:t>Lower natural gas prices and reduced capital costs of new natural gas-fired combined-cycle (CC) generating units shift fossil fuel electric generation use during the next decade. Beginning </a:t>
            </a:r>
            <a:r>
              <a:rPr lang="en-US" dirty="0"/>
              <a:t>in 2020—the first year of </a:t>
            </a:r>
            <a:r>
              <a:rPr lang="en-US" dirty="0" smtClean="0"/>
              <a:t>availability—new, advanced CC natural gas-fired units have the highest projected capacity factors of all technologies, averaging 76% between 2025 and 2050. With their lower efficiency, conventional CC units decline in utilization, from 56% in 2020 to 18% by 2050, still remaining higher than combustion turbines but much lower than their designed operating rates.</a:t>
            </a:r>
          </a:p>
          <a:p>
            <a:pPr lvl="0"/>
            <a:r>
              <a:rPr lang="en-US" dirty="0" smtClean="0"/>
              <a:t>New, larger CC designs result in substantial economies of scale for this technology. In line with the April 2018 PJM Report, </a:t>
            </a:r>
            <a:r>
              <a:rPr lang="en-US" i="1" dirty="0" smtClean="0">
                <a:hlinkClick r:id="rId2"/>
              </a:rPr>
              <a:t>PJM Cost of New Entry</a:t>
            </a:r>
            <a:r>
              <a:rPr lang="en-US" dirty="0"/>
              <a:t>,</a:t>
            </a:r>
            <a:r>
              <a:rPr lang="en-US" dirty="0" smtClean="0"/>
              <a:t> developed for PJM’s next generating capacity auction, the cost per unit of installed capacity for the advanced CC design will be 25% to 30% lower compared with older CC units. Through 2050, 235 gigawatts of advanced CC technology is installed.</a:t>
            </a:r>
          </a:p>
          <a:p>
            <a:pPr lvl="0"/>
            <a:r>
              <a:rPr lang="en-US" dirty="0" smtClean="0"/>
              <a:t>The utilization rates of coal and conventional CC will be nearly the same (at about 50%) in the near term. However, the projected installation of advanced CC and the retirement of less efficient coal-fired units contributes to their eventual divergence in 2050, and the remaining coal-fired unit utilization rates recover to 71% while conventional CC utilization rates fall to nearly 20%. Over the long term, coal-fired unit and advanced CC unit utilization rates converge at approximately 70%.</a:t>
            </a:r>
            <a:endParaRPr lang="en-US" dirty="0"/>
          </a:p>
        </p:txBody>
      </p:sp>
      <p:sp>
        <p:nvSpPr>
          <p:cNvPr id="4" name="Title 3"/>
          <p:cNvSpPr>
            <a:spLocks noGrp="1"/>
          </p:cNvSpPr>
          <p:nvPr>
            <p:ph type="title"/>
          </p:nvPr>
        </p:nvSpPr>
        <p:spPr/>
        <p:txBody>
          <a:bodyPr/>
          <a:lstStyle/>
          <a:p>
            <a:r>
              <a:rPr lang="en-US" dirty="0" smtClean="0"/>
              <a:t>—but then decline over time as natural gas prices increase relative to coal prices</a:t>
            </a:r>
            <a:endParaRPr lang="en-US" dirty="0"/>
          </a:p>
        </p:txBody>
      </p:sp>
      <p:sp>
        <p:nvSpPr>
          <p:cNvPr id="2" name="Slide Number Placeholder 1"/>
          <p:cNvSpPr>
            <a:spLocks noGrp="1"/>
          </p:cNvSpPr>
          <p:nvPr>
            <p:ph type="sldNum" sz="quarter" idx="4"/>
          </p:nvPr>
        </p:nvSpPr>
        <p:spPr>
          <a:xfrm>
            <a:off x="8636000" y="6419850"/>
            <a:ext cx="508000" cy="365125"/>
          </a:xfrm>
        </p:spPr>
        <p:txBody>
          <a:bodyPr/>
          <a:lstStyle/>
          <a:p>
            <a:fld id="{2D80C5C9-96E0-47EC-B500-37C5FE284639}" type="slidenum">
              <a:rPr lang="en-US" smtClean="0"/>
              <a:pPr/>
              <a:t>102</a:t>
            </a:fld>
            <a:endParaRPr lang="en-US" dirty="0"/>
          </a:p>
        </p:txBody>
      </p:sp>
      <p:grpSp>
        <p:nvGrpSpPr>
          <p:cNvPr id="5" name="Group 4"/>
          <p:cNvGrpSpPr/>
          <p:nvPr/>
        </p:nvGrpSpPr>
        <p:grpSpPr>
          <a:xfrm>
            <a:off x="282522" y="60070"/>
            <a:ext cx="8596846" cy="657333"/>
            <a:chOff x="282522" y="60070"/>
            <a:chExt cx="8596846" cy="657333"/>
          </a:xfrm>
        </p:grpSpPr>
        <p:pic>
          <p:nvPicPr>
            <p:cNvPr id="6" name="Picture 5" descr="greyicon_4.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7" name="Picture 6" descr="greyicon_5.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8" name="Picture 7" descr="greyicon_6.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9" name="Picture 8" descr="greyicon_7.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0" name="Picture 9">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1" name="Picture 10">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2" name="Picture 11">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3" name="Picture 12" descr="greyicon_1.png">
              <a:hlinkClick r:id="rId10" action="ppaction://hlinksldjump"/>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261898445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2D80C5C9-96E0-47EC-B500-37C5FE284639}" type="slidenum">
              <a:rPr lang="en-US" smtClean="0"/>
              <a:pPr/>
              <a:t>103</a:t>
            </a:fld>
            <a:endParaRPr lang="en-US" dirty="0"/>
          </a:p>
        </p:txBody>
      </p:sp>
      <p:sp>
        <p:nvSpPr>
          <p:cNvPr id="4" name="Title 3"/>
          <p:cNvSpPr>
            <a:spLocks noGrp="1"/>
          </p:cNvSpPr>
          <p:nvPr>
            <p:ph type="title"/>
          </p:nvPr>
        </p:nvSpPr>
        <p:spPr/>
        <p:txBody>
          <a:bodyPr/>
          <a:lstStyle/>
          <a:p>
            <a:r>
              <a:rPr lang="en-US" dirty="0"/>
              <a:t>Electric sector emissions in the United States closely track decreasing dependence on coal</a:t>
            </a:r>
            <a:r>
              <a:rPr lang="en-US" dirty="0" smtClean="0"/>
              <a:t>— </a:t>
            </a:r>
            <a:endParaRPr lang="en-US" dirty="0"/>
          </a:p>
        </p:txBody>
      </p:sp>
      <p:grpSp>
        <p:nvGrpSpPr>
          <p:cNvPr id="5" name="Group 4"/>
          <p:cNvGrpSpPr/>
          <p:nvPr/>
        </p:nvGrpSpPr>
        <p:grpSpPr>
          <a:xfrm>
            <a:off x="282522" y="60070"/>
            <a:ext cx="8596846" cy="657333"/>
            <a:chOff x="282522" y="60070"/>
            <a:chExt cx="8596846" cy="657333"/>
          </a:xfrm>
        </p:grpSpPr>
        <p:pic>
          <p:nvPicPr>
            <p:cNvPr id="6" name="Picture 5" descr="greyicon_4.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8" name="Picture 7" descr="greyicon_5.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9" name="Picture 8" descr="greyicon_6.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0" name="Picture 9" descr="greyicon_7.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1" name="Picture 10">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2" name="Picture 11">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3" name="Picture 12">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4" name="Picture 13" descr="greyicon_1.png">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grpSp>
        <p:nvGrpSpPr>
          <p:cNvPr id="16" name="Group 15"/>
          <p:cNvGrpSpPr/>
          <p:nvPr/>
        </p:nvGrpSpPr>
        <p:grpSpPr>
          <a:xfrm>
            <a:off x="282522" y="1816116"/>
            <a:ext cx="8702144" cy="4121976"/>
            <a:chOff x="0" y="0"/>
            <a:chExt cx="8605609" cy="3914322"/>
          </a:xfrm>
        </p:grpSpPr>
        <p:grpSp>
          <p:nvGrpSpPr>
            <p:cNvPr id="17" name="Group 16"/>
            <p:cNvGrpSpPr/>
            <p:nvPr/>
          </p:nvGrpSpPr>
          <p:grpSpPr>
            <a:xfrm>
              <a:off x="0" y="0"/>
              <a:ext cx="8605609" cy="3914322"/>
              <a:chOff x="0" y="0"/>
              <a:chExt cx="6948626" cy="3239290"/>
            </a:xfrm>
          </p:grpSpPr>
          <p:graphicFrame>
            <p:nvGraphicFramePr>
              <p:cNvPr id="19" name="Chart 18"/>
              <p:cNvGraphicFramePr>
                <a:graphicFrameLocks/>
              </p:cNvGraphicFramePr>
              <p:nvPr>
                <p:extLst/>
              </p:nvPr>
            </p:nvGraphicFramePr>
            <p:xfrm>
              <a:off x="0" y="0"/>
              <a:ext cx="6948626" cy="3239290"/>
            </p:xfrm>
            <a:graphic>
              <a:graphicData uri="http://schemas.openxmlformats.org/drawingml/2006/chart">
                <c:chart xmlns:c="http://schemas.openxmlformats.org/drawingml/2006/chart" xmlns:r="http://schemas.openxmlformats.org/officeDocument/2006/relationships" r:id="rId10"/>
              </a:graphicData>
            </a:graphic>
          </p:graphicFrame>
          <p:sp>
            <p:nvSpPr>
              <p:cNvPr id="20" name="TextBox 25"/>
              <p:cNvSpPr txBox="1"/>
              <p:nvPr/>
            </p:nvSpPr>
            <p:spPr bwMode="auto">
              <a:xfrm rot="10800000" flipH="1" flipV="1">
                <a:off x="1033071" y="409599"/>
                <a:ext cx="699965" cy="319379"/>
              </a:xfrm>
              <a:prstGeom prst="rect">
                <a:avLst/>
              </a:prstGeom>
              <a:noFill/>
              <a:ln w="9525">
                <a:noFill/>
                <a:miter lim="800000"/>
                <a:headEnd/>
                <a:tailEnd/>
              </a:ln>
            </p:spPr>
            <p:txBody>
              <a:bodyPr wrap="square" lIns="0" tIns="0" rIns="0" rtlCol="0">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333333"/>
                    </a:solidFill>
                    <a:effectLst/>
                    <a:uLnTx/>
                    <a:uFillTx/>
                    <a:latin typeface="Arial" panose="020B0604020202020204" pitchFamily="34" charset="0"/>
                    <a:ea typeface="Times New Roman" charset="0"/>
                    <a:cs typeface="Arial" panose="020B0604020202020204" pitchFamily="34" charset="0"/>
                  </a:rPr>
                  <a:t>SO2 Phase 2</a:t>
                </a:r>
              </a:p>
            </p:txBody>
          </p:sp>
          <p:sp>
            <p:nvSpPr>
              <p:cNvPr id="21" name="TextBox 24"/>
              <p:cNvSpPr txBox="1"/>
              <p:nvPr/>
            </p:nvSpPr>
            <p:spPr bwMode="auto">
              <a:xfrm>
                <a:off x="442435" y="403789"/>
                <a:ext cx="672639" cy="314060"/>
              </a:xfrm>
              <a:prstGeom prst="rect">
                <a:avLst/>
              </a:prstGeom>
              <a:noFill/>
              <a:ln w="9525">
                <a:noFill/>
                <a:miter lim="800000"/>
                <a:headEnd/>
                <a:tailEnd/>
              </a:ln>
            </p:spPr>
            <p:txBody>
              <a:bodyPr wrap="square" lIns="0" tIns="0" rIns="0" rtlCol="0">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33333"/>
                    </a:solidFill>
                    <a:effectLst/>
                    <a:uLnTx/>
                    <a:uFillTx/>
                    <a:latin typeface="Arial" panose="020B0604020202020204" pitchFamily="34" charset="0"/>
                    <a:ea typeface="Times New Roman" charset="0"/>
                    <a:cs typeface="Arial" panose="020B0604020202020204" pitchFamily="34" charset="0"/>
                  </a:rPr>
                  <a:t>SO2 Phase 1</a:t>
                </a:r>
              </a:p>
            </p:txBody>
          </p:sp>
          <p:sp>
            <p:nvSpPr>
              <p:cNvPr id="22" name="TextBox 26"/>
              <p:cNvSpPr txBox="1"/>
              <p:nvPr/>
            </p:nvSpPr>
            <p:spPr bwMode="auto">
              <a:xfrm>
                <a:off x="2085059" y="1447586"/>
                <a:ext cx="533354" cy="161898"/>
              </a:xfrm>
              <a:prstGeom prst="rect">
                <a:avLst/>
              </a:prstGeom>
              <a:noFill/>
              <a:ln w="9525">
                <a:noFill/>
                <a:miter lim="800000"/>
                <a:headEnd/>
                <a:tailEnd/>
              </a:ln>
            </p:spPr>
            <p:txBody>
              <a:bodyPr wrap="square" lIns="0" tIns="0" rIns="0" rtlCol="0">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33333"/>
                    </a:solidFill>
                    <a:effectLst/>
                    <a:uLnTx/>
                    <a:uFillTx/>
                    <a:latin typeface="Arial" panose="020B0604020202020204" pitchFamily="34" charset="0"/>
                    <a:ea typeface="Times New Roman" charset="0"/>
                    <a:cs typeface="Arial" panose="020B0604020202020204" pitchFamily="34" charset="0"/>
                  </a:rPr>
                  <a:t>MATS</a:t>
                </a:r>
              </a:p>
            </p:txBody>
          </p:sp>
          <p:cxnSp>
            <p:nvCxnSpPr>
              <p:cNvPr id="23" name="Straight Connector 22"/>
              <p:cNvCxnSpPr/>
              <p:nvPr/>
            </p:nvCxnSpPr>
            <p:spPr bwMode="auto">
              <a:xfrm>
                <a:off x="659829" y="728979"/>
                <a:ext cx="233059" cy="160913"/>
              </a:xfrm>
              <a:prstGeom prst="line">
                <a:avLst/>
              </a:prstGeom>
              <a:solidFill>
                <a:srgbClr val="0096D7"/>
              </a:solidFill>
              <a:ln w="9525" cap="flat" cmpd="sng" algn="ctr">
                <a:solidFill>
                  <a:srgbClr val="333333"/>
                </a:solidFill>
                <a:prstDash val="solid"/>
                <a:round/>
                <a:headEnd type="none" w="med" len="med"/>
                <a:tailEnd type="none" w="med" len="med"/>
              </a:ln>
              <a:effectLst/>
            </p:spPr>
          </p:cxnSp>
          <p:cxnSp>
            <p:nvCxnSpPr>
              <p:cNvPr id="24" name="Straight Connector 23"/>
              <p:cNvCxnSpPr/>
              <p:nvPr/>
            </p:nvCxnSpPr>
            <p:spPr bwMode="auto">
              <a:xfrm flipH="1" flipV="1">
                <a:off x="1214551" y="717849"/>
                <a:ext cx="106809" cy="159848"/>
              </a:xfrm>
              <a:prstGeom prst="line">
                <a:avLst/>
              </a:prstGeom>
              <a:solidFill>
                <a:srgbClr val="0096D7"/>
              </a:solidFill>
              <a:ln w="9525" cap="flat" cmpd="sng" algn="ctr">
                <a:solidFill>
                  <a:srgbClr val="333333"/>
                </a:solidFill>
                <a:prstDash val="solid"/>
                <a:round/>
                <a:headEnd type="none" w="med" len="med"/>
                <a:tailEnd type="none" w="med" len="med"/>
              </a:ln>
              <a:effectLst/>
            </p:spPr>
          </p:cxnSp>
          <p:cxnSp>
            <p:nvCxnSpPr>
              <p:cNvPr id="25" name="Straight Connector 24"/>
              <p:cNvCxnSpPr/>
              <p:nvPr/>
            </p:nvCxnSpPr>
            <p:spPr bwMode="auto">
              <a:xfrm flipH="1">
                <a:off x="2484939" y="1328019"/>
                <a:ext cx="141763" cy="200886"/>
              </a:xfrm>
              <a:prstGeom prst="line">
                <a:avLst/>
              </a:prstGeom>
              <a:solidFill>
                <a:srgbClr val="0096D7"/>
              </a:solidFill>
              <a:ln w="9525" cap="flat" cmpd="sng" algn="ctr">
                <a:solidFill>
                  <a:srgbClr val="000000"/>
                </a:solidFill>
                <a:prstDash val="solid"/>
                <a:round/>
                <a:headEnd type="none" w="med" len="med"/>
                <a:tailEnd type="none" w="med" len="med"/>
              </a:ln>
              <a:effectLst/>
            </p:spPr>
          </p:cxnSp>
        </p:grpSp>
        <p:sp>
          <p:nvSpPr>
            <p:cNvPr id="18" name="TextBox 1"/>
            <p:cNvSpPr txBox="1"/>
            <p:nvPr/>
          </p:nvSpPr>
          <p:spPr bwMode="auto">
            <a:xfrm>
              <a:off x="2664362" y="658909"/>
              <a:ext cx="2280168" cy="455084"/>
            </a:xfrm>
            <a:prstGeom prst="rect">
              <a:avLst/>
            </a:prstGeom>
            <a:noFill/>
            <a:ln w="9525">
              <a:noFill/>
              <a:miter lim="800000"/>
              <a:headEnd/>
              <a:tailEnd/>
            </a:ln>
          </p:spPr>
          <p:txBody>
            <a:bodyPr wrap="square" lIns="0" tIns="0" rIns="0" rtlCol="0">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33333"/>
                  </a:solidFill>
                  <a:effectLst/>
                  <a:uLnTx/>
                  <a:uFillTx/>
                  <a:latin typeface="Arial"/>
                  <a:ea typeface="Times New Roman" charset="0"/>
                  <a:cs typeface="Times New Roman" charset="0"/>
                </a:rPr>
                <a:t>            </a:t>
              </a:r>
              <a:r>
                <a:rPr kumimoji="0" lang="en-US" sz="1400" b="1" i="0" u="none" strike="noStrike" kern="0" cap="none" spc="0" normalizeH="0" baseline="0" noProof="0">
                  <a:ln>
                    <a:noFill/>
                  </a:ln>
                  <a:solidFill>
                    <a:srgbClr val="000000"/>
                  </a:solidFill>
                  <a:effectLst/>
                  <a:uLnTx/>
                  <a:uFillTx/>
                  <a:latin typeface="Arial"/>
                  <a:ea typeface="Times New Roman" charset="0"/>
                  <a:cs typeface="Times New Roman" charset="0"/>
                </a:rPr>
                <a:t>2018</a:t>
              </a:r>
              <a:endParaRPr kumimoji="0" lang="en-US" sz="1400" b="0" i="0" u="none" strike="noStrike" kern="0" cap="none" spc="0" normalizeH="0" baseline="0" noProof="0">
                <a:ln>
                  <a:noFill/>
                </a:ln>
                <a:solidFill>
                  <a:srgbClr val="000000"/>
                </a:solidFill>
                <a:effectLst/>
                <a:uLnTx/>
                <a:uFillTx/>
                <a:latin typeface="Arial"/>
                <a:ea typeface="Times New Roman" charset="0"/>
                <a:cs typeface="Times New Roman" charset="0"/>
              </a:endParaRPr>
            </a:p>
            <a:p>
              <a:pPr marL="0" marR="0" lvl="0" indent="0" defTabSz="914400" eaLnBrk="0"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a:ea typeface="Times New Roman" charset="0"/>
                  <a:cs typeface="Times New Roman" charset="0"/>
                </a:rPr>
                <a:t>history        projections</a:t>
              </a:r>
            </a:p>
          </p:txBody>
        </p:sp>
      </p:grpSp>
      <p:sp>
        <p:nvSpPr>
          <p:cNvPr id="27" name="TextBox 26"/>
          <p:cNvSpPr txBox="1"/>
          <p:nvPr/>
        </p:nvSpPr>
        <p:spPr>
          <a:xfrm>
            <a:off x="282522" y="6026347"/>
            <a:ext cx="7435921" cy="246221"/>
          </a:xfrm>
          <a:prstGeom prst="rect">
            <a:avLst/>
          </a:prstGeom>
          <a:noFill/>
        </p:spPr>
        <p:txBody>
          <a:bodyPr wrap="square" rtlCol="0">
            <a:spAutoFit/>
          </a:bodyPr>
          <a:lstStyle/>
          <a:p>
            <a:r>
              <a:rPr lang="en-US" sz="1000" baseline="30000" dirty="0" smtClean="0"/>
              <a:t>1</a:t>
            </a:r>
            <a:r>
              <a:rPr lang="en-US" sz="1000" dirty="0" smtClean="0"/>
              <a:t>Annual sulfur dioxide and nitrogen oxide data unavailable prior to 1995</a:t>
            </a:r>
            <a:endParaRPr lang="en-US" sz="1000" dirty="0"/>
          </a:p>
        </p:txBody>
      </p:sp>
    </p:spTree>
    <p:extLst>
      <p:ext uri="{BB962C8B-B14F-4D97-AF65-F5344CB8AC3E}">
        <p14:creationId xmlns:p14="http://schemas.microsoft.com/office/powerpoint/2010/main" val="6838618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normAutofit lnSpcReduction="10000"/>
          </a:bodyPr>
          <a:lstStyle/>
          <a:p>
            <a:pPr lvl="0"/>
            <a:r>
              <a:rPr lang="en-US" dirty="0" smtClean="0"/>
              <a:t>Any future changes in emissions will be tied to the level of coal-fired generation because EIA’s Reference case only incorporates policies that are current laws (including tax credits and air regulations). Coal-fired generation is sensitive to projected natural gas prices.</a:t>
            </a:r>
          </a:p>
          <a:p>
            <a:pPr lvl="0"/>
            <a:r>
              <a:rPr lang="en-US" dirty="0" smtClean="0"/>
              <a:t>Changes in air emissions from power plants in recent years have generally followed the compliance requirements and deadlines specified under the Clean Air Act Amendments of 1990 (CAAA 1990). For sulfur dioxide (SO2), these include the phased implementation of the acid rain cap-and-trade program (Title IV) with deadlines for Phase I and II in 1995 and 2000.  For nitrogen oxides (NOx), the key deadline was in 2003, when the Environmental Protection Agency expanded the NOx Budget Trading Program (Title I) to include most states east of the Mississippi.  For air toxics (Title III), the initial compliance deadline for the Mercury and Air Toxics Standards (MATS) arrived in April 2015.  Finally, emissions of carbon dioxide (CO2) have followed evolving state standards for renewable portfolios or regional caps on CO2.</a:t>
            </a:r>
          </a:p>
          <a:p>
            <a:pPr lvl="0"/>
            <a:r>
              <a:rPr lang="en-US" dirty="0" smtClean="0"/>
              <a:t>Once the CAAA 1990 programs are implemented, and in the absence of additional federal regulations on CO2, the level of emissions remains relatively unchanged in the Reference case from 2018 to 2050, despite a 30% increase in generation during the projection period.</a:t>
            </a:r>
          </a:p>
          <a:p>
            <a:endParaRPr lang="en-US" dirty="0"/>
          </a:p>
        </p:txBody>
      </p:sp>
      <p:sp>
        <p:nvSpPr>
          <p:cNvPr id="4" name="Title 3"/>
          <p:cNvSpPr>
            <a:spLocks noGrp="1"/>
          </p:cNvSpPr>
          <p:nvPr>
            <p:ph type="title"/>
          </p:nvPr>
        </p:nvSpPr>
        <p:spPr/>
        <p:txBody>
          <a:bodyPr/>
          <a:lstStyle/>
          <a:p>
            <a:r>
              <a:rPr lang="en-US" dirty="0" smtClean="0"/>
              <a:t>—with carbon dioxide, sulfur dioxide, and nitrogen oxide emissions generally flat going forward </a:t>
            </a:r>
            <a:endParaRPr lang="en-US" dirty="0"/>
          </a:p>
        </p:txBody>
      </p:sp>
      <p:sp>
        <p:nvSpPr>
          <p:cNvPr id="2" name="Slide Number Placeholder 1"/>
          <p:cNvSpPr>
            <a:spLocks noGrp="1"/>
          </p:cNvSpPr>
          <p:nvPr>
            <p:ph type="sldNum" sz="quarter" idx="4"/>
          </p:nvPr>
        </p:nvSpPr>
        <p:spPr>
          <a:xfrm>
            <a:off x="8636000" y="6419850"/>
            <a:ext cx="508000" cy="365125"/>
          </a:xfrm>
        </p:spPr>
        <p:txBody>
          <a:bodyPr/>
          <a:lstStyle/>
          <a:p>
            <a:fld id="{2D80C5C9-96E0-47EC-B500-37C5FE284639}" type="slidenum">
              <a:rPr lang="en-US" smtClean="0"/>
              <a:pPr/>
              <a:t>104</a:t>
            </a:fld>
            <a:endParaRPr lang="en-US" dirty="0"/>
          </a:p>
        </p:txBody>
      </p:sp>
      <p:grpSp>
        <p:nvGrpSpPr>
          <p:cNvPr id="5" name="Group 4"/>
          <p:cNvGrpSpPr/>
          <p:nvPr/>
        </p:nvGrpSpPr>
        <p:grpSpPr>
          <a:xfrm>
            <a:off x="282522" y="60070"/>
            <a:ext cx="8596846" cy="657333"/>
            <a:chOff x="282522" y="60070"/>
            <a:chExt cx="8596846" cy="657333"/>
          </a:xfrm>
        </p:grpSpPr>
        <p:pic>
          <p:nvPicPr>
            <p:cNvPr id="6" name="Picture 5" descr="greyicon_4.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7" name="Picture 6" descr="greyicon_5.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8" name="Picture 7" descr="greyicon_6.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9" name="Picture 8" descr="greyicon_7.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0" name="Picture 9">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1" name="Picture 10">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2" name="Picture 11">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3" name="Picture 12" descr="greyicon_1.png">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7169469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Transportation</a:t>
            </a:r>
            <a:endParaRPr lang="en-US" dirty="0"/>
          </a:p>
        </p:txBody>
      </p:sp>
      <p:sp>
        <p:nvSpPr>
          <p:cNvPr id="11" name="Text Placeholder 10"/>
          <p:cNvSpPr>
            <a:spLocks noGrp="1"/>
          </p:cNvSpPr>
          <p:nvPr>
            <p:ph type="body" sz="quarter" idx="13"/>
          </p:nvPr>
        </p:nvSpPr>
        <p:spPr/>
        <p:txBody>
          <a:bodyPr/>
          <a:lstStyle/>
          <a:p>
            <a:r>
              <a:rPr lang="en-US" dirty="0"/>
              <a:t>Transportation energy consumption peaks in 2019 in the Reference case because rising fuel efficiency more than offsets the effects of increases in total travel and freight movements, but this trend reverses toward the end of the projection period.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304" y="1404090"/>
            <a:ext cx="1635184" cy="1680606"/>
          </a:xfrm>
          <a:prstGeom prst="rect">
            <a:avLst/>
          </a:prstGeom>
        </p:spPr>
      </p:pic>
    </p:spTree>
    <p:extLst>
      <p:ext uri="{BB962C8B-B14F-4D97-AF65-F5344CB8AC3E}">
        <p14:creationId xmlns:p14="http://schemas.microsoft.com/office/powerpoint/2010/main" val="197893584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2D80C5C9-96E0-47EC-B500-37C5FE284639}" type="slidenum">
              <a:rPr lang="en-US" smtClean="0"/>
              <a:pPr/>
              <a:t>106</a:t>
            </a:fld>
            <a:endParaRPr lang="en-US" dirty="0"/>
          </a:p>
        </p:txBody>
      </p:sp>
      <p:sp>
        <p:nvSpPr>
          <p:cNvPr id="5" name="Title 4"/>
          <p:cNvSpPr>
            <a:spLocks noGrp="1"/>
          </p:cNvSpPr>
          <p:nvPr>
            <p:ph type="title"/>
          </p:nvPr>
        </p:nvSpPr>
        <p:spPr/>
        <p:txBody>
          <a:bodyPr/>
          <a:lstStyle/>
          <a:p>
            <a:r>
              <a:rPr lang="en-US" dirty="0"/>
              <a:t>Transportation energy consumption declines between 2019 and 2037 in the Reference case—</a:t>
            </a:r>
          </a:p>
        </p:txBody>
      </p:sp>
      <p:graphicFrame>
        <p:nvGraphicFramePr>
          <p:cNvPr id="6" name="Content Placeholder 4"/>
          <p:cNvGraphicFramePr>
            <a:graphicFrameLocks noGrp="1"/>
          </p:cNvGraphicFramePr>
          <p:nvPr>
            <p:ph sz="quarter" idx="12"/>
            <p:extLst>
              <p:ext uri="{D42A27DB-BD31-4B8C-83A1-F6EECF244321}">
                <p14:modId xmlns:p14="http://schemas.microsoft.com/office/powerpoint/2010/main" val="1244642915"/>
              </p:ext>
            </p:extLst>
          </p:nvPr>
        </p:nvGraphicFramePr>
        <p:xfrm>
          <a:off x="238125" y="1689100"/>
          <a:ext cx="4308238" cy="44910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ontent Placeholder 8"/>
          <p:cNvGraphicFramePr>
            <a:graphicFrameLocks noGrp="1"/>
          </p:cNvGraphicFramePr>
          <p:nvPr>
            <p:ph sz="quarter" idx="13"/>
            <p:extLst>
              <p:ext uri="{D42A27DB-BD31-4B8C-83A1-F6EECF244321}">
                <p14:modId xmlns:p14="http://schemas.microsoft.com/office/powerpoint/2010/main" val="3805693161"/>
              </p:ext>
            </p:extLst>
          </p:nvPr>
        </p:nvGraphicFramePr>
        <p:xfrm>
          <a:off x="4816475" y="1689100"/>
          <a:ext cx="4105275" cy="4491038"/>
        </p:xfrm>
        <a:graphic>
          <a:graphicData uri="http://schemas.openxmlformats.org/drawingml/2006/chart">
            <c:chart xmlns:c="http://schemas.openxmlformats.org/drawingml/2006/chart" xmlns:r="http://schemas.openxmlformats.org/officeDocument/2006/relationships" r:id="rId3"/>
          </a:graphicData>
        </a:graphic>
      </p:graphicFrame>
      <p:grpSp>
        <p:nvGrpSpPr>
          <p:cNvPr id="8" name="Group 7"/>
          <p:cNvGrpSpPr/>
          <p:nvPr/>
        </p:nvGrpSpPr>
        <p:grpSpPr>
          <a:xfrm>
            <a:off x="282522" y="60070"/>
            <a:ext cx="8596846" cy="657333"/>
            <a:chOff x="282522" y="60070"/>
            <a:chExt cx="8596846" cy="657333"/>
          </a:xfrm>
        </p:grpSpPr>
        <p:pic>
          <p:nvPicPr>
            <p:cNvPr id="9" name="Picture 8" descr="greyicon_3.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10" name="Picture 9" descr="greyicon_4.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11" name="Picture 10" descr="greyicon_5.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12" name="Picture 11" descr="greyicon_6.png">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3" name="Picture 12" descr="greyicon_7.png">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4" name="Picture 13">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5" name="Picture 14">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6" name="Picture 15" descr="greyicon_1.png">
              <a:hlinkClick r:id="" action="ppaction://noaction"/>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120346091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normAutofit lnSpcReduction="10000"/>
          </a:bodyPr>
          <a:lstStyle/>
          <a:p>
            <a:pPr lvl="0"/>
            <a:r>
              <a:rPr lang="en-US" dirty="0" smtClean="0"/>
              <a:t>Increases in fuel economy standards temper growth in U.S. motor gasoline consumption, which decreases by 26% between 2018 and 2050.</a:t>
            </a:r>
          </a:p>
          <a:p>
            <a:pPr lvl="0"/>
            <a:r>
              <a:rPr lang="en-US" dirty="0" smtClean="0"/>
              <a:t>Increases in fuel economy standards result in heavy-duty vehicle energy consumption and related diesel use remaining at approximately the same level in 2050 as in 2018, despite rising economic activity that increases the demand of freight truck travel. </a:t>
            </a:r>
          </a:p>
          <a:p>
            <a:pPr lvl="0"/>
            <a:r>
              <a:rPr lang="en-US" dirty="0" smtClean="0"/>
              <a:t>Excluding electricity (which starts from a comparatively low base), jet fuel consumption grows more than any other transportation fuel during the projection period, rising 35% from 2018 to 2050. This growth arises from increases in air transportation outpacing increases in aircraft fuel efficiency.</a:t>
            </a:r>
          </a:p>
          <a:p>
            <a:pPr lvl="0"/>
            <a:r>
              <a:rPr lang="en-US" dirty="0" smtClean="0"/>
              <a:t>Motor gasoline and distillate fuel oil’s combined share of total transportation energy consumption decreases from 84% in 2018 to 74% in 2050 as the use of alternative fuels increases.</a:t>
            </a:r>
          </a:p>
          <a:p>
            <a:pPr lvl="0"/>
            <a:r>
              <a:rPr lang="en-US" dirty="0" smtClean="0"/>
              <a:t>Continued growth of on-road travel increases energy use later in the projection period because current fuel economy and greenhouse gas standards require no additional efficiency increases for new light-duty vehicles after 2025 and for new heavy-duty vehicles after 2027.</a:t>
            </a:r>
          </a:p>
          <a:p>
            <a:pPr lvl="0"/>
            <a:endParaRPr lang="en-US" dirty="0"/>
          </a:p>
        </p:txBody>
      </p:sp>
      <p:sp>
        <p:nvSpPr>
          <p:cNvPr id="14" name="Title 13"/>
          <p:cNvSpPr>
            <a:spLocks noGrp="1"/>
          </p:cNvSpPr>
          <p:nvPr>
            <p:ph type="title"/>
          </p:nvPr>
        </p:nvSpPr>
        <p:spPr/>
        <p:txBody>
          <a:bodyPr/>
          <a:lstStyle/>
          <a:p>
            <a:r>
              <a:rPr lang="en-US" smtClean="0"/>
              <a:t>—because increases in fuel economy more than offset growth in vehicle miles traveled</a:t>
            </a:r>
            <a:endParaRPr lang="en-US" dirty="0"/>
          </a:p>
        </p:txBody>
      </p:sp>
      <p:sp>
        <p:nvSpPr>
          <p:cNvPr id="3" name="Slide Number Placeholder 2"/>
          <p:cNvSpPr>
            <a:spLocks noGrp="1"/>
          </p:cNvSpPr>
          <p:nvPr>
            <p:ph type="sldNum" sz="quarter" idx="4"/>
          </p:nvPr>
        </p:nvSpPr>
        <p:spPr>
          <a:xfrm>
            <a:off x="8636000" y="6419850"/>
            <a:ext cx="508000" cy="365125"/>
          </a:xfrm>
        </p:spPr>
        <p:txBody>
          <a:bodyPr/>
          <a:lstStyle/>
          <a:p>
            <a:fld id="{2D80C5C9-96E0-47EC-B500-37C5FE284639}" type="slidenum">
              <a:rPr lang="en-US" smtClean="0"/>
              <a:pPr/>
              <a:t>107</a:t>
            </a:fld>
            <a:endParaRPr lang="en-US" dirty="0"/>
          </a:p>
        </p:txBody>
      </p:sp>
      <p:grpSp>
        <p:nvGrpSpPr>
          <p:cNvPr id="13" name="Group 12"/>
          <p:cNvGrpSpPr/>
          <p:nvPr/>
        </p:nvGrpSpPr>
        <p:grpSpPr>
          <a:xfrm>
            <a:off x="282522" y="60070"/>
            <a:ext cx="8596846" cy="657333"/>
            <a:chOff x="282522" y="60070"/>
            <a:chExt cx="8596846" cy="657333"/>
          </a:xfrm>
        </p:grpSpPr>
        <p:pic>
          <p:nvPicPr>
            <p:cNvPr id="5" name="Picture 4" descr="greyicon_3.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6" name="Picture 5" descr="greyicon_4.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7" name="Picture 6" descr="greyicon_5.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8" name="Picture 7" descr="greyicon_6.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9" name="Picture 8" descr="greyicon_7.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0" name="Picture 9">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1" name="Picture 10">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2" name="Picture 11" descr="greyicon_1.png">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41365526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2D80C5C9-96E0-47EC-B500-37C5FE284639}" type="slidenum">
              <a:rPr lang="en-US" smtClean="0"/>
              <a:pPr/>
              <a:t>108</a:t>
            </a:fld>
            <a:endParaRPr lang="en-US" dirty="0"/>
          </a:p>
        </p:txBody>
      </p:sp>
      <p:sp>
        <p:nvSpPr>
          <p:cNvPr id="5" name="Title 4"/>
          <p:cNvSpPr>
            <a:spLocks noGrp="1"/>
          </p:cNvSpPr>
          <p:nvPr>
            <p:ph type="title"/>
          </p:nvPr>
        </p:nvSpPr>
        <p:spPr/>
        <p:txBody>
          <a:bodyPr/>
          <a:lstStyle/>
          <a:p>
            <a:r>
              <a:rPr lang="en-US" dirty="0"/>
              <a:t>Passenger travel increases across all transportation modes in the Reference case through 2050—</a:t>
            </a:r>
          </a:p>
        </p:txBody>
      </p:sp>
      <p:graphicFrame>
        <p:nvGraphicFramePr>
          <p:cNvPr id="10" name="Content Placeholder 9"/>
          <p:cNvGraphicFramePr>
            <a:graphicFrameLocks noGrp="1"/>
          </p:cNvGraphicFramePr>
          <p:nvPr>
            <p:ph sz="quarter" idx="12"/>
            <p:extLst>
              <p:ext uri="{D42A27DB-BD31-4B8C-83A1-F6EECF244321}">
                <p14:modId xmlns:p14="http://schemas.microsoft.com/office/powerpoint/2010/main" val="3436664840"/>
              </p:ext>
            </p:extLst>
          </p:nvPr>
        </p:nvGraphicFramePr>
        <p:xfrm>
          <a:off x="238125" y="1689100"/>
          <a:ext cx="2743200" cy="44910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ontent Placeholder 10"/>
          <p:cNvGraphicFramePr>
            <a:graphicFrameLocks noGrp="1"/>
          </p:cNvGraphicFramePr>
          <p:nvPr>
            <p:ph sz="quarter" idx="13"/>
            <p:extLst>
              <p:ext uri="{D42A27DB-BD31-4B8C-83A1-F6EECF244321}">
                <p14:modId xmlns:p14="http://schemas.microsoft.com/office/powerpoint/2010/main" val="2487714631"/>
              </p:ext>
            </p:extLst>
          </p:nvPr>
        </p:nvGraphicFramePr>
        <p:xfrm>
          <a:off x="3217863" y="1689100"/>
          <a:ext cx="2743200" cy="449103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ontent Placeholder 11"/>
          <p:cNvGraphicFramePr>
            <a:graphicFrameLocks noGrp="1"/>
          </p:cNvGraphicFramePr>
          <p:nvPr>
            <p:ph sz="quarter" idx="14"/>
            <p:extLst>
              <p:ext uri="{D42A27DB-BD31-4B8C-83A1-F6EECF244321}">
                <p14:modId xmlns:p14="http://schemas.microsoft.com/office/powerpoint/2010/main" val="3557558199"/>
              </p:ext>
            </p:extLst>
          </p:nvPr>
        </p:nvGraphicFramePr>
        <p:xfrm>
          <a:off x="6197600" y="1689100"/>
          <a:ext cx="2743200" cy="4491038"/>
        </p:xfrm>
        <a:graphic>
          <a:graphicData uri="http://schemas.openxmlformats.org/drawingml/2006/chart">
            <c:chart xmlns:c="http://schemas.openxmlformats.org/drawingml/2006/chart" xmlns:r="http://schemas.openxmlformats.org/officeDocument/2006/relationships" r:id="rId4"/>
          </a:graphicData>
        </a:graphic>
      </p:graphicFrame>
      <p:grpSp>
        <p:nvGrpSpPr>
          <p:cNvPr id="7" name="Group 6"/>
          <p:cNvGrpSpPr/>
          <p:nvPr/>
        </p:nvGrpSpPr>
        <p:grpSpPr>
          <a:xfrm>
            <a:off x="282522" y="60070"/>
            <a:ext cx="8596846" cy="657333"/>
            <a:chOff x="282522" y="60070"/>
            <a:chExt cx="8596846" cy="657333"/>
          </a:xfrm>
        </p:grpSpPr>
        <p:pic>
          <p:nvPicPr>
            <p:cNvPr id="8" name="Picture 7" descr="greyicon_3.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9" name="Picture 8" descr="greyicon_4.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13" name="Picture 12" descr="greyicon_5.png">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14" name="Picture 13" descr="greyicon_6.png">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5" name="Picture 14" descr="greyicon_7.png">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6" name="Picture 15">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7" name="Picture 16">
              <a:hlinkClick r:id="" action="ppaction://noaction"/>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8" name="Picture 17" descr="greyicon_1.png">
              <a:hlinkClick r:id="" action="ppaction://noaction"/>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217227752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type="body" sz="quarter" idx="12"/>
          </p:nvPr>
        </p:nvSpPr>
        <p:spPr/>
        <p:txBody>
          <a:bodyPr/>
          <a:lstStyle/>
          <a:p>
            <a:r>
              <a:rPr lang="en-US" dirty="0" smtClean="0"/>
              <a:t>Light-duty vehicle miles traveled increase by 20% in the Reference case, growing from 2.9 trillion miles in 2018 to 3.5 trillion miles in 2050 as a result of rising incomes and growing population.</a:t>
            </a:r>
          </a:p>
          <a:p>
            <a:r>
              <a:rPr lang="en-US" dirty="0" smtClean="0"/>
              <a:t>Truck vehicle miles traveled, the dominant mode of freight movement in the United States, grows by 52%, from 397 billion miles in 2018 to 601 billion miles in 2050 as a result of increased economic activity. Freight rail ton-miles grow by 20% during the same period, led primarily by rising industrial output. However, U.S. coal shipments, which are primarily via rail, decline slightly.</a:t>
            </a:r>
          </a:p>
          <a:p>
            <a:r>
              <a:rPr lang="en-US" dirty="0" smtClean="0"/>
              <a:t>Air travel grows 77% from 990 billion revenue passenger miles to 1,753 billion revenue passenger miles between 2018 and 2050 in the Reference case because of increased demand for global connectivity and rising personal incomes. Bus and passenger rail travel increase 11% and 31%, respectively. </a:t>
            </a:r>
          </a:p>
          <a:p>
            <a:r>
              <a:rPr lang="en-US" dirty="0" smtClean="0"/>
              <a:t>Domestic marine shipments decline modestly during the projection period, continuing a historical trend related to logistical and economic competition with other freight modes.</a:t>
            </a:r>
          </a:p>
          <a:p>
            <a:endParaRPr lang="en-US" dirty="0"/>
          </a:p>
        </p:txBody>
      </p:sp>
      <p:sp>
        <p:nvSpPr>
          <p:cNvPr id="9" name="Title 8"/>
          <p:cNvSpPr>
            <a:spLocks noGrp="1"/>
          </p:cNvSpPr>
          <p:nvPr>
            <p:ph type="title"/>
          </p:nvPr>
        </p:nvSpPr>
        <p:spPr/>
        <p:txBody>
          <a:bodyPr/>
          <a:lstStyle/>
          <a:p>
            <a:r>
              <a:rPr lang="en-US" dirty="0" smtClean="0"/>
              <a:t>—and freight movement increases across all categories except domestic marine</a:t>
            </a:r>
            <a:endParaRPr lang="en-US" dirty="0"/>
          </a:p>
        </p:txBody>
      </p:sp>
      <p:sp>
        <p:nvSpPr>
          <p:cNvPr id="3" name="Slide Number Placeholder 2"/>
          <p:cNvSpPr>
            <a:spLocks noGrp="1"/>
          </p:cNvSpPr>
          <p:nvPr>
            <p:ph type="sldNum" sz="quarter" idx="4"/>
          </p:nvPr>
        </p:nvSpPr>
        <p:spPr>
          <a:xfrm>
            <a:off x="8636000" y="6419850"/>
            <a:ext cx="508000" cy="365125"/>
          </a:xfrm>
        </p:spPr>
        <p:txBody>
          <a:bodyPr/>
          <a:lstStyle/>
          <a:p>
            <a:fld id="{2D80C5C9-96E0-47EC-B500-37C5FE284639}" type="slidenum">
              <a:rPr lang="en-US" smtClean="0"/>
              <a:pPr/>
              <a:t>109</a:t>
            </a:fld>
            <a:endParaRPr lang="en-US" dirty="0"/>
          </a:p>
        </p:txBody>
      </p:sp>
      <p:grpSp>
        <p:nvGrpSpPr>
          <p:cNvPr id="8" name="Group 7"/>
          <p:cNvGrpSpPr/>
          <p:nvPr/>
        </p:nvGrpSpPr>
        <p:grpSpPr>
          <a:xfrm>
            <a:off x="282522" y="60070"/>
            <a:ext cx="8596846" cy="657333"/>
            <a:chOff x="282522" y="60070"/>
            <a:chExt cx="8596846" cy="657333"/>
          </a:xfrm>
        </p:grpSpPr>
        <p:pic>
          <p:nvPicPr>
            <p:cNvPr id="11" name="Picture 10" descr="greyicon_3.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12" name="Picture 11" descr="greyicon_4.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13" name="Picture 12" descr="greyicon_5.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14" name="Picture 13" descr="greyicon_6.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5" name="Picture 14" descr="greyicon_7.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6" name="Picture 15">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7" name="Picture 16">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8" name="Picture 17" descr="greyicon_1.png">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2319648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2D80C5C9-96E0-47EC-B500-37C5FE284639}" type="slidenum">
              <a:rPr lang="en-US" smtClean="0"/>
              <a:pPr/>
              <a:t>11</a:t>
            </a:fld>
            <a:endParaRPr lang="en-US" dirty="0"/>
          </a:p>
        </p:txBody>
      </p:sp>
      <p:sp>
        <p:nvSpPr>
          <p:cNvPr id="5" name="Title 4"/>
          <p:cNvSpPr>
            <a:spLocks noGrp="1"/>
          </p:cNvSpPr>
          <p:nvPr>
            <p:ph type="title"/>
          </p:nvPr>
        </p:nvSpPr>
        <p:spPr/>
        <p:txBody>
          <a:bodyPr/>
          <a:lstStyle/>
          <a:p>
            <a:r>
              <a:rPr lang="en-US" smtClean="0"/>
              <a:t>Production of U.S. crude oil and natural gas plant liquids continues to grow through 2025 in the Reference case—</a:t>
            </a:r>
            <a:endParaRPr lang="en-US" dirty="0"/>
          </a:p>
        </p:txBody>
      </p:sp>
      <p:graphicFrame>
        <p:nvGraphicFramePr>
          <p:cNvPr id="6" name="Content Placeholder 5"/>
          <p:cNvGraphicFramePr>
            <a:graphicFrameLocks noGrp="1"/>
          </p:cNvGraphicFramePr>
          <p:nvPr>
            <p:ph sz="quarter" idx="12"/>
            <p:extLst>
              <p:ext uri="{D42A27DB-BD31-4B8C-83A1-F6EECF244321}">
                <p14:modId xmlns:p14="http://schemas.microsoft.com/office/powerpoint/2010/main" val="3222717345"/>
              </p:ext>
            </p:extLst>
          </p:nvPr>
        </p:nvGraphicFramePr>
        <p:xfrm>
          <a:off x="238124" y="1689100"/>
          <a:ext cx="4802799" cy="44910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ontent Placeholder 6"/>
          <p:cNvGraphicFramePr>
            <a:graphicFrameLocks noGrp="1"/>
          </p:cNvGraphicFramePr>
          <p:nvPr>
            <p:ph sz="quarter" idx="13"/>
            <p:extLst>
              <p:ext uri="{D42A27DB-BD31-4B8C-83A1-F6EECF244321}">
                <p14:modId xmlns:p14="http://schemas.microsoft.com/office/powerpoint/2010/main" val="565052314"/>
              </p:ext>
            </p:extLst>
          </p:nvPr>
        </p:nvGraphicFramePr>
        <p:xfrm>
          <a:off x="4962769" y="1689100"/>
          <a:ext cx="3958981" cy="4491038"/>
        </p:xfrm>
        <a:graphic>
          <a:graphicData uri="http://schemas.openxmlformats.org/drawingml/2006/chart">
            <c:chart xmlns:c="http://schemas.openxmlformats.org/drawingml/2006/chart" xmlns:r="http://schemas.openxmlformats.org/officeDocument/2006/relationships" r:id="rId3"/>
          </a:graphicData>
        </a:graphic>
      </p:graphicFrame>
      <p:grpSp>
        <p:nvGrpSpPr>
          <p:cNvPr id="8" name="Group 7"/>
          <p:cNvGrpSpPr/>
          <p:nvPr/>
        </p:nvGrpSpPr>
        <p:grpSpPr>
          <a:xfrm>
            <a:off x="1295570" y="63335"/>
            <a:ext cx="7592950" cy="665276"/>
            <a:chOff x="1295570" y="63335"/>
            <a:chExt cx="7592950" cy="665276"/>
          </a:xfrm>
        </p:grpSpPr>
        <p:pic>
          <p:nvPicPr>
            <p:cNvPr id="9" name="Picture 8" descr="greyicon_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5308" y="133136"/>
              <a:ext cx="497959" cy="497959"/>
            </a:xfrm>
            <a:prstGeom prst="rect">
              <a:avLst/>
            </a:prstGeom>
          </p:spPr>
        </p:pic>
        <p:pic>
          <p:nvPicPr>
            <p:cNvPr id="10" name="Picture 9" descr="greyicon_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3261" y="131656"/>
              <a:ext cx="500919" cy="500919"/>
            </a:xfrm>
            <a:prstGeom prst="rect">
              <a:avLst/>
            </a:prstGeom>
          </p:spPr>
        </p:pic>
        <p:pic>
          <p:nvPicPr>
            <p:cNvPr id="11" name="Picture 10" descr="greyicon_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9754" y="131656"/>
              <a:ext cx="500919" cy="500919"/>
            </a:xfrm>
            <a:prstGeom prst="rect">
              <a:avLst/>
            </a:prstGeom>
          </p:spPr>
        </p:pic>
        <p:pic>
          <p:nvPicPr>
            <p:cNvPr id="12" name="Picture 11" descr="greyicon_6.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33066" y="104388"/>
              <a:ext cx="555454" cy="555454"/>
            </a:xfrm>
            <a:prstGeom prst="rect">
              <a:avLst/>
            </a:prstGeom>
          </p:spPr>
        </p:pic>
        <p:pic>
          <p:nvPicPr>
            <p:cNvPr id="13" name="Picture 12" descr="greyicon_7.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95570" y="131656"/>
              <a:ext cx="500918" cy="500918"/>
            </a:xfrm>
            <a:prstGeom prst="rect">
              <a:avLst/>
            </a:prstGeom>
          </p:spPr>
        </p:pic>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56795" y="78637"/>
              <a:ext cx="594312" cy="606957"/>
            </a:xfrm>
            <a:prstGeom prst="rect">
              <a:avLst/>
            </a:prstGeom>
          </p:spPr>
        </p:pic>
        <p:pic>
          <p:nvPicPr>
            <p:cNvPr id="15" name="Picture 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59276" y="63335"/>
              <a:ext cx="651415" cy="665276"/>
            </a:xfrm>
            <a:prstGeom prst="rect">
              <a:avLst/>
            </a:prstGeom>
          </p:spPr>
        </p:pic>
        <p:pic>
          <p:nvPicPr>
            <p:cNvPr id="16" name="Picture 1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54057" y="75762"/>
              <a:ext cx="599941" cy="612706"/>
            </a:xfrm>
            <a:prstGeom prst="rect">
              <a:avLst/>
            </a:prstGeom>
          </p:spPr>
        </p:pic>
      </p:grpSp>
    </p:spTree>
    <p:extLst>
      <p:ext uri="{BB962C8B-B14F-4D97-AF65-F5344CB8AC3E}">
        <p14:creationId xmlns:p14="http://schemas.microsoft.com/office/powerpoint/2010/main" val="390631162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ontent Placeholder 4"/>
          <p:cNvGraphicFramePr>
            <a:graphicFrameLocks noGrp="1"/>
          </p:cNvGraphicFramePr>
          <p:nvPr>
            <p:ph sz="quarter" idx="12"/>
            <p:extLst>
              <p:ext uri="{D42A27DB-BD31-4B8C-83A1-F6EECF244321}">
                <p14:modId xmlns:p14="http://schemas.microsoft.com/office/powerpoint/2010/main" val="625415330"/>
              </p:ext>
            </p:extLst>
          </p:nvPr>
        </p:nvGraphicFramePr>
        <p:xfrm>
          <a:off x="238125" y="1689099"/>
          <a:ext cx="4436425" cy="4122041"/>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p:cNvSpPr>
            <a:spLocks noGrp="1"/>
          </p:cNvSpPr>
          <p:nvPr>
            <p:ph type="sldNum" sz="quarter" idx="4"/>
          </p:nvPr>
        </p:nvSpPr>
        <p:spPr/>
        <p:txBody>
          <a:bodyPr/>
          <a:lstStyle/>
          <a:p>
            <a:fld id="{2D80C5C9-96E0-47EC-B500-37C5FE284639}" type="slidenum">
              <a:rPr lang="en-US" smtClean="0"/>
              <a:pPr/>
              <a:t>110</a:t>
            </a:fld>
            <a:endParaRPr lang="en-US" dirty="0"/>
          </a:p>
        </p:txBody>
      </p:sp>
      <p:sp>
        <p:nvSpPr>
          <p:cNvPr id="5" name="Title 4"/>
          <p:cNvSpPr>
            <a:spLocks noGrp="1"/>
          </p:cNvSpPr>
          <p:nvPr>
            <p:ph type="title"/>
          </p:nvPr>
        </p:nvSpPr>
        <p:spPr/>
        <p:txBody>
          <a:bodyPr/>
          <a:lstStyle/>
          <a:p>
            <a:r>
              <a:rPr lang="en-US" smtClean="0"/>
              <a:t>Energy intensity decreases across most transportation modes in the Reference case—</a:t>
            </a:r>
            <a:endParaRPr lang="en-US" dirty="0"/>
          </a:p>
        </p:txBody>
      </p:sp>
      <p:sp>
        <p:nvSpPr>
          <p:cNvPr id="11" name="TextBox 5"/>
          <p:cNvSpPr txBox="1"/>
          <p:nvPr/>
        </p:nvSpPr>
        <p:spPr bwMode="auto">
          <a:xfrm>
            <a:off x="231819" y="5811140"/>
            <a:ext cx="8229600" cy="404240"/>
          </a:xfrm>
          <a:prstGeom prst="rect">
            <a:avLst/>
          </a:prstGeom>
          <a:solidFill>
            <a:sysClr val="window" lastClr="FFFFFF"/>
          </a:solidFill>
          <a:ln w="9525">
            <a:noFill/>
            <a:miter lim="800000"/>
            <a:headEnd/>
            <a:tailEnd/>
          </a:ln>
        </p:spPr>
        <p:txBody>
          <a:bodyPr wrap="square" lIns="0" tIns="0" rIns="0" rtlCol="0" anchor="t">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eaLnBrk="0" hangingPunct="0"/>
            <a:r>
              <a:rPr lang="en-US" b="0" i="0" dirty="0" smtClean="0">
                <a:solidFill>
                  <a:srgbClr val="333333"/>
                </a:solidFill>
                <a:latin typeface="+mn-lt"/>
                <a:ea typeface="Times New Roman" charset="0"/>
                <a:cs typeface="Times New Roman" charset="0"/>
              </a:rPr>
              <a:t>Note: Energy intensity </a:t>
            </a:r>
            <a:r>
              <a:rPr lang="en-US" dirty="0" smtClean="0">
                <a:solidFill>
                  <a:srgbClr val="333333"/>
                </a:solidFill>
                <a:ea typeface="Times New Roman" charset="0"/>
                <a:cs typeface="Times New Roman" charset="0"/>
              </a:rPr>
              <a:t>is</a:t>
            </a:r>
            <a:r>
              <a:rPr lang="en-US" b="0" i="0" dirty="0" smtClean="0">
                <a:solidFill>
                  <a:srgbClr val="333333"/>
                </a:solidFill>
                <a:latin typeface="+mn-lt"/>
                <a:ea typeface="Times New Roman" charset="0"/>
                <a:cs typeface="Times New Roman" charset="0"/>
              </a:rPr>
              <a:t> the energy required for a travel metric. In the graphs above, energy intensity is calculated for passenger modes in British thermal unit (Btu) per passenger-mile (energy to move a passenger one mile) and for freight modes in Btu per ton-mile (energy to move a ton of freight one mile).</a:t>
            </a:r>
          </a:p>
        </p:txBody>
      </p:sp>
      <p:graphicFrame>
        <p:nvGraphicFramePr>
          <p:cNvPr id="25" name="Content Placeholder 8"/>
          <p:cNvGraphicFramePr>
            <a:graphicFrameLocks noGrp="1"/>
          </p:cNvGraphicFramePr>
          <p:nvPr>
            <p:ph sz="quarter" idx="13"/>
            <p:extLst>
              <p:ext uri="{D42A27DB-BD31-4B8C-83A1-F6EECF244321}">
                <p14:modId xmlns:p14="http://schemas.microsoft.com/office/powerpoint/2010/main" val="1390248409"/>
              </p:ext>
            </p:extLst>
          </p:nvPr>
        </p:nvGraphicFramePr>
        <p:xfrm>
          <a:off x="4816475" y="1689099"/>
          <a:ext cx="4105275" cy="4122041"/>
        </p:xfrm>
        <a:graphic>
          <a:graphicData uri="http://schemas.openxmlformats.org/drawingml/2006/chart">
            <c:chart xmlns:c="http://schemas.openxmlformats.org/drawingml/2006/chart" xmlns:r="http://schemas.openxmlformats.org/officeDocument/2006/relationships" r:id="rId3"/>
          </a:graphicData>
        </a:graphic>
      </p:graphicFrame>
      <p:grpSp>
        <p:nvGrpSpPr>
          <p:cNvPr id="26" name="Group 25"/>
          <p:cNvGrpSpPr/>
          <p:nvPr/>
        </p:nvGrpSpPr>
        <p:grpSpPr>
          <a:xfrm>
            <a:off x="282522" y="60070"/>
            <a:ext cx="8596846" cy="657333"/>
            <a:chOff x="282522" y="60070"/>
            <a:chExt cx="8596846" cy="657333"/>
          </a:xfrm>
        </p:grpSpPr>
        <p:pic>
          <p:nvPicPr>
            <p:cNvPr id="27" name="Picture 26" descr="greyicon_3.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28" name="Picture 27" descr="greyicon_4.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29" name="Picture 28" descr="greyicon_5.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30" name="Picture 29" descr="greyicon_6.png">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31" name="Picture 30" descr="greyicon_7.png">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32" name="Picture 31">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33" name="Picture 32">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34" name="Picture 33" descr="greyicon_1.png">
              <a:hlinkClick r:id="" action="ppaction://noaction"/>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72972482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2"/>
          </p:nvPr>
        </p:nvSpPr>
        <p:spPr/>
        <p:txBody>
          <a:bodyPr>
            <a:normAutofit lnSpcReduction="10000"/>
          </a:bodyPr>
          <a:lstStyle/>
          <a:p>
            <a:r>
              <a:rPr lang="en-US" dirty="0" smtClean="0"/>
              <a:t>Energy </a:t>
            </a:r>
            <a:r>
              <a:rPr lang="en-US" dirty="0"/>
              <a:t>use per passenger-mile of travel in light-duty vehicles declines nearly 40% between 2018 and 2050 as newer, more fuel-efficient vehicles enter the market, including both more efficient conventional gasoline vehicles and highly efficient alternatives such as battery electric vehicles. Light-duty vehicle energy efficiencies are affected by current federal fuel economy and greenhouse gas emission standards.</a:t>
            </a:r>
          </a:p>
          <a:p>
            <a:r>
              <a:rPr lang="en-US" dirty="0" smtClean="0"/>
              <a:t>Energy </a:t>
            </a:r>
            <a:r>
              <a:rPr lang="en-US" dirty="0"/>
              <a:t>use per passenger-mile of travel in aircraft decreases because of the economically driven adoption of </a:t>
            </a:r>
            <a:r>
              <a:rPr lang="en-US" dirty="0" smtClean="0"/>
              <a:t>energy-efficient </a:t>
            </a:r>
            <a:r>
              <a:rPr lang="en-US" dirty="0"/>
              <a:t>technology and practices. Energy use per passenger-mile of travel on passenger rail and buses, already relatively energy-efficient modes of travel per passenger-mile, remains relatively constant.</a:t>
            </a:r>
          </a:p>
          <a:p>
            <a:r>
              <a:rPr lang="en-US" dirty="0" smtClean="0"/>
              <a:t>Energy </a:t>
            </a:r>
            <a:r>
              <a:rPr lang="en-US" dirty="0"/>
              <a:t>use per ton-mile of travel by freight modes decreases, led by increases in the fuel economy of heavy-duty trucks across all weight classes as the second phase of heavy-duty vehicle efficiency and greenhouse gas standards takes full effect in 2027.</a:t>
            </a:r>
          </a:p>
          <a:p>
            <a:r>
              <a:rPr lang="en-US" dirty="0" smtClean="0"/>
              <a:t>Gains </a:t>
            </a:r>
            <a:r>
              <a:rPr lang="en-US" dirty="0"/>
              <a:t>in energy efficiency offset increases in travel for passenger and freight modes. These efficiency gains decrease energy use by light-duty vehicles and freight trucks </a:t>
            </a:r>
            <a:r>
              <a:rPr lang="en-US" dirty="0" smtClean="0"/>
              <a:t>later </a:t>
            </a:r>
            <a:r>
              <a:rPr lang="en-US" dirty="0"/>
              <a:t>in the projection </a:t>
            </a:r>
            <a:r>
              <a:rPr lang="en-US" dirty="0" smtClean="0"/>
              <a:t>and temper </a:t>
            </a:r>
            <a:r>
              <a:rPr lang="en-US" dirty="0"/>
              <a:t>the rise in energy use by other transportation modes.</a:t>
            </a:r>
          </a:p>
          <a:p>
            <a:endParaRPr lang="en-US" dirty="0"/>
          </a:p>
        </p:txBody>
      </p:sp>
      <p:sp>
        <p:nvSpPr>
          <p:cNvPr id="4" name="Slide Number Placeholder 3"/>
          <p:cNvSpPr>
            <a:spLocks noGrp="1"/>
          </p:cNvSpPr>
          <p:nvPr>
            <p:ph type="sldNum" sz="quarter" idx="4"/>
          </p:nvPr>
        </p:nvSpPr>
        <p:spPr/>
        <p:txBody>
          <a:bodyPr/>
          <a:lstStyle/>
          <a:p>
            <a:fld id="{2D80C5C9-96E0-47EC-B500-37C5FE284639}" type="slidenum">
              <a:rPr lang="en-US" smtClean="0"/>
              <a:pPr/>
              <a:t>111</a:t>
            </a:fld>
            <a:endParaRPr lang="en-US" dirty="0"/>
          </a:p>
        </p:txBody>
      </p:sp>
      <p:sp>
        <p:nvSpPr>
          <p:cNvPr id="6" name="Title 5"/>
          <p:cNvSpPr>
            <a:spLocks noGrp="1"/>
          </p:cNvSpPr>
          <p:nvPr>
            <p:ph type="title"/>
          </p:nvPr>
        </p:nvSpPr>
        <p:spPr/>
        <p:txBody>
          <a:bodyPr/>
          <a:lstStyle/>
          <a:p>
            <a:r>
              <a:rPr lang="en-US" dirty="0"/>
              <a:t>—because of policy, economic factors, and technology</a:t>
            </a:r>
          </a:p>
        </p:txBody>
      </p:sp>
      <p:grpSp>
        <p:nvGrpSpPr>
          <p:cNvPr id="5" name="Group 4"/>
          <p:cNvGrpSpPr/>
          <p:nvPr/>
        </p:nvGrpSpPr>
        <p:grpSpPr>
          <a:xfrm>
            <a:off x="282522" y="60070"/>
            <a:ext cx="8596846" cy="657333"/>
            <a:chOff x="282522" y="60070"/>
            <a:chExt cx="8596846" cy="657333"/>
          </a:xfrm>
        </p:grpSpPr>
        <p:pic>
          <p:nvPicPr>
            <p:cNvPr id="8" name="Picture 7" descr="greyicon_3.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9" name="Picture 8" descr="greyicon_4.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10" name="Picture 9" descr="greyicon_5.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11" name="Picture 10" descr="greyicon_6.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2" name="Picture 11" descr="greyicon_7.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3" name="Picture 12">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4" name="Picture 13">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5" name="Picture 14" descr="greyicon_1.png">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382271099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2D80C5C9-96E0-47EC-B500-37C5FE284639}" type="slidenum">
              <a:rPr lang="en-US" smtClean="0"/>
              <a:pPr/>
              <a:t>112</a:t>
            </a:fld>
            <a:endParaRPr lang="en-US" dirty="0"/>
          </a:p>
        </p:txBody>
      </p:sp>
      <p:sp>
        <p:nvSpPr>
          <p:cNvPr id="5" name="Title 4"/>
          <p:cNvSpPr>
            <a:spLocks noGrp="1"/>
          </p:cNvSpPr>
          <p:nvPr>
            <p:ph type="title"/>
          </p:nvPr>
        </p:nvSpPr>
        <p:spPr/>
        <p:txBody>
          <a:bodyPr/>
          <a:lstStyle/>
          <a:p>
            <a:r>
              <a:rPr lang="en-US" dirty="0"/>
              <a:t>Fuel economy of all on-road vehicles increases in the Reference case—</a:t>
            </a:r>
          </a:p>
        </p:txBody>
      </p:sp>
      <p:graphicFrame>
        <p:nvGraphicFramePr>
          <p:cNvPr id="7" name="Content Placeholder 4"/>
          <p:cNvGraphicFramePr>
            <a:graphicFrameLocks noGrp="1"/>
          </p:cNvGraphicFramePr>
          <p:nvPr>
            <p:ph sz="quarter" idx="12"/>
            <p:extLst>
              <p:ext uri="{D42A27DB-BD31-4B8C-83A1-F6EECF244321}">
                <p14:modId xmlns:p14="http://schemas.microsoft.com/office/powerpoint/2010/main" val="2591282677"/>
              </p:ext>
            </p:extLst>
          </p:nvPr>
        </p:nvGraphicFramePr>
        <p:xfrm>
          <a:off x="238125" y="1689100"/>
          <a:ext cx="4105275" cy="44910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ontent Placeholder 8"/>
          <p:cNvGraphicFramePr>
            <a:graphicFrameLocks noGrp="1"/>
          </p:cNvGraphicFramePr>
          <p:nvPr>
            <p:ph sz="quarter" idx="13"/>
            <p:extLst>
              <p:ext uri="{D42A27DB-BD31-4B8C-83A1-F6EECF244321}">
                <p14:modId xmlns:p14="http://schemas.microsoft.com/office/powerpoint/2010/main" val="2686912426"/>
              </p:ext>
            </p:extLst>
          </p:nvPr>
        </p:nvGraphicFramePr>
        <p:xfrm>
          <a:off x="4816475" y="1689100"/>
          <a:ext cx="4105275" cy="4491038"/>
        </p:xfrm>
        <a:graphic>
          <a:graphicData uri="http://schemas.openxmlformats.org/drawingml/2006/chart">
            <c:chart xmlns:c="http://schemas.openxmlformats.org/drawingml/2006/chart" xmlns:r="http://schemas.openxmlformats.org/officeDocument/2006/relationships" r:id="rId3"/>
          </a:graphicData>
        </a:graphic>
      </p:graphicFrame>
      <p:grpSp>
        <p:nvGrpSpPr>
          <p:cNvPr id="9" name="Group 8"/>
          <p:cNvGrpSpPr/>
          <p:nvPr/>
        </p:nvGrpSpPr>
        <p:grpSpPr>
          <a:xfrm>
            <a:off x="282522" y="60070"/>
            <a:ext cx="8596846" cy="657333"/>
            <a:chOff x="282522" y="60070"/>
            <a:chExt cx="8596846" cy="657333"/>
          </a:xfrm>
        </p:grpSpPr>
        <p:pic>
          <p:nvPicPr>
            <p:cNvPr id="10" name="Picture 9" descr="greyicon_3.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11" name="Picture 10" descr="greyicon_4.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12" name="Picture 11" descr="greyicon_5.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13" name="Picture 12" descr="greyicon_6.png">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4" name="Picture 13" descr="greyicon_7.png">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5" name="Picture 14">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6" name="Picture 15">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7" name="Picture 16" descr="greyicon_1.png">
              <a:hlinkClick r:id="" action="ppaction://noaction"/>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16498650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2"/>
          </p:nvPr>
        </p:nvSpPr>
        <p:spPr/>
        <p:txBody>
          <a:bodyPr/>
          <a:lstStyle/>
          <a:p>
            <a:r>
              <a:rPr lang="en-US" dirty="0" smtClean="0"/>
              <a:t>The </a:t>
            </a:r>
            <a:r>
              <a:rPr lang="en-US" dirty="0"/>
              <a:t>fuel economy of light-duty vehicles in use from 2018 to 2050 increases by 60% for cars and by 60% for light trucks in the Reference case. Across all light-duty vehicles, fuel efficiency improves by 65% from 2018 to 2050 as newer, more fuel-efficient vehicles enter the market, including a higher share of cars, which are more efficient than light trucks.  </a:t>
            </a:r>
          </a:p>
          <a:p>
            <a:r>
              <a:rPr lang="en-US" dirty="0" smtClean="0"/>
              <a:t>Fuel </a:t>
            </a:r>
            <a:r>
              <a:rPr lang="en-US" dirty="0"/>
              <a:t>economy of the heavy-duty vehicles in use improves across all weight classes as the second phase of heavy-duty vehicle efficiency and greenhouse gas standards takes full effect in 2027.</a:t>
            </a:r>
          </a:p>
          <a:p>
            <a:r>
              <a:rPr lang="en-US" dirty="0" smtClean="0"/>
              <a:t>Gains </a:t>
            </a:r>
            <a:r>
              <a:rPr lang="en-US" dirty="0"/>
              <a:t>in fuel economy temper heavy-duty vehicle energy consumption growth and decrease light-duty vehicle energy consumption. After 2040, increasing vehicle travel outweighs fuel economy improvements, leading to increases in fuel demand.</a:t>
            </a:r>
          </a:p>
        </p:txBody>
      </p:sp>
      <p:sp>
        <p:nvSpPr>
          <p:cNvPr id="4" name="Slide Number Placeholder 3"/>
          <p:cNvSpPr>
            <a:spLocks noGrp="1"/>
          </p:cNvSpPr>
          <p:nvPr>
            <p:ph type="sldNum" sz="quarter" idx="4"/>
          </p:nvPr>
        </p:nvSpPr>
        <p:spPr/>
        <p:txBody>
          <a:bodyPr/>
          <a:lstStyle/>
          <a:p>
            <a:fld id="{2D80C5C9-96E0-47EC-B500-37C5FE284639}" type="slidenum">
              <a:rPr lang="en-US" smtClean="0"/>
              <a:pPr/>
              <a:t>113</a:t>
            </a:fld>
            <a:endParaRPr lang="en-US" dirty="0"/>
          </a:p>
        </p:txBody>
      </p:sp>
      <p:sp>
        <p:nvSpPr>
          <p:cNvPr id="6" name="Title 5"/>
          <p:cNvSpPr>
            <a:spLocks noGrp="1"/>
          </p:cNvSpPr>
          <p:nvPr>
            <p:ph type="title"/>
          </p:nvPr>
        </p:nvSpPr>
        <p:spPr/>
        <p:txBody>
          <a:bodyPr/>
          <a:lstStyle/>
          <a:p>
            <a:r>
              <a:rPr lang="en-US" dirty="0"/>
              <a:t>—across all vehicle types </a:t>
            </a:r>
            <a:r>
              <a:rPr lang="en-US" dirty="0" smtClean="0"/>
              <a:t>throughout </a:t>
            </a:r>
            <a:r>
              <a:rPr lang="en-US" dirty="0"/>
              <a:t>the projection period</a:t>
            </a:r>
          </a:p>
        </p:txBody>
      </p:sp>
      <p:grpSp>
        <p:nvGrpSpPr>
          <p:cNvPr id="5" name="Group 4"/>
          <p:cNvGrpSpPr/>
          <p:nvPr/>
        </p:nvGrpSpPr>
        <p:grpSpPr>
          <a:xfrm>
            <a:off x="282522" y="60070"/>
            <a:ext cx="8596846" cy="657333"/>
            <a:chOff x="282522" y="60070"/>
            <a:chExt cx="8596846" cy="657333"/>
          </a:xfrm>
        </p:grpSpPr>
        <p:pic>
          <p:nvPicPr>
            <p:cNvPr id="8" name="Picture 7" descr="greyicon_3.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9" name="Picture 8" descr="greyicon_4.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10" name="Picture 9" descr="greyicon_5.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11" name="Picture 10" descr="greyicon_6.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2" name="Picture 11" descr="greyicon_7.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3" name="Picture 12">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4" name="Picture 13">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5" name="Picture 14" descr="greyicon_1.png">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423623425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2D80C5C9-96E0-47EC-B500-37C5FE284639}" type="slidenum">
              <a:rPr lang="en-US" smtClean="0"/>
              <a:pPr/>
              <a:t>114</a:t>
            </a:fld>
            <a:endParaRPr lang="en-US" dirty="0"/>
          </a:p>
        </p:txBody>
      </p:sp>
      <p:sp>
        <p:nvSpPr>
          <p:cNvPr id="5" name="Title 4"/>
          <p:cNvSpPr>
            <a:spLocks noGrp="1"/>
          </p:cNvSpPr>
          <p:nvPr>
            <p:ph type="title"/>
          </p:nvPr>
        </p:nvSpPr>
        <p:spPr/>
        <p:txBody>
          <a:bodyPr/>
          <a:lstStyle/>
          <a:p>
            <a:r>
              <a:rPr lang="en-US" dirty="0"/>
              <a:t>Sales of more fuel-efficient cars and </a:t>
            </a:r>
            <a:r>
              <a:rPr lang="en-US" dirty="0" smtClean="0"/>
              <a:t>light-truck </a:t>
            </a:r>
            <a:r>
              <a:rPr lang="en-US" dirty="0"/>
              <a:t>crossover utility vehicles </a:t>
            </a:r>
            <a:r>
              <a:rPr lang="en-US" dirty="0" smtClean="0"/>
              <a:t>increase—</a:t>
            </a:r>
            <a:endParaRPr lang="en-US" dirty="0"/>
          </a:p>
        </p:txBody>
      </p:sp>
      <p:graphicFrame>
        <p:nvGraphicFramePr>
          <p:cNvPr id="9" name="Content Placeholder 8"/>
          <p:cNvGraphicFramePr>
            <a:graphicFrameLocks noGrp="1"/>
          </p:cNvGraphicFramePr>
          <p:nvPr>
            <p:ph sz="quarter" idx="12"/>
            <p:extLst>
              <p:ext uri="{D42A27DB-BD31-4B8C-83A1-F6EECF244321}">
                <p14:modId xmlns:p14="http://schemas.microsoft.com/office/powerpoint/2010/main" val="2802548798"/>
              </p:ext>
            </p:extLst>
          </p:nvPr>
        </p:nvGraphicFramePr>
        <p:xfrm>
          <a:off x="238125" y="1689100"/>
          <a:ext cx="2881090" cy="44910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ontent Placeholder 9"/>
          <p:cNvGraphicFramePr>
            <a:graphicFrameLocks noGrp="1"/>
          </p:cNvGraphicFramePr>
          <p:nvPr>
            <p:ph sz="quarter" idx="13"/>
            <p:extLst>
              <p:ext uri="{D42A27DB-BD31-4B8C-83A1-F6EECF244321}">
                <p14:modId xmlns:p14="http://schemas.microsoft.com/office/powerpoint/2010/main" val="971789784"/>
              </p:ext>
            </p:extLst>
          </p:nvPr>
        </p:nvGraphicFramePr>
        <p:xfrm>
          <a:off x="3217863" y="1689100"/>
          <a:ext cx="2743200" cy="449103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ontent Placeholder 10"/>
          <p:cNvGraphicFramePr>
            <a:graphicFrameLocks noGrp="1"/>
          </p:cNvGraphicFramePr>
          <p:nvPr>
            <p:ph sz="quarter" idx="14"/>
            <p:extLst>
              <p:ext uri="{D42A27DB-BD31-4B8C-83A1-F6EECF244321}">
                <p14:modId xmlns:p14="http://schemas.microsoft.com/office/powerpoint/2010/main" val="434108750"/>
              </p:ext>
            </p:extLst>
          </p:nvPr>
        </p:nvGraphicFramePr>
        <p:xfrm>
          <a:off x="6197600" y="1689100"/>
          <a:ext cx="2743200" cy="4491038"/>
        </p:xfrm>
        <a:graphic>
          <a:graphicData uri="http://schemas.openxmlformats.org/drawingml/2006/chart">
            <c:chart xmlns:c="http://schemas.openxmlformats.org/drawingml/2006/chart" xmlns:r="http://schemas.openxmlformats.org/officeDocument/2006/relationships" r:id="rId4"/>
          </a:graphicData>
        </a:graphic>
      </p:graphicFrame>
      <p:grpSp>
        <p:nvGrpSpPr>
          <p:cNvPr id="7" name="Group 6"/>
          <p:cNvGrpSpPr/>
          <p:nvPr/>
        </p:nvGrpSpPr>
        <p:grpSpPr>
          <a:xfrm>
            <a:off x="282522" y="60070"/>
            <a:ext cx="8596846" cy="657333"/>
            <a:chOff x="282522" y="60070"/>
            <a:chExt cx="8596846" cy="657333"/>
          </a:xfrm>
        </p:grpSpPr>
        <p:pic>
          <p:nvPicPr>
            <p:cNvPr id="8" name="Picture 7" descr="greyicon_3.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12" name="Picture 11" descr="greyicon_4.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13" name="Picture 12" descr="greyicon_5.png">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14" name="Picture 13" descr="greyicon_6.png">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5" name="Picture 14" descr="greyicon_7.png">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6" name="Picture 15">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7" name="Picture 16">
              <a:hlinkClick r:id="" action="ppaction://noaction"/>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8" name="Picture 17" descr="greyicon_1.png">
              <a:hlinkClick r:id="" action="ppaction://noaction"/>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232265090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sz="quarter" idx="12"/>
          </p:nvPr>
        </p:nvSpPr>
        <p:spPr/>
        <p:txBody>
          <a:bodyPr/>
          <a:lstStyle/>
          <a:p>
            <a:r>
              <a:rPr lang="en-US" dirty="0" smtClean="0"/>
              <a:t>Passenger </a:t>
            </a:r>
            <a:r>
              <a:rPr lang="en-US" dirty="0"/>
              <a:t>cars gain light-duty vehicle market share relative to light-duty trucks because </a:t>
            </a:r>
            <a:r>
              <a:rPr lang="en-US" dirty="0" smtClean="0"/>
              <a:t>they have </a:t>
            </a:r>
            <a:r>
              <a:rPr lang="en-US" dirty="0"/>
              <a:t>higher fuel efficiency in periods when motor gasoline prices increase and because crossover utility vehicles, often classified as passenger </a:t>
            </a:r>
            <a:r>
              <a:rPr lang="en-US" dirty="0" smtClean="0"/>
              <a:t>cars</a:t>
            </a:r>
            <a:r>
              <a:rPr lang="en-US" dirty="0"/>
              <a:t>, may replace lower fuel economy light-truck classified utility </a:t>
            </a:r>
            <a:r>
              <a:rPr lang="en-US" dirty="0" smtClean="0"/>
              <a:t>vehicles as a result of increasing </a:t>
            </a:r>
            <a:r>
              <a:rPr lang="en-US" dirty="0"/>
              <a:t>availability and </a:t>
            </a:r>
            <a:r>
              <a:rPr lang="en-US" dirty="0" smtClean="0"/>
              <a:t>popularity.</a:t>
            </a:r>
            <a:endParaRPr lang="en-US" dirty="0"/>
          </a:p>
          <a:p>
            <a:r>
              <a:rPr lang="en-US" dirty="0" smtClean="0"/>
              <a:t>Light </a:t>
            </a:r>
            <a:r>
              <a:rPr lang="en-US" dirty="0"/>
              <a:t>trucks lose light-duty vehicle market share and see a shift away from traditional vans and utility vehicles toward crossover utility vehicles that are classified as higher fuel economy light trucks.</a:t>
            </a:r>
          </a:p>
          <a:p>
            <a:r>
              <a:rPr lang="en-US" dirty="0" smtClean="0"/>
              <a:t>Combined </a:t>
            </a:r>
            <a:r>
              <a:rPr lang="en-US" dirty="0"/>
              <a:t>car and light truck classified crossover utility vehicles reach 40% of new light-duty vehicle sales in 2050, largely taking away sales from traditional compact, midsize, and large cars and from truck-based sport utility vehicles.</a:t>
            </a:r>
          </a:p>
        </p:txBody>
      </p:sp>
      <p:sp>
        <p:nvSpPr>
          <p:cNvPr id="3" name="Slide Number Placeholder 2"/>
          <p:cNvSpPr>
            <a:spLocks noGrp="1"/>
          </p:cNvSpPr>
          <p:nvPr>
            <p:ph type="sldNum" sz="quarter" idx="4"/>
          </p:nvPr>
        </p:nvSpPr>
        <p:spPr/>
        <p:txBody>
          <a:bodyPr/>
          <a:lstStyle/>
          <a:p>
            <a:fld id="{2D80C5C9-96E0-47EC-B500-37C5FE284639}" type="slidenum">
              <a:rPr lang="en-US" smtClean="0"/>
              <a:pPr/>
              <a:t>115</a:t>
            </a:fld>
            <a:endParaRPr lang="en-US" dirty="0"/>
          </a:p>
        </p:txBody>
      </p:sp>
      <p:sp>
        <p:nvSpPr>
          <p:cNvPr id="9" name="Title 8"/>
          <p:cNvSpPr>
            <a:spLocks noGrp="1"/>
          </p:cNvSpPr>
          <p:nvPr>
            <p:ph type="title"/>
          </p:nvPr>
        </p:nvSpPr>
        <p:spPr/>
        <p:txBody>
          <a:bodyPr/>
          <a:lstStyle/>
          <a:p>
            <a:r>
              <a:rPr lang="en-US" dirty="0"/>
              <a:t>—but traditional vehicle types maintain significant market share through 2050</a:t>
            </a:r>
          </a:p>
        </p:txBody>
      </p:sp>
      <p:grpSp>
        <p:nvGrpSpPr>
          <p:cNvPr id="5" name="Group 4"/>
          <p:cNvGrpSpPr/>
          <p:nvPr/>
        </p:nvGrpSpPr>
        <p:grpSpPr>
          <a:xfrm>
            <a:off x="282522" y="60070"/>
            <a:ext cx="8596846" cy="657333"/>
            <a:chOff x="282522" y="60070"/>
            <a:chExt cx="8596846" cy="657333"/>
          </a:xfrm>
        </p:grpSpPr>
        <p:pic>
          <p:nvPicPr>
            <p:cNvPr id="6" name="Picture 5" descr="greyicon_3.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7" name="Picture 6" descr="greyicon_4.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8" name="Picture 7" descr="greyicon_5.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11" name="Picture 10" descr="greyicon_6.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2" name="Picture 11" descr="greyicon_7.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3" name="Picture 12">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4" name="Picture 13">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5" name="Picture 14" descr="greyicon_1.png">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38273441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2D80C5C9-96E0-47EC-B500-37C5FE284639}" type="slidenum">
              <a:rPr lang="en-US" smtClean="0"/>
              <a:pPr/>
              <a:t>116</a:t>
            </a:fld>
            <a:endParaRPr lang="en-US" dirty="0"/>
          </a:p>
        </p:txBody>
      </p:sp>
      <p:sp>
        <p:nvSpPr>
          <p:cNvPr id="5" name="Title 4"/>
          <p:cNvSpPr>
            <a:spLocks noGrp="1"/>
          </p:cNvSpPr>
          <p:nvPr>
            <p:ph type="title"/>
          </p:nvPr>
        </p:nvSpPr>
        <p:spPr/>
        <p:txBody>
          <a:bodyPr/>
          <a:lstStyle/>
          <a:p>
            <a:r>
              <a:rPr lang="en-US" dirty="0"/>
              <a:t>Alternative and </a:t>
            </a:r>
            <a:r>
              <a:rPr lang="en-US" dirty="0" smtClean="0"/>
              <a:t>electric vehicles </a:t>
            </a:r>
            <a:r>
              <a:rPr lang="en-US" dirty="0"/>
              <a:t>gain market share in the Reference case—</a:t>
            </a:r>
          </a:p>
        </p:txBody>
      </p:sp>
      <p:graphicFrame>
        <p:nvGraphicFramePr>
          <p:cNvPr id="6" name="Content Placeholder 4"/>
          <p:cNvGraphicFramePr>
            <a:graphicFrameLocks noGrp="1"/>
          </p:cNvGraphicFramePr>
          <p:nvPr>
            <p:ph sz="quarter" idx="12"/>
            <p:extLst>
              <p:ext uri="{D42A27DB-BD31-4B8C-83A1-F6EECF244321}">
                <p14:modId xmlns:p14="http://schemas.microsoft.com/office/powerpoint/2010/main" val="2787648988"/>
              </p:ext>
            </p:extLst>
          </p:nvPr>
        </p:nvGraphicFramePr>
        <p:xfrm>
          <a:off x="238125" y="1689100"/>
          <a:ext cx="4419333" cy="44910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ontent Placeholder 8"/>
          <p:cNvGraphicFramePr>
            <a:graphicFrameLocks noGrp="1"/>
          </p:cNvGraphicFramePr>
          <p:nvPr>
            <p:ph sz="quarter" idx="13"/>
            <p:extLst>
              <p:ext uri="{D42A27DB-BD31-4B8C-83A1-F6EECF244321}">
                <p14:modId xmlns:p14="http://schemas.microsoft.com/office/powerpoint/2010/main" val="3684925831"/>
              </p:ext>
            </p:extLst>
          </p:nvPr>
        </p:nvGraphicFramePr>
        <p:xfrm>
          <a:off x="4816475" y="1689100"/>
          <a:ext cx="4105275" cy="4491038"/>
        </p:xfrm>
        <a:graphic>
          <a:graphicData uri="http://schemas.openxmlformats.org/drawingml/2006/chart">
            <c:chart xmlns:c="http://schemas.openxmlformats.org/drawingml/2006/chart" xmlns:r="http://schemas.openxmlformats.org/officeDocument/2006/relationships" r:id="rId3"/>
          </a:graphicData>
        </a:graphic>
      </p:graphicFrame>
      <p:grpSp>
        <p:nvGrpSpPr>
          <p:cNvPr id="8" name="Group 7"/>
          <p:cNvGrpSpPr/>
          <p:nvPr/>
        </p:nvGrpSpPr>
        <p:grpSpPr>
          <a:xfrm>
            <a:off x="282522" y="60070"/>
            <a:ext cx="8596846" cy="657333"/>
            <a:chOff x="282522" y="60070"/>
            <a:chExt cx="8596846" cy="657333"/>
          </a:xfrm>
        </p:grpSpPr>
        <p:pic>
          <p:nvPicPr>
            <p:cNvPr id="9" name="Picture 8" descr="greyicon_3.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10" name="Picture 9" descr="greyicon_4.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11" name="Picture 10" descr="greyicon_5.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12" name="Picture 11" descr="greyicon_6.png">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3" name="Picture 12" descr="greyicon_7.png">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4" name="Picture 13">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5" name="Picture 14">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6" name="Picture 15" descr="greyicon_1.png">
              <a:hlinkClick r:id="" action="ppaction://noaction"/>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356852097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2"/>
          </p:nvPr>
        </p:nvSpPr>
        <p:spPr/>
        <p:txBody>
          <a:bodyPr/>
          <a:lstStyle/>
          <a:p>
            <a:r>
              <a:rPr lang="en-US" dirty="0" smtClean="0"/>
              <a:t>The </a:t>
            </a:r>
            <a:r>
              <a:rPr lang="en-US" dirty="0"/>
              <a:t>combined share of sales attributable to gasoline and flex-fuel vehicles (which use gasoline blended with up to 85% ethanol) declines from 93% in 2018 to 75% in 2050 because of the growth in </a:t>
            </a:r>
            <a:r>
              <a:rPr lang="en-US" dirty="0" smtClean="0"/>
              <a:t>battery </a:t>
            </a:r>
            <a:r>
              <a:rPr lang="en-US" dirty="0"/>
              <a:t>electric </a:t>
            </a:r>
            <a:r>
              <a:rPr lang="en-US" dirty="0" smtClean="0"/>
              <a:t>vehicle </a:t>
            </a:r>
            <a:r>
              <a:rPr lang="en-US" dirty="0"/>
              <a:t>(BEV), plug-in hybrid electric </a:t>
            </a:r>
            <a:r>
              <a:rPr lang="en-US" dirty="0" smtClean="0"/>
              <a:t>vehicle </a:t>
            </a:r>
            <a:r>
              <a:rPr lang="en-US" dirty="0"/>
              <a:t>(PHEV), and hybrid electric </a:t>
            </a:r>
            <a:r>
              <a:rPr lang="en-US" dirty="0" smtClean="0"/>
              <a:t>vehicle sales.</a:t>
            </a:r>
            <a:endParaRPr lang="en-US" dirty="0"/>
          </a:p>
          <a:p>
            <a:r>
              <a:rPr lang="en-US" dirty="0" smtClean="0"/>
              <a:t>California’s </a:t>
            </a:r>
            <a:r>
              <a:rPr lang="en-US" dirty="0"/>
              <a:t>Zero-Emission Vehicle regulation, which </a:t>
            </a:r>
            <a:r>
              <a:rPr lang="en-US" dirty="0" smtClean="0"/>
              <a:t>nine </a:t>
            </a:r>
            <a:r>
              <a:rPr lang="en-US" dirty="0"/>
              <a:t>additional </a:t>
            </a:r>
            <a:r>
              <a:rPr lang="en-US" dirty="0" smtClean="0"/>
              <a:t>states have adopted, </a:t>
            </a:r>
            <a:r>
              <a:rPr lang="en-US" dirty="0"/>
              <a:t>requires a minimum percentage of vehicle sales of BEV and PHEV. In 2025, the year the regulation and new federal fuel economy standards go into full effect, projected sales of BEV and PHEV reach 1.3 million, or about 8% of projected total vehicle sales in the Reference case.</a:t>
            </a:r>
          </a:p>
          <a:p>
            <a:r>
              <a:rPr lang="en-US" dirty="0" smtClean="0"/>
              <a:t>Sales </a:t>
            </a:r>
            <a:r>
              <a:rPr lang="en-US" dirty="0"/>
              <a:t>of the longer ranged 200- and 300-mile </a:t>
            </a:r>
            <a:r>
              <a:rPr lang="en-US" dirty="0" smtClean="0"/>
              <a:t>BEVs grow </a:t>
            </a:r>
            <a:r>
              <a:rPr lang="en-US" dirty="0"/>
              <a:t>during the entire projection period, tempering sales of the shorter-range 100-mile BEV and PHEV. </a:t>
            </a:r>
          </a:p>
          <a:p>
            <a:r>
              <a:rPr lang="en-US" dirty="0" smtClean="0"/>
              <a:t>New </a:t>
            </a:r>
            <a:r>
              <a:rPr lang="en-US" dirty="0"/>
              <a:t>vehicles of all fuel types show significant improvements in fuel economy because of compliance with increasing fuel economy standards. New vehicle fuel economy rises by 43% from 2018 to 2050.</a:t>
            </a:r>
          </a:p>
        </p:txBody>
      </p:sp>
      <p:sp>
        <p:nvSpPr>
          <p:cNvPr id="4" name="Slide Number Placeholder 3"/>
          <p:cNvSpPr>
            <a:spLocks noGrp="1"/>
          </p:cNvSpPr>
          <p:nvPr>
            <p:ph type="sldNum" sz="quarter" idx="4"/>
          </p:nvPr>
        </p:nvSpPr>
        <p:spPr/>
        <p:txBody>
          <a:bodyPr/>
          <a:lstStyle/>
          <a:p>
            <a:fld id="{2D80C5C9-96E0-47EC-B500-37C5FE284639}" type="slidenum">
              <a:rPr lang="en-US" smtClean="0"/>
              <a:pPr/>
              <a:t>117</a:t>
            </a:fld>
            <a:endParaRPr lang="en-US" dirty="0"/>
          </a:p>
        </p:txBody>
      </p:sp>
      <p:sp>
        <p:nvSpPr>
          <p:cNvPr id="6" name="Title 5"/>
          <p:cNvSpPr>
            <a:spLocks noGrp="1"/>
          </p:cNvSpPr>
          <p:nvPr>
            <p:ph type="title"/>
          </p:nvPr>
        </p:nvSpPr>
        <p:spPr/>
        <p:txBody>
          <a:bodyPr/>
          <a:lstStyle/>
          <a:p>
            <a:r>
              <a:rPr lang="en-US" dirty="0"/>
              <a:t>—but gasoline vehicles remain the dominant vehicle type through 2050</a:t>
            </a:r>
          </a:p>
        </p:txBody>
      </p:sp>
      <p:grpSp>
        <p:nvGrpSpPr>
          <p:cNvPr id="5" name="Group 4"/>
          <p:cNvGrpSpPr/>
          <p:nvPr/>
        </p:nvGrpSpPr>
        <p:grpSpPr>
          <a:xfrm>
            <a:off x="282522" y="60070"/>
            <a:ext cx="8596846" cy="657333"/>
            <a:chOff x="282522" y="60070"/>
            <a:chExt cx="8596846" cy="657333"/>
          </a:xfrm>
        </p:grpSpPr>
        <p:pic>
          <p:nvPicPr>
            <p:cNvPr id="8" name="Picture 7" descr="greyicon_3.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9" name="Picture 8" descr="greyicon_4.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10" name="Picture 9" descr="greyicon_5.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11" name="Picture 10" descr="greyicon_6.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2" name="Picture 11" descr="greyicon_7.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3" name="Picture 12">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4" name="Picture 13">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5" name="Picture 14" descr="greyicon_1.png">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271578229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2D80C5C9-96E0-47EC-B500-37C5FE284639}" type="slidenum">
              <a:rPr lang="en-US" smtClean="0"/>
              <a:pPr/>
              <a:t>118</a:t>
            </a:fld>
            <a:endParaRPr lang="en-US" dirty="0"/>
          </a:p>
        </p:txBody>
      </p:sp>
      <p:sp>
        <p:nvSpPr>
          <p:cNvPr id="5" name="Title 4"/>
          <p:cNvSpPr>
            <a:spLocks noGrp="1"/>
          </p:cNvSpPr>
          <p:nvPr>
            <p:ph type="title"/>
          </p:nvPr>
        </p:nvSpPr>
        <p:spPr/>
        <p:txBody>
          <a:bodyPr/>
          <a:lstStyle/>
          <a:p>
            <a:r>
              <a:rPr lang="en-US" dirty="0"/>
              <a:t>Consumption of transportation fuels grows considerably in the Reference case between 2018 and 2050—</a:t>
            </a:r>
          </a:p>
        </p:txBody>
      </p:sp>
      <p:graphicFrame>
        <p:nvGraphicFramePr>
          <p:cNvPr id="7" name="Content Placeholder 6"/>
          <p:cNvGraphicFramePr>
            <a:graphicFrameLocks noGrp="1"/>
          </p:cNvGraphicFramePr>
          <p:nvPr>
            <p:ph sz="quarter" idx="12"/>
            <p:extLst>
              <p:ext uri="{D42A27DB-BD31-4B8C-83A1-F6EECF244321}">
                <p14:modId xmlns:p14="http://schemas.microsoft.com/office/powerpoint/2010/main" val="4221579250"/>
              </p:ext>
            </p:extLst>
          </p:nvPr>
        </p:nvGraphicFramePr>
        <p:xfrm>
          <a:off x="238125" y="1689100"/>
          <a:ext cx="8693150" cy="4491038"/>
        </p:xfrm>
        <a:graphic>
          <a:graphicData uri="http://schemas.openxmlformats.org/drawingml/2006/chart">
            <c:chart xmlns:c="http://schemas.openxmlformats.org/drawingml/2006/chart" xmlns:r="http://schemas.openxmlformats.org/officeDocument/2006/relationships" r:id="rId2"/>
          </a:graphicData>
        </a:graphic>
      </p:graphicFrame>
      <p:grpSp>
        <p:nvGrpSpPr>
          <p:cNvPr id="6" name="Group 5"/>
          <p:cNvGrpSpPr/>
          <p:nvPr/>
        </p:nvGrpSpPr>
        <p:grpSpPr>
          <a:xfrm>
            <a:off x="282522" y="60070"/>
            <a:ext cx="8596846" cy="657333"/>
            <a:chOff x="282522" y="60070"/>
            <a:chExt cx="8596846" cy="657333"/>
          </a:xfrm>
        </p:grpSpPr>
        <p:pic>
          <p:nvPicPr>
            <p:cNvPr id="8" name="Picture 7" descr="greyicon_3.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9" name="Picture 8" descr="greyicon_4.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10" name="Picture 9" descr="greyicon_5.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11" name="Picture 10" descr="greyicon_6.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2" name="Picture 11" descr="greyicon_7.png">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3" name="Picture 12">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4" name="Picture 13">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5" name="Picture 14" descr="greyicon_1.png">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33297703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smtClean="0"/>
              <a:t>Electricity </a:t>
            </a:r>
            <a:r>
              <a:rPr lang="en-US" dirty="0"/>
              <a:t>use in the transportation sector increases sharply after 2020 in the Reference case because of the projected rise in the sale of new battery electric and plug-in hybrid-electric light-duty vehicles.</a:t>
            </a:r>
          </a:p>
          <a:p>
            <a:r>
              <a:rPr lang="en-US" dirty="0" smtClean="0"/>
              <a:t>Natural </a:t>
            </a:r>
            <a:r>
              <a:rPr lang="en-US" dirty="0"/>
              <a:t>gas consumption increases during the entire projection period because of growing use in heavy-duty vehicles and freight rail. </a:t>
            </a:r>
          </a:p>
          <a:p>
            <a:r>
              <a:rPr lang="en-US" dirty="0" smtClean="0"/>
              <a:t>In </a:t>
            </a:r>
            <a:r>
              <a:rPr lang="en-US" dirty="0"/>
              <a:t>the later years of the projection period, liquefied natural gas is used in the maritime industry as an alternative to burning high-sulfur residual fuel oil to meet the new standards set for marine fuels under the International Convention for the Prevention of Pollution from Ships (MARPOL convention</a:t>
            </a:r>
            <a:r>
              <a:rPr lang="en-US" dirty="0" smtClean="0"/>
              <a:t>).</a:t>
            </a:r>
            <a:endParaRPr lang="en-US" dirty="0"/>
          </a:p>
        </p:txBody>
      </p:sp>
      <p:sp>
        <p:nvSpPr>
          <p:cNvPr id="3" name="Slide Number Placeholder 2"/>
          <p:cNvSpPr>
            <a:spLocks noGrp="1"/>
          </p:cNvSpPr>
          <p:nvPr>
            <p:ph type="sldNum" sz="quarter" idx="4"/>
          </p:nvPr>
        </p:nvSpPr>
        <p:spPr/>
        <p:txBody>
          <a:bodyPr/>
          <a:lstStyle/>
          <a:p>
            <a:fld id="{2D80C5C9-96E0-47EC-B500-37C5FE284639}" type="slidenum">
              <a:rPr lang="en-US" smtClean="0"/>
              <a:pPr/>
              <a:t>119</a:t>
            </a:fld>
            <a:endParaRPr lang="en-US" dirty="0"/>
          </a:p>
        </p:txBody>
      </p:sp>
      <p:sp>
        <p:nvSpPr>
          <p:cNvPr id="4" name="Title 3"/>
          <p:cNvSpPr>
            <a:spLocks noGrp="1"/>
          </p:cNvSpPr>
          <p:nvPr>
            <p:ph type="title"/>
          </p:nvPr>
        </p:nvSpPr>
        <p:spPr/>
        <p:txBody>
          <a:bodyPr/>
          <a:lstStyle/>
          <a:p>
            <a:r>
              <a:rPr lang="en-US" dirty="0"/>
              <a:t>—because of </a:t>
            </a:r>
            <a:r>
              <a:rPr lang="en-US" dirty="0" smtClean="0"/>
              <a:t>increased </a:t>
            </a:r>
            <a:r>
              <a:rPr lang="en-US" dirty="0"/>
              <a:t>use of electricity and natural gas</a:t>
            </a:r>
          </a:p>
        </p:txBody>
      </p:sp>
      <p:grpSp>
        <p:nvGrpSpPr>
          <p:cNvPr id="5" name="Group 4"/>
          <p:cNvGrpSpPr/>
          <p:nvPr/>
        </p:nvGrpSpPr>
        <p:grpSpPr>
          <a:xfrm>
            <a:off x="282522" y="60070"/>
            <a:ext cx="8596846" cy="657333"/>
            <a:chOff x="282522" y="60070"/>
            <a:chExt cx="8596846" cy="657333"/>
          </a:xfrm>
        </p:grpSpPr>
        <p:pic>
          <p:nvPicPr>
            <p:cNvPr id="6" name="Picture 5" descr="greyicon_3.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7" name="Picture 6" descr="greyicon_4.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8" name="Picture 7" descr="greyicon_5.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9" name="Picture 8" descr="greyicon_6.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0" name="Picture 9" descr="greyicon_7.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1" name="Picture 10">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2" name="Picture 11">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3" name="Picture 12" descr="greyicon_1.png">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2062127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normAutofit lnSpcReduction="10000"/>
          </a:bodyPr>
          <a:lstStyle/>
          <a:p>
            <a:pPr lvl="0"/>
            <a:r>
              <a:rPr lang="en-US" dirty="0" smtClean="0"/>
              <a:t>In the Reference case, U.S. crude oil production continues to set annual records through 2027 and remains greater than 14.0 million barrels per day (b/d) through 2040. Lower 48 onshore tight oil development continues to be the main source of growth in total U.S. crude oil production.</a:t>
            </a:r>
          </a:p>
          <a:p>
            <a:pPr lvl="0"/>
            <a:r>
              <a:rPr lang="en-US" dirty="0" smtClean="0"/>
              <a:t>The continued development of tight oil and shale gas resources supports growth in natural gas plant liquids (NGPL) production, which reaches 6.0 million b/d by 2029 in the Reference case. </a:t>
            </a:r>
          </a:p>
          <a:p>
            <a:pPr lvl="0"/>
            <a:r>
              <a:rPr lang="en-US" dirty="0" smtClean="0"/>
              <a:t>The High Oil and Gas Resource and Technology case represents a potential upper bound for crude oil and NGPL production, as additional resources and higher levels of technological advancement result in continued growth in crude oil and NGPL production. In the High Oil Price case, high crude oil prices lead to more drilling in the near term, but cost increases and fewer easily accessible resources decrease production of crude oil and NGPL.</a:t>
            </a:r>
          </a:p>
          <a:p>
            <a:pPr lvl="0"/>
            <a:r>
              <a:rPr lang="en-US" dirty="0" smtClean="0"/>
              <a:t>Conversely, under conditions with fewer resources, lower levels of technological advancement, and lower crude oil prices, the Low Oil and Gas Resource and Technology case and the Low Oil Price case represent potential lower bounds for domestic crude oil and NGPL production. Changes in economic growth have little impact on domestic crude oil and NGPL production.</a:t>
            </a:r>
          </a:p>
          <a:p>
            <a:endParaRPr lang="en-US" dirty="0"/>
          </a:p>
        </p:txBody>
      </p:sp>
      <p:sp>
        <p:nvSpPr>
          <p:cNvPr id="4" name="Title 3"/>
          <p:cNvSpPr>
            <a:spLocks noGrp="1"/>
          </p:cNvSpPr>
          <p:nvPr>
            <p:ph type="title"/>
          </p:nvPr>
        </p:nvSpPr>
        <p:spPr/>
        <p:txBody>
          <a:bodyPr>
            <a:normAutofit fontScale="90000"/>
          </a:bodyPr>
          <a:lstStyle/>
          <a:p>
            <a:r>
              <a:rPr lang="en-US" dirty="0" smtClean="0"/>
              <a:t>—and natural gas plant liquids comprise nearly one-third of cumulative 2019</a:t>
            </a:r>
            <a:r>
              <a:rPr lang="en-US" dirty="0"/>
              <a:t>–</a:t>
            </a:r>
            <a:r>
              <a:rPr lang="en-US" dirty="0" smtClean="0"/>
              <a:t>2050 U.S. liquids production</a:t>
            </a:r>
            <a:endParaRPr lang="en-US" dirty="0"/>
          </a:p>
        </p:txBody>
      </p:sp>
      <p:sp>
        <p:nvSpPr>
          <p:cNvPr id="2" name="Slide Number Placeholder 1"/>
          <p:cNvSpPr>
            <a:spLocks noGrp="1"/>
          </p:cNvSpPr>
          <p:nvPr>
            <p:ph type="sldNum" sz="quarter" idx="4"/>
          </p:nvPr>
        </p:nvSpPr>
        <p:spPr>
          <a:xfrm>
            <a:off x="8636000" y="6419850"/>
            <a:ext cx="508000" cy="365125"/>
          </a:xfrm>
        </p:spPr>
        <p:txBody>
          <a:bodyPr/>
          <a:lstStyle/>
          <a:p>
            <a:fld id="{2D80C5C9-96E0-47EC-B500-37C5FE284639}" type="slidenum">
              <a:rPr lang="en-US" smtClean="0"/>
              <a:pPr/>
              <a:t>12</a:t>
            </a:fld>
            <a:endParaRPr lang="en-US" dirty="0"/>
          </a:p>
        </p:txBody>
      </p:sp>
      <p:grpSp>
        <p:nvGrpSpPr>
          <p:cNvPr id="5" name="Group 4"/>
          <p:cNvGrpSpPr/>
          <p:nvPr/>
        </p:nvGrpSpPr>
        <p:grpSpPr>
          <a:xfrm>
            <a:off x="1295570" y="63335"/>
            <a:ext cx="7592950" cy="665276"/>
            <a:chOff x="1295570" y="63335"/>
            <a:chExt cx="7592950" cy="665276"/>
          </a:xfrm>
        </p:grpSpPr>
        <p:pic>
          <p:nvPicPr>
            <p:cNvPr id="6" name="Picture 5" descr="greyicon_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5308" y="133136"/>
              <a:ext cx="497959" cy="497959"/>
            </a:xfrm>
            <a:prstGeom prst="rect">
              <a:avLst/>
            </a:prstGeom>
          </p:spPr>
        </p:pic>
        <p:pic>
          <p:nvPicPr>
            <p:cNvPr id="7" name="Picture 6" descr="greyicon_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3261" y="131656"/>
              <a:ext cx="500919" cy="500919"/>
            </a:xfrm>
            <a:prstGeom prst="rect">
              <a:avLst/>
            </a:prstGeom>
          </p:spPr>
        </p:pic>
        <p:pic>
          <p:nvPicPr>
            <p:cNvPr id="8" name="Picture 7" descr="greyicon_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9754" y="131656"/>
              <a:ext cx="500919" cy="500919"/>
            </a:xfrm>
            <a:prstGeom prst="rect">
              <a:avLst/>
            </a:prstGeom>
          </p:spPr>
        </p:pic>
        <p:pic>
          <p:nvPicPr>
            <p:cNvPr id="9" name="Picture 8" descr="greyicon_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3066" y="104388"/>
              <a:ext cx="555454" cy="555454"/>
            </a:xfrm>
            <a:prstGeom prst="rect">
              <a:avLst/>
            </a:prstGeom>
          </p:spPr>
        </p:pic>
        <p:pic>
          <p:nvPicPr>
            <p:cNvPr id="10" name="Picture 9" descr="greyicon_7.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570" y="131656"/>
              <a:ext cx="500918" cy="500918"/>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56795" y="78637"/>
              <a:ext cx="594312" cy="606957"/>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9276" y="63335"/>
              <a:ext cx="651415" cy="665276"/>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4057" y="75762"/>
              <a:ext cx="599941" cy="612706"/>
            </a:xfrm>
            <a:prstGeom prst="rect">
              <a:avLst/>
            </a:prstGeom>
          </p:spPr>
        </p:pic>
      </p:grpSp>
    </p:spTree>
    <p:extLst>
      <p:ext uri="{BB962C8B-B14F-4D97-AF65-F5344CB8AC3E}">
        <p14:creationId xmlns:p14="http://schemas.microsoft.com/office/powerpoint/2010/main" val="125172388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Buildings</a:t>
            </a:r>
            <a:endParaRPr lang="en-US" dirty="0"/>
          </a:p>
        </p:txBody>
      </p:sp>
      <p:sp>
        <p:nvSpPr>
          <p:cNvPr id="11" name="Text Placeholder 10"/>
          <p:cNvSpPr>
            <a:spLocks noGrp="1"/>
          </p:cNvSpPr>
          <p:nvPr>
            <p:ph type="body" sz="quarter" idx="13"/>
          </p:nvPr>
        </p:nvSpPr>
        <p:spPr/>
        <p:txBody>
          <a:bodyPr/>
          <a:lstStyle/>
          <a:p>
            <a:r>
              <a:rPr lang="en-US" dirty="0"/>
              <a:t>Delivered energy consumption and on-site generation in the residential and commercial buildings sectors are expected to grow through 2050 in the Reference case. At the same time, increasing demand for electricity and natural gas is partially offset by advances in energy efficiency.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304" y="1404090"/>
            <a:ext cx="1635184" cy="1680606"/>
          </a:xfrm>
          <a:prstGeom prst="rect">
            <a:avLst/>
          </a:prstGeom>
        </p:spPr>
      </p:pic>
    </p:spTree>
    <p:extLst>
      <p:ext uri="{BB962C8B-B14F-4D97-AF65-F5344CB8AC3E}">
        <p14:creationId xmlns:p14="http://schemas.microsoft.com/office/powerpoint/2010/main" val="118417245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2D80C5C9-96E0-47EC-B500-37C5FE284639}" type="slidenum">
              <a:rPr lang="en-US" smtClean="0"/>
              <a:pPr/>
              <a:t>121</a:t>
            </a:fld>
            <a:endParaRPr lang="en-US" dirty="0"/>
          </a:p>
        </p:txBody>
      </p:sp>
      <p:sp>
        <p:nvSpPr>
          <p:cNvPr id="4" name="Title 3"/>
          <p:cNvSpPr>
            <a:spLocks noGrp="1"/>
          </p:cNvSpPr>
          <p:nvPr>
            <p:ph type="title"/>
          </p:nvPr>
        </p:nvSpPr>
        <p:spPr/>
        <p:txBody>
          <a:bodyPr/>
          <a:lstStyle/>
          <a:p>
            <a:r>
              <a:rPr lang="en-US" dirty="0"/>
              <a:t>Residential and commercial energy consumption grows slowly in the Reference case—</a:t>
            </a:r>
          </a:p>
        </p:txBody>
      </p:sp>
      <p:grpSp>
        <p:nvGrpSpPr>
          <p:cNvPr id="5" name="Group 4"/>
          <p:cNvGrpSpPr/>
          <p:nvPr/>
        </p:nvGrpSpPr>
        <p:grpSpPr>
          <a:xfrm>
            <a:off x="282522" y="62013"/>
            <a:ext cx="8596846" cy="655390"/>
            <a:chOff x="282522" y="62013"/>
            <a:chExt cx="8596846" cy="655390"/>
          </a:xfrm>
        </p:grpSpPr>
        <p:pic>
          <p:nvPicPr>
            <p:cNvPr id="6" name="Picture 5" descr="greyicon_3.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7" name="Picture 6" descr="greyicon_4.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8" name="Picture 7" descr="greyicon_5.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9" name="Picture 8" descr="greyicon_6.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0" name="Picture 9" descr="greyicon_7.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1" name="Picture 10">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2" name="Picture 11">
              <a:hlinkClick r:id="rId7" action="ppaction://hlinksldjump"/>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3" name="Picture 12" descr="greyicon_1.png">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graphicFrame>
        <p:nvGraphicFramePr>
          <p:cNvPr id="21" name="Content Placeholder 20"/>
          <p:cNvGraphicFramePr>
            <a:graphicFrameLocks noGrp="1"/>
          </p:cNvGraphicFramePr>
          <p:nvPr>
            <p:ph sz="quarter" idx="12"/>
            <p:extLst>
              <p:ext uri="{D42A27DB-BD31-4B8C-83A1-F6EECF244321}">
                <p14:modId xmlns:p14="http://schemas.microsoft.com/office/powerpoint/2010/main" val="3907718710"/>
              </p:ext>
            </p:extLst>
          </p:nvPr>
        </p:nvGraphicFramePr>
        <p:xfrm>
          <a:off x="238125" y="1689100"/>
          <a:ext cx="4105275" cy="4491038"/>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2" name="Content Placeholder 21"/>
          <p:cNvGraphicFramePr>
            <a:graphicFrameLocks noGrp="1"/>
          </p:cNvGraphicFramePr>
          <p:nvPr>
            <p:ph sz="quarter" idx="13"/>
            <p:extLst>
              <p:ext uri="{D42A27DB-BD31-4B8C-83A1-F6EECF244321}">
                <p14:modId xmlns:p14="http://schemas.microsoft.com/office/powerpoint/2010/main" val="2147855947"/>
              </p:ext>
            </p:extLst>
          </p:nvPr>
        </p:nvGraphicFramePr>
        <p:xfrm>
          <a:off x="4816475" y="1689100"/>
          <a:ext cx="4105275" cy="4491038"/>
        </p:xfrm>
        <a:graphic>
          <a:graphicData uri="http://schemas.openxmlformats.org/drawingml/2006/chart">
            <c:chart xmlns:c="http://schemas.openxmlformats.org/drawingml/2006/chart" xmlns:r="http://schemas.openxmlformats.org/officeDocument/2006/relationships" r:id="rId12"/>
          </a:graphicData>
        </a:graphic>
      </p:graphicFrame>
      <p:sp>
        <p:nvSpPr>
          <p:cNvPr id="23" name="TextBox 1"/>
          <p:cNvSpPr txBox="1"/>
          <p:nvPr/>
        </p:nvSpPr>
        <p:spPr bwMode="auto">
          <a:xfrm>
            <a:off x="812739" y="6051105"/>
            <a:ext cx="7537838" cy="248508"/>
          </a:xfrm>
          <a:prstGeom prst="rect">
            <a:avLst/>
          </a:prstGeom>
          <a:solidFill>
            <a:schemeClr val="bg1"/>
          </a:solidFill>
          <a:ln w="9525">
            <a:noFill/>
            <a:miter lim="800000"/>
            <a:headEnd/>
            <a:tailEnd/>
          </a:ln>
        </p:spPr>
        <p:txBody>
          <a:bodyPr wrap="square" lIns="27432" tIns="27432" rIns="27432" bIns="27432" rtlCol="0">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eaLnBrk="0" hangingPunct="0"/>
            <a:r>
              <a:rPr lang="en-US" sz="1400" b="1" i="0">
                <a:solidFill>
                  <a:schemeClr val="tx2"/>
                </a:solidFill>
                <a:latin typeface="+mn-lt"/>
                <a:ea typeface="Times New Roman" charset="0"/>
                <a:cs typeface="Times New Roman" charset="0"/>
              </a:rPr>
              <a:t>electricity     </a:t>
            </a:r>
            <a:r>
              <a:rPr lang="en-US" sz="1400" b="1" i="0">
                <a:solidFill>
                  <a:schemeClr val="accent1"/>
                </a:solidFill>
                <a:latin typeface="+mn-lt"/>
                <a:ea typeface="Times New Roman" charset="0"/>
                <a:cs typeface="Times New Roman" charset="0"/>
              </a:rPr>
              <a:t>natural gas     </a:t>
            </a:r>
            <a:r>
              <a:rPr lang="en-US" sz="1400" b="1" i="0">
                <a:solidFill>
                  <a:schemeClr val="accent2"/>
                </a:solidFill>
                <a:latin typeface="+mn-lt"/>
                <a:ea typeface="Times New Roman" charset="0"/>
                <a:cs typeface="Times New Roman" charset="0"/>
              </a:rPr>
              <a:t>petroleum and other liquids</a:t>
            </a:r>
            <a:r>
              <a:rPr lang="en-US" sz="1400" b="1" i="0">
                <a:solidFill>
                  <a:schemeClr val="accent6"/>
                </a:solidFill>
                <a:latin typeface="+mn-lt"/>
                <a:ea typeface="Times New Roman" charset="0"/>
                <a:cs typeface="Times New Roman" charset="0"/>
              </a:rPr>
              <a:t>     </a:t>
            </a:r>
            <a:r>
              <a:rPr lang="en-US" sz="1400" b="1" i="0">
                <a:solidFill>
                  <a:schemeClr val="bg1">
                    <a:lumMod val="50000"/>
                  </a:schemeClr>
                </a:solidFill>
                <a:latin typeface="+mn-lt"/>
                <a:ea typeface="Times New Roman" charset="0"/>
                <a:cs typeface="Times New Roman" charset="0"/>
              </a:rPr>
              <a:t>other</a:t>
            </a:r>
            <a:endParaRPr lang="en-US" sz="1400" b="0" i="0">
              <a:solidFill>
                <a:schemeClr val="bg1">
                  <a:lumMod val="50000"/>
                </a:schemeClr>
              </a:solidFill>
              <a:latin typeface="+mn-lt"/>
              <a:ea typeface="Times New Roman" charset="0"/>
              <a:cs typeface="Times New Roman" charset="0"/>
            </a:endParaRPr>
          </a:p>
        </p:txBody>
      </p:sp>
    </p:spTree>
    <p:extLst>
      <p:ext uri="{BB962C8B-B14F-4D97-AF65-F5344CB8AC3E}">
        <p14:creationId xmlns:p14="http://schemas.microsoft.com/office/powerpoint/2010/main" val="307182029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smtClean="0"/>
              <a:t>In the AEO2019 Reference case, delivered energy consumption for buildings increases by 0.2% per year from 2018 to 2050, as growth outpaces energy efficiency improvements later in the projection period. Residential delivered energy consumption decreases by 0.1% per year to 2050 and commercial delivered energy consumption rises by 0.5% per year. Together, residential and commercial buildings account for 27% of U.S. total delivered energy consumption during the projection period.</a:t>
            </a:r>
          </a:p>
          <a:p>
            <a:r>
              <a:rPr lang="en-US" dirty="0" smtClean="0"/>
              <a:t>Electricity consumption grows in both sectors as a result of increased demand for electricity-using appliances, devices, and equipment. During the projection period, consumption of purchased electricity increases by 0.4% and 0.5% per year in the residential and commercial sectors, respectively.</a:t>
            </a:r>
          </a:p>
          <a:p>
            <a:r>
              <a:rPr lang="en-US" dirty="0" smtClean="0"/>
              <a:t>Natural gas consumption by commercial buildings grows by 0.5% per year from 2018 to 2050, led by increased natural gas-driven distributed generation (combined heat and power). Consumption of natural gas in the residential sector falls by 0.3% per year as its use for space heating continues to decline.</a:t>
            </a:r>
            <a:endParaRPr lang="en-US" dirty="0"/>
          </a:p>
        </p:txBody>
      </p:sp>
      <p:sp>
        <p:nvSpPr>
          <p:cNvPr id="4" name="Title 3"/>
          <p:cNvSpPr>
            <a:spLocks noGrp="1"/>
          </p:cNvSpPr>
          <p:nvPr>
            <p:ph type="title"/>
          </p:nvPr>
        </p:nvSpPr>
        <p:spPr/>
        <p:txBody>
          <a:bodyPr/>
          <a:lstStyle/>
          <a:p>
            <a:r>
              <a:rPr lang="en-US" smtClean="0"/>
              <a:t>—accounting for changes to energy efficiency standards and technological advances</a:t>
            </a:r>
            <a:endParaRPr lang="en-US" dirty="0"/>
          </a:p>
        </p:txBody>
      </p:sp>
      <p:sp>
        <p:nvSpPr>
          <p:cNvPr id="2" name="Slide Number Placeholder 1"/>
          <p:cNvSpPr>
            <a:spLocks noGrp="1"/>
          </p:cNvSpPr>
          <p:nvPr>
            <p:ph type="sldNum" sz="quarter" idx="4"/>
          </p:nvPr>
        </p:nvSpPr>
        <p:spPr/>
        <p:txBody>
          <a:bodyPr/>
          <a:lstStyle/>
          <a:p>
            <a:fld id="{2D80C5C9-96E0-47EC-B500-37C5FE284639}" type="slidenum">
              <a:rPr lang="en-US" smtClean="0"/>
              <a:pPr/>
              <a:t>122</a:t>
            </a:fld>
            <a:endParaRPr lang="en-US" dirty="0"/>
          </a:p>
        </p:txBody>
      </p:sp>
      <p:grpSp>
        <p:nvGrpSpPr>
          <p:cNvPr id="5" name="Group 4"/>
          <p:cNvGrpSpPr/>
          <p:nvPr/>
        </p:nvGrpSpPr>
        <p:grpSpPr>
          <a:xfrm>
            <a:off x="282522" y="62013"/>
            <a:ext cx="8596846" cy="655390"/>
            <a:chOff x="282522" y="62013"/>
            <a:chExt cx="8596846" cy="655390"/>
          </a:xfrm>
        </p:grpSpPr>
        <p:pic>
          <p:nvPicPr>
            <p:cNvPr id="6" name="Picture 5" descr="greyicon_3.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7" name="Picture 6" descr="greyicon_4.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8" name="Picture 7" descr="greyicon_5.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9" name="Picture 8" descr="greyicon_6.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0" name="Picture 9" descr="greyicon_7.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1" name="Picture 10">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2" name="Picture 11">
              <a:hlinkClick r:id="rId7" action="ppaction://hlinksldjump"/>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3" name="Picture 12" descr="greyicon_1.png">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170200985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2"/>
            <p:extLst>
              <p:ext uri="{D42A27DB-BD31-4B8C-83A1-F6EECF244321}">
                <p14:modId xmlns:p14="http://schemas.microsoft.com/office/powerpoint/2010/main" val="989978368"/>
              </p:ext>
            </p:extLst>
          </p:nvPr>
        </p:nvGraphicFramePr>
        <p:xfrm>
          <a:off x="238125" y="1689100"/>
          <a:ext cx="8693150" cy="4491038"/>
        </p:xfrm>
        <a:graphic>
          <a:graphicData uri="http://schemas.openxmlformats.org/drawingml/2006/chart">
            <c:chart xmlns:c="http://schemas.openxmlformats.org/drawingml/2006/chart" xmlns:r="http://schemas.openxmlformats.org/officeDocument/2006/relationships" r:id="rId2"/>
          </a:graphicData>
        </a:graphic>
      </p:graphicFrame>
      <p:sp>
        <p:nvSpPr>
          <p:cNvPr id="3" name="Slide Number Placeholder 2"/>
          <p:cNvSpPr>
            <a:spLocks noGrp="1"/>
          </p:cNvSpPr>
          <p:nvPr>
            <p:ph type="sldNum" sz="quarter" idx="4"/>
          </p:nvPr>
        </p:nvSpPr>
        <p:spPr/>
        <p:txBody>
          <a:bodyPr/>
          <a:lstStyle/>
          <a:p>
            <a:fld id="{2D80C5C9-96E0-47EC-B500-37C5FE284639}" type="slidenum">
              <a:rPr lang="en-US" smtClean="0"/>
              <a:pPr/>
              <a:t>123</a:t>
            </a:fld>
            <a:endParaRPr lang="en-US" dirty="0"/>
          </a:p>
        </p:txBody>
      </p:sp>
      <p:sp>
        <p:nvSpPr>
          <p:cNvPr id="4" name="Title 3"/>
          <p:cNvSpPr>
            <a:spLocks noGrp="1"/>
          </p:cNvSpPr>
          <p:nvPr>
            <p:ph type="title"/>
          </p:nvPr>
        </p:nvSpPr>
        <p:spPr/>
        <p:txBody>
          <a:bodyPr/>
          <a:lstStyle/>
          <a:p>
            <a:r>
              <a:rPr lang="en-US" dirty="0" smtClean="0"/>
              <a:t>Residential housing stocks continue to grow—</a:t>
            </a:r>
            <a:endParaRPr lang="en-US" dirty="0"/>
          </a:p>
        </p:txBody>
      </p:sp>
      <p:grpSp>
        <p:nvGrpSpPr>
          <p:cNvPr id="6" name="Group 5"/>
          <p:cNvGrpSpPr/>
          <p:nvPr/>
        </p:nvGrpSpPr>
        <p:grpSpPr>
          <a:xfrm>
            <a:off x="1155478" y="2066572"/>
            <a:ext cx="3460046" cy="2032000"/>
            <a:chOff x="522981" y="898557"/>
            <a:chExt cx="4685520" cy="2982049"/>
          </a:xfrm>
        </p:grpSpPr>
        <p:grpSp>
          <p:nvGrpSpPr>
            <p:cNvPr id="7" name="Group 6"/>
            <p:cNvGrpSpPr/>
            <p:nvPr/>
          </p:nvGrpSpPr>
          <p:grpSpPr>
            <a:xfrm>
              <a:off x="2106094" y="1170955"/>
              <a:ext cx="1044692" cy="1198033"/>
              <a:chOff x="2106094" y="1170955"/>
              <a:chExt cx="1044692" cy="1198033"/>
            </a:xfrm>
            <a:solidFill>
              <a:schemeClr val="tx1">
                <a:lumMod val="50000"/>
                <a:lumOff val="50000"/>
              </a:schemeClr>
            </a:solidFill>
          </p:grpSpPr>
          <p:sp>
            <p:nvSpPr>
              <p:cNvPr id="120" name="ND"/>
              <p:cNvSpPr>
                <a:spLocks/>
              </p:cNvSpPr>
              <p:nvPr/>
            </p:nvSpPr>
            <p:spPr bwMode="auto">
              <a:xfrm>
                <a:off x="2146274" y="1178995"/>
                <a:ext cx="466093" cy="297498"/>
              </a:xfrm>
              <a:custGeom>
                <a:avLst/>
                <a:gdLst>
                  <a:gd name="T0" fmla="*/ 0 w 1935"/>
                  <a:gd name="T1" fmla="*/ 2147483647 h 1211"/>
                  <a:gd name="T2" fmla="*/ 2147483647 w 1935"/>
                  <a:gd name="T3" fmla="*/ 0 h 1211"/>
                  <a:gd name="T4" fmla="*/ 2147483647 w 1935"/>
                  <a:gd name="T5" fmla="*/ 2147483647 h 1211"/>
                  <a:gd name="T6" fmla="*/ 2147483647 w 1935"/>
                  <a:gd name="T7" fmla="*/ 2147483647 h 1211"/>
                  <a:gd name="T8" fmla="*/ 2147483647 w 1935"/>
                  <a:gd name="T9" fmla="*/ 2147483647 h 1211"/>
                  <a:gd name="T10" fmla="*/ 2147483647 w 1935"/>
                  <a:gd name="T11" fmla="*/ 2147483647 h 1211"/>
                  <a:gd name="T12" fmla="*/ 2147483647 w 1935"/>
                  <a:gd name="T13" fmla="*/ 2147483647 h 1211"/>
                  <a:gd name="T14" fmla="*/ 2147483647 w 1935"/>
                  <a:gd name="T15" fmla="*/ 2147483647 h 1211"/>
                  <a:gd name="T16" fmla="*/ 2147483647 w 1935"/>
                  <a:gd name="T17" fmla="*/ 2147483647 h 1211"/>
                  <a:gd name="T18" fmla="*/ 2147483647 w 1935"/>
                  <a:gd name="T19" fmla="*/ 2147483647 h 1211"/>
                  <a:gd name="T20" fmla="*/ 2147483647 w 1935"/>
                  <a:gd name="T21" fmla="*/ 2147483647 h 1211"/>
                  <a:gd name="T22" fmla="*/ 2147483647 w 1935"/>
                  <a:gd name="T23" fmla="*/ 2147483647 h 1211"/>
                  <a:gd name="T24" fmla="*/ 2147483647 w 1935"/>
                  <a:gd name="T25" fmla="*/ 2147483647 h 1211"/>
                  <a:gd name="T26" fmla="*/ 2147483647 w 1935"/>
                  <a:gd name="T27" fmla="*/ 2147483647 h 1211"/>
                  <a:gd name="T28" fmla="*/ 2147483647 w 1935"/>
                  <a:gd name="T29" fmla="*/ 2147483647 h 1211"/>
                  <a:gd name="T30" fmla="*/ 2147483647 w 1935"/>
                  <a:gd name="T31" fmla="*/ 2147483647 h 1211"/>
                  <a:gd name="T32" fmla="*/ 2147483647 w 1935"/>
                  <a:gd name="T33" fmla="*/ 2147483647 h 1211"/>
                  <a:gd name="T34" fmla="*/ 2147483647 w 1935"/>
                  <a:gd name="T35" fmla="*/ 2147483647 h 1211"/>
                  <a:gd name="T36" fmla="*/ 2147483647 w 1935"/>
                  <a:gd name="T37" fmla="*/ 2147483647 h 1211"/>
                  <a:gd name="T38" fmla="*/ 0 w 1935"/>
                  <a:gd name="T39" fmla="*/ 2147483647 h 121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35"/>
                  <a:gd name="T61" fmla="*/ 0 h 1211"/>
                  <a:gd name="T62" fmla="*/ 1935 w 1935"/>
                  <a:gd name="T63" fmla="*/ 1211 h 121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35" h="1211">
                    <a:moveTo>
                      <a:pt x="0" y="1124"/>
                    </a:moveTo>
                    <a:lnTo>
                      <a:pt x="93" y="0"/>
                    </a:lnTo>
                    <a:lnTo>
                      <a:pt x="949" y="59"/>
                    </a:lnTo>
                    <a:lnTo>
                      <a:pt x="1777" y="86"/>
                    </a:lnTo>
                    <a:lnTo>
                      <a:pt x="1777" y="113"/>
                    </a:lnTo>
                    <a:lnTo>
                      <a:pt x="1805" y="200"/>
                    </a:lnTo>
                    <a:lnTo>
                      <a:pt x="1794" y="226"/>
                    </a:lnTo>
                    <a:lnTo>
                      <a:pt x="1789" y="286"/>
                    </a:lnTo>
                    <a:lnTo>
                      <a:pt x="1794" y="395"/>
                    </a:lnTo>
                    <a:lnTo>
                      <a:pt x="1816" y="513"/>
                    </a:lnTo>
                    <a:lnTo>
                      <a:pt x="1849" y="546"/>
                    </a:lnTo>
                    <a:lnTo>
                      <a:pt x="1870" y="653"/>
                    </a:lnTo>
                    <a:lnTo>
                      <a:pt x="1875" y="838"/>
                    </a:lnTo>
                    <a:lnTo>
                      <a:pt x="1880" y="876"/>
                    </a:lnTo>
                    <a:lnTo>
                      <a:pt x="1880" y="941"/>
                    </a:lnTo>
                    <a:lnTo>
                      <a:pt x="1886" y="967"/>
                    </a:lnTo>
                    <a:lnTo>
                      <a:pt x="1935" y="1103"/>
                    </a:lnTo>
                    <a:lnTo>
                      <a:pt x="1924" y="1152"/>
                    </a:lnTo>
                    <a:lnTo>
                      <a:pt x="1929" y="1211"/>
                    </a:lnTo>
                    <a:lnTo>
                      <a:pt x="0" y="1124"/>
                    </a:lnTo>
                    <a:close/>
                  </a:path>
                </a:pathLst>
              </a:custGeom>
              <a:grpFill/>
              <a:ln w="9525">
                <a:solidFill>
                  <a:schemeClr val="tx1">
                    <a:lumMod val="50000"/>
                    <a:lumOff val="50000"/>
                  </a:schemeClr>
                </a:solidFill>
                <a:round/>
                <a:headEnd/>
                <a:tailEnd/>
              </a:ln>
            </p:spPr>
          </p:sp>
          <p:sp>
            <p:nvSpPr>
              <p:cNvPr id="121" name="SD"/>
              <p:cNvSpPr>
                <a:spLocks/>
              </p:cNvSpPr>
              <p:nvPr/>
            </p:nvSpPr>
            <p:spPr bwMode="auto">
              <a:xfrm>
                <a:off x="2122166" y="1452372"/>
                <a:ext cx="498238" cy="337702"/>
              </a:xfrm>
              <a:custGeom>
                <a:avLst/>
                <a:gdLst>
                  <a:gd name="T0" fmla="*/ 0 w 2053"/>
                  <a:gd name="T1" fmla="*/ 2147483647 h 1384"/>
                  <a:gd name="T2" fmla="*/ 2147483647 w 2053"/>
                  <a:gd name="T3" fmla="*/ 2147483647 h 1384"/>
                  <a:gd name="T4" fmla="*/ 2147483647 w 2053"/>
                  <a:gd name="T5" fmla="*/ 0 h 1384"/>
                  <a:gd name="T6" fmla="*/ 2147483647 w 2053"/>
                  <a:gd name="T7" fmla="*/ 2147483647 h 1384"/>
                  <a:gd name="T8" fmla="*/ 2147483647 w 2053"/>
                  <a:gd name="T9" fmla="*/ 2147483647 h 1384"/>
                  <a:gd name="T10" fmla="*/ 2147483647 w 2053"/>
                  <a:gd name="T11" fmla="*/ 2147483647 h 1384"/>
                  <a:gd name="T12" fmla="*/ 2147483647 w 2053"/>
                  <a:gd name="T13" fmla="*/ 2147483647 h 1384"/>
                  <a:gd name="T14" fmla="*/ 2147483647 w 2053"/>
                  <a:gd name="T15" fmla="*/ 2147483647 h 1384"/>
                  <a:gd name="T16" fmla="*/ 2147483647 w 2053"/>
                  <a:gd name="T17" fmla="*/ 2147483647 h 1384"/>
                  <a:gd name="T18" fmla="*/ 2147483647 w 2053"/>
                  <a:gd name="T19" fmla="*/ 2147483647 h 1384"/>
                  <a:gd name="T20" fmla="*/ 2147483647 w 2053"/>
                  <a:gd name="T21" fmla="*/ 2147483647 h 1384"/>
                  <a:gd name="T22" fmla="*/ 2147483647 w 2053"/>
                  <a:gd name="T23" fmla="*/ 2147483647 h 1384"/>
                  <a:gd name="T24" fmla="*/ 2147483647 w 2053"/>
                  <a:gd name="T25" fmla="*/ 2147483647 h 1384"/>
                  <a:gd name="T26" fmla="*/ 2147483647 w 2053"/>
                  <a:gd name="T27" fmla="*/ 2147483647 h 1384"/>
                  <a:gd name="T28" fmla="*/ 2147483647 w 2053"/>
                  <a:gd name="T29" fmla="*/ 2147483647 h 1384"/>
                  <a:gd name="T30" fmla="*/ 2147483647 w 2053"/>
                  <a:gd name="T31" fmla="*/ 2147483647 h 1384"/>
                  <a:gd name="T32" fmla="*/ 2147483647 w 2053"/>
                  <a:gd name="T33" fmla="*/ 2147483647 h 1384"/>
                  <a:gd name="T34" fmla="*/ 2147483647 w 2053"/>
                  <a:gd name="T35" fmla="*/ 2147483647 h 1384"/>
                  <a:gd name="T36" fmla="*/ 2147483647 w 2053"/>
                  <a:gd name="T37" fmla="*/ 2147483647 h 1384"/>
                  <a:gd name="T38" fmla="*/ 2147483647 w 2053"/>
                  <a:gd name="T39" fmla="*/ 2147483647 h 1384"/>
                  <a:gd name="T40" fmla="*/ 2147483647 w 2053"/>
                  <a:gd name="T41" fmla="*/ 2147483647 h 1384"/>
                  <a:gd name="T42" fmla="*/ 2147483647 w 2053"/>
                  <a:gd name="T43" fmla="*/ 2147483647 h 1384"/>
                  <a:gd name="T44" fmla="*/ 2147483647 w 2053"/>
                  <a:gd name="T45" fmla="*/ 2147483647 h 1384"/>
                  <a:gd name="T46" fmla="*/ 2147483647 w 2053"/>
                  <a:gd name="T47" fmla="*/ 2147483647 h 1384"/>
                  <a:gd name="T48" fmla="*/ 2147483647 w 2053"/>
                  <a:gd name="T49" fmla="*/ 2147483647 h 1384"/>
                  <a:gd name="T50" fmla="*/ 2147483647 w 2053"/>
                  <a:gd name="T51" fmla="*/ 2147483647 h 1384"/>
                  <a:gd name="T52" fmla="*/ 2147483647 w 2053"/>
                  <a:gd name="T53" fmla="*/ 2147483647 h 1384"/>
                  <a:gd name="T54" fmla="*/ 2147483647 w 2053"/>
                  <a:gd name="T55" fmla="*/ 2147483647 h 1384"/>
                  <a:gd name="T56" fmla="*/ 2147483647 w 2053"/>
                  <a:gd name="T57" fmla="*/ 2147483647 h 1384"/>
                  <a:gd name="T58" fmla="*/ 2147483647 w 2053"/>
                  <a:gd name="T59" fmla="*/ 2147483647 h 1384"/>
                  <a:gd name="T60" fmla="*/ 2147483647 w 2053"/>
                  <a:gd name="T61" fmla="*/ 2147483647 h 1384"/>
                  <a:gd name="T62" fmla="*/ 2147483647 w 2053"/>
                  <a:gd name="T63" fmla="*/ 2147483647 h 1384"/>
                  <a:gd name="T64" fmla="*/ 2147483647 w 2053"/>
                  <a:gd name="T65" fmla="*/ 2147483647 h 1384"/>
                  <a:gd name="T66" fmla="*/ 2147483647 w 2053"/>
                  <a:gd name="T67" fmla="*/ 2147483647 h 1384"/>
                  <a:gd name="T68" fmla="*/ 2147483647 w 2053"/>
                  <a:gd name="T69" fmla="*/ 2147483647 h 1384"/>
                  <a:gd name="T70" fmla="*/ 0 w 2053"/>
                  <a:gd name="T71" fmla="*/ 2147483647 h 138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053"/>
                  <a:gd name="T109" fmla="*/ 0 h 1384"/>
                  <a:gd name="T110" fmla="*/ 2053 w 2053"/>
                  <a:gd name="T111" fmla="*/ 1384 h 138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053" h="1384">
                    <a:moveTo>
                      <a:pt x="0" y="1093"/>
                    </a:moveTo>
                    <a:lnTo>
                      <a:pt x="66" y="362"/>
                    </a:lnTo>
                    <a:lnTo>
                      <a:pt x="92" y="0"/>
                    </a:lnTo>
                    <a:lnTo>
                      <a:pt x="2021" y="87"/>
                    </a:lnTo>
                    <a:lnTo>
                      <a:pt x="2021" y="114"/>
                    </a:lnTo>
                    <a:lnTo>
                      <a:pt x="2005" y="151"/>
                    </a:lnTo>
                    <a:lnTo>
                      <a:pt x="1956" y="200"/>
                    </a:lnTo>
                    <a:lnTo>
                      <a:pt x="1962" y="233"/>
                    </a:lnTo>
                    <a:lnTo>
                      <a:pt x="2053" y="319"/>
                    </a:lnTo>
                    <a:lnTo>
                      <a:pt x="2053" y="996"/>
                    </a:lnTo>
                    <a:lnTo>
                      <a:pt x="2037" y="996"/>
                    </a:lnTo>
                    <a:lnTo>
                      <a:pt x="2016" y="1001"/>
                    </a:lnTo>
                    <a:lnTo>
                      <a:pt x="2027" y="1022"/>
                    </a:lnTo>
                    <a:lnTo>
                      <a:pt x="2037" y="1044"/>
                    </a:lnTo>
                    <a:lnTo>
                      <a:pt x="2027" y="1082"/>
                    </a:lnTo>
                    <a:lnTo>
                      <a:pt x="2043" y="1098"/>
                    </a:lnTo>
                    <a:lnTo>
                      <a:pt x="2053" y="1152"/>
                    </a:lnTo>
                    <a:lnTo>
                      <a:pt x="2032" y="1174"/>
                    </a:lnTo>
                    <a:lnTo>
                      <a:pt x="2037" y="1207"/>
                    </a:lnTo>
                    <a:lnTo>
                      <a:pt x="2016" y="1271"/>
                    </a:lnTo>
                    <a:lnTo>
                      <a:pt x="2037" y="1342"/>
                    </a:lnTo>
                    <a:lnTo>
                      <a:pt x="2048" y="1374"/>
                    </a:lnTo>
                    <a:lnTo>
                      <a:pt x="2043" y="1384"/>
                    </a:lnTo>
                    <a:lnTo>
                      <a:pt x="1988" y="1347"/>
                    </a:lnTo>
                    <a:lnTo>
                      <a:pt x="1869" y="1271"/>
                    </a:lnTo>
                    <a:lnTo>
                      <a:pt x="1843" y="1260"/>
                    </a:lnTo>
                    <a:lnTo>
                      <a:pt x="1788" y="1260"/>
                    </a:lnTo>
                    <a:lnTo>
                      <a:pt x="1750" y="1287"/>
                    </a:lnTo>
                    <a:lnTo>
                      <a:pt x="1713" y="1298"/>
                    </a:lnTo>
                    <a:lnTo>
                      <a:pt x="1674" y="1287"/>
                    </a:lnTo>
                    <a:lnTo>
                      <a:pt x="1653" y="1239"/>
                    </a:lnTo>
                    <a:lnTo>
                      <a:pt x="1620" y="1217"/>
                    </a:lnTo>
                    <a:lnTo>
                      <a:pt x="1583" y="1228"/>
                    </a:lnTo>
                    <a:lnTo>
                      <a:pt x="1539" y="1228"/>
                    </a:lnTo>
                    <a:lnTo>
                      <a:pt x="1501" y="1174"/>
                    </a:lnTo>
                    <a:lnTo>
                      <a:pt x="0" y="1093"/>
                    </a:lnTo>
                    <a:close/>
                  </a:path>
                </a:pathLst>
              </a:custGeom>
              <a:grpFill/>
              <a:ln w="9525">
                <a:solidFill>
                  <a:schemeClr val="tx1">
                    <a:lumMod val="50000"/>
                    <a:lumOff val="50000"/>
                  </a:schemeClr>
                </a:solidFill>
                <a:round/>
                <a:headEnd/>
                <a:tailEnd/>
              </a:ln>
            </p:spPr>
          </p:sp>
          <p:sp>
            <p:nvSpPr>
              <p:cNvPr id="122" name="NE"/>
              <p:cNvSpPr>
                <a:spLocks/>
              </p:cNvSpPr>
              <p:nvPr/>
            </p:nvSpPr>
            <p:spPr bwMode="auto">
              <a:xfrm>
                <a:off x="2106094" y="1717709"/>
                <a:ext cx="586634" cy="297498"/>
              </a:xfrm>
              <a:custGeom>
                <a:avLst/>
                <a:gdLst>
                  <a:gd name="T0" fmla="*/ 0 w 2428"/>
                  <a:gd name="T1" fmla="*/ 2147483647 h 1200"/>
                  <a:gd name="T2" fmla="*/ 2147483647 w 2428"/>
                  <a:gd name="T3" fmla="*/ 0 h 1200"/>
                  <a:gd name="T4" fmla="*/ 2147483647 w 2428"/>
                  <a:gd name="T5" fmla="*/ 2147483647 h 1200"/>
                  <a:gd name="T6" fmla="*/ 2147483647 w 2428"/>
                  <a:gd name="T7" fmla="*/ 2147483647 h 1200"/>
                  <a:gd name="T8" fmla="*/ 2147483647 w 2428"/>
                  <a:gd name="T9" fmla="*/ 2147483647 h 1200"/>
                  <a:gd name="T10" fmla="*/ 2147483647 w 2428"/>
                  <a:gd name="T11" fmla="*/ 2147483647 h 1200"/>
                  <a:gd name="T12" fmla="*/ 2147483647 w 2428"/>
                  <a:gd name="T13" fmla="*/ 2147483647 h 1200"/>
                  <a:gd name="T14" fmla="*/ 2147483647 w 2428"/>
                  <a:gd name="T15" fmla="*/ 2147483647 h 1200"/>
                  <a:gd name="T16" fmla="*/ 2147483647 w 2428"/>
                  <a:gd name="T17" fmla="*/ 2147483647 h 1200"/>
                  <a:gd name="T18" fmla="*/ 2147483647 w 2428"/>
                  <a:gd name="T19" fmla="*/ 2147483647 h 1200"/>
                  <a:gd name="T20" fmla="*/ 2147483647 w 2428"/>
                  <a:gd name="T21" fmla="*/ 2147483647 h 1200"/>
                  <a:gd name="T22" fmla="*/ 2147483647 w 2428"/>
                  <a:gd name="T23" fmla="*/ 2147483647 h 1200"/>
                  <a:gd name="T24" fmla="*/ 2147483647 w 2428"/>
                  <a:gd name="T25" fmla="*/ 2147483647 h 1200"/>
                  <a:gd name="T26" fmla="*/ 2147483647 w 2428"/>
                  <a:gd name="T27" fmla="*/ 2147483647 h 1200"/>
                  <a:gd name="T28" fmla="*/ 2147483647 w 2428"/>
                  <a:gd name="T29" fmla="*/ 2147483647 h 1200"/>
                  <a:gd name="T30" fmla="*/ 2147483647 w 2428"/>
                  <a:gd name="T31" fmla="*/ 2147483647 h 1200"/>
                  <a:gd name="T32" fmla="*/ 2147483647 w 2428"/>
                  <a:gd name="T33" fmla="*/ 2147483647 h 1200"/>
                  <a:gd name="T34" fmla="*/ 2147483647 w 2428"/>
                  <a:gd name="T35" fmla="*/ 2147483647 h 1200"/>
                  <a:gd name="T36" fmla="*/ 2147483647 w 2428"/>
                  <a:gd name="T37" fmla="*/ 2147483647 h 1200"/>
                  <a:gd name="T38" fmla="*/ 2147483647 w 2428"/>
                  <a:gd name="T39" fmla="*/ 2147483647 h 1200"/>
                  <a:gd name="T40" fmla="*/ 2147483647 w 2428"/>
                  <a:gd name="T41" fmla="*/ 2147483647 h 1200"/>
                  <a:gd name="T42" fmla="*/ 2147483647 w 2428"/>
                  <a:gd name="T43" fmla="*/ 2147483647 h 1200"/>
                  <a:gd name="T44" fmla="*/ 2147483647 w 2428"/>
                  <a:gd name="T45" fmla="*/ 2147483647 h 1200"/>
                  <a:gd name="T46" fmla="*/ 2147483647 w 2428"/>
                  <a:gd name="T47" fmla="*/ 2147483647 h 1200"/>
                  <a:gd name="T48" fmla="*/ 2147483647 w 2428"/>
                  <a:gd name="T49" fmla="*/ 2147483647 h 1200"/>
                  <a:gd name="T50" fmla="*/ 2147483647 w 2428"/>
                  <a:gd name="T51" fmla="*/ 2147483647 h 1200"/>
                  <a:gd name="T52" fmla="*/ 2147483647 w 2428"/>
                  <a:gd name="T53" fmla="*/ 2147483647 h 1200"/>
                  <a:gd name="T54" fmla="*/ 2147483647 w 2428"/>
                  <a:gd name="T55" fmla="*/ 2147483647 h 1200"/>
                  <a:gd name="T56" fmla="*/ 2147483647 w 2428"/>
                  <a:gd name="T57" fmla="*/ 2147483647 h 1200"/>
                  <a:gd name="T58" fmla="*/ 2147483647 w 2428"/>
                  <a:gd name="T59" fmla="*/ 2147483647 h 1200"/>
                  <a:gd name="T60" fmla="*/ 2147483647 w 2428"/>
                  <a:gd name="T61" fmla="*/ 2147483647 h 1200"/>
                  <a:gd name="T62" fmla="*/ 2147483647 w 2428"/>
                  <a:gd name="T63" fmla="*/ 2147483647 h 1200"/>
                  <a:gd name="T64" fmla="*/ 2147483647 w 2428"/>
                  <a:gd name="T65" fmla="*/ 2147483647 h 1200"/>
                  <a:gd name="T66" fmla="*/ 2147483647 w 2428"/>
                  <a:gd name="T67" fmla="*/ 2147483647 h 1200"/>
                  <a:gd name="T68" fmla="*/ 2147483647 w 2428"/>
                  <a:gd name="T69" fmla="*/ 2147483647 h 1200"/>
                  <a:gd name="T70" fmla="*/ 2147483647 w 2428"/>
                  <a:gd name="T71" fmla="*/ 2147483647 h 1200"/>
                  <a:gd name="T72" fmla="*/ 2147483647 w 2428"/>
                  <a:gd name="T73" fmla="*/ 2147483647 h 1200"/>
                  <a:gd name="T74" fmla="*/ 2147483647 w 2428"/>
                  <a:gd name="T75" fmla="*/ 2147483647 h 1200"/>
                  <a:gd name="T76" fmla="*/ 2147483647 w 2428"/>
                  <a:gd name="T77" fmla="*/ 2147483647 h 1200"/>
                  <a:gd name="T78" fmla="*/ 2147483647 w 2428"/>
                  <a:gd name="T79" fmla="*/ 2147483647 h 1200"/>
                  <a:gd name="T80" fmla="*/ 2147483647 w 2428"/>
                  <a:gd name="T81" fmla="*/ 2147483647 h 1200"/>
                  <a:gd name="T82" fmla="*/ 2147483647 w 2428"/>
                  <a:gd name="T83" fmla="*/ 2147483647 h 1200"/>
                  <a:gd name="T84" fmla="*/ 2147483647 w 2428"/>
                  <a:gd name="T85" fmla="*/ 2147483647 h 1200"/>
                  <a:gd name="T86" fmla="*/ 2147483647 w 2428"/>
                  <a:gd name="T87" fmla="*/ 2147483647 h 1200"/>
                  <a:gd name="T88" fmla="*/ 2147483647 w 2428"/>
                  <a:gd name="T89" fmla="*/ 2147483647 h 1200"/>
                  <a:gd name="T90" fmla="*/ 0 w 2428"/>
                  <a:gd name="T91" fmla="*/ 2147483647 h 12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428"/>
                  <a:gd name="T139" fmla="*/ 0 h 1200"/>
                  <a:gd name="T140" fmla="*/ 2428 w 2428"/>
                  <a:gd name="T141" fmla="*/ 1200 h 12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428" h="1200">
                    <a:moveTo>
                      <a:pt x="0" y="741"/>
                    </a:moveTo>
                    <a:lnTo>
                      <a:pt x="65" y="0"/>
                    </a:lnTo>
                    <a:lnTo>
                      <a:pt x="1566" y="81"/>
                    </a:lnTo>
                    <a:lnTo>
                      <a:pt x="1604" y="135"/>
                    </a:lnTo>
                    <a:lnTo>
                      <a:pt x="1648" y="135"/>
                    </a:lnTo>
                    <a:lnTo>
                      <a:pt x="1685" y="124"/>
                    </a:lnTo>
                    <a:lnTo>
                      <a:pt x="1718" y="146"/>
                    </a:lnTo>
                    <a:lnTo>
                      <a:pt x="1739" y="194"/>
                    </a:lnTo>
                    <a:lnTo>
                      <a:pt x="1778" y="205"/>
                    </a:lnTo>
                    <a:lnTo>
                      <a:pt x="1815" y="194"/>
                    </a:lnTo>
                    <a:lnTo>
                      <a:pt x="1853" y="167"/>
                    </a:lnTo>
                    <a:lnTo>
                      <a:pt x="1908" y="167"/>
                    </a:lnTo>
                    <a:lnTo>
                      <a:pt x="1934" y="178"/>
                    </a:lnTo>
                    <a:lnTo>
                      <a:pt x="2053" y="254"/>
                    </a:lnTo>
                    <a:lnTo>
                      <a:pt x="2108" y="291"/>
                    </a:lnTo>
                    <a:lnTo>
                      <a:pt x="2113" y="335"/>
                    </a:lnTo>
                    <a:lnTo>
                      <a:pt x="2151" y="356"/>
                    </a:lnTo>
                    <a:lnTo>
                      <a:pt x="2151" y="384"/>
                    </a:lnTo>
                    <a:lnTo>
                      <a:pt x="2135" y="432"/>
                    </a:lnTo>
                    <a:lnTo>
                      <a:pt x="2162" y="460"/>
                    </a:lnTo>
                    <a:lnTo>
                      <a:pt x="2184" y="519"/>
                    </a:lnTo>
                    <a:lnTo>
                      <a:pt x="2211" y="551"/>
                    </a:lnTo>
                    <a:lnTo>
                      <a:pt x="2200" y="578"/>
                    </a:lnTo>
                    <a:lnTo>
                      <a:pt x="2211" y="611"/>
                    </a:lnTo>
                    <a:lnTo>
                      <a:pt x="2255" y="638"/>
                    </a:lnTo>
                    <a:lnTo>
                      <a:pt x="2260" y="670"/>
                    </a:lnTo>
                    <a:lnTo>
                      <a:pt x="2255" y="697"/>
                    </a:lnTo>
                    <a:lnTo>
                      <a:pt x="2244" y="757"/>
                    </a:lnTo>
                    <a:lnTo>
                      <a:pt x="2281" y="778"/>
                    </a:lnTo>
                    <a:lnTo>
                      <a:pt x="2292" y="806"/>
                    </a:lnTo>
                    <a:lnTo>
                      <a:pt x="2271" y="832"/>
                    </a:lnTo>
                    <a:lnTo>
                      <a:pt x="2281" y="865"/>
                    </a:lnTo>
                    <a:lnTo>
                      <a:pt x="2303" y="892"/>
                    </a:lnTo>
                    <a:lnTo>
                      <a:pt x="2292" y="924"/>
                    </a:lnTo>
                    <a:lnTo>
                      <a:pt x="2303" y="962"/>
                    </a:lnTo>
                    <a:lnTo>
                      <a:pt x="2314" y="978"/>
                    </a:lnTo>
                    <a:lnTo>
                      <a:pt x="2330" y="1011"/>
                    </a:lnTo>
                    <a:lnTo>
                      <a:pt x="2362" y="1043"/>
                    </a:lnTo>
                    <a:lnTo>
                      <a:pt x="2369" y="1092"/>
                    </a:lnTo>
                    <a:lnTo>
                      <a:pt x="2411" y="1141"/>
                    </a:lnTo>
                    <a:lnTo>
                      <a:pt x="2428" y="1152"/>
                    </a:lnTo>
                    <a:lnTo>
                      <a:pt x="2422" y="1194"/>
                    </a:lnTo>
                    <a:lnTo>
                      <a:pt x="2422" y="1200"/>
                    </a:lnTo>
                    <a:lnTo>
                      <a:pt x="536" y="1157"/>
                    </a:lnTo>
                    <a:lnTo>
                      <a:pt x="559" y="789"/>
                    </a:lnTo>
                    <a:lnTo>
                      <a:pt x="0" y="741"/>
                    </a:lnTo>
                    <a:close/>
                  </a:path>
                </a:pathLst>
              </a:custGeom>
              <a:grpFill/>
              <a:ln w="9525">
                <a:solidFill>
                  <a:schemeClr val="tx1">
                    <a:lumMod val="50000"/>
                    <a:lumOff val="50000"/>
                  </a:schemeClr>
                </a:solidFill>
                <a:round/>
                <a:headEnd/>
                <a:tailEnd/>
              </a:ln>
            </p:spPr>
          </p:sp>
          <p:sp>
            <p:nvSpPr>
              <p:cNvPr id="123" name="KS"/>
              <p:cNvSpPr>
                <a:spLocks/>
              </p:cNvSpPr>
              <p:nvPr/>
            </p:nvSpPr>
            <p:spPr bwMode="auto">
              <a:xfrm>
                <a:off x="2218599" y="1999126"/>
                <a:ext cx="530382" cy="289458"/>
              </a:xfrm>
              <a:custGeom>
                <a:avLst/>
                <a:gdLst>
                  <a:gd name="T0" fmla="*/ 2147483647 w 2179"/>
                  <a:gd name="T1" fmla="*/ 0 h 1168"/>
                  <a:gd name="T2" fmla="*/ 2147483647 w 2179"/>
                  <a:gd name="T3" fmla="*/ 2147483647 h 1168"/>
                  <a:gd name="T4" fmla="*/ 2147483647 w 2179"/>
                  <a:gd name="T5" fmla="*/ 2147483647 h 1168"/>
                  <a:gd name="T6" fmla="*/ 2147483647 w 2179"/>
                  <a:gd name="T7" fmla="*/ 2147483647 h 1168"/>
                  <a:gd name="T8" fmla="*/ 2147483647 w 2179"/>
                  <a:gd name="T9" fmla="*/ 2147483647 h 1168"/>
                  <a:gd name="T10" fmla="*/ 2147483647 w 2179"/>
                  <a:gd name="T11" fmla="*/ 2147483647 h 1168"/>
                  <a:gd name="T12" fmla="*/ 2147483647 w 2179"/>
                  <a:gd name="T13" fmla="*/ 2147483647 h 1168"/>
                  <a:gd name="T14" fmla="*/ 2147483647 w 2179"/>
                  <a:gd name="T15" fmla="*/ 2147483647 h 1168"/>
                  <a:gd name="T16" fmla="*/ 2147483647 w 2179"/>
                  <a:gd name="T17" fmla="*/ 2147483647 h 1168"/>
                  <a:gd name="T18" fmla="*/ 2147483647 w 2179"/>
                  <a:gd name="T19" fmla="*/ 2147483647 h 1168"/>
                  <a:gd name="T20" fmla="*/ 2147483647 w 2179"/>
                  <a:gd name="T21" fmla="*/ 2147483647 h 1168"/>
                  <a:gd name="T22" fmla="*/ 2147483647 w 2179"/>
                  <a:gd name="T23" fmla="*/ 2147483647 h 1168"/>
                  <a:gd name="T24" fmla="*/ 0 w 2179"/>
                  <a:gd name="T25" fmla="*/ 2147483647 h 1168"/>
                  <a:gd name="T26" fmla="*/ 2147483647 w 2179"/>
                  <a:gd name="T27" fmla="*/ 0 h 116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79"/>
                  <a:gd name="T43" fmla="*/ 0 h 1168"/>
                  <a:gd name="T44" fmla="*/ 2179 w 2179"/>
                  <a:gd name="T45" fmla="*/ 1168 h 116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79" h="1168">
                    <a:moveTo>
                      <a:pt x="65" y="0"/>
                    </a:moveTo>
                    <a:lnTo>
                      <a:pt x="1951" y="43"/>
                    </a:lnTo>
                    <a:lnTo>
                      <a:pt x="2076" y="141"/>
                    </a:lnTo>
                    <a:lnTo>
                      <a:pt x="2038" y="183"/>
                    </a:lnTo>
                    <a:lnTo>
                      <a:pt x="2033" y="227"/>
                    </a:lnTo>
                    <a:lnTo>
                      <a:pt x="2049" y="254"/>
                    </a:lnTo>
                    <a:lnTo>
                      <a:pt x="2082" y="265"/>
                    </a:lnTo>
                    <a:lnTo>
                      <a:pt x="2098" y="329"/>
                    </a:lnTo>
                    <a:lnTo>
                      <a:pt x="2130" y="352"/>
                    </a:lnTo>
                    <a:lnTo>
                      <a:pt x="2157" y="357"/>
                    </a:lnTo>
                    <a:lnTo>
                      <a:pt x="2168" y="368"/>
                    </a:lnTo>
                    <a:lnTo>
                      <a:pt x="2179" y="1168"/>
                    </a:lnTo>
                    <a:lnTo>
                      <a:pt x="0" y="1125"/>
                    </a:lnTo>
                    <a:lnTo>
                      <a:pt x="65" y="0"/>
                    </a:lnTo>
                    <a:close/>
                  </a:path>
                </a:pathLst>
              </a:custGeom>
              <a:grpFill/>
              <a:ln w="9525">
                <a:solidFill>
                  <a:schemeClr val="tx1">
                    <a:lumMod val="50000"/>
                    <a:lumOff val="50000"/>
                  </a:schemeClr>
                </a:solidFill>
                <a:round/>
                <a:headEnd/>
                <a:tailEnd/>
              </a:ln>
            </p:spPr>
          </p:sp>
          <p:sp>
            <p:nvSpPr>
              <p:cNvPr id="124" name="MN"/>
              <p:cNvSpPr>
                <a:spLocks/>
              </p:cNvSpPr>
              <p:nvPr/>
            </p:nvSpPr>
            <p:spPr bwMode="auto">
              <a:xfrm>
                <a:off x="2572188" y="1170955"/>
                <a:ext cx="474129" cy="522632"/>
              </a:xfrm>
              <a:custGeom>
                <a:avLst/>
                <a:gdLst>
                  <a:gd name="T0" fmla="*/ 2147483647 w 1940"/>
                  <a:gd name="T1" fmla="*/ 2147483647 h 2175"/>
                  <a:gd name="T2" fmla="*/ 2147483647 w 1940"/>
                  <a:gd name="T3" fmla="*/ 2147483647 h 2175"/>
                  <a:gd name="T4" fmla="*/ 2147483647 w 1940"/>
                  <a:gd name="T5" fmla="*/ 2147483647 h 2175"/>
                  <a:gd name="T6" fmla="*/ 2147483647 w 1940"/>
                  <a:gd name="T7" fmla="*/ 2147483647 h 2175"/>
                  <a:gd name="T8" fmla="*/ 2147483647 w 1940"/>
                  <a:gd name="T9" fmla="*/ 2147483647 h 2175"/>
                  <a:gd name="T10" fmla="*/ 2147483647 w 1940"/>
                  <a:gd name="T11" fmla="*/ 2147483647 h 2175"/>
                  <a:gd name="T12" fmla="*/ 2147483647 w 1940"/>
                  <a:gd name="T13" fmla="*/ 2147483647 h 2175"/>
                  <a:gd name="T14" fmla="*/ 2147483647 w 1940"/>
                  <a:gd name="T15" fmla="*/ 2147483647 h 2175"/>
                  <a:gd name="T16" fmla="*/ 2147483647 w 1940"/>
                  <a:gd name="T17" fmla="*/ 2147483647 h 2175"/>
                  <a:gd name="T18" fmla="*/ 2147483647 w 1940"/>
                  <a:gd name="T19" fmla="*/ 2147483647 h 2175"/>
                  <a:gd name="T20" fmla="*/ 0 w 1940"/>
                  <a:gd name="T21" fmla="*/ 2147483647 h 2175"/>
                  <a:gd name="T22" fmla="*/ 2147483647 w 1940"/>
                  <a:gd name="T23" fmla="*/ 2147483647 h 2175"/>
                  <a:gd name="T24" fmla="*/ 2147483647 w 1940"/>
                  <a:gd name="T25" fmla="*/ 0 h 2175"/>
                  <a:gd name="T26" fmla="*/ 2147483647 w 1940"/>
                  <a:gd name="T27" fmla="*/ 2147483647 h 2175"/>
                  <a:gd name="T28" fmla="*/ 2147483647 w 1940"/>
                  <a:gd name="T29" fmla="*/ 2147483647 h 2175"/>
                  <a:gd name="T30" fmla="*/ 2147483647 w 1940"/>
                  <a:gd name="T31" fmla="*/ 2147483647 h 2175"/>
                  <a:gd name="T32" fmla="*/ 2147483647 w 1940"/>
                  <a:gd name="T33" fmla="*/ 2147483647 h 2175"/>
                  <a:gd name="T34" fmla="*/ 2147483647 w 1940"/>
                  <a:gd name="T35" fmla="*/ 2147483647 h 2175"/>
                  <a:gd name="T36" fmla="*/ 2147483647 w 1940"/>
                  <a:gd name="T37" fmla="*/ 2147483647 h 2175"/>
                  <a:gd name="T38" fmla="*/ 2147483647 w 1940"/>
                  <a:gd name="T39" fmla="*/ 2147483647 h 2175"/>
                  <a:gd name="T40" fmla="*/ 2147483647 w 1940"/>
                  <a:gd name="T41" fmla="*/ 2147483647 h 2175"/>
                  <a:gd name="T42" fmla="*/ 2147483647 w 1940"/>
                  <a:gd name="T43" fmla="*/ 2147483647 h 2175"/>
                  <a:gd name="T44" fmla="*/ 2147483647 w 1940"/>
                  <a:gd name="T45" fmla="*/ 2147483647 h 2175"/>
                  <a:gd name="T46" fmla="*/ 2147483647 w 1940"/>
                  <a:gd name="T47" fmla="*/ 2147483647 h 2175"/>
                  <a:gd name="T48" fmla="*/ 2147483647 w 1940"/>
                  <a:gd name="T49" fmla="*/ 2147483647 h 2175"/>
                  <a:gd name="T50" fmla="*/ 2147483647 w 1940"/>
                  <a:gd name="T51" fmla="*/ 2147483647 h 2175"/>
                  <a:gd name="T52" fmla="*/ 2147483647 w 1940"/>
                  <a:gd name="T53" fmla="*/ 2147483647 h 2175"/>
                  <a:gd name="T54" fmla="*/ 2147483647 w 1940"/>
                  <a:gd name="T55" fmla="*/ 2147483647 h 2175"/>
                  <a:gd name="T56" fmla="*/ 2147483647 w 1940"/>
                  <a:gd name="T57" fmla="*/ 2147483647 h 2175"/>
                  <a:gd name="T58" fmla="*/ 2147483647 w 1940"/>
                  <a:gd name="T59" fmla="*/ 2147483647 h 2175"/>
                  <a:gd name="T60" fmla="*/ 2147483647 w 1940"/>
                  <a:gd name="T61" fmla="*/ 2147483647 h 2175"/>
                  <a:gd name="T62" fmla="*/ 2147483647 w 1940"/>
                  <a:gd name="T63" fmla="*/ 2147483647 h 2175"/>
                  <a:gd name="T64" fmla="*/ 2147483647 w 1940"/>
                  <a:gd name="T65" fmla="*/ 2147483647 h 2175"/>
                  <a:gd name="T66" fmla="*/ 2147483647 w 1940"/>
                  <a:gd name="T67" fmla="*/ 2147483647 h 2175"/>
                  <a:gd name="T68" fmla="*/ 2147483647 w 1940"/>
                  <a:gd name="T69" fmla="*/ 2147483647 h 2175"/>
                  <a:gd name="T70" fmla="*/ 2147483647 w 1940"/>
                  <a:gd name="T71" fmla="*/ 2147483647 h 2175"/>
                  <a:gd name="T72" fmla="*/ 2147483647 w 1940"/>
                  <a:gd name="T73" fmla="*/ 2147483647 h 2175"/>
                  <a:gd name="T74" fmla="*/ 2147483647 w 1940"/>
                  <a:gd name="T75" fmla="*/ 2147483647 h 2175"/>
                  <a:gd name="T76" fmla="*/ 2147483647 w 1940"/>
                  <a:gd name="T77" fmla="*/ 2147483647 h 2175"/>
                  <a:gd name="T78" fmla="*/ 2147483647 w 1940"/>
                  <a:gd name="T79" fmla="*/ 2147483647 h 2175"/>
                  <a:gd name="T80" fmla="*/ 2147483647 w 1940"/>
                  <a:gd name="T81" fmla="*/ 2147483647 h 2175"/>
                  <a:gd name="T82" fmla="*/ 2147483647 w 1940"/>
                  <a:gd name="T83" fmla="*/ 2147483647 h 2175"/>
                  <a:gd name="T84" fmla="*/ 2147483647 w 1940"/>
                  <a:gd name="T85" fmla="*/ 2147483647 h 2175"/>
                  <a:gd name="T86" fmla="*/ 2147483647 w 1940"/>
                  <a:gd name="T87" fmla="*/ 2147483647 h 2175"/>
                  <a:gd name="T88" fmla="*/ 2147483647 w 1940"/>
                  <a:gd name="T89" fmla="*/ 2147483647 h 2175"/>
                  <a:gd name="T90" fmla="*/ 2147483647 w 1940"/>
                  <a:gd name="T91" fmla="*/ 2147483647 h 2175"/>
                  <a:gd name="T92" fmla="*/ 2147483647 w 1940"/>
                  <a:gd name="T93" fmla="*/ 2147483647 h 2175"/>
                  <a:gd name="T94" fmla="*/ 2147483647 w 1940"/>
                  <a:gd name="T95" fmla="*/ 2147483647 h 2175"/>
                  <a:gd name="T96" fmla="*/ 2147483647 w 1940"/>
                  <a:gd name="T97" fmla="*/ 2147483647 h 2175"/>
                  <a:gd name="T98" fmla="*/ 2147483647 w 1940"/>
                  <a:gd name="T99" fmla="*/ 2147483647 h 2175"/>
                  <a:gd name="T100" fmla="*/ 2147483647 w 1940"/>
                  <a:gd name="T101" fmla="*/ 2147483647 h 2175"/>
                  <a:gd name="T102" fmla="*/ 2147483647 w 1940"/>
                  <a:gd name="T103" fmla="*/ 2147483647 h 2175"/>
                  <a:gd name="T104" fmla="*/ 2147483647 w 1940"/>
                  <a:gd name="T105" fmla="*/ 2147483647 h 217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940"/>
                  <a:gd name="T160" fmla="*/ 0 h 2175"/>
                  <a:gd name="T161" fmla="*/ 1940 w 1940"/>
                  <a:gd name="T162" fmla="*/ 2175 h 217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940" h="2175">
                    <a:moveTo>
                      <a:pt x="184" y="2175"/>
                    </a:moveTo>
                    <a:lnTo>
                      <a:pt x="184" y="1498"/>
                    </a:lnTo>
                    <a:lnTo>
                      <a:pt x="93" y="1412"/>
                    </a:lnTo>
                    <a:lnTo>
                      <a:pt x="87" y="1379"/>
                    </a:lnTo>
                    <a:lnTo>
                      <a:pt x="136" y="1330"/>
                    </a:lnTo>
                    <a:lnTo>
                      <a:pt x="152" y="1293"/>
                    </a:lnTo>
                    <a:lnTo>
                      <a:pt x="152" y="1266"/>
                    </a:lnTo>
                    <a:lnTo>
                      <a:pt x="147" y="1207"/>
                    </a:lnTo>
                    <a:lnTo>
                      <a:pt x="158" y="1158"/>
                    </a:lnTo>
                    <a:lnTo>
                      <a:pt x="109" y="1022"/>
                    </a:lnTo>
                    <a:lnTo>
                      <a:pt x="103" y="996"/>
                    </a:lnTo>
                    <a:lnTo>
                      <a:pt x="103" y="931"/>
                    </a:lnTo>
                    <a:lnTo>
                      <a:pt x="98" y="893"/>
                    </a:lnTo>
                    <a:lnTo>
                      <a:pt x="93" y="708"/>
                    </a:lnTo>
                    <a:lnTo>
                      <a:pt x="72" y="601"/>
                    </a:lnTo>
                    <a:lnTo>
                      <a:pt x="39" y="568"/>
                    </a:lnTo>
                    <a:lnTo>
                      <a:pt x="17" y="450"/>
                    </a:lnTo>
                    <a:lnTo>
                      <a:pt x="12" y="341"/>
                    </a:lnTo>
                    <a:lnTo>
                      <a:pt x="17" y="281"/>
                    </a:lnTo>
                    <a:lnTo>
                      <a:pt x="28" y="255"/>
                    </a:lnTo>
                    <a:lnTo>
                      <a:pt x="0" y="168"/>
                    </a:lnTo>
                    <a:lnTo>
                      <a:pt x="0" y="141"/>
                    </a:lnTo>
                    <a:lnTo>
                      <a:pt x="505" y="141"/>
                    </a:lnTo>
                    <a:lnTo>
                      <a:pt x="505" y="55"/>
                    </a:lnTo>
                    <a:lnTo>
                      <a:pt x="510" y="0"/>
                    </a:lnTo>
                    <a:lnTo>
                      <a:pt x="554" y="0"/>
                    </a:lnTo>
                    <a:lnTo>
                      <a:pt x="602" y="23"/>
                    </a:lnTo>
                    <a:lnTo>
                      <a:pt x="607" y="103"/>
                    </a:lnTo>
                    <a:lnTo>
                      <a:pt x="624" y="158"/>
                    </a:lnTo>
                    <a:lnTo>
                      <a:pt x="619" y="211"/>
                    </a:lnTo>
                    <a:lnTo>
                      <a:pt x="673" y="249"/>
                    </a:lnTo>
                    <a:lnTo>
                      <a:pt x="694" y="244"/>
                    </a:lnTo>
                    <a:lnTo>
                      <a:pt x="732" y="249"/>
                    </a:lnTo>
                    <a:lnTo>
                      <a:pt x="754" y="271"/>
                    </a:lnTo>
                    <a:lnTo>
                      <a:pt x="791" y="265"/>
                    </a:lnTo>
                    <a:lnTo>
                      <a:pt x="840" y="271"/>
                    </a:lnTo>
                    <a:lnTo>
                      <a:pt x="851" y="292"/>
                    </a:lnTo>
                    <a:lnTo>
                      <a:pt x="851" y="304"/>
                    </a:lnTo>
                    <a:lnTo>
                      <a:pt x="922" y="298"/>
                    </a:lnTo>
                    <a:lnTo>
                      <a:pt x="949" y="276"/>
                    </a:lnTo>
                    <a:lnTo>
                      <a:pt x="1052" y="265"/>
                    </a:lnTo>
                    <a:lnTo>
                      <a:pt x="1122" y="287"/>
                    </a:lnTo>
                    <a:lnTo>
                      <a:pt x="1138" y="287"/>
                    </a:lnTo>
                    <a:lnTo>
                      <a:pt x="1133" y="309"/>
                    </a:lnTo>
                    <a:lnTo>
                      <a:pt x="1154" y="325"/>
                    </a:lnTo>
                    <a:lnTo>
                      <a:pt x="1166" y="325"/>
                    </a:lnTo>
                    <a:lnTo>
                      <a:pt x="1177" y="336"/>
                    </a:lnTo>
                    <a:lnTo>
                      <a:pt x="1187" y="385"/>
                    </a:lnTo>
                    <a:lnTo>
                      <a:pt x="1214" y="395"/>
                    </a:lnTo>
                    <a:lnTo>
                      <a:pt x="1242" y="362"/>
                    </a:lnTo>
                    <a:lnTo>
                      <a:pt x="1258" y="352"/>
                    </a:lnTo>
                    <a:lnTo>
                      <a:pt x="1285" y="362"/>
                    </a:lnTo>
                    <a:lnTo>
                      <a:pt x="1307" y="395"/>
                    </a:lnTo>
                    <a:lnTo>
                      <a:pt x="1361" y="411"/>
                    </a:lnTo>
                    <a:lnTo>
                      <a:pt x="1377" y="433"/>
                    </a:lnTo>
                    <a:lnTo>
                      <a:pt x="1405" y="455"/>
                    </a:lnTo>
                    <a:lnTo>
                      <a:pt x="1442" y="455"/>
                    </a:lnTo>
                    <a:lnTo>
                      <a:pt x="1480" y="444"/>
                    </a:lnTo>
                    <a:lnTo>
                      <a:pt x="1577" y="379"/>
                    </a:lnTo>
                    <a:lnTo>
                      <a:pt x="1594" y="390"/>
                    </a:lnTo>
                    <a:lnTo>
                      <a:pt x="1615" y="422"/>
                    </a:lnTo>
                    <a:lnTo>
                      <a:pt x="1762" y="417"/>
                    </a:lnTo>
                    <a:lnTo>
                      <a:pt x="1784" y="422"/>
                    </a:lnTo>
                    <a:lnTo>
                      <a:pt x="1805" y="433"/>
                    </a:lnTo>
                    <a:lnTo>
                      <a:pt x="1843" y="460"/>
                    </a:lnTo>
                    <a:lnTo>
                      <a:pt x="1870" y="444"/>
                    </a:lnTo>
                    <a:lnTo>
                      <a:pt x="1940" y="444"/>
                    </a:lnTo>
                    <a:lnTo>
                      <a:pt x="1903" y="476"/>
                    </a:lnTo>
                    <a:lnTo>
                      <a:pt x="1816" y="525"/>
                    </a:lnTo>
                    <a:lnTo>
                      <a:pt x="1768" y="541"/>
                    </a:lnTo>
                    <a:lnTo>
                      <a:pt x="1735" y="552"/>
                    </a:lnTo>
                    <a:lnTo>
                      <a:pt x="1696" y="590"/>
                    </a:lnTo>
                    <a:lnTo>
                      <a:pt x="1626" y="622"/>
                    </a:lnTo>
                    <a:lnTo>
                      <a:pt x="1589" y="650"/>
                    </a:lnTo>
                    <a:lnTo>
                      <a:pt x="1469" y="785"/>
                    </a:lnTo>
                    <a:lnTo>
                      <a:pt x="1291" y="942"/>
                    </a:lnTo>
                    <a:lnTo>
                      <a:pt x="1274" y="968"/>
                    </a:lnTo>
                    <a:lnTo>
                      <a:pt x="1258" y="984"/>
                    </a:lnTo>
                    <a:lnTo>
                      <a:pt x="1263" y="1184"/>
                    </a:lnTo>
                    <a:lnTo>
                      <a:pt x="1242" y="1207"/>
                    </a:lnTo>
                    <a:lnTo>
                      <a:pt x="1220" y="1217"/>
                    </a:lnTo>
                    <a:lnTo>
                      <a:pt x="1144" y="1282"/>
                    </a:lnTo>
                    <a:lnTo>
                      <a:pt x="1138" y="1314"/>
                    </a:lnTo>
                    <a:lnTo>
                      <a:pt x="1128" y="1320"/>
                    </a:lnTo>
                    <a:lnTo>
                      <a:pt x="1112" y="1379"/>
                    </a:lnTo>
                    <a:lnTo>
                      <a:pt x="1149" y="1401"/>
                    </a:lnTo>
                    <a:lnTo>
                      <a:pt x="1177" y="1444"/>
                    </a:lnTo>
                    <a:lnTo>
                      <a:pt x="1154" y="1488"/>
                    </a:lnTo>
                    <a:lnTo>
                      <a:pt x="1161" y="1520"/>
                    </a:lnTo>
                    <a:lnTo>
                      <a:pt x="1149" y="1585"/>
                    </a:lnTo>
                    <a:lnTo>
                      <a:pt x="1149" y="1683"/>
                    </a:lnTo>
                    <a:lnTo>
                      <a:pt x="1166" y="1704"/>
                    </a:lnTo>
                    <a:lnTo>
                      <a:pt x="1193" y="1725"/>
                    </a:lnTo>
                    <a:lnTo>
                      <a:pt x="1203" y="1741"/>
                    </a:lnTo>
                    <a:lnTo>
                      <a:pt x="1268" y="1753"/>
                    </a:lnTo>
                    <a:lnTo>
                      <a:pt x="1280" y="1764"/>
                    </a:lnTo>
                    <a:lnTo>
                      <a:pt x="1285" y="1780"/>
                    </a:lnTo>
                    <a:lnTo>
                      <a:pt x="1301" y="1790"/>
                    </a:lnTo>
                    <a:lnTo>
                      <a:pt x="1382" y="1829"/>
                    </a:lnTo>
                    <a:lnTo>
                      <a:pt x="1410" y="1882"/>
                    </a:lnTo>
                    <a:lnTo>
                      <a:pt x="1485" y="1936"/>
                    </a:lnTo>
                    <a:lnTo>
                      <a:pt x="1566" y="1996"/>
                    </a:lnTo>
                    <a:lnTo>
                      <a:pt x="1577" y="2017"/>
                    </a:lnTo>
                    <a:lnTo>
                      <a:pt x="1577" y="2066"/>
                    </a:lnTo>
                    <a:lnTo>
                      <a:pt x="1583" y="2131"/>
                    </a:lnTo>
                    <a:lnTo>
                      <a:pt x="184" y="2175"/>
                    </a:lnTo>
                    <a:close/>
                  </a:path>
                </a:pathLst>
              </a:custGeom>
              <a:grpFill/>
              <a:ln w="9525">
                <a:solidFill>
                  <a:schemeClr val="tx1">
                    <a:lumMod val="50000"/>
                    <a:lumOff val="50000"/>
                  </a:schemeClr>
                </a:solidFill>
                <a:round/>
                <a:headEnd/>
                <a:tailEnd/>
              </a:ln>
            </p:spPr>
          </p:sp>
          <p:sp>
            <p:nvSpPr>
              <p:cNvPr id="125" name="IA"/>
              <p:cNvSpPr>
                <a:spLocks/>
              </p:cNvSpPr>
              <p:nvPr/>
            </p:nvSpPr>
            <p:spPr bwMode="auto">
              <a:xfrm>
                <a:off x="2612369" y="1685546"/>
                <a:ext cx="425912" cy="289458"/>
              </a:xfrm>
              <a:custGeom>
                <a:avLst/>
                <a:gdLst>
                  <a:gd name="T0" fmla="*/ 2147483647 w 1766"/>
                  <a:gd name="T1" fmla="*/ 0 h 1168"/>
                  <a:gd name="T2" fmla="*/ 2147483647 w 1766"/>
                  <a:gd name="T3" fmla="*/ 2147483647 h 1168"/>
                  <a:gd name="T4" fmla="*/ 2147483647 w 1766"/>
                  <a:gd name="T5" fmla="*/ 2147483647 h 1168"/>
                  <a:gd name="T6" fmla="*/ 2147483647 w 1766"/>
                  <a:gd name="T7" fmla="*/ 2147483647 h 1168"/>
                  <a:gd name="T8" fmla="*/ 2147483647 w 1766"/>
                  <a:gd name="T9" fmla="*/ 2147483647 h 1168"/>
                  <a:gd name="T10" fmla="*/ 2147483647 w 1766"/>
                  <a:gd name="T11" fmla="*/ 2147483647 h 1168"/>
                  <a:gd name="T12" fmla="*/ 2147483647 w 1766"/>
                  <a:gd name="T13" fmla="*/ 2147483647 h 1168"/>
                  <a:gd name="T14" fmla="*/ 2147483647 w 1766"/>
                  <a:gd name="T15" fmla="*/ 2147483647 h 1168"/>
                  <a:gd name="T16" fmla="*/ 2147483647 w 1766"/>
                  <a:gd name="T17" fmla="*/ 2147483647 h 1168"/>
                  <a:gd name="T18" fmla="*/ 2147483647 w 1766"/>
                  <a:gd name="T19" fmla="*/ 2147483647 h 1168"/>
                  <a:gd name="T20" fmla="*/ 2147483647 w 1766"/>
                  <a:gd name="T21" fmla="*/ 2147483647 h 1168"/>
                  <a:gd name="T22" fmla="*/ 2147483647 w 1766"/>
                  <a:gd name="T23" fmla="*/ 2147483647 h 1168"/>
                  <a:gd name="T24" fmla="*/ 2147483647 w 1766"/>
                  <a:gd name="T25" fmla="*/ 2147483647 h 1168"/>
                  <a:gd name="T26" fmla="*/ 2147483647 w 1766"/>
                  <a:gd name="T27" fmla="*/ 2147483647 h 1168"/>
                  <a:gd name="T28" fmla="*/ 2147483647 w 1766"/>
                  <a:gd name="T29" fmla="*/ 2147483647 h 1168"/>
                  <a:gd name="T30" fmla="*/ 2147483647 w 1766"/>
                  <a:gd name="T31" fmla="*/ 2147483647 h 1168"/>
                  <a:gd name="T32" fmla="*/ 2147483647 w 1766"/>
                  <a:gd name="T33" fmla="*/ 2147483647 h 1168"/>
                  <a:gd name="T34" fmla="*/ 2147483647 w 1766"/>
                  <a:gd name="T35" fmla="*/ 2147483647 h 1168"/>
                  <a:gd name="T36" fmla="*/ 2147483647 w 1766"/>
                  <a:gd name="T37" fmla="*/ 2147483647 h 1168"/>
                  <a:gd name="T38" fmla="*/ 2147483647 w 1766"/>
                  <a:gd name="T39" fmla="*/ 2147483647 h 1168"/>
                  <a:gd name="T40" fmla="*/ 2147483647 w 1766"/>
                  <a:gd name="T41" fmla="*/ 2147483647 h 1168"/>
                  <a:gd name="T42" fmla="*/ 2147483647 w 1766"/>
                  <a:gd name="T43" fmla="*/ 2147483647 h 1168"/>
                  <a:gd name="T44" fmla="*/ 2147483647 w 1766"/>
                  <a:gd name="T45" fmla="*/ 2147483647 h 1168"/>
                  <a:gd name="T46" fmla="*/ 2147483647 w 1766"/>
                  <a:gd name="T47" fmla="*/ 2147483647 h 1168"/>
                  <a:gd name="T48" fmla="*/ 2147483647 w 1766"/>
                  <a:gd name="T49" fmla="*/ 2147483647 h 1168"/>
                  <a:gd name="T50" fmla="*/ 2147483647 w 1766"/>
                  <a:gd name="T51" fmla="*/ 2147483647 h 1168"/>
                  <a:gd name="T52" fmla="*/ 2147483647 w 1766"/>
                  <a:gd name="T53" fmla="*/ 2147483647 h 1168"/>
                  <a:gd name="T54" fmla="*/ 2147483647 w 1766"/>
                  <a:gd name="T55" fmla="*/ 2147483647 h 1168"/>
                  <a:gd name="T56" fmla="*/ 2147483647 w 1766"/>
                  <a:gd name="T57" fmla="*/ 2147483647 h 1168"/>
                  <a:gd name="T58" fmla="*/ 2147483647 w 1766"/>
                  <a:gd name="T59" fmla="*/ 2147483647 h 1168"/>
                  <a:gd name="T60" fmla="*/ 2147483647 w 1766"/>
                  <a:gd name="T61" fmla="*/ 2147483647 h 1168"/>
                  <a:gd name="T62" fmla="*/ 2147483647 w 1766"/>
                  <a:gd name="T63" fmla="*/ 2147483647 h 1168"/>
                  <a:gd name="T64" fmla="*/ 2147483647 w 1766"/>
                  <a:gd name="T65" fmla="*/ 2147483647 h 1168"/>
                  <a:gd name="T66" fmla="*/ 2147483647 w 1766"/>
                  <a:gd name="T67" fmla="*/ 2147483647 h 1168"/>
                  <a:gd name="T68" fmla="*/ 2147483647 w 1766"/>
                  <a:gd name="T69" fmla="*/ 2147483647 h 116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66"/>
                  <a:gd name="T106" fmla="*/ 0 h 1168"/>
                  <a:gd name="T107" fmla="*/ 1766 w 1766"/>
                  <a:gd name="T108" fmla="*/ 1168 h 116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66" h="1168">
                    <a:moveTo>
                      <a:pt x="37" y="44"/>
                    </a:moveTo>
                    <a:lnTo>
                      <a:pt x="1436" y="0"/>
                    </a:lnTo>
                    <a:lnTo>
                      <a:pt x="1452" y="44"/>
                    </a:lnTo>
                    <a:lnTo>
                      <a:pt x="1484" y="76"/>
                    </a:lnTo>
                    <a:lnTo>
                      <a:pt x="1479" y="97"/>
                    </a:lnTo>
                    <a:lnTo>
                      <a:pt x="1458" y="130"/>
                    </a:lnTo>
                    <a:lnTo>
                      <a:pt x="1474" y="179"/>
                    </a:lnTo>
                    <a:lnTo>
                      <a:pt x="1501" y="281"/>
                    </a:lnTo>
                    <a:lnTo>
                      <a:pt x="1582" y="314"/>
                    </a:lnTo>
                    <a:lnTo>
                      <a:pt x="1609" y="335"/>
                    </a:lnTo>
                    <a:lnTo>
                      <a:pt x="1621" y="367"/>
                    </a:lnTo>
                    <a:lnTo>
                      <a:pt x="1631" y="390"/>
                    </a:lnTo>
                    <a:lnTo>
                      <a:pt x="1691" y="427"/>
                    </a:lnTo>
                    <a:lnTo>
                      <a:pt x="1696" y="460"/>
                    </a:lnTo>
                    <a:lnTo>
                      <a:pt x="1745" y="492"/>
                    </a:lnTo>
                    <a:lnTo>
                      <a:pt x="1766" y="557"/>
                    </a:lnTo>
                    <a:lnTo>
                      <a:pt x="1766" y="590"/>
                    </a:lnTo>
                    <a:lnTo>
                      <a:pt x="1745" y="627"/>
                    </a:lnTo>
                    <a:lnTo>
                      <a:pt x="1728" y="643"/>
                    </a:lnTo>
                    <a:lnTo>
                      <a:pt x="1728" y="676"/>
                    </a:lnTo>
                    <a:lnTo>
                      <a:pt x="1680" y="731"/>
                    </a:lnTo>
                    <a:lnTo>
                      <a:pt x="1631" y="747"/>
                    </a:lnTo>
                    <a:lnTo>
                      <a:pt x="1621" y="763"/>
                    </a:lnTo>
                    <a:lnTo>
                      <a:pt x="1561" y="763"/>
                    </a:lnTo>
                    <a:lnTo>
                      <a:pt x="1533" y="779"/>
                    </a:lnTo>
                    <a:lnTo>
                      <a:pt x="1517" y="817"/>
                    </a:lnTo>
                    <a:lnTo>
                      <a:pt x="1523" y="849"/>
                    </a:lnTo>
                    <a:lnTo>
                      <a:pt x="1556" y="882"/>
                    </a:lnTo>
                    <a:lnTo>
                      <a:pt x="1566" y="908"/>
                    </a:lnTo>
                    <a:lnTo>
                      <a:pt x="1556" y="963"/>
                    </a:lnTo>
                    <a:lnTo>
                      <a:pt x="1512" y="1054"/>
                    </a:lnTo>
                    <a:lnTo>
                      <a:pt x="1468" y="1082"/>
                    </a:lnTo>
                    <a:lnTo>
                      <a:pt x="1458" y="1109"/>
                    </a:lnTo>
                    <a:lnTo>
                      <a:pt x="1458" y="1141"/>
                    </a:lnTo>
                    <a:lnTo>
                      <a:pt x="1442" y="1168"/>
                    </a:lnTo>
                    <a:lnTo>
                      <a:pt x="1354" y="1087"/>
                    </a:lnTo>
                    <a:lnTo>
                      <a:pt x="233" y="1119"/>
                    </a:lnTo>
                    <a:lnTo>
                      <a:pt x="222" y="1103"/>
                    </a:lnTo>
                    <a:lnTo>
                      <a:pt x="211" y="1065"/>
                    </a:lnTo>
                    <a:lnTo>
                      <a:pt x="222" y="1033"/>
                    </a:lnTo>
                    <a:lnTo>
                      <a:pt x="200" y="1006"/>
                    </a:lnTo>
                    <a:lnTo>
                      <a:pt x="190" y="973"/>
                    </a:lnTo>
                    <a:lnTo>
                      <a:pt x="211" y="947"/>
                    </a:lnTo>
                    <a:lnTo>
                      <a:pt x="200" y="919"/>
                    </a:lnTo>
                    <a:lnTo>
                      <a:pt x="163" y="898"/>
                    </a:lnTo>
                    <a:lnTo>
                      <a:pt x="174" y="838"/>
                    </a:lnTo>
                    <a:lnTo>
                      <a:pt x="179" y="811"/>
                    </a:lnTo>
                    <a:lnTo>
                      <a:pt x="174" y="779"/>
                    </a:lnTo>
                    <a:lnTo>
                      <a:pt x="130" y="752"/>
                    </a:lnTo>
                    <a:lnTo>
                      <a:pt x="119" y="719"/>
                    </a:lnTo>
                    <a:lnTo>
                      <a:pt x="130" y="692"/>
                    </a:lnTo>
                    <a:lnTo>
                      <a:pt x="103" y="660"/>
                    </a:lnTo>
                    <a:lnTo>
                      <a:pt x="81" y="601"/>
                    </a:lnTo>
                    <a:lnTo>
                      <a:pt x="54" y="573"/>
                    </a:lnTo>
                    <a:lnTo>
                      <a:pt x="70" y="525"/>
                    </a:lnTo>
                    <a:lnTo>
                      <a:pt x="70" y="497"/>
                    </a:lnTo>
                    <a:lnTo>
                      <a:pt x="32" y="476"/>
                    </a:lnTo>
                    <a:lnTo>
                      <a:pt x="27" y="432"/>
                    </a:lnTo>
                    <a:lnTo>
                      <a:pt x="32" y="422"/>
                    </a:lnTo>
                    <a:lnTo>
                      <a:pt x="21" y="390"/>
                    </a:lnTo>
                    <a:lnTo>
                      <a:pt x="0" y="319"/>
                    </a:lnTo>
                    <a:lnTo>
                      <a:pt x="21" y="255"/>
                    </a:lnTo>
                    <a:lnTo>
                      <a:pt x="16" y="222"/>
                    </a:lnTo>
                    <a:lnTo>
                      <a:pt x="37" y="200"/>
                    </a:lnTo>
                    <a:lnTo>
                      <a:pt x="27" y="146"/>
                    </a:lnTo>
                    <a:lnTo>
                      <a:pt x="11" y="130"/>
                    </a:lnTo>
                    <a:lnTo>
                      <a:pt x="21" y="92"/>
                    </a:lnTo>
                    <a:lnTo>
                      <a:pt x="11" y="70"/>
                    </a:lnTo>
                    <a:lnTo>
                      <a:pt x="0" y="49"/>
                    </a:lnTo>
                    <a:lnTo>
                      <a:pt x="21" y="44"/>
                    </a:lnTo>
                    <a:lnTo>
                      <a:pt x="37" y="44"/>
                    </a:lnTo>
                    <a:close/>
                  </a:path>
                </a:pathLst>
              </a:custGeom>
              <a:grpFill/>
              <a:ln w="9525">
                <a:solidFill>
                  <a:schemeClr val="tx1">
                    <a:lumMod val="50000"/>
                    <a:lumOff val="50000"/>
                  </a:schemeClr>
                </a:solidFill>
                <a:round/>
                <a:headEnd/>
                <a:tailEnd/>
              </a:ln>
            </p:spPr>
          </p:sp>
          <p:sp>
            <p:nvSpPr>
              <p:cNvPr id="126" name="MO"/>
              <p:cNvSpPr>
                <a:spLocks/>
              </p:cNvSpPr>
              <p:nvPr/>
            </p:nvSpPr>
            <p:spPr bwMode="auto">
              <a:xfrm>
                <a:off x="2668621" y="1950883"/>
                <a:ext cx="482165" cy="418105"/>
              </a:xfrm>
              <a:custGeom>
                <a:avLst/>
                <a:gdLst>
                  <a:gd name="T0" fmla="*/ 2147483647 w 1972"/>
                  <a:gd name="T1" fmla="*/ 2147483647 h 1703"/>
                  <a:gd name="T2" fmla="*/ 2147483647 w 1972"/>
                  <a:gd name="T3" fmla="*/ 2147483647 h 1703"/>
                  <a:gd name="T4" fmla="*/ 2147483647 w 1972"/>
                  <a:gd name="T5" fmla="*/ 2147483647 h 1703"/>
                  <a:gd name="T6" fmla="*/ 2147483647 w 1972"/>
                  <a:gd name="T7" fmla="*/ 2147483647 h 1703"/>
                  <a:gd name="T8" fmla="*/ 2147483647 w 1972"/>
                  <a:gd name="T9" fmla="*/ 2147483647 h 1703"/>
                  <a:gd name="T10" fmla="*/ 2147483647 w 1972"/>
                  <a:gd name="T11" fmla="*/ 2147483647 h 1703"/>
                  <a:gd name="T12" fmla="*/ 2147483647 w 1972"/>
                  <a:gd name="T13" fmla="*/ 2147483647 h 1703"/>
                  <a:gd name="T14" fmla="*/ 2147483647 w 1972"/>
                  <a:gd name="T15" fmla="*/ 2147483647 h 1703"/>
                  <a:gd name="T16" fmla="*/ 2147483647 w 1972"/>
                  <a:gd name="T17" fmla="*/ 2147483647 h 1703"/>
                  <a:gd name="T18" fmla="*/ 2147483647 w 1972"/>
                  <a:gd name="T19" fmla="*/ 2147483647 h 1703"/>
                  <a:gd name="T20" fmla="*/ 2147483647 w 1972"/>
                  <a:gd name="T21" fmla="*/ 2147483647 h 1703"/>
                  <a:gd name="T22" fmla="*/ 2147483647 w 1972"/>
                  <a:gd name="T23" fmla="*/ 2147483647 h 1703"/>
                  <a:gd name="T24" fmla="*/ 2147483647 w 1972"/>
                  <a:gd name="T25" fmla="*/ 2147483647 h 1703"/>
                  <a:gd name="T26" fmla="*/ 2147483647 w 1972"/>
                  <a:gd name="T27" fmla="*/ 2147483647 h 1703"/>
                  <a:gd name="T28" fmla="*/ 2147483647 w 1972"/>
                  <a:gd name="T29" fmla="*/ 2147483647 h 1703"/>
                  <a:gd name="T30" fmla="*/ 2147483647 w 1972"/>
                  <a:gd name="T31" fmla="*/ 2147483647 h 1703"/>
                  <a:gd name="T32" fmla="*/ 2147483647 w 1972"/>
                  <a:gd name="T33" fmla="*/ 2147483647 h 1703"/>
                  <a:gd name="T34" fmla="*/ 2147483647 w 1972"/>
                  <a:gd name="T35" fmla="*/ 2147483647 h 1703"/>
                  <a:gd name="T36" fmla="*/ 2147483647 w 1972"/>
                  <a:gd name="T37" fmla="*/ 2147483647 h 1703"/>
                  <a:gd name="T38" fmla="*/ 2147483647 w 1972"/>
                  <a:gd name="T39" fmla="*/ 2147483647 h 1703"/>
                  <a:gd name="T40" fmla="*/ 2147483647 w 1972"/>
                  <a:gd name="T41" fmla="*/ 2147483647 h 1703"/>
                  <a:gd name="T42" fmla="*/ 2147483647 w 1972"/>
                  <a:gd name="T43" fmla="*/ 2147483647 h 1703"/>
                  <a:gd name="T44" fmla="*/ 2147483647 w 1972"/>
                  <a:gd name="T45" fmla="*/ 2147483647 h 1703"/>
                  <a:gd name="T46" fmla="*/ 2147483647 w 1972"/>
                  <a:gd name="T47" fmla="*/ 2147483647 h 1703"/>
                  <a:gd name="T48" fmla="*/ 2147483647 w 1972"/>
                  <a:gd name="T49" fmla="*/ 2147483647 h 1703"/>
                  <a:gd name="T50" fmla="*/ 2147483647 w 1972"/>
                  <a:gd name="T51" fmla="*/ 2147483647 h 1703"/>
                  <a:gd name="T52" fmla="*/ 2147483647 w 1972"/>
                  <a:gd name="T53" fmla="*/ 2147483647 h 1703"/>
                  <a:gd name="T54" fmla="*/ 2147483647 w 1972"/>
                  <a:gd name="T55" fmla="*/ 2147483647 h 1703"/>
                  <a:gd name="T56" fmla="*/ 0 w 1972"/>
                  <a:gd name="T57" fmla="*/ 2147483647 h 1703"/>
                  <a:gd name="T58" fmla="*/ 2147483647 w 1972"/>
                  <a:gd name="T59" fmla="*/ 2147483647 h 1703"/>
                  <a:gd name="T60" fmla="*/ 2147483647 w 1972"/>
                  <a:gd name="T61" fmla="*/ 2147483647 h 1703"/>
                  <a:gd name="T62" fmla="*/ 2147483647 w 1972"/>
                  <a:gd name="T63" fmla="*/ 2147483647 h 1703"/>
                  <a:gd name="T64" fmla="*/ 2147483647 w 1972"/>
                  <a:gd name="T65" fmla="*/ 2147483647 h 1703"/>
                  <a:gd name="T66" fmla="*/ 2147483647 w 1972"/>
                  <a:gd name="T67" fmla="*/ 2147483647 h 1703"/>
                  <a:gd name="T68" fmla="*/ 2147483647 w 1972"/>
                  <a:gd name="T69" fmla="*/ 2147483647 h 1703"/>
                  <a:gd name="T70" fmla="*/ 2147483647 w 1972"/>
                  <a:gd name="T71" fmla="*/ 2147483647 h 1703"/>
                  <a:gd name="T72" fmla="*/ 2147483647 w 1972"/>
                  <a:gd name="T73" fmla="*/ 2147483647 h 1703"/>
                  <a:gd name="T74" fmla="*/ 2147483647 w 1972"/>
                  <a:gd name="T75" fmla="*/ 2147483647 h 170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972"/>
                  <a:gd name="T115" fmla="*/ 0 h 1703"/>
                  <a:gd name="T116" fmla="*/ 1972 w 1972"/>
                  <a:gd name="T117" fmla="*/ 1703 h 170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972" h="1703">
                    <a:moveTo>
                      <a:pt x="336" y="1563"/>
                    </a:moveTo>
                    <a:lnTo>
                      <a:pt x="1658" y="1508"/>
                    </a:lnTo>
                    <a:lnTo>
                      <a:pt x="1653" y="1525"/>
                    </a:lnTo>
                    <a:lnTo>
                      <a:pt x="1679" y="1541"/>
                    </a:lnTo>
                    <a:lnTo>
                      <a:pt x="1691" y="1573"/>
                    </a:lnTo>
                    <a:lnTo>
                      <a:pt x="1686" y="1601"/>
                    </a:lnTo>
                    <a:lnTo>
                      <a:pt x="1647" y="1633"/>
                    </a:lnTo>
                    <a:lnTo>
                      <a:pt x="1609" y="1676"/>
                    </a:lnTo>
                    <a:lnTo>
                      <a:pt x="1604" y="1703"/>
                    </a:lnTo>
                    <a:lnTo>
                      <a:pt x="1805" y="1687"/>
                    </a:lnTo>
                    <a:lnTo>
                      <a:pt x="1821" y="1633"/>
                    </a:lnTo>
                    <a:lnTo>
                      <a:pt x="1816" y="1611"/>
                    </a:lnTo>
                    <a:lnTo>
                      <a:pt x="1832" y="1552"/>
                    </a:lnTo>
                    <a:lnTo>
                      <a:pt x="1853" y="1498"/>
                    </a:lnTo>
                    <a:lnTo>
                      <a:pt x="1870" y="1466"/>
                    </a:lnTo>
                    <a:lnTo>
                      <a:pt x="1907" y="1455"/>
                    </a:lnTo>
                    <a:lnTo>
                      <a:pt x="1923" y="1460"/>
                    </a:lnTo>
                    <a:lnTo>
                      <a:pt x="1940" y="1450"/>
                    </a:lnTo>
                    <a:lnTo>
                      <a:pt x="1972" y="1357"/>
                    </a:lnTo>
                    <a:lnTo>
                      <a:pt x="1962" y="1320"/>
                    </a:lnTo>
                    <a:lnTo>
                      <a:pt x="1946" y="1309"/>
                    </a:lnTo>
                    <a:lnTo>
                      <a:pt x="1935" y="1309"/>
                    </a:lnTo>
                    <a:lnTo>
                      <a:pt x="1930" y="1297"/>
                    </a:lnTo>
                    <a:lnTo>
                      <a:pt x="1923" y="1287"/>
                    </a:lnTo>
                    <a:lnTo>
                      <a:pt x="1902" y="1287"/>
                    </a:lnTo>
                    <a:lnTo>
                      <a:pt x="1902" y="1309"/>
                    </a:lnTo>
                    <a:lnTo>
                      <a:pt x="1891" y="1309"/>
                    </a:lnTo>
                    <a:lnTo>
                      <a:pt x="1826" y="1211"/>
                    </a:lnTo>
                    <a:lnTo>
                      <a:pt x="1832" y="1195"/>
                    </a:lnTo>
                    <a:lnTo>
                      <a:pt x="1853" y="1174"/>
                    </a:lnTo>
                    <a:lnTo>
                      <a:pt x="1853" y="1157"/>
                    </a:lnTo>
                    <a:lnTo>
                      <a:pt x="1826" y="1125"/>
                    </a:lnTo>
                    <a:lnTo>
                      <a:pt x="1810" y="1060"/>
                    </a:lnTo>
                    <a:lnTo>
                      <a:pt x="1728" y="990"/>
                    </a:lnTo>
                    <a:lnTo>
                      <a:pt x="1686" y="974"/>
                    </a:lnTo>
                    <a:lnTo>
                      <a:pt x="1604" y="925"/>
                    </a:lnTo>
                    <a:lnTo>
                      <a:pt x="1560" y="876"/>
                    </a:lnTo>
                    <a:lnTo>
                      <a:pt x="1539" y="833"/>
                    </a:lnTo>
                    <a:lnTo>
                      <a:pt x="1549" y="811"/>
                    </a:lnTo>
                    <a:lnTo>
                      <a:pt x="1604" y="746"/>
                    </a:lnTo>
                    <a:lnTo>
                      <a:pt x="1593" y="698"/>
                    </a:lnTo>
                    <a:lnTo>
                      <a:pt x="1609" y="649"/>
                    </a:lnTo>
                    <a:lnTo>
                      <a:pt x="1598" y="628"/>
                    </a:lnTo>
                    <a:lnTo>
                      <a:pt x="1528" y="589"/>
                    </a:lnTo>
                    <a:lnTo>
                      <a:pt x="1507" y="605"/>
                    </a:lnTo>
                    <a:lnTo>
                      <a:pt x="1479" y="633"/>
                    </a:lnTo>
                    <a:lnTo>
                      <a:pt x="1463" y="617"/>
                    </a:lnTo>
                    <a:lnTo>
                      <a:pt x="1414" y="482"/>
                    </a:lnTo>
                    <a:lnTo>
                      <a:pt x="1393" y="459"/>
                    </a:lnTo>
                    <a:lnTo>
                      <a:pt x="1311" y="394"/>
                    </a:lnTo>
                    <a:lnTo>
                      <a:pt x="1225" y="297"/>
                    </a:lnTo>
                    <a:lnTo>
                      <a:pt x="1219" y="271"/>
                    </a:lnTo>
                    <a:lnTo>
                      <a:pt x="1197" y="206"/>
                    </a:lnTo>
                    <a:lnTo>
                      <a:pt x="1192" y="136"/>
                    </a:lnTo>
                    <a:lnTo>
                      <a:pt x="1209" y="103"/>
                    </a:lnTo>
                    <a:lnTo>
                      <a:pt x="1209" y="81"/>
                    </a:lnTo>
                    <a:lnTo>
                      <a:pt x="1121" y="0"/>
                    </a:lnTo>
                    <a:lnTo>
                      <a:pt x="0" y="32"/>
                    </a:lnTo>
                    <a:lnTo>
                      <a:pt x="16" y="65"/>
                    </a:lnTo>
                    <a:lnTo>
                      <a:pt x="48" y="97"/>
                    </a:lnTo>
                    <a:lnTo>
                      <a:pt x="55" y="146"/>
                    </a:lnTo>
                    <a:lnTo>
                      <a:pt x="97" y="195"/>
                    </a:lnTo>
                    <a:lnTo>
                      <a:pt x="114" y="206"/>
                    </a:lnTo>
                    <a:lnTo>
                      <a:pt x="108" y="248"/>
                    </a:lnTo>
                    <a:lnTo>
                      <a:pt x="108" y="254"/>
                    </a:lnTo>
                    <a:lnTo>
                      <a:pt x="233" y="352"/>
                    </a:lnTo>
                    <a:lnTo>
                      <a:pt x="195" y="394"/>
                    </a:lnTo>
                    <a:lnTo>
                      <a:pt x="190" y="438"/>
                    </a:lnTo>
                    <a:lnTo>
                      <a:pt x="206" y="465"/>
                    </a:lnTo>
                    <a:lnTo>
                      <a:pt x="239" y="476"/>
                    </a:lnTo>
                    <a:lnTo>
                      <a:pt x="255" y="540"/>
                    </a:lnTo>
                    <a:lnTo>
                      <a:pt x="287" y="563"/>
                    </a:lnTo>
                    <a:lnTo>
                      <a:pt x="314" y="568"/>
                    </a:lnTo>
                    <a:lnTo>
                      <a:pt x="325" y="579"/>
                    </a:lnTo>
                    <a:lnTo>
                      <a:pt x="336" y="1379"/>
                    </a:lnTo>
                    <a:lnTo>
                      <a:pt x="336" y="1563"/>
                    </a:lnTo>
                    <a:close/>
                  </a:path>
                </a:pathLst>
              </a:custGeom>
              <a:grpFill/>
              <a:ln w="9525">
                <a:solidFill>
                  <a:schemeClr val="tx1">
                    <a:lumMod val="50000"/>
                    <a:lumOff val="50000"/>
                  </a:schemeClr>
                </a:solidFill>
                <a:round/>
                <a:headEnd/>
                <a:tailEnd/>
              </a:ln>
            </p:spPr>
          </p:sp>
        </p:grpSp>
        <p:grpSp>
          <p:nvGrpSpPr>
            <p:cNvPr id="8" name="Group 7"/>
            <p:cNvGrpSpPr/>
            <p:nvPr/>
          </p:nvGrpSpPr>
          <p:grpSpPr>
            <a:xfrm>
              <a:off x="2845414" y="1315684"/>
              <a:ext cx="859863" cy="956818"/>
              <a:chOff x="2845414" y="1315684"/>
              <a:chExt cx="859863" cy="956818"/>
            </a:xfrm>
          </p:grpSpPr>
          <p:sp>
            <p:nvSpPr>
              <p:cNvPr id="113" name="IL"/>
              <p:cNvSpPr>
                <a:spLocks/>
              </p:cNvSpPr>
              <p:nvPr/>
            </p:nvSpPr>
            <p:spPr bwMode="auto">
              <a:xfrm>
                <a:off x="2957919" y="1765951"/>
                <a:ext cx="289299" cy="506551"/>
              </a:xfrm>
              <a:custGeom>
                <a:avLst/>
                <a:gdLst>
                  <a:gd name="T0" fmla="*/ 2147483647 w 1171"/>
                  <a:gd name="T1" fmla="*/ 2147483647 h 2077"/>
                  <a:gd name="T2" fmla="*/ 2147483647 w 1171"/>
                  <a:gd name="T3" fmla="*/ 2147483647 h 2077"/>
                  <a:gd name="T4" fmla="*/ 2147483647 w 1171"/>
                  <a:gd name="T5" fmla="*/ 2147483647 h 2077"/>
                  <a:gd name="T6" fmla="*/ 2147483647 w 1171"/>
                  <a:gd name="T7" fmla="*/ 2147483647 h 2077"/>
                  <a:gd name="T8" fmla="*/ 2147483647 w 1171"/>
                  <a:gd name="T9" fmla="*/ 2147483647 h 2077"/>
                  <a:gd name="T10" fmla="*/ 2147483647 w 1171"/>
                  <a:gd name="T11" fmla="*/ 2147483647 h 2077"/>
                  <a:gd name="T12" fmla="*/ 2147483647 w 1171"/>
                  <a:gd name="T13" fmla="*/ 2147483647 h 2077"/>
                  <a:gd name="T14" fmla="*/ 2147483647 w 1171"/>
                  <a:gd name="T15" fmla="*/ 2147483647 h 2077"/>
                  <a:gd name="T16" fmla="*/ 2147483647 w 1171"/>
                  <a:gd name="T17" fmla="*/ 2147483647 h 2077"/>
                  <a:gd name="T18" fmla="*/ 2147483647 w 1171"/>
                  <a:gd name="T19" fmla="*/ 2147483647 h 2077"/>
                  <a:gd name="T20" fmla="*/ 2147483647 w 1171"/>
                  <a:gd name="T21" fmla="*/ 2147483647 h 2077"/>
                  <a:gd name="T22" fmla="*/ 2147483647 w 1171"/>
                  <a:gd name="T23" fmla="*/ 2147483647 h 2077"/>
                  <a:gd name="T24" fmla="*/ 2147483647 w 1171"/>
                  <a:gd name="T25" fmla="*/ 2147483647 h 2077"/>
                  <a:gd name="T26" fmla="*/ 0 w 1171"/>
                  <a:gd name="T27" fmla="*/ 2147483647 h 2077"/>
                  <a:gd name="T28" fmla="*/ 2147483647 w 1171"/>
                  <a:gd name="T29" fmla="*/ 2147483647 h 2077"/>
                  <a:gd name="T30" fmla="*/ 2147483647 w 1171"/>
                  <a:gd name="T31" fmla="*/ 2147483647 h 2077"/>
                  <a:gd name="T32" fmla="*/ 2147483647 w 1171"/>
                  <a:gd name="T33" fmla="*/ 2147483647 h 2077"/>
                  <a:gd name="T34" fmla="*/ 2147483647 w 1171"/>
                  <a:gd name="T35" fmla="*/ 2147483647 h 2077"/>
                  <a:gd name="T36" fmla="*/ 2147483647 w 1171"/>
                  <a:gd name="T37" fmla="*/ 2147483647 h 2077"/>
                  <a:gd name="T38" fmla="*/ 2147483647 w 1171"/>
                  <a:gd name="T39" fmla="*/ 2147483647 h 2077"/>
                  <a:gd name="T40" fmla="*/ 2147483647 w 1171"/>
                  <a:gd name="T41" fmla="*/ 2147483647 h 2077"/>
                  <a:gd name="T42" fmla="*/ 2147483647 w 1171"/>
                  <a:gd name="T43" fmla="*/ 2147483647 h 2077"/>
                  <a:gd name="T44" fmla="*/ 2147483647 w 1171"/>
                  <a:gd name="T45" fmla="*/ 2147483647 h 2077"/>
                  <a:gd name="T46" fmla="*/ 2147483647 w 1171"/>
                  <a:gd name="T47" fmla="*/ 2147483647 h 2077"/>
                  <a:gd name="T48" fmla="*/ 2147483647 w 1171"/>
                  <a:gd name="T49" fmla="*/ 2147483647 h 2077"/>
                  <a:gd name="T50" fmla="*/ 2147483647 w 1171"/>
                  <a:gd name="T51" fmla="*/ 2147483647 h 2077"/>
                  <a:gd name="T52" fmla="*/ 2147483647 w 1171"/>
                  <a:gd name="T53" fmla="*/ 2147483647 h 2077"/>
                  <a:gd name="T54" fmla="*/ 2147483647 w 1171"/>
                  <a:gd name="T55" fmla="*/ 2147483647 h 2077"/>
                  <a:gd name="T56" fmla="*/ 2147483647 w 1171"/>
                  <a:gd name="T57" fmla="*/ 2147483647 h 2077"/>
                  <a:gd name="T58" fmla="*/ 2147483647 w 1171"/>
                  <a:gd name="T59" fmla="*/ 2147483647 h 2077"/>
                  <a:gd name="T60" fmla="*/ 2147483647 w 1171"/>
                  <a:gd name="T61" fmla="*/ 2147483647 h 2077"/>
                  <a:gd name="T62" fmla="*/ 2147483647 w 1171"/>
                  <a:gd name="T63" fmla="*/ 2147483647 h 2077"/>
                  <a:gd name="T64" fmla="*/ 2147483647 w 1171"/>
                  <a:gd name="T65" fmla="*/ 2147483647 h 2077"/>
                  <a:gd name="T66" fmla="*/ 2147483647 w 1171"/>
                  <a:gd name="T67" fmla="*/ 2147483647 h 2077"/>
                  <a:gd name="T68" fmla="*/ 2147483647 w 1171"/>
                  <a:gd name="T69" fmla="*/ 2147483647 h 2077"/>
                  <a:gd name="T70" fmla="*/ 2147483647 w 1171"/>
                  <a:gd name="T71" fmla="*/ 2147483647 h 2077"/>
                  <a:gd name="T72" fmla="*/ 2147483647 w 1171"/>
                  <a:gd name="T73" fmla="*/ 2147483647 h 2077"/>
                  <a:gd name="T74" fmla="*/ 2147483647 w 1171"/>
                  <a:gd name="T75" fmla="*/ 2147483647 h 2077"/>
                  <a:gd name="T76" fmla="*/ 2147483647 w 1171"/>
                  <a:gd name="T77" fmla="*/ 2147483647 h 2077"/>
                  <a:gd name="T78" fmla="*/ 2147483647 w 1171"/>
                  <a:gd name="T79" fmla="*/ 2147483647 h 2077"/>
                  <a:gd name="T80" fmla="*/ 2147483647 w 1171"/>
                  <a:gd name="T81" fmla="*/ 2147483647 h 2077"/>
                  <a:gd name="T82" fmla="*/ 2147483647 w 1171"/>
                  <a:gd name="T83" fmla="*/ 2147483647 h 2077"/>
                  <a:gd name="T84" fmla="*/ 2147483647 w 1171"/>
                  <a:gd name="T85" fmla="*/ 2147483647 h 2077"/>
                  <a:gd name="T86" fmla="*/ 2147483647 w 1171"/>
                  <a:gd name="T87" fmla="*/ 2147483647 h 2077"/>
                  <a:gd name="T88" fmla="*/ 2147483647 w 1171"/>
                  <a:gd name="T89" fmla="*/ 2147483647 h 2077"/>
                  <a:gd name="T90" fmla="*/ 2147483647 w 1171"/>
                  <a:gd name="T91" fmla="*/ 2147483647 h 2077"/>
                  <a:gd name="T92" fmla="*/ 2147483647 w 1171"/>
                  <a:gd name="T93" fmla="*/ 2147483647 h 2077"/>
                  <a:gd name="T94" fmla="*/ 2147483647 w 1171"/>
                  <a:gd name="T95" fmla="*/ 2147483647 h 207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171"/>
                  <a:gd name="T145" fmla="*/ 0 h 2077"/>
                  <a:gd name="T146" fmla="*/ 1171 w 1171"/>
                  <a:gd name="T147" fmla="*/ 2077 h 207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171" h="2077">
                    <a:moveTo>
                      <a:pt x="964" y="0"/>
                    </a:moveTo>
                    <a:lnTo>
                      <a:pt x="196" y="48"/>
                    </a:lnTo>
                    <a:lnTo>
                      <a:pt x="206" y="71"/>
                    </a:lnTo>
                    <a:lnTo>
                      <a:pt x="266" y="108"/>
                    </a:lnTo>
                    <a:lnTo>
                      <a:pt x="271" y="141"/>
                    </a:lnTo>
                    <a:lnTo>
                      <a:pt x="320" y="173"/>
                    </a:lnTo>
                    <a:lnTo>
                      <a:pt x="341" y="238"/>
                    </a:lnTo>
                    <a:lnTo>
                      <a:pt x="341" y="271"/>
                    </a:lnTo>
                    <a:lnTo>
                      <a:pt x="320" y="308"/>
                    </a:lnTo>
                    <a:lnTo>
                      <a:pt x="303" y="324"/>
                    </a:lnTo>
                    <a:lnTo>
                      <a:pt x="303" y="357"/>
                    </a:lnTo>
                    <a:lnTo>
                      <a:pt x="255" y="412"/>
                    </a:lnTo>
                    <a:lnTo>
                      <a:pt x="206" y="428"/>
                    </a:lnTo>
                    <a:lnTo>
                      <a:pt x="196" y="444"/>
                    </a:lnTo>
                    <a:lnTo>
                      <a:pt x="136" y="444"/>
                    </a:lnTo>
                    <a:lnTo>
                      <a:pt x="108" y="460"/>
                    </a:lnTo>
                    <a:lnTo>
                      <a:pt x="92" y="498"/>
                    </a:lnTo>
                    <a:lnTo>
                      <a:pt x="98" y="530"/>
                    </a:lnTo>
                    <a:lnTo>
                      <a:pt x="131" y="563"/>
                    </a:lnTo>
                    <a:lnTo>
                      <a:pt x="141" y="589"/>
                    </a:lnTo>
                    <a:lnTo>
                      <a:pt x="131" y="644"/>
                    </a:lnTo>
                    <a:lnTo>
                      <a:pt x="87" y="735"/>
                    </a:lnTo>
                    <a:lnTo>
                      <a:pt x="43" y="763"/>
                    </a:lnTo>
                    <a:lnTo>
                      <a:pt x="33" y="790"/>
                    </a:lnTo>
                    <a:lnTo>
                      <a:pt x="33" y="822"/>
                    </a:lnTo>
                    <a:lnTo>
                      <a:pt x="17" y="849"/>
                    </a:lnTo>
                    <a:lnTo>
                      <a:pt x="17" y="871"/>
                    </a:lnTo>
                    <a:lnTo>
                      <a:pt x="0" y="904"/>
                    </a:lnTo>
                    <a:lnTo>
                      <a:pt x="5" y="974"/>
                    </a:lnTo>
                    <a:lnTo>
                      <a:pt x="27" y="1039"/>
                    </a:lnTo>
                    <a:lnTo>
                      <a:pt x="33" y="1065"/>
                    </a:lnTo>
                    <a:lnTo>
                      <a:pt x="119" y="1162"/>
                    </a:lnTo>
                    <a:lnTo>
                      <a:pt x="201" y="1227"/>
                    </a:lnTo>
                    <a:lnTo>
                      <a:pt x="222" y="1250"/>
                    </a:lnTo>
                    <a:lnTo>
                      <a:pt x="271" y="1385"/>
                    </a:lnTo>
                    <a:lnTo>
                      <a:pt x="287" y="1401"/>
                    </a:lnTo>
                    <a:lnTo>
                      <a:pt x="315" y="1373"/>
                    </a:lnTo>
                    <a:lnTo>
                      <a:pt x="336" y="1357"/>
                    </a:lnTo>
                    <a:lnTo>
                      <a:pt x="406" y="1396"/>
                    </a:lnTo>
                    <a:lnTo>
                      <a:pt x="417" y="1417"/>
                    </a:lnTo>
                    <a:lnTo>
                      <a:pt x="401" y="1466"/>
                    </a:lnTo>
                    <a:lnTo>
                      <a:pt x="412" y="1514"/>
                    </a:lnTo>
                    <a:lnTo>
                      <a:pt x="357" y="1579"/>
                    </a:lnTo>
                    <a:lnTo>
                      <a:pt x="347" y="1601"/>
                    </a:lnTo>
                    <a:lnTo>
                      <a:pt x="368" y="1644"/>
                    </a:lnTo>
                    <a:lnTo>
                      <a:pt x="412" y="1693"/>
                    </a:lnTo>
                    <a:lnTo>
                      <a:pt x="494" y="1742"/>
                    </a:lnTo>
                    <a:lnTo>
                      <a:pt x="536" y="1758"/>
                    </a:lnTo>
                    <a:lnTo>
                      <a:pt x="618" y="1828"/>
                    </a:lnTo>
                    <a:lnTo>
                      <a:pt x="634" y="1893"/>
                    </a:lnTo>
                    <a:lnTo>
                      <a:pt x="661" y="1925"/>
                    </a:lnTo>
                    <a:lnTo>
                      <a:pt x="661" y="1942"/>
                    </a:lnTo>
                    <a:lnTo>
                      <a:pt x="640" y="1963"/>
                    </a:lnTo>
                    <a:lnTo>
                      <a:pt x="634" y="1979"/>
                    </a:lnTo>
                    <a:lnTo>
                      <a:pt x="699" y="2077"/>
                    </a:lnTo>
                    <a:lnTo>
                      <a:pt x="710" y="2077"/>
                    </a:lnTo>
                    <a:lnTo>
                      <a:pt x="710" y="2055"/>
                    </a:lnTo>
                    <a:lnTo>
                      <a:pt x="731" y="2055"/>
                    </a:lnTo>
                    <a:lnTo>
                      <a:pt x="738" y="2065"/>
                    </a:lnTo>
                    <a:lnTo>
                      <a:pt x="754" y="2000"/>
                    </a:lnTo>
                    <a:lnTo>
                      <a:pt x="791" y="1984"/>
                    </a:lnTo>
                    <a:lnTo>
                      <a:pt x="840" y="1990"/>
                    </a:lnTo>
                    <a:lnTo>
                      <a:pt x="878" y="2012"/>
                    </a:lnTo>
                    <a:lnTo>
                      <a:pt x="910" y="2039"/>
                    </a:lnTo>
                    <a:lnTo>
                      <a:pt x="954" y="2017"/>
                    </a:lnTo>
                    <a:lnTo>
                      <a:pt x="938" y="1947"/>
                    </a:lnTo>
                    <a:lnTo>
                      <a:pt x="932" y="1903"/>
                    </a:lnTo>
                    <a:lnTo>
                      <a:pt x="959" y="1893"/>
                    </a:lnTo>
                    <a:lnTo>
                      <a:pt x="1046" y="1866"/>
                    </a:lnTo>
                    <a:lnTo>
                      <a:pt x="1052" y="1855"/>
                    </a:lnTo>
                    <a:lnTo>
                      <a:pt x="1024" y="1823"/>
                    </a:lnTo>
                    <a:lnTo>
                      <a:pt x="1024" y="1807"/>
                    </a:lnTo>
                    <a:lnTo>
                      <a:pt x="1029" y="1801"/>
                    </a:lnTo>
                    <a:lnTo>
                      <a:pt x="1041" y="1768"/>
                    </a:lnTo>
                    <a:lnTo>
                      <a:pt x="1052" y="1752"/>
                    </a:lnTo>
                    <a:lnTo>
                      <a:pt x="1046" y="1747"/>
                    </a:lnTo>
                    <a:lnTo>
                      <a:pt x="1041" y="1736"/>
                    </a:lnTo>
                    <a:lnTo>
                      <a:pt x="1041" y="1714"/>
                    </a:lnTo>
                    <a:lnTo>
                      <a:pt x="1057" y="1649"/>
                    </a:lnTo>
                    <a:lnTo>
                      <a:pt x="1057" y="1596"/>
                    </a:lnTo>
                    <a:lnTo>
                      <a:pt x="1106" y="1552"/>
                    </a:lnTo>
                    <a:lnTo>
                      <a:pt x="1133" y="1492"/>
                    </a:lnTo>
                    <a:lnTo>
                      <a:pt x="1133" y="1471"/>
                    </a:lnTo>
                    <a:lnTo>
                      <a:pt x="1171" y="1396"/>
                    </a:lnTo>
                    <a:lnTo>
                      <a:pt x="1160" y="1320"/>
                    </a:lnTo>
                    <a:lnTo>
                      <a:pt x="1127" y="1250"/>
                    </a:lnTo>
                    <a:lnTo>
                      <a:pt x="1138" y="1206"/>
                    </a:lnTo>
                    <a:lnTo>
                      <a:pt x="1133" y="1174"/>
                    </a:lnTo>
                    <a:lnTo>
                      <a:pt x="1143" y="1157"/>
                    </a:lnTo>
                    <a:lnTo>
                      <a:pt x="1068" y="276"/>
                    </a:lnTo>
                    <a:lnTo>
                      <a:pt x="1057" y="271"/>
                    </a:lnTo>
                    <a:lnTo>
                      <a:pt x="1046" y="249"/>
                    </a:lnTo>
                    <a:lnTo>
                      <a:pt x="1029" y="168"/>
                    </a:lnTo>
                    <a:lnTo>
                      <a:pt x="1013" y="141"/>
                    </a:lnTo>
                    <a:lnTo>
                      <a:pt x="992" y="119"/>
                    </a:lnTo>
                    <a:lnTo>
                      <a:pt x="964" y="65"/>
                    </a:lnTo>
                    <a:lnTo>
                      <a:pt x="964" y="0"/>
                    </a:lnTo>
                    <a:close/>
                  </a:path>
                </a:pathLst>
              </a:custGeom>
              <a:solidFill>
                <a:schemeClr val="bg2">
                  <a:lumMod val="40000"/>
                  <a:lumOff val="60000"/>
                </a:schemeClr>
              </a:solidFill>
              <a:ln w="9525">
                <a:solidFill>
                  <a:schemeClr val="bg2">
                    <a:lumMod val="40000"/>
                    <a:lumOff val="60000"/>
                  </a:schemeClr>
                </a:solidFill>
                <a:round/>
                <a:headEnd/>
                <a:tailEnd/>
              </a:ln>
            </p:spPr>
          </p:sp>
          <p:grpSp>
            <p:nvGrpSpPr>
              <p:cNvPr id="114" name="MI"/>
              <p:cNvGrpSpPr>
                <a:grpSpLocks/>
              </p:cNvGrpSpPr>
              <p:nvPr/>
            </p:nvGrpSpPr>
            <p:grpSpPr bwMode="auto">
              <a:xfrm>
                <a:off x="2998099" y="1315684"/>
                <a:ext cx="546454" cy="514592"/>
                <a:chOff x="2933700" y="400050"/>
                <a:chExt cx="68" cy="64"/>
              </a:xfrm>
              <a:solidFill>
                <a:schemeClr val="bg2">
                  <a:lumMod val="40000"/>
                  <a:lumOff val="60000"/>
                </a:schemeClr>
              </a:solidFill>
            </p:grpSpPr>
            <p:sp>
              <p:nvSpPr>
                <p:cNvPr id="118" name="Freeform 117"/>
                <p:cNvSpPr>
                  <a:spLocks/>
                </p:cNvSpPr>
                <p:nvPr/>
              </p:nvSpPr>
              <p:spPr bwMode="auto">
                <a:xfrm>
                  <a:off x="2933733" y="400066"/>
                  <a:ext cx="35" cy="48"/>
                </a:xfrm>
                <a:custGeom>
                  <a:avLst/>
                  <a:gdLst>
                    <a:gd name="T0" fmla="*/ 0 w 1143"/>
                    <a:gd name="T1" fmla="*/ 0 h 1568"/>
                    <a:gd name="T2" fmla="*/ 0 w 1143"/>
                    <a:gd name="T3" fmla="*/ 0 h 1568"/>
                    <a:gd name="T4" fmla="*/ 0 w 1143"/>
                    <a:gd name="T5" fmla="*/ 0 h 1568"/>
                    <a:gd name="T6" fmla="*/ 0 w 1143"/>
                    <a:gd name="T7" fmla="*/ 0 h 1568"/>
                    <a:gd name="T8" fmla="*/ 0 w 1143"/>
                    <a:gd name="T9" fmla="*/ 0 h 1568"/>
                    <a:gd name="T10" fmla="*/ 0 w 1143"/>
                    <a:gd name="T11" fmla="*/ 0 h 1568"/>
                    <a:gd name="T12" fmla="*/ 0 w 1143"/>
                    <a:gd name="T13" fmla="*/ 0 h 1568"/>
                    <a:gd name="T14" fmla="*/ 0 w 1143"/>
                    <a:gd name="T15" fmla="*/ 0 h 1568"/>
                    <a:gd name="T16" fmla="*/ 0 w 1143"/>
                    <a:gd name="T17" fmla="*/ 0 h 1568"/>
                    <a:gd name="T18" fmla="*/ 0 w 1143"/>
                    <a:gd name="T19" fmla="*/ 0 h 1568"/>
                    <a:gd name="T20" fmla="*/ 0 w 1143"/>
                    <a:gd name="T21" fmla="*/ 0 h 1568"/>
                    <a:gd name="T22" fmla="*/ 0 w 1143"/>
                    <a:gd name="T23" fmla="*/ 0 h 1568"/>
                    <a:gd name="T24" fmla="*/ 0 w 1143"/>
                    <a:gd name="T25" fmla="*/ 0 h 1568"/>
                    <a:gd name="T26" fmla="*/ 0 w 1143"/>
                    <a:gd name="T27" fmla="*/ 0 h 1568"/>
                    <a:gd name="T28" fmla="*/ 0 w 1143"/>
                    <a:gd name="T29" fmla="*/ 0 h 1568"/>
                    <a:gd name="T30" fmla="*/ 0 w 1143"/>
                    <a:gd name="T31" fmla="*/ 0 h 1568"/>
                    <a:gd name="T32" fmla="*/ 0 w 1143"/>
                    <a:gd name="T33" fmla="*/ 0 h 1568"/>
                    <a:gd name="T34" fmla="*/ 0 w 1143"/>
                    <a:gd name="T35" fmla="*/ 0 h 1568"/>
                    <a:gd name="T36" fmla="*/ 0 w 1143"/>
                    <a:gd name="T37" fmla="*/ 0 h 1568"/>
                    <a:gd name="T38" fmla="*/ 0 w 1143"/>
                    <a:gd name="T39" fmla="*/ 0 h 1568"/>
                    <a:gd name="T40" fmla="*/ 0 w 1143"/>
                    <a:gd name="T41" fmla="*/ 0 h 1568"/>
                    <a:gd name="T42" fmla="*/ 0 w 1143"/>
                    <a:gd name="T43" fmla="*/ 0 h 1568"/>
                    <a:gd name="T44" fmla="*/ 0 w 1143"/>
                    <a:gd name="T45" fmla="*/ 0 h 1568"/>
                    <a:gd name="T46" fmla="*/ 0 w 1143"/>
                    <a:gd name="T47" fmla="*/ 0 h 1568"/>
                    <a:gd name="T48" fmla="*/ 0 w 1143"/>
                    <a:gd name="T49" fmla="*/ 0 h 1568"/>
                    <a:gd name="T50" fmla="*/ 0 w 1143"/>
                    <a:gd name="T51" fmla="*/ 0 h 1568"/>
                    <a:gd name="T52" fmla="*/ 0 w 1143"/>
                    <a:gd name="T53" fmla="*/ 0 h 1568"/>
                    <a:gd name="T54" fmla="*/ 0 w 1143"/>
                    <a:gd name="T55" fmla="*/ 0 h 1568"/>
                    <a:gd name="T56" fmla="*/ 0 w 1143"/>
                    <a:gd name="T57" fmla="*/ 0 h 1568"/>
                    <a:gd name="T58" fmla="*/ 0 w 1143"/>
                    <a:gd name="T59" fmla="*/ 0 h 1568"/>
                    <a:gd name="T60" fmla="*/ 0 w 1143"/>
                    <a:gd name="T61" fmla="*/ 0 h 1568"/>
                    <a:gd name="T62" fmla="*/ 0 w 1143"/>
                    <a:gd name="T63" fmla="*/ 0 h 1568"/>
                    <a:gd name="T64" fmla="*/ 0 w 1143"/>
                    <a:gd name="T65" fmla="*/ 0 h 1568"/>
                    <a:gd name="T66" fmla="*/ 0 w 1143"/>
                    <a:gd name="T67" fmla="*/ 0 h 1568"/>
                    <a:gd name="T68" fmla="*/ 0 w 1143"/>
                    <a:gd name="T69" fmla="*/ 0 h 1568"/>
                    <a:gd name="T70" fmla="*/ 0 w 1143"/>
                    <a:gd name="T71" fmla="*/ 0 h 1568"/>
                    <a:gd name="T72" fmla="*/ 0 w 1143"/>
                    <a:gd name="T73" fmla="*/ 0 h 1568"/>
                    <a:gd name="T74" fmla="*/ 0 w 1143"/>
                    <a:gd name="T75" fmla="*/ 0 h 1568"/>
                    <a:gd name="T76" fmla="*/ 0 w 1143"/>
                    <a:gd name="T77" fmla="*/ 0 h 1568"/>
                    <a:gd name="T78" fmla="*/ 0 w 1143"/>
                    <a:gd name="T79" fmla="*/ 0 h 1568"/>
                    <a:gd name="T80" fmla="*/ 0 w 1143"/>
                    <a:gd name="T81" fmla="*/ 0 h 1568"/>
                    <a:gd name="T82" fmla="*/ 0 w 1143"/>
                    <a:gd name="T83" fmla="*/ 0 h 1568"/>
                    <a:gd name="T84" fmla="*/ 0 w 1143"/>
                    <a:gd name="T85" fmla="*/ 0 h 1568"/>
                    <a:gd name="T86" fmla="*/ 0 w 1143"/>
                    <a:gd name="T87" fmla="*/ 0 h 1568"/>
                    <a:gd name="T88" fmla="*/ 0 w 1143"/>
                    <a:gd name="T89" fmla="*/ 0 h 1568"/>
                    <a:gd name="T90" fmla="*/ 0 w 1143"/>
                    <a:gd name="T91" fmla="*/ 0 h 1568"/>
                    <a:gd name="T92" fmla="*/ 0 w 1143"/>
                    <a:gd name="T93" fmla="*/ 0 h 1568"/>
                    <a:gd name="T94" fmla="*/ 0 w 1143"/>
                    <a:gd name="T95" fmla="*/ 0 h 1568"/>
                    <a:gd name="T96" fmla="*/ 0 w 1143"/>
                    <a:gd name="T97" fmla="*/ 0 h 1568"/>
                    <a:gd name="T98" fmla="*/ 0 w 1143"/>
                    <a:gd name="T99" fmla="*/ 0 h 1568"/>
                    <a:gd name="T100" fmla="*/ 0 w 1143"/>
                    <a:gd name="T101" fmla="*/ 0 h 1568"/>
                    <a:gd name="T102" fmla="*/ 0 w 1143"/>
                    <a:gd name="T103" fmla="*/ 0 h 1568"/>
                    <a:gd name="T104" fmla="*/ 0 w 1143"/>
                    <a:gd name="T105" fmla="*/ 0 h 1568"/>
                    <a:gd name="T106" fmla="*/ 0 w 1143"/>
                    <a:gd name="T107" fmla="*/ 0 h 156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43"/>
                    <a:gd name="T163" fmla="*/ 0 h 1568"/>
                    <a:gd name="T164" fmla="*/ 1143 w 1143"/>
                    <a:gd name="T165" fmla="*/ 1568 h 156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43" h="1568">
                      <a:moveTo>
                        <a:pt x="0" y="1568"/>
                      </a:moveTo>
                      <a:lnTo>
                        <a:pt x="568" y="1498"/>
                      </a:lnTo>
                      <a:lnTo>
                        <a:pt x="573" y="1515"/>
                      </a:lnTo>
                      <a:lnTo>
                        <a:pt x="931" y="1466"/>
                      </a:lnTo>
                      <a:lnTo>
                        <a:pt x="936" y="1450"/>
                      </a:lnTo>
                      <a:lnTo>
                        <a:pt x="980" y="1362"/>
                      </a:lnTo>
                      <a:lnTo>
                        <a:pt x="996" y="1341"/>
                      </a:lnTo>
                      <a:lnTo>
                        <a:pt x="991" y="1282"/>
                      </a:lnTo>
                      <a:lnTo>
                        <a:pt x="1013" y="1233"/>
                      </a:lnTo>
                      <a:lnTo>
                        <a:pt x="1056" y="1195"/>
                      </a:lnTo>
                      <a:lnTo>
                        <a:pt x="1056" y="1152"/>
                      </a:lnTo>
                      <a:lnTo>
                        <a:pt x="1062" y="1141"/>
                      </a:lnTo>
                      <a:lnTo>
                        <a:pt x="1067" y="1114"/>
                      </a:lnTo>
                      <a:lnTo>
                        <a:pt x="1094" y="1092"/>
                      </a:lnTo>
                      <a:lnTo>
                        <a:pt x="1105" y="1114"/>
                      </a:lnTo>
                      <a:lnTo>
                        <a:pt x="1115" y="1120"/>
                      </a:lnTo>
                      <a:lnTo>
                        <a:pt x="1132" y="1109"/>
                      </a:lnTo>
                      <a:lnTo>
                        <a:pt x="1138" y="1092"/>
                      </a:lnTo>
                      <a:lnTo>
                        <a:pt x="1143" y="1071"/>
                      </a:lnTo>
                      <a:lnTo>
                        <a:pt x="1132" y="1022"/>
                      </a:lnTo>
                      <a:lnTo>
                        <a:pt x="1143" y="957"/>
                      </a:lnTo>
                      <a:lnTo>
                        <a:pt x="1122" y="914"/>
                      </a:lnTo>
                      <a:lnTo>
                        <a:pt x="1115" y="828"/>
                      </a:lnTo>
                      <a:lnTo>
                        <a:pt x="1029" y="617"/>
                      </a:lnTo>
                      <a:lnTo>
                        <a:pt x="948" y="589"/>
                      </a:lnTo>
                      <a:lnTo>
                        <a:pt x="920" y="611"/>
                      </a:lnTo>
                      <a:lnTo>
                        <a:pt x="883" y="649"/>
                      </a:lnTo>
                      <a:lnTo>
                        <a:pt x="785" y="790"/>
                      </a:lnTo>
                      <a:lnTo>
                        <a:pt x="775" y="790"/>
                      </a:lnTo>
                      <a:lnTo>
                        <a:pt x="769" y="784"/>
                      </a:lnTo>
                      <a:lnTo>
                        <a:pt x="726" y="768"/>
                      </a:lnTo>
                      <a:lnTo>
                        <a:pt x="715" y="758"/>
                      </a:lnTo>
                      <a:lnTo>
                        <a:pt x="704" y="725"/>
                      </a:lnTo>
                      <a:lnTo>
                        <a:pt x="715" y="665"/>
                      </a:lnTo>
                      <a:lnTo>
                        <a:pt x="731" y="644"/>
                      </a:lnTo>
                      <a:lnTo>
                        <a:pt x="780" y="611"/>
                      </a:lnTo>
                      <a:lnTo>
                        <a:pt x="791" y="589"/>
                      </a:lnTo>
                      <a:lnTo>
                        <a:pt x="791" y="568"/>
                      </a:lnTo>
                      <a:lnTo>
                        <a:pt x="801" y="540"/>
                      </a:lnTo>
                      <a:lnTo>
                        <a:pt x="818" y="524"/>
                      </a:lnTo>
                      <a:lnTo>
                        <a:pt x="840" y="482"/>
                      </a:lnTo>
                      <a:lnTo>
                        <a:pt x="840" y="389"/>
                      </a:lnTo>
                      <a:lnTo>
                        <a:pt x="829" y="341"/>
                      </a:lnTo>
                      <a:lnTo>
                        <a:pt x="812" y="319"/>
                      </a:lnTo>
                      <a:lnTo>
                        <a:pt x="785" y="282"/>
                      </a:lnTo>
                      <a:lnTo>
                        <a:pt x="775" y="265"/>
                      </a:lnTo>
                      <a:lnTo>
                        <a:pt x="780" y="243"/>
                      </a:lnTo>
                      <a:lnTo>
                        <a:pt x="812" y="233"/>
                      </a:lnTo>
                      <a:lnTo>
                        <a:pt x="818" y="222"/>
                      </a:lnTo>
                      <a:lnTo>
                        <a:pt x="780" y="152"/>
                      </a:lnTo>
                      <a:lnTo>
                        <a:pt x="747" y="136"/>
                      </a:lnTo>
                      <a:lnTo>
                        <a:pt x="655" y="103"/>
                      </a:lnTo>
                      <a:lnTo>
                        <a:pt x="585" y="87"/>
                      </a:lnTo>
                      <a:lnTo>
                        <a:pt x="557" y="59"/>
                      </a:lnTo>
                      <a:lnTo>
                        <a:pt x="503" y="43"/>
                      </a:lnTo>
                      <a:lnTo>
                        <a:pt x="455" y="32"/>
                      </a:lnTo>
                      <a:lnTo>
                        <a:pt x="412" y="0"/>
                      </a:lnTo>
                      <a:lnTo>
                        <a:pt x="396" y="27"/>
                      </a:lnTo>
                      <a:lnTo>
                        <a:pt x="363" y="38"/>
                      </a:lnTo>
                      <a:lnTo>
                        <a:pt x="336" y="87"/>
                      </a:lnTo>
                      <a:lnTo>
                        <a:pt x="330" y="130"/>
                      </a:lnTo>
                      <a:lnTo>
                        <a:pt x="336" y="146"/>
                      </a:lnTo>
                      <a:lnTo>
                        <a:pt x="352" y="146"/>
                      </a:lnTo>
                      <a:lnTo>
                        <a:pt x="357" y="162"/>
                      </a:lnTo>
                      <a:lnTo>
                        <a:pt x="347" y="168"/>
                      </a:lnTo>
                      <a:lnTo>
                        <a:pt x="319" y="178"/>
                      </a:lnTo>
                      <a:lnTo>
                        <a:pt x="303" y="189"/>
                      </a:lnTo>
                      <a:lnTo>
                        <a:pt x="282" y="222"/>
                      </a:lnTo>
                      <a:lnTo>
                        <a:pt x="265" y="254"/>
                      </a:lnTo>
                      <a:lnTo>
                        <a:pt x="270" y="292"/>
                      </a:lnTo>
                      <a:lnTo>
                        <a:pt x="276" y="335"/>
                      </a:lnTo>
                      <a:lnTo>
                        <a:pt x="254" y="378"/>
                      </a:lnTo>
                      <a:lnTo>
                        <a:pt x="222" y="394"/>
                      </a:lnTo>
                      <a:lnTo>
                        <a:pt x="217" y="362"/>
                      </a:lnTo>
                      <a:lnTo>
                        <a:pt x="227" y="324"/>
                      </a:lnTo>
                      <a:lnTo>
                        <a:pt x="217" y="287"/>
                      </a:lnTo>
                      <a:lnTo>
                        <a:pt x="222" y="265"/>
                      </a:lnTo>
                      <a:lnTo>
                        <a:pt x="217" y="259"/>
                      </a:lnTo>
                      <a:lnTo>
                        <a:pt x="200" y="265"/>
                      </a:lnTo>
                      <a:lnTo>
                        <a:pt x="184" y="292"/>
                      </a:lnTo>
                      <a:lnTo>
                        <a:pt x="178" y="330"/>
                      </a:lnTo>
                      <a:lnTo>
                        <a:pt x="168" y="352"/>
                      </a:lnTo>
                      <a:lnTo>
                        <a:pt x="145" y="352"/>
                      </a:lnTo>
                      <a:lnTo>
                        <a:pt x="113" y="378"/>
                      </a:lnTo>
                      <a:lnTo>
                        <a:pt x="97" y="405"/>
                      </a:lnTo>
                      <a:lnTo>
                        <a:pt x="97" y="427"/>
                      </a:lnTo>
                      <a:lnTo>
                        <a:pt x="64" y="459"/>
                      </a:lnTo>
                      <a:lnTo>
                        <a:pt x="64" y="519"/>
                      </a:lnTo>
                      <a:lnTo>
                        <a:pt x="59" y="584"/>
                      </a:lnTo>
                      <a:lnTo>
                        <a:pt x="54" y="628"/>
                      </a:lnTo>
                      <a:lnTo>
                        <a:pt x="32" y="676"/>
                      </a:lnTo>
                      <a:lnTo>
                        <a:pt x="15" y="703"/>
                      </a:lnTo>
                      <a:lnTo>
                        <a:pt x="15" y="735"/>
                      </a:lnTo>
                      <a:lnTo>
                        <a:pt x="43" y="816"/>
                      </a:lnTo>
                      <a:lnTo>
                        <a:pt x="26" y="865"/>
                      </a:lnTo>
                      <a:lnTo>
                        <a:pt x="48" y="909"/>
                      </a:lnTo>
                      <a:lnTo>
                        <a:pt x="103" y="1016"/>
                      </a:lnTo>
                      <a:lnTo>
                        <a:pt x="140" y="1109"/>
                      </a:lnTo>
                      <a:lnTo>
                        <a:pt x="140" y="1185"/>
                      </a:lnTo>
                      <a:lnTo>
                        <a:pt x="157" y="1201"/>
                      </a:lnTo>
                      <a:lnTo>
                        <a:pt x="157" y="1211"/>
                      </a:lnTo>
                      <a:lnTo>
                        <a:pt x="145" y="1222"/>
                      </a:lnTo>
                      <a:lnTo>
                        <a:pt x="135" y="1303"/>
                      </a:lnTo>
                      <a:lnTo>
                        <a:pt x="124" y="1357"/>
                      </a:lnTo>
                      <a:lnTo>
                        <a:pt x="97" y="1411"/>
                      </a:lnTo>
                      <a:lnTo>
                        <a:pt x="54" y="1520"/>
                      </a:lnTo>
                      <a:lnTo>
                        <a:pt x="15" y="1557"/>
                      </a:lnTo>
                      <a:lnTo>
                        <a:pt x="0" y="1568"/>
                      </a:lnTo>
                      <a:close/>
                    </a:path>
                  </a:pathLst>
                </a:custGeom>
                <a:grpFill/>
                <a:ln w="9525">
                  <a:solidFill>
                    <a:schemeClr val="bg2">
                      <a:lumMod val="40000"/>
                      <a:lumOff val="60000"/>
                    </a:schemeClr>
                  </a:solidFill>
                  <a:round/>
                  <a:headEnd/>
                  <a:tailEnd/>
                </a:ln>
              </p:spPr>
            </p:sp>
            <p:sp>
              <p:nvSpPr>
                <p:cNvPr id="119" name="Freeform 118"/>
                <p:cNvSpPr>
                  <a:spLocks/>
                </p:cNvSpPr>
                <p:nvPr/>
              </p:nvSpPr>
              <p:spPr bwMode="auto">
                <a:xfrm>
                  <a:off x="2933700" y="400050"/>
                  <a:ext cx="55" cy="27"/>
                </a:xfrm>
                <a:custGeom>
                  <a:avLst/>
                  <a:gdLst>
                    <a:gd name="T0" fmla="*/ 0 w 1794"/>
                    <a:gd name="T1" fmla="*/ 0 h 882"/>
                    <a:gd name="T2" fmla="*/ 0 w 1794"/>
                    <a:gd name="T3" fmla="*/ 0 h 882"/>
                    <a:gd name="T4" fmla="*/ 0 w 1794"/>
                    <a:gd name="T5" fmla="*/ 0 h 882"/>
                    <a:gd name="T6" fmla="*/ 0 w 1794"/>
                    <a:gd name="T7" fmla="*/ 0 h 882"/>
                    <a:gd name="T8" fmla="*/ 0 w 1794"/>
                    <a:gd name="T9" fmla="*/ 0 h 882"/>
                    <a:gd name="T10" fmla="*/ 0 w 1794"/>
                    <a:gd name="T11" fmla="*/ 0 h 882"/>
                    <a:gd name="T12" fmla="*/ 0 w 1794"/>
                    <a:gd name="T13" fmla="*/ 0 h 882"/>
                    <a:gd name="T14" fmla="*/ 0 w 1794"/>
                    <a:gd name="T15" fmla="*/ 0 h 882"/>
                    <a:gd name="T16" fmla="*/ 0 w 1794"/>
                    <a:gd name="T17" fmla="*/ 0 h 882"/>
                    <a:gd name="T18" fmla="*/ 0 w 1794"/>
                    <a:gd name="T19" fmla="*/ 0 h 882"/>
                    <a:gd name="T20" fmla="*/ 0 w 1794"/>
                    <a:gd name="T21" fmla="*/ 0 h 882"/>
                    <a:gd name="T22" fmla="*/ 0 w 1794"/>
                    <a:gd name="T23" fmla="*/ 0 h 882"/>
                    <a:gd name="T24" fmla="*/ 0 w 1794"/>
                    <a:gd name="T25" fmla="*/ 0 h 882"/>
                    <a:gd name="T26" fmla="*/ 0 w 1794"/>
                    <a:gd name="T27" fmla="*/ 0 h 882"/>
                    <a:gd name="T28" fmla="*/ 0 w 1794"/>
                    <a:gd name="T29" fmla="*/ 0 h 882"/>
                    <a:gd name="T30" fmla="*/ 0 w 1794"/>
                    <a:gd name="T31" fmla="*/ 0 h 882"/>
                    <a:gd name="T32" fmla="*/ 0 w 1794"/>
                    <a:gd name="T33" fmla="*/ 0 h 882"/>
                    <a:gd name="T34" fmla="*/ 0 w 1794"/>
                    <a:gd name="T35" fmla="*/ 0 h 882"/>
                    <a:gd name="T36" fmla="*/ 0 w 1794"/>
                    <a:gd name="T37" fmla="*/ 0 h 882"/>
                    <a:gd name="T38" fmla="*/ 0 w 1794"/>
                    <a:gd name="T39" fmla="*/ 0 h 882"/>
                    <a:gd name="T40" fmla="*/ 0 w 1794"/>
                    <a:gd name="T41" fmla="*/ 0 h 882"/>
                    <a:gd name="T42" fmla="*/ 0 w 1794"/>
                    <a:gd name="T43" fmla="*/ 0 h 882"/>
                    <a:gd name="T44" fmla="*/ 0 w 1794"/>
                    <a:gd name="T45" fmla="*/ 0 h 882"/>
                    <a:gd name="T46" fmla="*/ 0 w 1794"/>
                    <a:gd name="T47" fmla="*/ 0 h 882"/>
                    <a:gd name="T48" fmla="*/ 0 w 1794"/>
                    <a:gd name="T49" fmla="*/ 0 h 882"/>
                    <a:gd name="T50" fmla="*/ 0 w 1794"/>
                    <a:gd name="T51" fmla="*/ 0 h 882"/>
                    <a:gd name="T52" fmla="*/ 0 w 1794"/>
                    <a:gd name="T53" fmla="*/ 0 h 882"/>
                    <a:gd name="T54" fmla="*/ 0 w 1794"/>
                    <a:gd name="T55" fmla="*/ 0 h 882"/>
                    <a:gd name="T56" fmla="*/ 0 w 1794"/>
                    <a:gd name="T57" fmla="*/ 0 h 882"/>
                    <a:gd name="T58" fmla="*/ 0 w 1794"/>
                    <a:gd name="T59" fmla="*/ 0 h 882"/>
                    <a:gd name="T60" fmla="*/ 0 w 1794"/>
                    <a:gd name="T61" fmla="*/ 0 h 882"/>
                    <a:gd name="T62" fmla="*/ 0 w 1794"/>
                    <a:gd name="T63" fmla="*/ 0 h 882"/>
                    <a:gd name="T64" fmla="*/ 0 w 1794"/>
                    <a:gd name="T65" fmla="*/ 0 h 882"/>
                    <a:gd name="T66" fmla="*/ 0 w 1794"/>
                    <a:gd name="T67" fmla="*/ 0 h 882"/>
                    <a:gd name="T68" fmla="*/ 0 w 1794"/>
                    <a:gd name="T69" fmla="*/ 0 h 882"/>
                    <a:gd name="T70" fmla="*/ 0 w 1794"/>
                    <a:gd name="T71" fmla="*/ 0 h 882"/>
                    <a:gd name="T72" fmla="*/ 0 w 1794"/>
                    <a:gd name="T73" fmla="*/ 0 h 882"/>
                    <a:gd name="T74" fmla="*/ 0 w 1794"/>
                    <a:gd name="T75" fmla="*/ 0 h 882"/>
                    <a:gd name="T76" fmla="*/ 0 w 1794"/>
                    <a:gd name="T77" fmla="*/ 0 h 882"/>
                    <a:gd name="T78" fmla="*/ 0 w 1794"/>
                    <a:gd name="T79" fmla="*/ 0 h 882"/>
                    <a:gd name="T80" fmla="*/ 0 w 1794"/>
                    <a:gd name="T81" fmla="*/ 0 h 882"/>
                    <a:gd name="T82" fmla="*/ 0 w 1794"/>
                    <a:gd name="T83" fmla="*/ 0 h 882"/>
                    <a:gd name="T84" fmla="*/ 0 w 1794"/>
                    <a:gd name="T85" fmla="*/ 0 h 882"/>
                    <a:gd name="T86" fmla="*/ 0 w 1794"/>
                    <a:gd name="T87" fmla="*/ 0 h 88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794"/>
                    <a:gd name="T133" fmla="*/ 0 h 882"/>
                    <a:gd name="T134" fmla="*/ 1794 w 1794"/>
                    <a:gd name="T135" fmla="*/ 882 h 88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794" h="882">
                      <a:moveTo>
                        <a:pt x="0" y="373"/>
                      </a:moveTo>
                      <a:lnTo>
                        <a:pt x="54" y="357"/>
                      </a:lnTo>
                      <a:lnTo>
                        <a:pt x="76" y="341"/>
                      </a:lnTo>
                      <a:lnTo>
                        <a:pt x="135" y="308"/>
                      </a:lnTo>
                      <a:lnTo>
                        <a:pt x="147" y="281"/>
                      </a:lnTo>
                      <a:lnTo>
                        <a:pt x="168" y="276"/>
                      </a:lnTo>
                      <a:lnTo>
                        <a:pt x="271" y="243"/>
                      </a:lnTo>
                      <a:lnTo>
                        <a:pt x="336" y="206"/>
                      </a:lnTo>
                      <a:lnTo>
                        <a:pt x="423" y="119"/>
                      </a:lnTo>
                      <a:lnTo>
                        <a:pt x="445" y="114"/>
                      </a:lnTo>
                      <a:lnTo>
                        <a:pt x="515" y="38"/>
                      </a:lnTo>
                      <a:lnTo>
                        <a:pt x="558" y="11"/>
                      </a:lnTo>
                      <a:lnTo>
                        <a:pt x="640" y="0"/>
                      </a:lnTo>
                      <a:lnTo>
                        <a:pt x="656" y="5"/>
                      </a:lnTo>
                      <a:lnTo>
                        <a:pt x="661" y="16"/>
                      </a:lnTo>
                      <a:lnTo>
                        <a:pt x="618" y="44"/>
                      </a:lnTo>
                      <a:lnTo>
                        <a:pt x="607" y="49"/>
                      </a:lnTo>
                      <a:lnTo>
                        <a:pt x="591" y="81"/>
                      </a:lnTo>
                      <a:lnTo>
                        <a:pt x="537" y="141"/>
                      </a:lnTo>
                      <a:lnTo>
                        <a:pt x="510" y="167"/>
                      </a:lnTo>
                      <a:lnTo>
                        <a:pt x="493" y="184"/>
                      </a:lnTo>
                      <a:lnTo>
                        <a:pt x="482" y="238"/>
                      </a:lnTo>
                      <a:lnTo>
                        <a:pt x="493" y="276"/>
                      </a:lnTo>
                      <a:lnTo>
                        <a:pt x="504" y="255"/>
                      </a:lnTo>
                      <a:lnTo>
                        <a:pt x="547" y="216"/>
                      </a:lnTo>
                      <a:lnTo>
                        <a:pt x="580" y="216"/>
                      </a:lnTo>
                      <a:lnTo>
                        <a:pt x="602" y="206"/>
                      </a:lnTo>
                      <a:lnTo>
                        <a:pt x="705" y="255"/>
                      </a:lnTo>
                      <a:lnTo>
                        <a:pt x="786" y="346"/>
                      </a:lnTo>
                      <a:lnTo>
                        <a:pt x="845" y="336"/>
                      </a:lnTo>
                      <a:lnTo>
                        <a:pt x="884" y="336"/>
                      </a:lnTo>
                      <a:lnTo>
                        <a:pt x="905" y="352"/>
                      </a:lnTo>
                      <a:lnTo>
                        <a:pt x="926" y="352"/>
                      </a:lnTo>
                      <a:lnTo>
                        <a:pt x="933" y="346"/>
                      </a:lnTo>
                      <a:lnTo>
                        <a:pt x="954" y="357"/>
                      </a:lnTo>
                      <a:lnTo>
                        <a:pt x="954" y="368"/>
                      </a:lnTo>
                      <a:lnTo>
                        <a:pt x="970" y="357"/>
                      </a:lnTo>
                      <a:lnTo>
                        <a:pt x="986" y="336"/>
                      </a:lnTo>
                      <a:lnTo>
                        <a:pt x="1057" y="281"/>
                      </a:lnTo>
                      <a:lnTo>
                        <a:pt x="1289" y="222"/>
                      </a:lnTo>
                      <a:lnTo>
                        <a:pt x="1349" y="190"/>
                      </a:lnTo>
                      <a:lnTo>
                        <a:pt x="1377" y="179"/>
                      </a:lnTo>
                      <a:lnTo>
                        <a:pt x="1387" y="195"/>
                      </a:lnTo>
                      <a:lnTo>
                        <a:pt x="1371" y="227"/>
                      </a:lnTo>
                      <a:lnTo>
                        <a:pt x="1371" y="243"/>
                      </a:lnTo>
                      <a:lnTo>
                        <a:pt x="1398" y="297"/>
                      </a:lnTo>
                      <a:lnTo>
                        <a:pt x="1415" y="308"/>
                      </a:lnTo>
                      <a:lnTo>
                        <a:pt x="1431" y="297"/>
                      </a:lnTo>
                      <a:lnTo>
                        <a:pt x="1468" y="303"/>
                      </a:lnTo>
                      <a:lnTo>
                        <a:pt x="1485" y="292"/>
                      </a:lnTo>
                      <a:lnTo>
                        <a:pt x="1561" y="287"/>
                      </a:lnTo>
                      <a:lnTo>
                        <a:pt x="1594" y="308"/>
                      </a:lnTo>
                      <a:lnTo>
                        <a:pt x="1620" y="362"/>
                      </a:lnTo>
                      <a:lnTo>
                        <a:pt x="1642" y="390"/>
                      </a:lnTo>
                      <a:lnTo>
                        <a:pt x="1701" y="411"/>
                      </a:lnTo>
                      <a:lnTo>
                        <a:pt x="1761" y="401"/>
                      </a:lnTo>
                      <a:lnTo>
                        <a:pt x="1778" y="401"/>
                      </a:lnTo>
                      <a:lnTo>
                        <a:pt x="1794" y="411"/>
                      </a:lnTo>
                      <a:lnTo>
                        <a:pt x="1794" y="432"/>
                      </a:lnTo>
                      <a:lnTo>
                        <a:pt x="1766" y="455"/>
                      </a:lnTo>
                      <a:lnTo>
                        <a:pt x="1729" y="460"/>
                      </a:lnTo>
                      <a:lnTo>
                        <a:pt x="1712" y="455"/>
                      </a:lnTo>
                      <a:lnTo>
                        <a:pt x="1707" y="443"/>
                      </a:lnTo>
                      <a:lnTo>
                        <a:pt x="1696" y="443"/>
                      </a:lnTo>
                      <a:lnTo>
                        <a:pt x="1659" y="465"/>
                      </a:lnTo>
                      <a:lnTo>
                        <a:pt x="1631" y="455"/>
                      </a:lnTo>
                      <a:lnTo>
                        <a:pt x="1610" y="455"/>
                      </a:lnTo>
                      <a:lnTo>
                        <a:pt x="1545" y="465"/>
                      </a:lnTo>
                      <a:lnTo>
                        <a:pt x="1507" y="455"/>
                      </a:lnTo>
                      <a:lnTo>
                        <a:pt x="1491" y="465"/>
                      </a:lnTo>
                      <a:lnTo>
                        <a:pt x="1501" y="503"/>
                      </a:lnTo>
                      <a:lnTo>
                        <a:pt x="1491" y="513"/>
                      </a:lnTo>
                      <a:lnTo>
                        <a:pt x="1475" y="508"/>
                      </a:lnTo>
                      <a:lnTo>
                        <a:pt x="1436" y="476"/>
                      </a:lnTo>
                      <a:lnTo>
                        <a:pt x="1338" y="460"/>
                      </a:lnTo>
                      <a:lnTo>
                        <a:pt x="1317" y="465"/>
                      </a:lnTo>
                      <a:lnTo>
                        <a:pt x="1296" y="455"/>
                      </a:lnTo>
                      <a:lnTo>
                        <a:pt x="1231" y="503"/>
                      </a:lnTo>
                      <a:lnTo>
                        <a:pt x="1214" y="503"/>
                      </a:lnTo>
                      <a:lnTo>
                        <a:pt x="1187" y="519"/>
                      </a:lnTo>
                      <a:lnTo>
                        <a:pt x="1176" y="530"/>
                      </a:lnTo>
                      <a:lnTo>
                        <a:pt x="1165" y="536"/>
                      </a:lnTo>
                      <a:lnTo>
                        <a:pt x="1127" y="530"/>
                      </a:lnTo>
                      <a:lnTo>
                        <a:pt x="1089" y="536"/>
                      </a:lnTo>
                      <a:lnTo>
                        <a:pt x="1084" y="568"/>
                      </a:lnTo>
                      <a:lnTo>
                        <a:pt x="1073" y="584"/>
                      </a:lnTo>
                      <a:lnTo>
                        <a:pt x="992" y="660"/>
                      </a:lnTo>
                      <a:lnTo>
                        <a:pt x="981" y="654"/>
                      </a:lnTo>
                      <a:lnTo>
                        <a:pt x="975" y="643"/>
                      </a:lnTo>
                      <a:lnTo>
                        <a:pt x="1008" y="595"/>
                      </a:lnTo>
                      <a:lnTo>
                        <a:pt x="1003" y="573"/>
                      </a:lnTo>
                      <a:lnTo>
                        <a:pt x="959" y="573"/>
                      </a:lnTo>
                      <a:lnTo>
                        <a:pt x="943" y="617"/>
                      </a:lnTo>
                      <a:lnTo>
                        <a:pt x="926" y="638"/>
                      </a:lnTo>
                      <a:lnTo>
                        <a:pt x="910" y="611"/>
                      </a:lnTo>
                      <a:lnTo>
                        <a:pt x="900" y="573"/>
                      </a:lnTo>
                      <a:lnTo>
                        <a:pt x="894" y="578"/>
                      </a:lnTo>
                      <a:lnTo>
                        <a:pt x="884" y="633"/>
                      </a:lnTo>
                      <a:lnTo>
                        <a:pt x="856" y="682"/>
                      </a:lnTo>
                      <a:lnTo>
                        <a:pt x="835" y="736"/>
                      </a:lnTo>
                      <a:lnTo>
                        <a:pt x="819" y="768"/>
                      </a:lnTo>
                      <a:lnTo>
                        <a:pt x="780" y="828"/>
                      </a:lnTo>
                      <a:lnTo>
                        <a:pt x="780" y="865"/>
                      </a:lnTo>
                      <a:lnTo>
                        <a:pt x="775" y="882"/>
                      </a:lnTo>
                      <a:lnTo>
                        <a:pt x="737" y="854"/>
                      </a:lnTo>
                      <a:lnTo>
                        <a:pt x="726" y="817"/>
                      </a:lnTo>
                      <a:lnTo>
                        <a:pt x="742" y="801"/>
                      </a:lnTo>
                      <a:lnTo>
                        <a:pt x="742" y="779"/>
                      </a:lnTo>
                      <a:lnTo>
                        <a:pt x="737" y="773"/>
                      </a:lnTo>
                      <a:lnTo>
                        <a:pt x="694" y="784"/>
                      </a:lnTo>
                      <a:lnTo>
                        <a:pt x="682" y="779"/>
                      </a:lnTo>
                      <a:lnTo>
                        <a:pt x="699" y="687"/>
                      </a:lnTo>
                      <a:lnTo>
                        <a:pt x="694" y="654"/>
                      </a:lnTo>
                      <a:lnTo>
                        <a:pt x="645" y="633"/>
                      </a:lnTo>
                      <a:lnTo>
                        <a:pt x="607" y="622"/>
                      </a:lnTo>
                      <a:lnTo>
                        <a:pt x="607" y="606"/>
                      </a:lnTo>
                      <a:lnTo>
                        <a:pt x="612" y="595"/>
                      </a:lnTo>
                      <a:lnTo>
                        <a:pt x="596" y="584"/>
                      </a:lnTo>
                      <a:lnTo>
                        <a:pt x="558" y="568"/>
                      </a:lnTo>
                      <a:lnTo>
                        <a:pt x="504" y="557"/>
                      </a:lnTo>
                      <a:lnTo>
                        <a:pt x="482" y="562"/>
                      </a:lnTo>
                      <a:lnTo>
                        <a:pt x="466" y="573"/>
                      </a:lnTo>
                      <a:lnTo>
                        <a:pt x="461" y="557"/>
                      </a:lnTo>
                      <a:lnTo>
                        <a:pt x="423" y="557"/>
                      </a:lnTo>
                      <a:lnTo>
                        <a:pt x="374" y="513"/>
                      </a:lnTo>
                      <a:lnTo>
                        <a:pt x="342" y="513"/>
                      </a:lnTo>
                      <a:lnTo>
                        <a:pt x="98" y="465"/>
                      </a:lnTo>
                      <a:lnTo>
                        <a:pt x="82" y="455"/>
                      </a:lnTo>
                      <a:lnTo>
                        <a:pt x="70" y="416"/>
                      </a:lnTo>
                      <a:lnTo>
                        <a:pt x="49" y="401"/>
                      </a:lnTo>
                      <a:lnTo>
                        <a:pt x="16" y="395"/>
                      </a:lnTo>
                      <a:lnTo>
                        <a:pt x="0" y="373"/>
                      </a:lnTo>
                      <a:close/>
                    </a:path>
                  </a:pathLst>
                </a:custGeom>
                <a:grpFill/>
                <a:ln w="9525">
                  <a:solidFill>
                    <a:schemeClr val="bg2">
                      <a:lumMod val="40000"/>
                      <a:lumOff val="60000"/>
                    </a:schemeClr>
                  </a:solidFill>
                  <a:round/>
                  <a:headEnd/>
                  <a:tailEnd/>
                </a:ln>
              </p:spPr>
            </p:sp>
          </p:grpSp>
          <p:sp>
            <p:nvSpPr>
              <p:cNvPr id="115" name="WI"/>
              <p:cNvSpPr>
                <a:spLocks/>
              </p:cNvSpPr>
              <p:nvPr/>
            </p:nvSpPr>
            <p:spPr bwMode="auto">
              <a:xfrm>
                <a:off x="2845414" y="1371967"/>
                <a:ext cx="377696" cy="402025"/>
              </a:xfrm>
              <a:custGeom>
                <a:avLst/>
                <a:gdLst>
                  <a:gd name="T0" fmla="*/ 2147483647 w 1549"/>
                  <a:gd name="T1" fmla="*/ 2147483647 h 1649"/>
                  <a:gd name="T2" fmla="*/ 2147483647 w 1549"/>
                  <a:gd name="T3" fmla="*/ 2147483647 h 1649"/>
                  <a:gd name="T4" fmla="*/ 2147483647 w 1549"/>
                  <a:gd name="T5" fmla="*/ 2147483647 h 1649"/>
                  <a:gd name="T6" fmla="*/ 2147483647 w 1549"/>
                  <a:gd name="T7" fmla="*/ 2147483647 h 1649"/>
                  <a:gd name="T8" fmla="*/ 2147483647 w 1549"/>
                  <a:gd name="T9" fmla="*/ 2147483647 h 1649"/>
                  <a:gd name="T10" fmla="*/ 2147483647 w 1549"/>
                  <a:gd name="T11" fmla="*/ 2147483647 h 1649"/>
                  <a:gd name="T12" fmla="*/ 2147483647 w 1549"/>
                  <a:gd name="T13" fmla="*/ 2147483647 h 1649"/>
                  <a:gd name="T14" fmla="*/ 2147483647 w 1549"/>
                  <a:gd name="T15" fmla="*/ 2147483647 h 1649"/>
                  <a:gd name="T16" fmla="*/ 2147483647 w 1549"/>
                  <a:gd name="T17" fmla="*/ 2147483647 h 1649"/>
                  <a:gd name="T18" fmla="*/ 2147483647 w 1549"/>
                  <a:gd name="T19" fmla="*/ 2147483647 h 1649"/>
                  <a:gd name="T20" fmla="*/ 2147483647 w 1549"/>
                  <a:gd name="T21" fmla="*/ 2147483647 h 1649"/>
                  <a:gd name="T22" fmla="*/ 2147483647 w 1549"/>
                  <a:gd name="T23" fmla="*/ 2147483647 h 1649"/>
                  <a:gd name="T24" fmla="*/ 2147483647 w 1549"/>
                  <a:gd name="T25" fmla="*/ 2147483647 h 1649"/>
                  <a:gd name="T26" fmla="*/ 2147483647 w 1549"/>
                  <a:gd name="T27" fmla="*/ 2147483647 h 1649"/>
                  <a:gd name="T28" fmla="*/ 0 w 1549"/>
                  <a:gd name="T29" fmla="*/ 2147483647 h 1649"/>
                  <a:gd name="T30" fmla="*/ 2147483647 w 1549"/>
                  <a:gd name="T31" fmla="*/ 2147483647 h 1649"/>
                  <a:gd name="T32" fmla="*/ 2147483647 w 1549"/>
                  <a:gd name="T33" fmla="*/ 2147483647 h 1649"/>
                  <a:gd name="T34" fmla="*/ 2147483647 w 1549"/>
                  <a:gd name="T35" fmla="*/ 2147483647 h 1649"/>
                  <a:gd name="T36" fmla="*/ 2147483647 w 1549"/>
                  <a:gd name="T37" fmla="*/ 2147483647 h 1649"/>
                  <a:gd name="T38" fmla="*/ 2147483647 w 1549"/>
                  <a:gd name="T39" fmla="*/ 2147483647 h 1649"/>
                  <a:gd name="T40" fmla="*/ 2147483647 w 1549"/>
                  <a:gd name="T41" fmla="*/ 2147483647 h 1649"/>
                  <a:gd name="T42" fmla="*/ 2147483647 w 1549"/>
                  <a:gd name="T43" fmla="*/ 2147483647 h 1649"/>
                  <a:gd name="T44" fmla="*/ 2147483647 w 1549"/>
                  <a:gd name="T45" fmla="*/ 2147483647 h 1649"/>
                  <a:gd name="T46" fmla="*/ 2147483647 w 1549"/>
                  <a:gd name="T47" fmla="*/ 2147483647 h 1649"/>
                  <a:gd name="T48" fmla="*/ 2147483647 w 1549"/>
                  <a:gd name="T49" fmla="*/ 2147483647 h 1649"/>
                  <a:gd name="T50" fmla="*/ 2147483647 w 1549"/>
                  <a:gd name="T51" fmla="*/ 2147483647 h 1649"/>
                  <a:gd name="T52" fmla="*/ 2147483647 w 1549"/>
                  <a:gd name="T53" fmla="*/ 2147483647 h 1649"/>
                  <a:gd name="T54" fmla="*/ 2147483647 w 1549"/>
                  <a:gd name="T55" fmla="*/ 2147483647 h 1649"/>
                  <a:gd name="T56" fmla="*/ 2147483647 w 1549"/>
                  <a:gd name="T57" fmla="*/ 2147483647 h 1649"/>
                  <a:gd name="T58" fmla="*/ 2147483647 w 1549"/>
                  <a:gd name="T59" fmla="*/ 2147483647 h 1649"/>
                  <a:gd name="T60" fmla="*/ 2147483647 w 1549"/>
                  <a:gd name="T61" fmla="*/ 2147483647 h 1649"/>
                  <a:gd name="T62" fmla="*/ 2147483647 w 1549"/>
                  <a:gd name="T63" fmla="*/ 2147483647 h 1649"/>
                  <a:gd name="T64" fmla="*/ 2147483647 w 1549"/>
                  <a:gd name="T65" fmla="*/ 2147483647 h 1649"/>
                  <a:gd name="T66" fmla="*/ 2147483647 w 1549"/>
                  <a:gd name="T67" fmla="*/ 2147483647 h 1649"/>
                  <a:gd name="T68" fmla="*/ 2147483647 w 1549"/>
                  <a:gd name="T69" fmla="*/ 2147483647 h 1649"/>
                  <a:gd name="T70" fmla="*/ 2147483647 w 1549"/>
                  <a:gd name="T71" fmla="*/ 2147483647 h 1649"/>
                  <a:gd name="T72" fmla="*/ 2147483647 w 1549"/>
                  <a:gd name="T73" fmla="*/ 2147483647 h 1649"/>
                  <a:gd name="T74" fmla="*/ 2147483647 w 1549"/>
                  <a:gd name="T75" fmla="*/ 2147483647 h 1649"/>
                  <a:gd name="T76" fmla="*/ 2147483647 w 1549"/>
                  <a:gd name="T77" fmla="*/ 2147483647 h 1649"/>
                  <a:gd name="T78" fmla="*/ 2147483647 w 1549"/>
                  <a:gd name="T79" fmla="*/ 2147483647 h 1649"/>
                  <a:gd name="T80" fmla="*/ 2147483647 w 1549"/>
                  <a:gd name="T81" fmla="*/ 2147483647 h 1649"/>
                  <a:gd name="T82" fmla="*/ 2147483647 w 1549"/>
                  <a:gd name="T83" fmla="*/ 2147483647 h 1649"/>
                  <a:gd name="T84" fmla="*/ 2147483647 w 1549"/>
                  <a:gd name="T85" fmla="*/ 2147483647 h 1649"/>
                  <a:gd name="T86" fmla="*/ 2147483647 w 1549"/>
                  <a:gd name="T87" fmla="*/ 2147483647 h 1649"/>
                  <a:gd name="T88" fmla="*/ 2147483647 w 1549"/>
                  <a:gd name="T89" fmla="*/ 2147483647 h 1649"/>
                  <a:gd name="T90" fmla="*/ 2147483647 w 1549"/>
                  <a:gd name="T91" fmla="*/ 2147483647 h 1649"/>
                  <a:gd name="T92" fmla="*/ 2147483647 w 1549"/>
                  <a:gd name="T93" fmla="*/ 2147483647 h 1649"/>
                  <a:gd name="T94" fmla="*/ 2147483647 w 1549"/>
                  <a:gd name="T95" fmla="*/ 2147483647 h 1649"/>
                  <a:gd name="T96" fmla="*/ 2147483647 w 1549"/>
                  <a:gd name="T97" fmla="*/ 2147483647 h 1649"/>
                  <a:gd name="T98" fmla="*/ 2147483647 w 1549"/>
                  <a:gd name="T99" fmla="*/ 2147483647 h 1649"/>
                  <a:gd name="T100" fmla="*/ 2147483647 w 1549"/>
                  <a:gd name="T101" fmla="*/ 2147483647 h 1649"/>
                  <a:gd name="T102" fmla="*/ 2147483647 w 1549"/>
                  <a:gd name="T103" fmla="*/ 2147483647 h 1649"/>
                  <a:gd name="T104" fmla="*/ 2147483647 w 1549"/>
                  <a:gd name="T105" fmla="*/ 2147483647 h 1649"/>
                  <a:gd name="T106" fmla="*/ 2147483647 w 1549"/>
                  <a:gd name="T107" fmla="*/ 2147483647 h 1649"/>
                  <a:gd name="T108" fmla="*/ 2147483647 w 1549"/>
                  <a:gd name="T109" fmla="*/ 2147483647 h 1649"/>
                  <a:gd name="T110" fmla="*/ 2147483647 w 1549"/>
                  <a:gd name="T111" fmla="*/ 2147483647 h 1649"/>
                  <a:gd name="T112" fmla="*/ 2147483647 w 1549"/>
                  <a:gd name="T113" fmla="*/ 2147483647 h 1649"/>
                  <a:gd name="T114" fmla="*/ 2147483647 w 1549"/>
                  <a:gd name="T115" fmla="*/ 2147483647 h 1649"/>
                  <a:gd name="T116" fmla="*/ 2147483647 w 1549"/>
                  <a:gd name="T117" fmla="*/ 2147483647 h 1649"/>
                  <a:gd name="T118" fmla="*/ 2147483647 w 1549"/>
                  <a:gd name="T119" fmla="*/ 2147483647 h 1649"/>
                  <a:gd name="T120" fmla="*/ 2147483647 w 1549"/>
                  <a:gd name="T121" fmla="*/ 2147483647 h 164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549"/>
                  <a:gd name="T184" fmla="*/ 0 h 1649"/>
                  <a:gd name="T185" fmla="*/ 1549 w 1549"/>
                  <a:gd name="T186" fmla="*/ 1649 h 164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549" h="1649">
                    <a:moveTo>
                      <a:pt x="656" y="1649"/>
                    </a:moveTo>
                    <a:lnTo>
                      <a:pt x="644" y="1617"/>
                    </a:lnTo>
                    <a:lnTo>
                      <a:pt x="617" y="1596"/>
                    </a:lnTo>
                    <a:lnTo>
                      <a:pt x="536" y="1563"/>
                    </a:lnTo>
                    <a:lnTo>
                      <a:pt x="509" y="1461"/>
                    </a:lnTo>
                    <a:lnTo>
                      <a:pt x="493" y="1412"/>
                    </a:lnTo>
                    <a:lnTo>
                      <a:pt x="514" y="1379"/>
                    </a:lnTo>
                    <a:lnTo>
                      <a:pt x="519" y="1358"/>
                    </a:lnTo>
                    <a:lnTo>
                      <a:pt x="487" y="1326"/>
                    </a:lnTo>
                    <a:lnTo>
                      <a:pt x="471" y="1282"/>
                    </a:lnTo>
                    <a:lnTo>
                      <a:pt x="465" y="1217"/>
                    </a:lnTo>
                    <a:lnTo>
                      <a:pt x="465" y="1168"/>
                    </a:lnTo>
                    <a:lnTo>
                      <a:pt x="454" y="1147"/>
                    </a:lnTo>
                    <a:lnTo>
                      <a:pt x="373" y="1087"/>
                    </a:lnTo>
                    <a:lnTo>
                      <a:pt x="298" y="1033"/>
                    </a:lnTo>
                    <a:lnTo>
                      <a:pt x="270" y="980"/>
                    </a:lnTo>
                    <a:lnTo>
                      <a:pt x="189" y="941"/>
                    </a:lnTo>
                    <a:lnTo>
                      <a:pt x="173" y="931"/>
                    </a:lnTo>
                    <a:lnTo>
                      <a:pt x="168" y="915"/>
                    </a:lnTo>
                    <a:lnTo>
                      <a:pt x="156" y="904"/>
                    </a:lnTo>
                    <a:lnTo>
                      <a:pt x="91" y="892"/>
                    </a:lnTo>
                    <a:lnTo>
                      <a:pt x="81" y="876"/>
                    </a:lnTo>
                    <a:lnTo>
                      <a:pt x="54" y="855"/>
                    </a:lnTo>
                    <a:lnTo>
                      <a:pt x="37" y="834"/>
                    </a:lnTo>
                    <a:lnTo>
                      <a:pt x="37" y="736"/>
                    </a:lnTo>
                    <a:lnTo>
                      <a:pt x="49" y="671"/>
                    </a:lnTo>
                    <a:lnTo>
                      <a:pt x="42" y="639"/>
                    </a:lnTo>
                    <a:lnTo>
                      <a:pt x="65" y="595"/>
                    </a:lnTo>
                    <a:lnTo>
                      <a:pt x="37" y="552"/>
                    </a:lnTo>
                    <a:lnTo>
                      <a:pt x="0" y="530"/>
                    </a:lnTo>
                    <a:lnTo>
                      <a:pt x="16" y="471"/>
                    </a:lnTo>
                    <a:lnTo>
                      <a:pt x="26" y="465"/>
                    </a:lnTo>
                    <a:lnTo>
                      <a:pt x="32" y="433"/>
                    </a:lnTo>
                    <a:lnTo>
                      <a:pt x="108" y="368"/>
                    </a:lnTo>
                    <a:lnTo>
                      <a:pt x="130" y="358"/>
                    </a:lnTo>
                    <a:lnTo>
                      <a:pt x="151" y="335"/>
                    </a:lnTo>
                    <a:lnTo>
                      <a:pt x="146" y="135"/>
                    </a:lnTo>
                    <a:lnTo>
                      <a:pt x="162" y="119"/>
                    </a:lnTo>
                    <a:lnTo>
                      <a:pt x="179" y="93"/>
                    </a:lnTo>
                    <a:lnTo>
                      <a:pt x="205" y="109"/>
                    </a:lnTo>
                    <a:lnTo>
                      <a:pt x="244" y="114"/>
                    </a:lnTo>
                    <a:lnTo>
                      <a:pt x="287" y="109"/>
                    </a:lnTo>
                    <a:lnTo>
                      <a:pt x="357" y="71"/>
                    </a:lnTo>
                    <a:lnTo>
                      <a:pt x="487" y="6"/>
                    </a:lnTo>
                    <a:lnTo>
                      <a:pt x="509" y="0"/>
                    </a:lnTo>
                    <a:lnTo>
                      <a:pt x="519" y="12"/>
                    </a:lnTo>
                    <a:lnTo>
                      <a:pt x="519" y="44"/>
                    </a:lnTo>
                    <a:lnTo>
                      <a:pt x="509" y="65"/>
                    </a:lnTo>
                    <a:lnTo>
                      <a:pt x="503" y="82"/>
                    </a:lnTo>
                    <a:lnTo>
                      <a:pt x="493" y="130"/>
                    </a:lnTo>
                    <a:lnTo>
                      <a:pt x="542" y="109"/>
                    </a:lnTo>
                    <a:lnTo>
                      <a:pt x="568" y="109"/>
                    </a:lnTo>
                    <a:lnTo>
                      <a:pt x="596" y="135"/>
                    </a:lnTo>
                    <a:lnTo>
                      <a:pt x="628" y="130"/>
                    </a:lnTo>
                    <a:lnTo>
                      <a:pt x="644" y="152"/>
                    </a:lnTo>
                    <a:lnTo>
                      <a:pt x="677" y="158"/>
                    </a:lnTo>
                    <a:lnTo>
                      <a:pt x="698" y="173"/>
                    </a:lnTo>
                    <a:lnTo>
                      <a:pt x="710" y="212"/>
                    </a:lnTo>
                    <a:lnTo>
                      <a:pt x="726" y="222"/>
                    </a:lnTo>
                    <a:lnTo>
                      <a:pt x="970" y="270"/>
                    </a:lnTo>
                    <a:lnTo>
                      <a:pt x="1002" y="270"/>
                    </a:lnTo>
                    <a:lnTo>
                      <a:pt x="1051" y="314"/>
                    </a:lnTo>
                    <a:lnTo>
                      <a:pt x="1089" y="314"/>
                    </a:lnTo>
                    <a:lnTo>
                      <a:pt x="1094" y="330"/>
                    </a:lnTo>
                    <a:lnTo>
                      <a:pt x="1110" y="319"/>
                    </a:lnTo>
                    <a:lnTo>
                      <a:pt x="1132" y="314"/>
                    </a:lnTo>
                    <a:lnTo>
                      <a:pt x="1186" y="325"/>
                    </a:lnTo>
                    <a:lnTo>
                      <a:pt x="1224" y="341"/>
                    </a:lnTo>
                    <a:lnTo>
                      <a:pt x="1240" y="352"/>
                    </a:lnTo>
                    <a:lnTo>
                      <a:pt x="1235" y="363"/>
                    </a:lnTo>
                    <a:lnTo>
                      <a:pt x="1235" y="379"/>
                    </a:lnTo>
                    <a:lnTo>
                      <a:pt x="1273" y="390"/>
                    </a:lnTo>
                    <a:lnTo>
                      <a:pt x="1322" y="411"/>
                    </a:lnTo>
                    <a:lnTo>
                      <a:pt x="1327" y="444"/>
                    </a:lnTo>
                    <a:lnTo>
                      <a:pt x="1310" y="536"/>
                    </a:lnTo>
                    <a:lnTo>
                      <a:pt x="1322" y="541"/>
                    </a:lnTo>
                    <a:lnTo>
                      <a:pt x="1365" y="530"/>
                    </a:lnTo>
                    <a:lnTo>
                      <a:pt x="1370" y="536"/>
                    </a:lnTo>
                    <a:lnTo>
                      <a:pt x="1370" y="558"/>
                    </a:lnTo>
                    <a:lnTo>
                      <a:pt x="1354" y="574"/>
                    </a:lnTo>
                    <a:lnTo>
                      <a:pt x="1365" y="611"/>
                    </a:lnTo>
                    <a:lnTo>
                      <a:pt x="1403" y="639"/>
                    </a:lnTo>
                    <a:lnTo>
                      <a:pt x="1398" y="644"/>
                    </a:lnTo>
                    <a:lnTo>
                      <a:pt x="1343" y="698"/>
                    </a:lnTo>
                    <a:lnTo>
                      <a:pt x="1310" y="774"/>
                    </a:lnTo>
                    <a:lnTo>
                      <a:pt x="1294" y="822"/>
                    </a:lnTo>
                    <a:lnTo>
                      <a:pt x="1289" y="839"/>
                    </a:lnTo>
                    <a:lnTo>
                      <a:pt x="1305" y="850"/>
                    </a:lnTo>
                    <a:lnTo>
                      <a:pt x="1343" y="827"/>
                    </a:lnTo>
                    <a:lnTo>
                      <a:pt x="1387" y="746"/>
                    </a:lnTo>
                    <a:lnTo>
                      <a:pt x="1430" y="709"/>
                    </a:lnTo>
                    <a:lnTo>
                      <a:pt x="1452" y="698"/>
                    </a:lnTo>
                    <a:lnTo>
                      <a:pt x="1463" y="681"/>
                    </a:lnTo>
                    <a:lnTo>
                      <a:pt x="1484" y="660"/>
                    </a:lnTo>
                    <a:lnTo>
                      <a:pt x="1489" y="639"/>
                    </a:lnTo>
                    <a:lnTo>
                      <a:pt x="1489" y="611"/>
                    </a:lnTo>
                    <a:lnTo>
                      <a:pt x="1495" y="590"/>
                    </a:lnTo>
                    <a:lnTo>
                      <a:pt x="1506" y="579"/>
                    </a:lnTo>
                    <a:lnTo>
                      <a:pt x="1517" y="558"/>
                    </a:lnTo>
                    <a:lnTo>
                      <a:pt x="1528" y="546"/>
                    </a:lnTo>
                    <a:lnTo>
                      <a:pt x="1544" y="546"/>
                    </a:lnTo>
                    <a:lnTo>
                      <a:pt x="1549" y="563"/>
                    </a:lnTo>
                    <a:lnTo>
                      <a:pt x="1549" y="606"/>
                    </a:lnTo>
                    <a:lnTo>
                      <a:pt x="1512" y="698"/>
                    </a:lnTo>
                    <a:lnTo>
                      <a:pt x="1489" y="725"/>
                    </a:lnTo>
                    <a:lnTo>
                      <a:pt x="1479" y="757"/>
                    </a:lnTo>
                    <a:lnTo>
                      <a:pt x="1484" y="774"/>
                    </a:lnTo>
                    <a:lnTo>
                      <a:pt x="1447" y="855"/>
                    </a:lnTo>
                    <a:lnTo>
                      <a:pt x="1447" y="920"/>
                    </a:lnTo>
                    <a:lnTo>
                      <a:pt x="1447" y="968"/>
                    </a:lnTo>
                    <a:lnTo>
                      <a:pt x="1408" y="1006"/>
                    </a:lnTo>
                    <a:lnTo>
                      <a:pt x="1403" y="1022"/>
                    </a:lnTo>
                    <a:lnTo>
                      <a:pt x="1414" y="1077"/>
                    </a:lnTo>
                    <a:lnTo>
                      <a:pt x="1414" y="1168"/>
                    </a:lnTo>
                    <a:lnTo>
                      <a:pt x="1403" y="1185"/>
                    </a:lnTo>
                    <a:lnTo>
                      <a:pt x="1370" y="1277"/>
                    </a:lnTo>
                    <a:lnTo>
                      <a:pt x="1392" y="1417"/>
                    </a:lnTo>
                    <a:lnTo>
                      <a:pt x="1430" y="1509"/>
                    </a:lnTo>
                    <a:lnTo>
                      <a:pt x="1419" y="1526"/>
                    </a:lnTo>
                    <a:lnTo>
                      <a:pt x="1424" y="1542"/>
                    </a:lnTo>
                    <a:lnTo>
                      <a:pt x="1419" y="1558"/>
                    </a:lnTo>
                    <a:lnTo>
                      <a:pt x="1424" y="1601"/>
                    </a:lnTo>
                    <a:lnTo>
                      <a:pt x="656" y="1649"/>
                    </a:lnTo>
                    <a:close/>
                  </a:path>
                </a:pathLst>
              </a:custGeom>
              <a:solidFill>
                <a:schemeClr val="bg2">
                  <a:lumMod val="40000"/>
                  <a:lumOff val="60000"/>
                </a:schemeClr>
              </a:solidFill>
              <a:ln w="9525">
                <a:solidFill>
                  <a:schemeClr val="bg2">
                    <a:lumMod val="40000"/>
                    <a:lumOff val="60000"/>
                  </a:schemeClr>
                </a:solidFill>
                <a:round/>
                <a:headEnd/>
                <a:tailEnd/>
              </a:ln>
            </p:spPr>
          </p:sp>
          <p:sp>
            <p:nvSpPr>
              <p:cNvPr id="116" name="IN"/>
              <p:cNvSpPr>
                <a:spLocks/>
              </p:cNvSpPr>
              <p:nvPr/>
            </p:nvSpPr>
            <p:spPr bwMode="auto">
              <a:xfrm>
                <a:off x="3215078" y="1806152"/>
                <a:ext cx="216974" cy="385943"/>
              </a:xfrm>
              <a:custGeom>
                <a:avLst/>
                <a:gdLst>
                  <a:gd name="T0" fmla="*/ 2147483647 w 893"/>
                  <a:gd name="T1" fmla="*/ 2147483647 h 1568"/>
                  <a:gd name="T2" fmla="*/ 2147483647 w 893"/>
                  <a:gd name="T3" fmla="*/ 2147483647 h 1568"/>
                  <a:gd name="T4" fmla="*/ 2147483647 w 893"/>
                  <a:gd name="T5" fmla="*/ 2147483647 h 1568"/>
                  <a:gd name="T6" fmla="*/ 2147483647 w 893"/>
                  <a:gd name="T7" fmla="*/ 2147483647 h 1568"/>
                  <a:gd name="T8" fmla="*/ 2147483647 w 893"/>
                  <a:gd name="T9" fmla="*/ 2147483647 h 1568"/>
                  <a:gd name="T10" fmla="*/ 2147483647 w 893"/>
                  <a:gd name="T11" fmla="*/ 2147483647 h 1568"/>
                  <a:gd name="T12" fmla="*/ 2147483647 w 893"/>
                  <a:gd name="T13" fmla="*/ 2147483647 h 1568"/>
                  <a:gd name="T14" fmla="*/ 2147483647 w 893"/>
                  <a:gd name="T15" fmla="*/ 2147483647 h 1568"/>
                  <a:gd name="T16" fmla="*/ 2147483647 w 893"/>
                  <a:gd name="T17" fmla="*/ 2147483647 h 1568"/>
                  <a:gd name="T18" fmla="*/ 2147483647 w 893"/>
                  <a:gd name="T19" fmla="*/ 2147483647 h 1568"/>
                  <a:gd name="T20" fmla="*/ 2147483647 w 893"/>
                  <a:gd name="T21" fmla="*/ 2147483647 h 1568"/>
                  <a:gd name="T22" fmla="*/ 2147483647 w 893"/>
                  <a:gd name="T23" fmla="*/ 2147483647 h 1568"/>
                  <a:gd name="T24" fmla="*/ 0 w 893"/>
                  <a:gd name="T25" fmla="*/ 2147483647 h 1568"/>
                  <a:gd name="T26" fmla="*/ 0 w 893"/>
                  <a:gd name="T27" fmla="*/ 2147483647 h 1568"/>
                  <a:gd name="T28" fmla="*/ 2147483647 w 893"/>
                  <a:gd name="T29" fmla="*/ 2147483647 h 1568"/>
                  <a:gd name="T30" fmla="*/ 2147483647 w 893"/>
                  <a:gd name="T31" fmla="*/ 2147483647 h 1568"/>
                  <a:gd name="T32" fmla="*/ 2147483647 w 893"/>
                  <a:gd name="T33" fmla="*/ 2147483647 h 1568"/>
                  <a:gd name="T34" fmla="*/ 2147483647 w 893"/>
                  <a:gd name="T35" fmla="*/ 2147483647 h 1568"/>
                  <a:gd name="T36" fmla="*/ 2147483647 w 893"/>
                  <a:gd name="T37" fmla="*/ 2147483647 h 1568"/>
                  <a:gd name="T38" fmla="*/ 2147483647 w 893"/>
                  <a:gd name="T39" fmla="*/ 2147483647 h 1568"/>
                  <a:gd name="T40" fmla="*/ 2147483647 w 893"/>
                  <a:gd name="T41" fmla="*/ 2147483647 h 1568"/>
                  <a:gd name="T42" fmla="*/ 2147483647 w 893"/>
                  <a:gd name="T43" fmla="*/ 2147483647 h 1568"/>
                  <a:gd name="T44" fmla="*/ 2147483647 w 893"/>
                  <a:gd name="T45" fmla="*/ 2147483647 h 1568"/>
                  <a:gd name="T46" fmla="*/ 2147483647 w 893"/>
                  <a:gd name="T47" fmla="*/ 2147483647 h 1568"/>
                  <a:gd name="T48" fmla="*/ 2147483647 w 893"/>
                  <a:gd name="T49" fmla="*/ 2147483647 h 1568"/>
                  <a:gd name="T50" fmla="*/ 2147483647 w 893"/>
                  <a:gd name="T51" fmla="*/ 2147483647 h 1568"/>
                  <a:gd name="T52" fmla="*/ 2147483647 w 893"/>
                  <a:gd name="T53" fmla="*/ 2147483647 h 1568"/>
                  <a:gd name="T54" fmla="*/ 2147483647 w 893"/>
                  <a:gd name="T55" fmla="*/ 2147483647 h 1568"/>
                  <a:gd name="T56" fmla="*/ 2147483647 w 893"/>
                  <a:gd name="T57" fmla="*/ 2147483647 h 1568"/>
                  <a:gd name="T58" fmla="*/ 2147483647 w 893"/>
                  <a:gd name="T59" fmla="*/ 2147483647 h 1568"/>
                  <a:gd name="T60" fmla="*/ 2147483647 w 893"/>
                  <a:gd name="T61" fmla="*/ 2147483647 h 1568"/>
                  <a:gd name="T62" fmla="*/ 2147483647 w 893"/>
                  <a:gd name="T63" fmla="*/ 2147483647 h 1568"/>
                  <a:gd name="T64" fmla="*/ 2147483647 w 893"/>
                  <a:gd name="T65" fmla="*/ 2147483647 h 1568"/>
                  <a:gd name="T66" fmla="*/ 2147483647 w 893"/>
                  <a:gd name="T67" fmla="*/ 2147483647 h 1568"/>
                  <a:gd name="T68" fmla="*/ 2147483647 w 893"/>
                  <a:gd name="T69" fmla="*/ 2147483647 h 1568"/>
                  <a:gd name="T70" fmla="*/ 2147483647 w 893"/>
                  <a:gd name="T71" fmla="*/ 2147483647 h 1568"/>
                  <a:gd name="T72" fmla="*/ 2147483647 w 893"/>
                  <a:gd name="T73" fmla="*/ 2147483647 h 1568"/>
                  <a:gd name="T74" fmla="*/ 2147483647 w 893"/>
                  <a:gd name="T75" fmla="*/ 2147483647 h 1568"/>
                  <a:gd name="T76" fmla="*/ 2147483647 w 893"/>
                  <a:gd name="T77" fmla="*/ 2147483647 h 1568"/>
                  <a:gd name="T78" fmla="*/ 2147483647 w 893"/>
                  <a:gd name="T79" fmla="*/ 2147483647 h 1568"/>
                  <a:gd name="T80" fmla="*/ 2147483647 w 893"/>
                  <a:gd name="T81" fmla="*/ 2147483647 h 1568"/>
                  <a:gd name="T82" fmla="*/ 2147483647 w 893"/>
                  <a:gd name="T83" fmla="*/ 2147483647 h 1568"/>
                  <a:gd name="T84" fmla="*/ 2147483647 w 893"/>
                  <a:gd name="T85" fmla="*/ 2147483647 h 1568"/>
                  <a:gd name="T86" fmla="*/ 2147483647 w 893"/>
                  <a:gd name="T87" fmla="*/ 2147483647 h 1568"/>
                  <a:gd name="T88" fmla="*/ 2147483647 w 893"/>
                  <a:gd name="T89" fmla="*/ 2147483647 h 1568"/>
                  <a:gd name="T90" fmla="*/ 2147483647 w 893"/>
                  <a:gd name="T91" fmla="*/ 2147483647 h 1568"/>
                  <a:gd name="T92" fmla="*/ 2147483647 w 893"/>
                  <a:gd name="T93" fmla="*/ 0 h 1568"/>
                  <a:gd name="T94" fmla="*/ 2147483647 w 893"/>
                  <a:gd name="T95" fmla="*/ 2147483647 h 1568"/>
                  <a:gd name="T96" fmla="*/ 2147483647 w 893"/>
                  <a:gd name="T97" fmla="*/ 2147483647 h 1568"/>
                  <a:gd name="T98" fmla="*/ 2147483647 w 893"/>
                  <a:gd name="T99" fmla="*/ 2147483647 h 1568"/>
                  <a:gd name="T100" fmla="*/ 2147483647 w 893"/>
                  <a:gd name="T101" fmla="*/ 2147483647 h 1568"/>
                  <a:gd name="T102" fmla="*/ 2147483647 w 893"/>
                  <a:gd name="T103" fmla="*/ 2147483647 h 1568"/>
                  <a:gd name="T104" fmla="*/ 2147483647 w 893"/>
                  <a:gd name="T105" fmla="*/ 2147483647 h 156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893"/>
                  <a:gd name="T160" fmla="*/ 0 h 1568"/>
                  <a:gd name="T161" fmla="*/ 893 w 893"/>
                  <a:gd name="T162" fmla="*/ 1568 h 156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893" h="1568">
                    <a:moveTo>
                      <a:pt x="27" y="92"/>
                    </a:moveTo>
                    <a:lnTo>
                      <a:pt x="102" y="973"/>
                    </a:lnTo>
                    <a:lnTo>
                      <a:pt x="92" y="990"/>
                    </a:lnTo>
                    <a:lnTo>
                      <a:pt x="97" y="1022"/>
                    </a:lnTo>
                    <a:lnTo>
                      <a:pt x="86" y="1066"/>
                    </a:lnTo>
                    <a:lnTo>
                      <a:pt x="119" y="1136"/>
                    </a:lnTo>
                    <a:lnTo>
                      <a:pt x="130" y="1212"/>
                    </a:lnTo>
                    <a:lnTo>
                      <a:pt x="92" y="1287"/>
                    </a:lnTo>
                    <a:lnTo>
                      <a:pt x="92" y="1308"/>
                    </a:lnTo>
                    <a:lnTo>
                      <a:pt x="65" y="1368"/>
                    </a:lnTo>
                    <a:lnTo>
                      <a:pt x="16" y="1412"/>
                    </a:lnTo>
                    <a:lnTo>
                      <a:pt x="16" y="1465"/>
                    </a:lnTo>
                    <a:lnTo>
                      <a:pt x="0" y="1530"/>
                    </a:lnTo>
                    <a:lnTo>
                      <a:pt x="0" y="1552"/>
                    </a:lnTo>
                    <a:lnTo>
                      <a:pt x="5" y="1563"/>
                    </a:lnTo>
                    <a:lnTo>
                      <a:pt x="27" y="1568"/>
                    </a:lnTo>
                    <a:lnTo>
                      <a:pt x="53" y="1558"/>
                    </a:lnTo>
                    <a:lnTo>
                      <a:pt x="48" y="1552"/>
                    </a:lnTo>
                    <a:lnTo>
                      <a:pt x="60" y="1519"/>
                    </a:lnTo>
                    <a:lnTo>
                      <a:pt x="113" y="1525"/>
                    </a:lnTo>
                    <a:lnTo>
                      <a:pt x="184" y="1498"/>
                    </a:lnTo>
                    <a:lnTo>
                      <a:pt x="270" y="1535"/>
                    </a:lnTo>
                    <a:lnTo>
                      <a:pt x="276" y="1547"/>
                    </a:lnTo>
                    <a:lnTo>
                      <a:pt x="298" y="1542"/>
                    </a:lnTo>
                    <a:lnTo>
                      <a:pt x="314" y="1487"/>
                    </a:lnTo>
                    <a:lnTo>
                      <a:pt x="363" y="1465"/>
                    </a:lnTo>
                    <a:lnTo>
                      <a:pt x="379" y="1493"/>
                    </a:lnTo>
                    <a:lnTo>
                      <a:pt x="411" y="1514"/>
                    </a:lnTo>
                    <a:lnTo>
                      <a:pt x="433" y="1493"/>
                    </a:lnTo>
                    <a:lnTo>
                      <a:pt x="455" y="1417"/>
                    </a:lnTo>
                    <a:lnTo>
                      <a:pt x="476" y="1395"/>
                    </a:lnTo>
                    <a:lnTo>
                      <a:pt x="498" y="1395"/>
                    </a:lnTo>
                    <a:lnTo>
                      <a:pt x="530" y="1433"/>
                    </a:lnTo>
                    <a:lnTo>
                      <a:pt x="602" y="1433"/>
                    </a:lnTo>
                    <a:lnTo>
                      <a:pt x="618" y="1368"/>
                    </a:lnTo>
                    <a:lnTo>
                      <a:pt x="737" y="1212"/>
                    </a:lnTo>
                    <a:lnTo>
                      <a:pt x="737" y="1157"/>
                    </a:lnTo>
                    <a:lnTo>
                      <a:pt x="763" y="1147"/>
                    </a:lnTo>
                    <a:lnTo>
                      <a:pt x="812" y="1152"/>
                    </a:lnTo>
                    <a:lnTo>
                      <a:pt x="851" y="1119"/>
                    </a:lnTo>
                    <a:lnTo>
                      <a:pt x="883" y="1114"/>
                    </a:lnTo>
                    <a:lnTo>
                      <a:pt x="893" y="1087"/>
                    </a:lnTo>
                    <a:lnTo>
                      <a:pt x="877" y="1027"/>
                    </a:lnTo>
                    <a:lnTo>
                      <a:pt x="877" y="1006"/>
                    </a:lnTo>
                    <a:lnTo>
                      <a:pt x="888" y="978"/>
                    </a:lnTo>
                    <a:lnTo>
                      <a:pt x="779" y="17"/>
                    </a:lnTo>
                    <a:lnTo>
                      <a:pt x="774" y="0"/>
                    </a:lnTo>
                    <a:lnTo>
                      <a:pt x="206" y="70"/>
                    </a:lnTo>
                    <a:lnTo>
                      <a:pt x="190" y="87"/>
                    </a:lnTo>
                    <a:lnTo>
                      <a:pt x="146" y="103"/>
                    </a:lnTo>
                    <a:lnTo>
                      <a:pt x="119" y="114"/>
                    </a:lnTo>
                    <a:lnTo>
                      <a:pt x="70" y="124"/>
                    </a:lnTo>
                    <a:lnTo>
                      <a:pt x="27" y="92"/>
                    </a:lnTo>
                    <a:close/>
                  </a:path>
                </a:pathLst>
              </a:custGeom>
              <a:solidFill>
                <a:schemeClr val="bg2">
                  <a:lumMod val="40000"/>
                  <a:lumOff val="60000"/>
                </a:schemeClr>
              </a:solidFill>
              <a:ln w="9525">
                <a:solidFill>
                  <a:schemeClr val="bg2">
                    <a:lumMod val="40000"/>
                    <a:lumOff val="60000"/>
                  </a:schemeClr>
                </a:solidFill>
                <a:round/>
                <a:headEnd/>
                <a:tailEnd/>
              </a:ln>
            </p:spPr>
          </p:sp>
          <p:sp>
            <p:nvSpPr>
              <p:cNvPr id="117" name="OH"/>
              <p:cNvSpPr>
                <a:spLocks/>
              </p:cNvSpPr>
              <p:nvPr/>
            </p:nvSpPr>
            <p:spPr bwMode="auto">
              <a:xfrm>
                <a:off x="3399906" y="1757909"/>
                <a:ext cx="305371" cy="329661"/>
              </a:xfrm>
              <a:custGeom>
                <a:avLst/>
                <a:gdLst>
                  <a:gd name="T0" fmla="*/ 2147483647 w 1231"/>
                  <a:gd name="T1" fmla="*/ 2147483647 h 1379"/>
                  <a:gd name="T2" fmla="*/ 2147483647 w 1231"/>
                  <a:gd name="T3" fmla="*/ 2147483647 h 1379"/>
                  <a:gd name="T4" fmla="*/ 2147483647 w 1231"/>
                  <a:gd name="T5" fmla="*/ 2147483647 h 1379"/>
                  <a:gd name="T6" fmla="*/ 2147483647 w 1231"/>
                  <a:gd name="T7" fmla="*/ 2147483647 h 1379"/>
                  <a:gd name="T8" fmla="*/ 2147483647 w 1231"/>
                  <a:gd name="T9" fmla="*/ 2147483647 h 1379"/>
                  <a:gd name="T10" fmla="*/ 2147483647 w 1231"/>
                  <a:gd name="T11" fmla="*/ 2147483647 h 1379"/>
                  <a:gd name="T12" fmla="*/ 2147483647 w 1231"/>
                  <a:gd name="T13" fmla="*/ 2147483647 h 1379"/>
                  <a:gd name="T14" fmla="*/ 2147483647 w 1231"/>
                  <a:gd name="T15" fmla="*/ 2147483647 h 1379"/>
                  <a:gd name="T16" fmla="*/ 2147483647 w 1231"/>
                  <a:gd name="T17" fmla="*/ 2147483647 h 1379"/>
                  <a:gd name="T18" fmla="*/ 2147483647 w 1231"/>
                  <a:gd name="T19" fmla="*/ 2147483647 h 1379"/>
                  <a:gd name="T20" fmla="*/ 2147483647 w 1231"/>
                  <a:gd name="T21" fmla="*/ 2147483647 h 1379"/>
                  <a:gd name="T22" fmla="*/ 2147483647 w 1231"/>
                  <a:gd name="T23" fmla="*/ 2147483647 h 1379"/>
                  <a:gd name="T24" fmla="*/ 2147483647 w 1231"/>
                  <a:gd name="T25" fmla="*/ 2147483647 h 1379"/>
                  <a:gd name="T26" fmla="*/ 2147483647 w 1231"/>
                  <a:gd name="T27" fmla="*/ 2147483647 h 1379"/>
                  <a:gd name="T28" fmla="*/ 2147483647 w 1231"/>
                  <a:gd name="T29" fmla="*/ 2147483647 h 1379"/>
                  <a:gd name="T30" fmla="*/ 2147483647 w 1231"/>
                  <a:gd name="T31" fmla="*/ 2147483647 h 1379"/>
                  <a:gd name="T32" fmla="*/ 2147483647 w 1231"/>
                  <a:gd name="T33" fmla="*/ 2147483647 h 1379"/>
                  <a:gd name="T34" fmla="*/ 2147483647 w 1231"/>
                  <a:gd name="T35" fmla="*/ 2147483647 h 1379"/>
                  <a:gd name="T36" fmla="*/ 2147483647 w 1231"/>
                  <a:gd name="T37" fmla="*/ 2147483647 h 1379"/>
                  <a:gd name="T38" fmla="*/ 2147483647 w 1231"/>
                  <a:gd name="T39" fmla="*/ 2147483647 h 1379"/>
                  <a:gd name="T40" fmla="*/ 2147483647 w 1231"/>
                  <a:gd name="T41" fmla="*/ 2147483647 h 1379"/>
                  <a:gd name="T42" fmla="*/ 2147483647 w 1231"/>
                  <a:gd name="T43" fmla="*/ 2147483647 h 1379"/>
                  <a:gd name="T44" fmla="*/ 2147483647 w 1231"/>
                  <a:gd name="T45" fmla="*/ 2147483647 h 1379"/>
                  <a:gd name="T46" fmla="*/ 2147483647 w 1231"/>
                  <a:gd name="T47" fmla="*/ 2147483647 h 1379"/>
                  <a:gd name="T48" fmla="*/ 2147483647 w 1231"/>
                  <a:gd name="T49" fmla="*/ 2147483647 h 1379"/>
                  <a:gd name="T50" fmla="*/ 2147483647 w 1231"/>
                  <a:gd name="T51" fmla="*/ 2147483647 h 1379"/>
                  <a:gd name="T52" fmla="*/ 2147483647 w 1231"/>
                  <a:gd name="T53" fmla="*/ 2147483647 h 1379"/>
                  <a:gd name="T54" fmla="*/ 2147483647 w 1231"/>
                  <a:gd name="T55" fmla="*/ 2147483647 h 1379"/>
                  <a:gd name="T56" fmla="*/ 2147483647 w 1231"/>
                  <a:gd name="T57" fmla="*/ 2147483647 h 1379"/>
                  <a:gd name="T58" fmla="*/ 2147483647 w 1231"/>
                  <a:gd name="T59" fmla="*/ 2147483647 h 1379"/>
                  <a:gd name="T60" fmla="*/ 2147483647 w 1231"/>
                  <a:gd name="T61" fmla="*/ 2147483647 h 1379"/>
                  <a:gd name="T62" fmla="*/ 2147483647 w 1231"/>
                  <a:gd name="T63" fmla="*/ 2147483647 h 1379"/>
                  <a:gd name="T64" fmla="*/ 2147483647 w 1231"/>
                  <a:gd name="T65" fmla="*/ 2147483647 h 1379"/>
                  <a:gd name="T66" fmla="*/ 2147483647 w 1231"/>
                  <a:gd name="T67" fmla="*/ 2147483647 h 1379"/>
                  <a:gd name="T68" fmla="*/ 2147483647 w 1231"/>
                  <a:gd name="T69" fmla="*/ 2147483647 h 1379"/>
                  <a:gd name="T70" fmla="*/ 2147483647 w 1231"/>
                  <a:gd name="T71" fmla="*/ 2147483647 h 1379"/>
                  <a:gd name="T72" fmla="*/ 2147483647 w 1231"/>
                  <a:gd name="T73" fmla="*/ 2147483647 h 1379"/>
                  <a:gd name="T74" fmla="*/ 0 w 1231"/>
                  <a:gd name="T75" fmla="*/ 2147483647 h 137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31"/>
                  <a:gd name="T115" fmla="*/ 0 h 1379"/>
                  <a:gd name="T116" fmla="*/ 1231 w 1231"/>
                  <a:gd name="T117" fmla="*/ 1379 h 137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31" h="1379">
                    <a:moveTo>
                      <a:pt x="0" y="244"/>
                    </a:moveTo>
                    <a:lnTo>
                      <a:pt x="109" y="1205"/>
                    </a:lnTo>
                    <a:lnTo>
                      <a:pt x="137" y="1205"/>
                    </a:lnTo>
                    <a:lnTo>
                      <a:pt x="163" y="1222"/>
                    </a:lnTo>
                    <a:lnTo>
                      <a:pt x="179" y="1222"/>
                    </a:lnTo>
                    <a:lnTo>
                      <a:pt x="207" y="1200"/>
                    </a:lnTo>
                    <a:lnTo>
                      <a:pt x="267" y="1244"/>
                    </a:lnTo>
                    <a:lnTo>
                      <a:pt x="293" y="1298"/>
                    </a:lnTo>
                    <a:lnTo>
                      <a:pt x="337" y="1314"/>
                    </a:lnTo>
                    <a:lnTo>
                      <a:pt x="391" y="1309"/>
                    </a:lnTo>
                    <a:lnTo>
                      <a:pt x="456" y="1351"/>
                    </a:lnTo>
                    <a:lnTo>
                      <a:pt x="477" y="1325"/>
                    </a:lnTo>
                    <a:lnTo>
                      <a:pt x="500" y="1314"/>
                    </a:lnTo>
                    <a:lnTo>
                      <a:pt x="549" y="1341"/>
                    </a:lnTo>
                    <a:lnTo>
                      <a:pt x="591" y="1335"/>
                    </a:lnTo>
                    <a:lnTo>
                      <a:pt x="597" y="1325"/>
                    </a:lnTo>
                    <a:lnTo>
                      <a:pt x="624" y="1314"/>
                    </a:lnTo>
                    <a:lnTo>
                      <a:pt x="630" y="1298"/>
                    </a:lnTo>
                    <a:lnTo>
                      <a:pt x="668" y="1270"/>
                    </a:lnTo>
                    <a:lnTo>
                      <a:pt x="679" y="1293"/>
                    </a:lnTo>
                    <a:lnTo>
                      <a:pt x="705" y="1335"/>
                    </a:lnTo>
                    <a:lnTo>
                      <a:pt x="744" y="1346"/>
                    </a:lnTo>
                    <a:lnTo>
                      <a:pt x="770" y="1368"/>
                    </a:lnTo>
                    <a:lnTo>
                      <a:pt x="786" y="1379"/>
                    </a:lnTo>
                    <a:lnTo>
                      <a:pt x="824" y="1379"/>
                    </a:lnTo>
                    <a:lnTo>
                      <a:pt x="852" y="1325"/>
                    </a:lnTo>
                    <a:lnTo>
                      <a:pt x="873" y="1314"/>
                    </a:lnTo>
                    <a:lnTo>
                      <a:pt x="873" y="1270"/>
                    </a:lnTo>
                    <a:lnTo>
                      <a:pt x="873" y="1228"/>
                    </a:lnTo>
                    <a:lnTo>
                      <a:pt x="900" y="1140"/>
                    </a:lnTo>
                    <a:lnTo>
                      <a:pt x="922" y="1140"/>
                    </a:lnTo>
                    <a:lnTo>
                      <a:pt x="949" y="1184"/>
                    </a:lnTo>
                    <a:lnTo>
                      <a:pt x="982" y="1147"/>
                    </a:lnTo>
                    <a:lnTo>
                      <a:pt x="971" y="1103"/>
                    </a:lnTo>
                    <a:lnTo>
                      <a:pt x="998" y="1038"/>
                    </a:lnTo>
                    <a:lnTo>
                      <a:pt x="1025" y="1017"/>
                    </a:lnTo>
                    <a:lnTo>
                      <a:pt x="1025" y="1000"/>
                    </a:lnTo>
                    <a:lnTo>
                      <a:pt x="1047" y="973"/>
                    </a:lnTo>
                    <a:lnTo>
                      <a:pt x="1074" y="979"/>
                    </a:lnTo>
                    <a:lnTo>
                      <a:pt x="1107" y="968"/>
                    </a:lnTo>
                    <a:lnTo>
                      <a:pt x="1112" y="957"/>
                    </a:lnTo>
                    <a:lnTo>
                      <a:pt x="1166" y="892"/>
                    </a:lnTo>
                    <a:lnTo>
                      <a:pt x="1177" y="887"/>
                    </a:lnTo>
                    <a:lnTo>
                      <a:pt x="1209" y="859"/>
                    </a:lnTo>
                    <a:lnTo>
                      <a:pt x="1204" y="817"/>
                    </a:lnTo>
                    <a:lnTo>
                      <a:pt x="1198" y="794"/>
                    </a:lnTo>
                    <a:lnTo>
                      <a:pt x="1198" y="768"/>
                    </a:lnTo>
                    <a:lnTo>
                      <a:pt x="1215" y="736"/>
                    </a:lnTo>
                    <a:lnTo>
                      <a:pt x="1231" y="600"/>
                    </a:lnTo>
                    <a:lnTo>
                      <a:pt x="1177" y="573"/>
                    </a:lnTo>
                    <a:lnTo>
                      <a:pt x="1221" y="541"/>
                    </a:lnTo>
                    <a:lnTo>
                      <a:pt x="1204" y="503"/>
                    </a:lnTo>
                    <a:lnTo>
                      <a:pt x="1226" y="487"/>
                    </a:lnTo>
                    <a:lnTo>
                      <a:pt x="1231" y="487"/>
                    </a:lnTo>
                    <a:lnTo>
                      <a:pt x="1149" y="0"/>
                    </a:lnTo>
                    <a:lnTo>
                      <a:pt x="1009" y="70"/>
                    </a:lnTo>
                    <a:lnTo>
                      <a:pt x="949" y="108"/>
                    </a:lnTo>
                    <a:lnTo>
                      <a:pt x="922" y="130"/>
                    </a:lnTo>
                    <a:lnTo>
                      <a:pt x="840" y="216"/>
                    </a:lnTo>
                    <a:lnTo>
                      <a:pt x="814" y="227"/>
                    </a:lnTo>
                    <a:lnTo>
                      <a:pt x="792" y="227"/>
                    </a:lnTo>
                    <a:lnTo>
                      <a:pt x="749" y="227"/>
                    </a:lnTo>
                    <a:lnTo>
                      <a:pt x="721" y="232"/>
                    </a:lnTo>
                    <a:lnTo>
                      <a:pt x="656" y="286"/>
                    </a:lnTo>
                    <a:lnTo>
                      <a:pt x="630" y="286"/>
                    </a:lnTo>
                    <a:lnTo>
                      <a:pt x="575" y="265"/>
                    </a:lnTo>
                    <a:lnTo>
                      <a:pt x="559" y="276"/>
                    </a:lnTo>
                    <a:lnTo>
                      <a:pt x="542" y="270"/>
                    </a:lnTo>
                    <a:lnTo>
                      <a:pt x="559" y="249"/>
                    </a:lnTo>
                    <a:lnTo>
                      <a:pt x="542" y="244"/>
                    </a:lnTo>
                    <a:lnTo>
                      <a:pt x="505" y="237"/>
                    </a:lnTo>
                    <a:lnTo>
                      <a:pt x="418" y="211"/>
                    </a:lnTo>
                    <a:lnTo>
                      <a:pt x="402" y="200"/>
                    </a:lnTo>
                    <a:lnTo>
                      <a:pt x="358" y="211"/>
                    </a:lnTo>
                    <a:lnTo>
                      <a:pt x="358" y="195"/>
                    </a:lnTo>
                    <a:lnTo>
                      <a:pt x="0" y="244"/>
                    </a:lnTo>
                    <a:close/>
                  </a:path>
                </a:pathLst>
              </a:custGeom>
              <a:solidFill>
                <a:schemeClr val="bg2">
                  <a:lumMod val="40000"/>
                  <a:lumOff val="60000"/>
                </a:schemeClr>
              </a:solidFill>
              <a:ln w="9525">
                <a:solidFill>
                  <a:schemeClr val="bg2">
                    <a:lumMod val="40000"/>
                    <a:lumOff val="60000"/>
                  </a:schemeClr>
                </a:solidFill>
                <a:round/>
                <a:headEnd/>
                <a:tailEnd/>
              </a:ln>
            </p:spPr>
          </p:sp>
        </p:grpSp>
        <p:sp>
          <p:nvSpPr>
            <p:cNvPr id="9" name="FL"/>
            <p:cNvSpPr>
              <a:spLocks/>
            </p:cNvSpPr>
            <p:nvPr/>
          </p:nvSpPr>
          <p:spPr bwMode="auto">
            <a:xfrm>
              <a:off x="3303472" y="2762975"/>
              <a:ext cx="650924" cy="490471"/>
            </a:xfrm>
            <a:custGeom>
              <a:avLst/>
              <a:gdLst>
                <a:gd name="T0" fmla="*/ 2147483647 w 2687"/>
                <a:gd name="T1" fmla="*/ 2147483647 h 2028"/>
                <a:gd name="T2" fmla="*/ 0 w 2687"/>
                <a:gd name="T3" fmla="*/ 2147483647 h 2028"/>
                <a:gd name="T4" fmla="*/ 2147483647 w 2687"/>
                <a:gd name="T5" fmla="*/ 2147483647 h 2028"/>
                <a:gd name="T6" fmla="*/ 2147483647 w 2687"/>
                <a:gd name="T7" fmla="*/ 2147483647 h 2028"/>
                <a:gd name="T8" fmla="*/ 2147483647 w 2687"/>
                <a:gd name="T9" fmla="*/ 2147483647 h 2028"/>
                <a:gd name="T10" fmla="*/ 2147483647 w 2687"/>
                <a:gd name="T11" fmla="*/ 2147483647 h 2028"/>
                <a:gd name="T12" fmla="*/ 2147483647 w 2687"/>
                <a:gd name="T13" fmla="*/ 2147483647 h 2028"/>
                <a:gd name="T14" fmla="*/ 2147483647 w 2687"/>
                <a:gd name="T15" fmla="*/ 2147483647 h 2028"/>
                <a:gd name="T16" fmla="*/ 2147483647 w 2687"/>
                <a:gd name="T17" fmla="*/ 2147483647 h 2028"/>
                <a:gd name="T18" fmla="*/ 2147483647 w 2687"/>
                <a:gd name="T19" fmla="*/ 2147483647 h 2028"/>
                <a:gd name="T20" fmla="*/ 2147483647 w 2687"/>
                <a:gd name="T21" fmla="*/ 2147483647 h 2028"/>
                <a:gd name="T22" fmla="*/ 2147483647 w 2687"/>
                <a:gd name="T23" fmla="*/ 2147483647 h 2028"/>
                <a:gd name="T24" fmla="*/ 2147483647 w 2687"/>
                <a:gd name="T25" fmla="*/ 2147483647 h 2028"/>
                <a:gd name="T26" fmla="*/ 2147483647 w 2687"/>
                <a:gd name="T27" fmla="*/ 2147483647 h 2028"/>
                <a:gd name="T28" fmla="*/ 2147483647 w 2687"/>
                <a:gd name="T29" fmla="*/ 2147483647 h 2028"/>
                <a:gd name="T30" fmla="*/ 2147483647 w 2687"/>
                <a:gd name="T31" fmla="*/ 2147483647 h 2028"/>
                <a:gd name="T32" fmla="*/ 2147483647 w 2687"/>
                <a:gd name="T33" fmla="*/ 2147483647 h 2028"/>
                <a:gd name="T34" fmla="*/ 2147483647 w 2687"/>
                <a:gd name="T35" fmla="*/ 2147483647 h 2028"/>
                <a:gd name="T36" fmla="*/ 2147483647 w 2687"/>
                <a:gd name="T37" fmla="*/ 2147483647 h 2028"/>
                <a:gd name="T38" fmla="*/ 2147483647 w 2687"/>
                <a:gd name="T39" fmla="*/ 2147483647 h 2028"/>
                <a:gd name="T40" fmla="*/ 2147483647 w 2687"/>
                <a:gd name="T41" fmla="*/ 2147483647 h 2028"/>
                <a:gd name="T42" fmla="*/ 2147483647 w 2687"/>
                <a:gd name="T43" fmla="*/ 2147483647 h 2028"/>
                <a:gd name="T44" fmla="*/ 2147483647 w 2687"/>
                <a:gd name="T45" fmla="*/ 2147483647 h 2028"/>
                <a:gd name="T46" fmla="*/ 2147483647 w 2687"/>
                <a:gd name="T47" fmla="*/ 2147483647 h 2028"/>
                <a:gd name="T48" fmla="*/ 2147483647 w 2687"/>
                <a:gd name="T49" fmla="*/ 2147483647 h 2028"/>
                <a:gd name="T50" fmla="*/ 2147483647 w 2687"/>
                <a:gd name="T51" fmla="*/ 2147483647 h 2028"/>
                <a:gd name="T52" fmla="*/ 2147483647 w 2687"/>
                <a:gd name="T53" fmla="*/ 2147483647 h 2028"/>
                <a:gd name="T54" fmla="*/ 2147483647 w 2687"/>
                <a:gd name="T55" fmla="*/ 2147483647 h 2028"/>
                <a:gd name="T56" fmla="*/ 2147483647 w 2687"/>
                <a:gd name="T57" fmla="*/ 2147483647 h 2028"/>
                <a:gd name="T58" fmla="*/ 2147483647 w 2687"/>
                <a:gd name="T59" fmla="*/ 2147483647 h 2028"/>
                <a:gd name="T60" fmla="*/ 2147483647 w 2687"/>
                <a:gd name="T61" fmla="*/ 2147483647 h 2028"/>
                <a:gd name="T62" fmla="*/ 2147483647 w 2687"/>
                <a:gd name="T63" fmla="*/ 2147483647 h 2028"/>
                <a:gd name="T64" fmla="*/ 2147483647 w 2687"/>
                <a:gd name="T65" fmla="*/ 2147483647 h 2028"/>
                <a:gd name="T66" fmla="*/ 2147483647 w 2687"/>
                <a:gd name="T67" fmla="*/ 2147483647 h 2028"/>
                <a:gd name="T68" fmla="*/ 2147483647 w 2687"/>
                <a:gd name="T69" fmla="*/ 2147483647 h 2028"/>
                <a:gd name="T70" fmla="*/ 2147483647 w 2687"/>
                <a:gd name="T71" fmla="*/ 2147483647 h 2028"/>
                <a:gd name="T72" fmla="*/ 2147483647 w 2687"/>
                <a:gd name="T73" fmla="*/ 2147483647 h 2028"/>
                <a:gd name="T74" fmla="*/ 2147483647 w 2687"/>
                <a:gd name="T75" fmla="*/ 2147483647 h 2028"/>
                <a:gd name="T76" fmla="*/ 2147483647 w 2687"/>
                <a:gd name="T77" fmla="*/ 2147483647 h 2028"/>
                <a:gd name="T78" fmla="*/ 2147483647 w 2687"/>
                <a:gd name="T79" fmla="*/ 2147483647 h 2028"/>
                <a:gd name="T80" fmla="*/ 2147483647 w 2687"/>
                <a:gd name="T81" fmla="*/ 2147483647 h 2028"/>
                <a:gd name="T82" fmla="*/ 2147483647 w 2687"/>
                <a:gd name="T83" fmla="*/ 2147483647 h 2028"/>
                <a:gd name="T84" fmla="*/ 2147483647 w 2687"/>
                <a:gd name="T85" fmla="*/ 2147483647 h 2028"/>
                <a:gd name="T86" fmla="*/ 2147483647 w 2687"/>
                <a:gd name="T87" fmla="*/ 2147483647 h 2028"/>
                <a:gd name="T88" fmla="*/ 2147483647 w 2687"/>
                <a:gd name="T89" fmla="*/ 2147483647 h 2028"/>
                <a:gd name="T90" fmla="*/ 2147483647 w 2687"/>
                <a:gd name="T91" fmla="*/ 2147483647 h 2028"/>
                <a:gd name="T92" fmla="*/ 2147483647 w 2687"/>
                <a:gd name="T93" fmla="*/ 2147483647 h 2028"/>
                <a:gd name="T94" fmla="*/ 2147483647 w 2687"/>
                <a:gd name="T95" fmla="*/ 2147483647 h 2028"/>
                <a:gd name="T96" fmla="*/ 2147483647 w 2687"/>
                <a:gd name="T97" fmla="*/ 2147483647 h 2028"/>
                <a:gd name="T98" fmla="*/ 2147483647 w 2687"/>
                <a:gd name="T99" fmla="*/ 2147483647 h 2028"/>
                <a:gd name="T100" fmla="*/ 2147483647 w 2687"/>
                <a:gd name="T101" fmla="*/ 2147483647 h 2028"/>
                <a:gd name="T102" fmla="*/ 2147483647 w 2687"/>
                <a:gd name="T103" fmla="*/ 2147483647 h 2028"/>
                <a:gd name="T104" fmla="*/ 2147483647 w 2687"/>
                <a:gd name="T105" fmla="*/ 2147483647 h 2028"/>
                <a:gd name="T106" fmla="*/ 2147483647 w 2687"/>
                <a:gd name="T107" fmla="*/ 2147483647 h 2028"/>
                <a:gd name="T108" fmla="*/ 2147483647 w 2687"/>
                <a:gd name="T109" fmla="*/ 2147483647 h 2028"/>
                <a:gd name="T110" fmla="*/ 2147483647 w 2687"/>
                <a:gd name="T111" fmla="*/ 2147483647 h 2028"/>
                <a:gd name="T112" fmla="*/ 2147483647 w 2687"/>
                <a:gd name="T113" fmla="*/ 2147483647 h 2028"/>
                <a:gd name="T114" fmla="*/ 2147483647 w 2687"/>
                <a:gd name="T115" fmla="*/ 2147483647 h 2028"/>
                <a:gd name="T116" fmla="*/ 2147483647 w 2687"/>
                <a:gd name="T117" fmla="*/ 2147483647 h 2028"/>
                <a:gd name="T118" fmla="*/ 2147483647 w 2687"/>
                <a:gd name="T119" fmla="*/ 2147483647 h 202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687"/>
                <a:gd name="T181" fmla="*/ 0 h 2028"/>
                <a:gd name="T182" fmla="*/ 2687 w 2687"/>
                <a:gd name="T183" fmla="*/ 2028 h 202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687" h="2028">
                  <a:moveTo>
                    <a:pt x="823" y="71"/>
                  </a:moveTo>
                  <a:lnTo>
                    <a:pt x="5" y="151"/>
                  </a:lnTo>
                  <a:lnTo>
                    <a:pt x="5" y="167"/>
                  </a:lnTo>
                  <a:lnTo>
                    <a:pt x="5" y="178"/>
                  </a:lnTo>
                  <a:lnTo>
                    <a:pt x="0" y="183"/>
                  </a:lnTo>
                  <a:lnTo>
                    <a:pt x="0" y="211"/>
                  </a:lnTo>
                  <a:lnTo>
                    <a:pt x="27" y="248"/>
                  </a:lnTo>
                  <a:lnTo>
                    <a:pt x="43" y="265"/>
                  </a:lnTo>
                  <a:lnTo>
                    <a:pt x="53" y="265"/>
                  </a:lnTo>
                  <a:lnTo>
                    <a:pt x="76" y="281"/>
                  </a:lnTo>
                  <a:lnTo>
                    <a:pt x="81" y="297"/>
                  </a:lnTo>
                  <a:lnTo>
                    <a:pt x="65" y="330"/>
                  </a:lnTo>
                  <a:lnTo>
                    <a:pt x="65" y="341"/>
                  </a:lnTo>
                  <a:lnTo>
                    <a:pt x="81" y="346"/>
                  </a:lnTo>
                  <a:lnTo>
                    <a:pt x="86" y="357"/>
                  </a:lnTo>
                  <a:lnTo>
                    <a:pt x="86" y="362"/>
                  </a:lnTo>
                  <a:lnTo>
                    <a:pt x="70" y="378"/>
                  </a:lnTo>
                  <a:lnTo>
                    <a:pt x="70" y="401"/>
                  </a:lnTo>
                  <a:lnTo>
                    <a:pt x="81" y="406"/>
                  </a:lnTo>
                  <a:lnTo>
                    <a:pt x="125" y="394"/>
                  </a:lnTo>
                  <a:lnTo>
                    <a:pt x="146" y="384"/>
                  </a:lnTo>
                  <a:lnTo>
                    <a:pt x="157" y="336"/>
                  </a:lnTo>
                  <a:lnTo>
                    <a:pt x="167" y="324"/>
                  </a:lnTo>
                  <a:lnTo>
                    <a:pt x="184" y="330"/>
                  </a:lnTo>
                  <a:lnTo>
                    <a:pt x="200" y="330"/>
                  </a:lnTo>
                  <a:lnTo>
                    <a:pt x="211" y="324"/>
                  </a:lnTo>
                  <a:lnTo>
                    <a:pt x="227" y="324"/>
                  </a:lnTo>
                  <a:lnTo>
                    <a:pt x="222" y="341"/>
                  </a:lnTo>
                  <a:lnTo>
                    <a:pt x="190" y="368"/>
                  </a:lnTo>
                  <a:lnTo>
                    <a:pt x="195" y="368"/>
                  </a:lnTo>
                  <a:lnTo>
                    <a:pt x="222" y="357"/>
                  </a:lnTo>
                  <a:lnTo>
                    <a:pt x="265" y="357"/>
                  </a:lnTo>
                  <a:lnTo>
                    <a:pt x="406" y="308"/>
                  </a:lnTo>
                  <a:lnTo>
                    <a:pt x="428" y="308"/>
                  </a:lnTo>
                  <a:lnTo>
                    <a:pt x="428" y="319"/>
                  </a:lnTo>
                  <a:lnTo>
                    <a:pt x="400" y="341"/>
                  </a:lnTo>
                  <a:lnTo>
                    <a:pt x="416" y="346"/>
                  </a:lnTo>
                  <a:lnTo>
                    <a:pt x="476" y="352"/>
                  </a:lnTo>
                  <a:lnTo>
                    <a:pt x="542" y="373"/>
                  </a:lnTo>
                  <a:lnTo>
                    <a:pt x="607" y="406"/>
                  </a:lnTo>
                  <a:lnTo>
                    <a:pt x="623" y="417"/>
                  </a:lnTo>
                  <a:lnTo>
                    <a:pt x="623" y="394"/>
                  </a:lnTo>
                  <a:lnTo>
                    <a:pt x="634" y="384"/>
                  </a:lnTo>
                  <a:lnTo>
                    <a:pt x="650" y="401"/>
                  </a:lnTo>
                  <a:lnTo>
                    <a:pt x="688" y="411"/>
                  </a:lnTo>
                  <a:lnTo>
                    <a:pt x="699" y="417"/>
                  </a:lnTo>
                  <a:lnTo>
                    <a:pt x="699" y="422"/>
                  </a:lnTo>
                  <a:lnTo>
                    <a:pt x="683" y="433"/>
                  </a:lnTo>
                  <a:lnTo>
                    <a:pt x="688" y="443"/>
                  </a:lnTo>
                  <a:lnTo>
                    <a:pt x="774" y="503"/>
                  </a:lnTo>
                  <a:lnTo>
                    <a:pt x="779" y="524"/>
                  </a:lnTo>
                  <a:lnTo>
                    <a:pt x="774" y="547"/>
                  </a:lnTo>
                  <a:lnTo>
                    <a:pt x="769" y="557"/>
                  </a:lnTo>
                  <a:lnTo>
                    <a:pt x="758" y="552"/>
                  </a:lnTo>
                  <a:lnTo>
                    <a:pt x="753" y="530"/>
                  </a:lnTo>
                  <a:lnTo>
                    <a:pt x="742" y="552"/>
                  </a:lnTo>
                  <a:lnTo>
                    <a:pt x="753" y="568"/>
                  </a:lnTo>
                  <a:lnTo>
                    <a:pt x="763" y="573"/>
                  </a:lnTo>
                  <a:lnTo>
                    <a:pt x="883" y="541"/>
                  </a:lnTo>
                  <a:lnTo>
                    <a:pt x="888" y="524"/>
                  </a:lnTo>
                  <a:lnTo>
                    <a:pt x="926" y="524"/>
                  </a:lnTo>
                  <a:lnTo>
                    <a:pt x="1018" y="449"/>
                  </a:lnTo>
                  <a:lnTo>
                    <a:pt x="1084" y="449"/>
                  </a:lnTo>
                  <a:lnTo>
                    <a:pt x="1084" y="433"/>
                  </a:lnTo>
                  <a:lnTo>
                    <a:pt x="1072" y="417"/>
                  </a:lnTo>
                  <a:lnTo>
                    <a:pt x="1089" y="378"/>
                  </a:lnTo>
                  <a:lnTo>
                    <a:pt x="1186" y="368"/>
                  </a:lnTo>
                  <a:lnTo>
                    <a:pt x="1333" y="438"/>
                  </a:lnTo>
                  <a:lnTo>
                    <a:pt x="1338" y="459"/>
                  </a:lnTo>
                  <a:lnTo>
                    <a:pt x="1376" y="492"/>
                  </a:lnTo>
                  <a:lnTo>
                    <a:pt x="1409" y="541"/>
                  </a:lnTo>
                  <a:lnTo>
                    <a:pt x="1500" y="606"/>
                  </a:lnTo>
                  <a:lnTo>
                    <a:pt x="1512" y="633"/>
                  </a:lnTo>
                  <a:lnTo>
                    <a:pt x="1539" y="654"/>
                  </a:lnTo>
                  <a:lnTo>
                    <a:pt x="1609" y="654"/>
                  </a:lnTo>
                  <a:lnTo>
                    <a:pt x="1663" y="735"/>
                  </a:lnTo>
                  <a:lnTo>
                    <a:pt x="1679" y="747"/>
                  </a:lnTo>
                  <a:lnTo>
                    <a:pt x="1674" y="773"/>
                  </a:lnTo>
                  <a:lnTo>
                    <a:pt x="1696" y="854"/>
                  </a:lnTo>
                  <a:lnTo>
                    <a:pt x="1684" y="941"/>
                  </a:lnTo>
                  <a:lnTo>
                    <a:pt x="1663" y="1039"/>
                  </a:lnTo>
                  <a:lnTo>
                    <a:pt x="1668" y="1119"/>
                  </a:lnTo>
                  <a:lnTo>
                    <a:pt x="1679" y="1146"/>
                  </a:lnTo>
                  <a:lnTo>
                    <a:pt x="1733" y="1179"/>
                  </a:lnTo>
                  <a:lnTo>
                    <a:pt x="1750" y="1146"/>
                  </a:lnTo>
                  <a:lnTo>
                    <a:pt x="1733" y="1135"/>
                  </a:lnTo>
                  <a:lnTo>
                    <a:pt x="1717" y="1086"/>
                  </a:lnTo>
                  <a:lnTo>
                    <a:pt x="1723" y="1076"/>
                  </a:lnTo>
                  <a:lnTo>
                    <a:pt x="1756" y="1065"/>
                  </a:lnTo>
                  <a:lnTo>
                    <a:pt x="1777" y="1119"/>
                  </a:lnTo>
                  <a:lnTo>
                    <a:pt x="1788" y="1114"/>
                  </a:lnTo>
                  <a:lnTo>
                    <a:pt x="1798" y="1093"/>
                  </a:lnTo>
                  <a:lnTo>
                    <a:pt x="1804" y="1086"/>
                  </a:lnTo>
                  <a:lnTo>
                    <a:pt x="1821" y="1098"/>
                  </a:lnTo>
                  <a:lnTo>
                    <a:pt x="1821" y="1119"/>
                  </a:lnTo>
                  <a:lnTo>
                    <a:pt x="1804" y="1146"/>
                  </a:lnTo>
                  <a:lnTo>
                    <a:pt x="1788" y="1168"/>
                  </a:lnTo>
                  <a:lnTo>
                    <a:pt x="1766" y="1233"/>
                  </a:lnTo>
                  <a:lnTo>
                    <a:pt x="1750" y="1239"/>
                  </a:lnTo>
                  <a:lnTo>
                    <a:pt x="1750" y="1271"/>
                  </a:lnTo>
                  <a:lnTo>
                    <a:pt x="1772" y="1292"/>
                  </a:lnTo>
                  <a:lnTo>
                    <a:pt x="1804" y="1320"/>
                  </a:lnTo>
                  <a:lnTo>
                    <a:pt x="1853" y="1433"/>
                  </a:lnTo>
                  <a:lnTo>
                    <a:pt x="1928" y="1482"/>
                  </a:lnTo>
                  <a:lnTo>
                    <a:pt x="1940" y="1482"/>
                  </a:lnTo>
                  <a:lnTo>
                    <a:pt x="1945" y="1455"/>
                  </a:lnTo>
                  <a:lnTo>
                    <a:pt x="1967" y="1455"/>
                  </a:lnTo>
                  <a:lnTo>
                    <a:pt x="1983" y="1498"/>
                  </a:lnTo>
                  <a:lnTo>
                    <a:pt x="1988" y="1525"/>
                  </a:lnTo>
                  <a:lnTo>
                    <a:pt x="2016" y="1585"/>
                  </a:lnTo>
                  <a:lnTo>
                    <a:pt x="2048" y="1601"/>
                  </a:lnTo>
                  <a:lnTo>
                    <a:pt x="2081" y="1611"/>
                  </a:lnTo>
                  <a:lnTo>
                    <a:pt x="2140" y="1768"/>
                  </a:lnTo>
                  <a:lnTo>
                    <a:pt x="2156" y="1779"/>
                  </a:lnTo>
                  <a:lnTo>
                    <a:pt x="2233" y="1796"/>
                  </a:lnTo>
                  <a:lnTo>
                    <a:pt x="2265" y="1812"/>
                  </a:lnTo>
                  <a:lnTo>
                    <a:pt x="2351" y="1920"/>
                  </a:lnTo>
                  <a:lnTo>
                    <a:pt x="2389" y="1947"/>
                  </a:lnTo>
                  <a:lnTo>
                    <a:pt x="2405" y="1952"/>
                  </a:lnTo>
                  <a:lnTo>
                    <a:pt x="2422" y="1958"/>
                  </a:lnTo>
                  <a:lnTo>
                    <a:pt x="2433" y="1984"/>
                  </a:lnTo>
                  <a:lnTo>
                    <a:pt x="2417" y="1984"/>
                  </a:lnTo>
                  <a:lnTo>
                    <a:pt x="2400" y="1979"/>
                  </a:lnTo>
                  <a:lnTo>
                    <a:pt x="2389" y="1979"/>
                  </a:lnTo>
                  <a:lnTo>
                    <a:pt x="2379" y="1984"/>
                  </a:lnTo>
                  <a:lnTo>
                    <a:pt x="2379" y="2001"/>
                  </a:lnTo>
                  <a:lnTo>
                    <a:pt x="2389" y="2017"/>
                  </a:lnTo>
                  <a:lnTo>
                    <a:pt x="2433" y="2028"/>
                  </a:lnTo>
                  <a:lnTo>
                    <a:pt x="2454" y="2012"/>
                  </a:lnTo>
                  <a:lnTo>
                    <a:pt x="2487" y="2006"/>
                  </a:lnTo>
                  <a:lnTo>
                    <a:pt x="2617" y="1958"/>
                  </a:lnTo>
                  <a:lnTo>
                    <a:pt x="2644" y="1909"/>
                  </a:lnTo>
                  <a:lnTo>
                    <a:pt x="2649" y="1893"/>
                  </a:lnTo>
                  <a:lnTo>
                    <a:pt x="2633" y="1828"/>
                  </a:lnTo>
                  <a:lnTo>
                    <a:pt x="2633" y="1790"/>
                  </a:lnTo>
                  <a:lnTo>
                    <a:pt x="2661" y="1731"/>
                  </a:lnTo>
                  <a:lnTo>
                    <a:pt x="2687" y="1736"/>
                  </a:lnTo>
                  <a:lnTo>
                    <a:pt x="2654" y="1611"/>
                  </a:lnTo>
                  <a:lnTo>
                    <a:pt x="2666" y="1546"/>
                  </a:lnTo>
                  <a:lnTo>
                    <a:pt x="2654" y="1427"/>
                  </a:lnTo>
                  <a:lnTo>
                    <a:pt x="2633" y="1330"/>
                  </a:lnTo>
                  <a:lnTo>
                    <a:pt x="2612" y="1298"/>
                  </a:lnTo>
                  <a:lnTo>
                    <a:pt x="2525" y="1179"/>
                  </a:lnTo>
                  <a:lnTo>
                    <a:pt x="2470" y="1049"/>
                  </a:lnTo>
                  <a:lnTo>
                    <a:pt x="2400" y="958"/>
                  </a:lnTo>
                  <a:lnTo>
                    <a:pt x="2400" y="941"/>
                  </a:lnTo>
                  <a:lnTo>
                    <a:pt x="2395" y="925"/>
                  </a:lnTo>
                  <a:lnTo>
                    <a:pt x="2373" y="870"/>
                  </a:lnTo>
                  <a:lnTo>
                    <a:pt x="2373" y="849"/>
                  </a:lnTo>
                  <a:lnTo>
                    <a:pt x="2395" y="817"/>
                  </a:lnTo>
                  <a:lnTo>
                    <a:pt x="2395" y="800"/>
                  </a:lnTo>
                  <a:lnTo>
                    <a:pt x="2303" y="682"/>
                  </a:lnTo>
                  <a:lnTo>
                    <a:pt x="2254" y="627"/>
                  </a:lnTo>
                  <a:lnTo>
                    <a:pt x="2221" y="606"/>
                  </a:lnTo>
                  <a:lnTo>
                    <a:pt x="2210" y="589"/>
                  </a:lnTo>
                  <a:lnTo>
                    <a:pt x="2151" y="514"/>
                  </a:lnTo>
                  <a:lnTo>
                    <a:pt x="2075" y="373"/>
                  </a:lnTo>
                  <a:lnTo>
                    <a:pt x="2054" y="292"/>
                  </a:lnTo>
                  <a:lnTo>
                    <a:pt x="2005" y="173"/>
                  </a:lnTo>
                  <a:lnTo>
                    <a:pt x="2005" y="157"/>
                  </a:lnTo>
                  <a:lnTo>
                    <a:pt x="1983" y="141"/>
                  </a:lnTo>
                  <a:lnTo>
                    <a:pt x="1972" y="135"/>
                  </a:lnTo>
                  <a:lnTo>
                    <a:pt x="1961" y="48"/>
                  </a:lnTo>
                  <a:lnTo>
                    <a:pt x="1951" y="22"/>
                  </a:lnTo>
                  <a:lnTo>
                    <a:pt x="1923" y="27"/>
                  </a:lnTo>
                  <a:lnTo>
                    <a:pt x="1870" y="27"/>
                  </a:lnTo>
                  <a:lnTo>
                    <a:pt x="1810" y="0"/>
                  </a:lnTo>
                  <a:lnTo>
                    <a:pt x="1788" y="16"/>
                  </a:lnTo>
                  <a:lnTo>
                    <a:pt x="1777" y="32"/>
                  </a:lnTo>
                  <a:lnTo>
                    <a:pt x="1772" y="60"/>
                  </a:lnTo>
                  <a:lnTo>
                    <a:pt x="1798" y="141"/>
                  </a:lnTo>
                  <a:lnTo>
                    <a:pt x="1788" y="183"/>
                  </a:lnTo>
                  <a:lnTo>
                    <a:pt x="1750" y="178"/>
                  </a:lnTo>
                  <a:lnTo>
                    <a:pt x="1733" y="162"/>
                  </a:lnTo>
                  <a:lnTo>
                    <a:pt x="1723" y="120"/>
                  </a:lnTo>
                  <a:lnTo>
                    <a:pt x="872" y="173"/>
                  </a:lnTo>
                  <a:lnTo>
                    <a:pt x="856" y="146"/>
                  </a:lnTo>
                  <a:lnTo>
                    <a:pt x="856" y="120"/>
                  </a:lnTo>
                  <a:lnTo>
                    <a:pt x="828" y="92"/>
                  </a:lnTo>
                  <a:lnTo>
                    <a:pt x="823" y="71"/>
                  </a:lnTo>
                  <a:close/>
                </a:path>
              </a:pathLst>
            </a:custGeom>
            <a:solidFill>
              <a:schemeClr val="tx1">
                <a:lumMod val="50000"/>
                <a:lumOff val="50000"/>
              </a:schemeClr>
            </a:solidFill>
            <a:ln w="9525">
              <a:solidFill>
                <a:schemeClr val="tx1">
                  <a:lumMod val="50000"/>
                  <a:lumOff val="50000"/>
                </a:schemeClr>
              </a:solidFill>
              <a:round/>
              <a:headEnd/>
              <a:tailEnd/>
            </a:ln>
          </p:spPr>
        </p:sp>
        <p:sp>
          <p:nvSpPr>
            <p:cNvPr id="10" name="VA"/>
            <p:cNvSpPr>
              <a:spLocks/>
            </p:cNvSpPr>
            <p:nvPr/>
          </p:nvSpPr>
          <p:spPr bwMode="auto">
            <a:xfrm>
              <a:off x="3544555" y="1950884"/>
              <a:ext cx="546455" cy="313580"/>
            </a:xfrm>
            <a:custGeom>
              <a:avLst/>
              <a:gdLst>
                <a:gd name="T0" fmla="*/ 2147483647 w 2244"/>
                <a:gd name="T1" fmla="*/ 2147483647 h 1281"/>
                <a:gd name="T2" fmla="*/ 2147483647 w 2244"/>
                <a:gd name="T3" fmla="*/ 2147483647 h 1281"/>
                <a:gd name="T4" fmla="*/ 2147483647 w 2244"/>
                <a:gd name="T5" fmla="*/ 2147483647 h 1281"/>
                <a:gd name="T6" fmla="*/ 2147483647 w 2244"/>
                <a:gd name="T7" fmla="*/ 2147483647 h 1281"/>
                <a:gd name="T8" fmla="*/ 0 w 2244"/>
                <a:gd name="T9" fmla="*/ 2147483647 h 1281"/>
                <a:gd name="T10" fmla="*/ 2147483647 w 2244"/>
                <a:gd name="T11" fmla="*/ 2147483647 h 1281"/>
                <a:gd name="T12" fmla="*/ 2147483647 w 2244"/>
                <a:gd name="T13" fmla="*/ 2147483647 h 1281"/>
                <a:gd name="T14" fmla="*/ 2147483647 w 2244"/>
                <a:gd name="T15" fmla="*/ 2147483647 h 1281"/>
                <a:gd name="T16" fmla="*/ 2147483647 w 2244"/>
                <a:gd name="T17" fmla="*/ 2147483647 h 1281"/>
                <a:gd name="T18" fmla="*/ 2147483647 w 2244"/>
                <a:gd name="T19" fmla="*/ 2147483647 h 1281"/>
                <a:gd name="T20" fmla="*/ 2147483647 w 2244"/>
                <a:gd name="T21" fmla="*/ 2147483647 h 1281"/>
                <a:gd name="T22" fmla="*/ 2147483647 w 2244"/>
                <a:gd name="T23" fmla="*/ 2147483647 h 1281"/>
                <a:gd name="T24" fmla="*/ 2147483647 w 2244"/>
                <a:gd name="T25" fmla="*/ 2147483647 h 1281"/>
                <a:gd name="T26" fmla="*/ 2147483647 w 2244"/>
                <a:gd name="T27" fmla="*/ 2147483647 h 1281"/>
                <a:gd name="T28" fmla="*/ 2147483647 w 2244"/>
                <a:gd name="T29" fmla="*/ 2147483647 h 1281"/>
                <a:gd name="T30" fmla="*/ 2147483647 w 2244"/>
                <a:gd name="T31" fmla="*/ 2147483647 h 1281"/>
                <a:gd name="T32" fmla="*/ 2147483647 w 2244"/>
                <a:gd name="T33" fmla="*/ 2147483647 h 1281"/>
                <a:gd name="T34" fmla="*/ 2147483647 w 2244"/>
                <a:gd name="T35" fmla="*/ 2147483647 h 1281"/>
                <a:gd name="T36" fmla="*/ 2147483647 w 2244"/>
                <a:gd name="T37" fmla="*/ 2147483647 h 1281"/>
                <a:gd name="T38" fmla="*/ 2147483647 w 2244"/>
                <a:gd name="T39" fmla="*/ 2147483647 h 1281"/>
                <a:gd name="T40" fmla="*/ 2147483647 w 2244"/>
                <a:gd name="T41" fmla="*/ 2147483647 h 1281"/>
                <a:gd name="T42" fmla="*/ 2147483647 w 2244"/>
                <a:gd name="T43" fmla="*/ 2147483647 h 1281"/>
                <a:gd name="T44" fmla="*/ 2147483647 w 2244"/>
                <a:gd name="T45" fmla="*/ 2147483647 h 1281"/>
                <a:gd name="T46" fmla="*/ 2147483647 w 2244"/>
                <a:gd name="T47" fmla="*/ 2147483647 h 1281"/>
                <a:gd name="T48" fmla="*/ 2147483647 w 2244"/>
                <a:gd name="T49" fmla="*/ 2147483647 h 1281"/>
                <a:gd name="T50" fmla="*/ 2147483647 w 2244"/>
                <a:gd name="T51" fmla="*/ 2147483647 h 1281"/>
                <a:gd name="T52" fmla="*/ 2147483647 w 2244"/>
                <a:gd name="T53" fmla="*/ 2147483647 h 1281"/>
                <a:gd name="T54" fmla="*/ 2147483647 w 2244"/>
                <a:gd name="T55" fmla="*/ 2147483647 h 1281"/>
                <a:gd name="T56" fmla="*/ 2147483647 w 2244"/>
                <a:gd name="T57" fmla="*/ 2147483647 h 1281"/>
                <a:gd name="T58" fmla="*/ 2147483647 w 2244"/>
                <a:gd name="T59" fmla="*/ 2147483647 h 1281"/>
                <a:gd name="T60" fmla="*/ 2147483647 w 2244"/>
                <a:gd name="T61" fmla="*/ 0 h 1281"/>
                <a:gd name="T62" fmla="*/ 2147483647 w 2244"/>
                <a:gd name="T63" fmla="*/ 2147483647 h 1281"/>
                <a:gd name="T64" fmla="*/ 2147483647 w 2244"/>
                <a:gd name="T65" fmla="*/ 2147483647 h 1281"/>
                <a:gd name="T66" fmla="*/ 2147483647 w 2244"/>
                <a:gd name="T67" fmla="*/ 2147483647 h 1281"/>
                <a:gd name="T68" fmla="*/ 2147483647 w 2244"/>
                <a:gd name="T69" fmla="*/ 2147483647 h 1281"/>
                <a:gd name="T70" fmla="*/ 2147483647 w 2244"/>
                <a:gd name="T71" fmla="*/ 2147483647 h 1281"/>
                <a:gd name="T72" fmla="*/ 2147483647 w 2244"/>
                <a:gd name="T73" fmla="*/ 2147483647 h 1281"/>
                <a:gd name="T74" fmla="*/ 2147483647 w 2244"/>
                <a:gd name="T75" fmla="*/ 2147483647 h 1281"/>
                <a:gd name="T76" fmla="*/ 2147483647 w 2244"/>
                <a:gd name="T77" fmla="*/ 2147483647 h 1281"/>
                <a:gd name="T78" fmla="*/ 2147483647 w 2244"/>
                <a:gd name="T79" fmla="*/ 2147483647 h 1281"/>
                <a:gd name="T80" fmla="*/ 2147483647 w 2244"/>
                <a:gd name="T81" fmla="*/ 2147483647 h 1281"/>
                <a:gd name="T82" fmla="*/ 2147483647 w 2244"/>
                <a:gd name="T83" fmla="*/ 2147483647 h 1281"/>
                <a:gd name="T84" fmla="*/ 2147483647 w 2244"/>
                <a:gd name="T85" fmla="*/ 2147483647 h 1281"/>
                <a:gd name="T86" fmla="*/ 2147483647 w 2244"/>
                <a:gd name="T87" fmla="*/ 2147483647 h 1281"/>
                <a:gd name="T88" fmla="*/ 2147483647 w 2244"/>
                <a:gd name="T89" fmla="*/ 2147483647 h 1281"/>
                <a:gd name="T90" fmla="*/ 2147483647 w 2244"/>
                <a:gd name="T91" fmla="*/ 2147483647 h 1281"/>
                <a:gd name="T92" fmla="*/ 2147483647 w 2244"/>
                <a:gd name="T93" fmla="*/ 2147483647 h 1281"/>
                <a:gd name="T94" fmla="*/ 2147483647 w 2244"/>
                <a:gd name="T95" fmla="*/ 2147483647 h 1281"/>
                <a:gd name="T96" fmla="*/ 2147483647 w 2244"/>
                <a:gd name="T97" fmla="*/ 2147483647 h 1281"/>
                <a:gd name="T98" fmla="*/ 2147483647 w 2244"/>
                <a:gd name="T99" fmla="*/ 2147483647 h 1281"/>
                <a:gd name="T100" fmla="*/ 2147483647 w 2244"/>
                <a:gd name="T101" fmla="*/ 2147483647 h 1281"/>
                <a:gd name="T102" fmla="*/ 2147483647 w 2244"/>
                <a:gd name="T103" fmla="*/ 2147483647 h 1281"/>
                <a:gd name="T104" fmla="*/ 2147483647 w 2244"/>
                <a:gd name="T105" fmla="*/ 2147483647 h 1281"/>
                <a:gd name="T106" fmla="*/ 2147483647 w 2244"/>
                <a:gd name="T107" fmla="*/ 2147483647 h 1281"/>
                <a:gd name="T108" fmla="*/ 2147483647 w 2244"/>
                <a:gd name="T109" fmla="*/ 2147483647 h 1281"/>
                <a:gd name="T110" fmla="*/ 2147483647 w 2244"/>
                <a:gd name="T111" fmla="*/ 2147483647 h 1281"/>
                <a:gd name="T112" fmla="*/ 2147483647 w 2244"/>
                <a:gd name="T113" fmla="*/ 2147483647 h 1281"/>
                <a:gd name="T114" fmla="*/ 2147483647 w 2244"/>
                <a:gd name="T115" fmla="*/ 2147483647 h 1281"/>
                <a:gd name="T116" fmla="*/ 2147483647 w 2244"/>
                <a:gd name="T117" fmla="*/ 2147483647 h 1281"/>
                <a:gd name="T118" fmla="*/ 2147483647 w 2244"/>
                <a:gd name="T119" fmla="*/ 2147483647 h 1281"/>
                <a:gd name="T120" fmla="*/ 2147483647 w 2244"/>
                <a:gd name="T121" fmla="*/ 2147483647 h 1281"/>
                <a:gd name="T122" fmla="*/ 2147483647 w 2244"/>
                <a:gd name="T123" fmla="*/ 2147483647 h 1281"/>
                <a:gd name="T124" fmla="*/ 2147483647 w 2244"/>
                <a:gd name="T125" fmla="*/ 2147483647 h 128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244"/>
                <a:gd name="T190" fmla="*/ 0 h 1281"/>
                <a:gd name="T191" fmla="*/ 2244 w 2244"/>
                <a:gd name="T192" fmla="*/ 1281 h 128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244" h="1281">
                  <a:moveTo>
                    <a:pt x="2217" y="935"/>
                  </a:moveTo>
                  <a:lnTo>
                    <a:pt x="1474" y="1076"/>
                  </a:lnTo>
                  <a:lnTo>
                    <a:pt x="700" y="1206"/>
                  </a:lnTo>
                  <a:lnTo>
                    <a:pt x="683" y="1200"/>
                  </a:lnTo>
                  <a:lnTo>
                    <a:pt x="651" y="1206"/>
                  </a:lnTo>
                  <a:lnTo>
                    <a:pt x="569" y="1216"/>
                  </a:lnTo>
                  <a:lnTo>
                    <a:pt x="574" y="1200"/>
                  </a:lnTo>
                  <a:lnTo>
                    <a:pt x="493" y="1216"/>
                  </a:lnTo>
                  <a:lnTo>
                    <a:pt x="493" y="1222"/>
                  </a:lnTo>
                  <a:lnTo>
                    <a:pt x="0" y="1281"/>
                  </a:lnTo>
                  <a:lnTo>
                    <a:pt x="22" y="1265"/>
                  </a:lnTo>
                  <a:lnTo>
                    <a:pt x="125" y="1216"/>
                  </a:lnTo>
                  <a:lnTo>
                    <a:pt x="141" y="1190"/>
                  </a:lnTo>
                  <a:lnTo>
                    <a:pt x="195" y="1146"/>
                  </a:lnTo>
                  <a:lnTo>
                    <a:pt x="201" y="1119"/>
                  </a:lnTo>
                  <a:lnTo>
                    <a:pt x="206" y="1109"/>
                  </a:lnTo>
                  <a:lnTo>
                    <a:pt x="239" y="1092"/>
                  </a:lnTo>
                  <a:lnTo>
                    <a:pt x="239" y="1060"/>
                  </a:lnTo>
                  <a:lnTo>
                    <a:pt x="271" y="1033"/>
                  </a:lnTo>
                  <a:lnTo>
                    <a:pt x="418" y="903"/>
                  </a:lnTo>
                  <a:lnTo>
                    <a:pt x="428" y="876"/>
                  </a:lnTo>
                  <a:lnTo>
                    <a:pt x="439" y="881"/>
                  </a:lnTo>
                  <a:lnTo>
                    <a:pt x="428" y="909"/>
                  </a:lnTo>
                  <a:lnTo>
                    <a:pt x="472" y="951"/>
                  </a:lnTo>
                  <a:lnTo>
                    <a:pt x="537" y="979"/>
                  </a:lnTo>
                  <a:lnTo>
                    <a:pt x="569" y="979"/>
                  </a:lnTo>
                  <a:lnTo>
                    <a:pt x="602" y="951"/>
                  </a:lnTo>
                  <a:lnTo>
                    <a:pt x="607" y="935"/>
                  </a:lnTo>
                  <a:lnTo>
                    <a:pt x="629" y="919"/>
                  </a:lnTo>
                  <a:lnTo>
                    <a:pt x="656" y="941"/>
                  </a:lnTo>
                  <a:lnTo>
                    <a:pt x="667" y="946"/>
                  </a:lnTo>
                  <a:lnTo>
                    <a:pt x="688" y="941"/>
                  </a:lnTo>
                  <a:lnTo>
                    <a:pt x="765" y="914"/>
                  </a:lnTo>
                  <a:lnTo>
                    <a:pt x="775" y="865"/>
                  </a:lnTo>
                  <a:lnTo>
                    <a:pt x="781" y="865"/>
                  </a:lnTo>
                  <a:lnTo>
                    <a:pt x="797" y="881"/>
                  </a:lnTo>
                  <a:lnTo>
                    <a:pt x="856" y="828"/>
                  </a:lnTo>
                  <a:lnTo>
                    <a:pt x="879" y="838"/>
                  </a:lnTo>
                  <a:lnTo>
                    <a:pt x="927" y="773"/>
                  </a:lnTo>
                  <a:lnTo>
                    <a:pt x="916" y="752"/>
                  </a:lnTo>
                  <a:lnTo>
                    <a:pt x="921" y="708"/>
                  </a:lnTo>
                  <a:lnTo>
                    <a:pt x="970" y="617"/>
                  </a:lnTo>
                  <a:lnTo>
                    <a:pt x="1035" y="373"/>
                  </a:lnTo>
                  <a:lnTo>
                    <a:pt x="1046" y="373"/>
                  </a:lnTo>
                  <a:lnTo>
                    <a:pt x="1084" y="394"/>
                  </a:lnTo>
                  <a:lnTo>
                    <a:pt x="1084" y="411"/>
                  </a:lnTo>
                  <a:lnTo>
                    <a:pt x="1106" y="427"/>
                  </a:lnTo>
                  <a:lnTo>
                    <a:pt x="1144" y="422"/>
                  </a:lnTo>
                  <a:lnTo>
                    <a:pt x="1165" y="378"/>
                  </a:lnTo>
                  <a:lnTo>
                    <a:pt x="1193" y="287"/>
                  </a:lnTo>
                  <a:lnTo>
                    <a:pt x="1214" y="254"/>
                  </a:lnTo>
                  <a:lnTo>
                    <a:pt x="1247" y="265"/>
                  </a:lnTo>
                  <a:lnTo>
                    <a:pt x="1268" y="211"/>
                  </a:lnTo>
                  <a:lnTo>
                    <a:pt x="1290" y="206"/>
                  </a:lnTo>
                  <a:lnTo>
                    <a:pt x="1312" y="178"/>
                  </a:lnTo>
                  <a:lnTo>
                    <a:pt x="1333" y="130"/>
                  </a:lnTo>
                  <a:lnTo>
                    <a:pt x="1344" y="119"/>
                  </a:lnTo>
                  <a:lnTo>
                    <a:pt x="1349" y="103"/>
                  </a:lnTo>
                  <a:lnTo>
                    <a:pt x="1333" y="92"/>
                  </a:lnTo>
                  <a:lnTo>
                    <a:pt x="1339" y="22"/>
                  </a:lnTo>
                  <a:lnTo>
                    <a:pt x="1349" y="6"/>
                  </a:lnTo>
                  <a:lnTo>
                    <a:pt x="1360" y="0"/>
                  </a:lnTo>
                  <a:lnTo>
                    <a:pt x="1491" y="81"/>
                  </a:lnTo>
                  <a:lnTo>
                    <a:pt x="1512" y="92"/>
                  </a:lnTo>
                  <a:lnTo>
                    <a:pt x="1518" y="87"/>
                  </a:lnTo>
                  <a:lnTo>
                    <a:pt x="1534" y="16"/>
                  </a:lnTo>
                  <a:lnTo>
                    <a:pt x="1556" y="11"/>
                  </a:lnTo>
                  <a:lnTo>
                    <a:pt x="1582" y="22"/>
                  </a:lnTo>
                  <a:lnTo>
                    <a:pt x="1610" y="32"/>
                  </a:lnTo>
                  <a:lnTo>
                    <a:pt x="1588" y="60"/>
                  </a:lnTo>
                  <a:lnTo>
                    <a:pt x="1621" y="92"/>
                  </a:lnTo>
                  <a:lnTo>
                    <a:pt x="1680" y="92"/>
                  </a:lnTo>
                  <a:lnTo>
                    <a:pt x="1702" y="119"/>
                  </a:lnTo>
                  <a:lnTo>
                    <a:pt x="1740" y="136"/>
                  </a:lnTo>
                  <a:lnTo>
                    <a:pt x="1767" y="168"/>
                  </a:lnTo>
                  <a:lnTo>
                    <a:pt x="1761" y="183"/>
                  </a:lnTo>
                  <a:lnTo>
                    <a:pt x="1723" y="248"/>
                  </a:lnTo>
                  <a:lnTo>
                    <a:pt x="1702" y="303"/>
                  </a:lnTo>
                  <a:lnTo>
                    <a:pt x="1707" y="346"/>
                  </a:lnTo>
                  <a:lnTo>
                    <a:pt x="1751" y="346"/>
                  </a:lnTo>
                  <a:lnTo>
                    <a:pt x="1789" y="324"/>
                  </a:lnTo>
                  <a:lnTo>
                    <a:pt x="1821" y="357"/>
                  </a:lnTo>
                  <a:lnTo>
                    <a:pt x="1837" y="368"/>
                  </a:lnTo>
                  <a:lnTo>
                    <a:pt x="1849" y="373"/>
                  </a:lnTo>
                  <a:lnTo>
                    <a:pt x="1870" y="389"/>
                  </a:lnTo>
                  <a:lnTo>
                    <a:pt x="1886" y="394"/>
                  </a:lnTo>
                  <a:lnTo>
                    <a:pt x="1902" y="384"/>
                  </a:lnTo>
                  <a:lnTo>
                    <a:pt x="1914" y="384"/>
                  </a:lnTo>
                  <a:lnTo>
                    <a:pt x="1984" y="422"/>
                  </a:lnTo>
                  <a:lnTo>
                    <a:pt x="2033" y="433"/>
                  </a:lnTo>
                  <a:lnTo>
                    <a:pt x="2054" y="465"/>
                  </a:lnTo>
                  <a:lnTo>
                    <a:pt x="2054" y="476"/>
                  </a:lnTo>
                  <a:lnTo>
                    <a:pt x="2033" y="492"/>
                  </a:lnTo>
                  <a:lnTo>
                    <a:pt x="2043" y="540"/>
                  </a:lnTo>
                  <a:lnTo>
                    <a:pt x="2033" y="552"/>
                  </a:lnTo>
                  <a:lnTo>
                    <a:pt x="2021" y="563"/>
                  </a:lnTo>
                  <a:lnTo>
                    <a:pt x="2070" y="589"/>
                  </a:lnTo>
                  <a:lnTo>
                    <a:pt x="2086" y="622"/>
                  </a:lnTo>
                  <a:lnTo>
                    <a:pt x="2086" y="638"/>
                  </a:lnTo>
                  <a:lnTo>
                    <a:pt x="2081" y="649"/>
                  </a:lnTo>
                  <a:lnTo>
                    <a:pt x="2038" y="643"/>
                  </a:lnTo>
                  <a:lnTo>
                    <a:pt x="2033" y="659"/>
                  </a:lnTo>
                  <a:lnTo>
                    <a:pt x="2049" y="675"/>
                  </a:lnTo>
                  <a:lnTo>
                    <a:pt x="2054" y="670"/>
                  </a:lnTo>
                  <a:lnTo>
                    <a:pt x="2054" y="687"/>
                  </a:lnTo>
                  <a:lnTo>
                    <a:pt x="2033" y="698"/>
                  </a:lnTo>
                  <a:lnTo>
                    <a:pt x="2021" y="698"/>
                  </a:lnTo>
                  <a:lnTo>
                    <a:pt x="2016" y="703"/>
                  </a:lnTo>
                  <a:lnTo>
                    <a:pt x="2033" y="714"/>
                  </a:lnTo>
                  <a:lnTo>
                    <a:pt x="2065" y="719"/>
                  </a:lnTo>
                  <a:lnTo>
                    <a:pt x="2098" y="735"/>
                  </a:lnTo>
                  <a:lnTo>
                    <a:pt x="2108" y="746"/>
                  </a:lnTo>
                  <a:lnTo>
                    <a:pt x="2070" y="784"/>
                  </a:lnTo>
                  <a:lnTo>
                    <a:pt x="2054" y="784"/>
                  </a:lnTo>
                  <a:lnTo>
                    <a:pt x="2016" y="768"/>
                  </a:lnTo>
                  <a:lnTo>
                    <a:pt x="2016" y="784"/>
                  </a:lnTo>
                  <a:lnTo>
                    <a:pt x="2038" y="800"/>
                  </a:lnTo>
                  <a:lnTo>
                    <a:pt x="2070" y="822"/>
                  </a:lnTo>
                  <a:lnTo>
                    <a:pt x="2098" y="811"/>
                  </a:lnTo>
                  <a:lnTo>
                    <a:pt x="2130" y="784"/>
                  </a:lnTo>
                  <a:lnTo>
                    <a:pt x="2163" y="789"/>
                  </a:lnTo>
                  <a:lnTo>
                    <a:pt x="2205" y="784"/>
                  </a:lnTo>
                  <a:lnTo>
                    <a:pt x="2212" y="795"/>
                  </a:lnTo>
                  <a:lnTo>
                    <a:pt x="2244" y="898"/>
                  </a:lnTo>
                  <a:lnTo>
                    <a:pt x="2222" y="919"/>
                  </a:lnTo>
                  <a:lnTo>
                    <a:pt x="2212" y="919"/>
                  </a:lnTo>
                  <a:lnTo>
                    <a:pt x="2217" y="935"/>
                  </a:lnTo>
                  <a:close/>
                </a:path>
              </a:pathLst>
            </a:custGeom>
            <a:solidFill>
              <a:schemeClr val="tx1">
                <a:lumMod val="50000"/>
                <a:lumOff val="50000"/>
              </a:schemeClr>
            </a:solidFill>
            <a:ln w="9525">
              <a:solidFill>
                <a:schemeClr val="tx1">
                  <a:lumMod val="50000"/>
                  <a:lumOff val="50000"/>
                </a:schemeClr>
              </a:solidFill>
              <a:round/>
              <a:headEnd/>
              <a:tailEnd/>
            </a:ln>
          </p:spPr>
        </p:sp>
        <p:sp>
          <p:nvSpPr>
            <p:cNvPr id="11" name="NC"/>
            <p:cNvSpPr>
              <a:spLocks/>
            </p:cNvSpPr>
            <p:nvPr/>
          </p:nvSpPr>
          <p:spPr bwMode="auto">
            <a:xfrm>
              <a:off x="3488302" y="2176017"/>
              <a:ext cx="634852" cy="273377"/>
            </a:xfrm>
            <a:custGeom>
              <a:avLst/>
              <a:gdLst>
                <a:gd name="T0" fmla="*/ 2147483647 w 2596"/>
                <a:gd name="T1" fmla="*/ 2147483647 h 1109"/>
                <a:gd name="T2" fmla="*/ 2147483647 w 2596"/>
                <a:gd name="T3" fmla="*/ 2147483647 h 1109"/>
                <a:gd name="T4" fmla="*/ 2147483647 w 2596"/>
                <a:gd name="T5" fmla="*/ 2147483647 h 1109"/>
                <a:gd name="T6" fmla="*/ 2147483647 w 2596"/>
                <a:gd name="T7" fmla="*/ 2147483647 h 1109"/>
                <a:gd name="T8" fmla="*/ 2147483647 w 2596"/>
                <a:gd name="T9" fmla="*/ 2147483647 h 1109"/>
                <a:gd name="T10" fmla="*/ 2147483647 w 2596"/>
                <a:gd name="T11" fmla="*/ 2147483647 h 1109"/>
                <a:gd name="T12" fmla="*/ 2147483647 w 2596"/>
                <a:gd name="T13" fmla="*/ 2147483647 h 1109"/>
                <a:gd name="T14" fmla="*/ 2147483647 w 2596"/>
                <a:gd name="T15" fmla="*/ 2147483647 h 1109"/>
                <a:gd name="T16" fmla="*/ 2147483647 w 2596"/>
                <a:gd name="T17" fmla="*/ 2147483647 h 1109"/>
                <a:gd name="T18" fmla="*/ 2147483647 w 2596"/>
                <a:gd name="T19" fmla="*/ 2147483647 h 1109"/>
                <a:gd name="T20" fmla="*/ 2147483647 w 2596"/>
                <a:gd name="T21" fmla="*/ 2147483647 h 1109"/>
                <a:gd name="T22" fmla="*/ 2147483647 w 2596"/>
                <a:gd name="T23" fmla="*/ 2147483647 h 1109"/>
                <a:gd name="T24" fmla="*/ 2147483647 w 2596"/>
                <a:gd name="T25" fmla="*/ 2147483647 h 1109"/>
                <a:gd name="T26" fmla="*/ 2147483647 w 2596"/>
                <a:gd name="T27" fmla="*/ 2147483647 h 1109"/>
                <a:gd name="T28" fmla="*/ 2147483647 w 2596"/>
                <a:gd name="T29" fmla="*/ 2147483647 h 1109"/>
                <a:gd name="T30" fmla="*/ 2147483647 w 2596"/>
                <a:gd name="T31" fmla="*/ 2147483647 h 1109"/>
                <a:gd name="T32" fmla="*/ 2147483647 w 2596"/>
                <a:gd name="T33" fmla="*/ 2147483647 h 1109"/>
                <a:gd name="T34" fmla="*/ 2147483647 w 2596"/>
                <a:gd name="T35" fmla="*/ 2147483647 h 1109"/>
                <a:gd name="T36" fmla="*/ 2147483647 w 2596"/>
                <a:gd name="T37" fmla="*/ 2147483647 h 1109"/>
                <a:gd name="T38" fmla="*/ 2147483647 w 2596"/>
                <a:gd name="T39" fmla="*/ 2147483647 h 1109"/>
                <a:gd name="T40" fmla="*/ 2147483647 w 2596"/>
                <a:gd name="T41" fmla="*/ 2147483647 h 1109"/>
                <a:gd name="T42" fmla="*/ 2147483647 w 2596"/>
                <a:gd name="T43" fmla="*/ 2147483647 h 1109"/>
                <a:gd name="T44" fmla="*/ 2147483647 w 2596"/>
                <a:gd name="T45" fmla="*/ 2147483647 h 1109"/>
                <a:gd name="T46" fmla="*/ 2147483647 w 2596"/>
                <a:gd name="T47" fmla="*/ 2147483647 h 1109"/>
                <a:gd name="T48" fmla="*/ 2147483647 w 2596"/>
                <a:gd name="T49" fmla="*/ 2147483647 h 1109"/>
                <a:gd name="T50" fmla="*/ 2147483647 w 2596"/>
                <a:gd name="T51" fmla="*/ 2147483647 h 1109"/>
                <a:gd name="T52" fmla="*/ 2147483647 w 2596"/>
                <a:gd name="T53" fmla="*/ 2147483647 h 1109"/>
                <a:gd name="T54" fmla="*/ 2147483647 w 2596"/>
                <a:gd name="T55" fmla="*/ 2147483647 h 1109"/>
                <a:gd name="T56" fmla="*/ 2147483647 w 2596"/>
                <a:gd name="T57" fmla="*/ 2147483647 h 1109"/>
                <a:gd name="T58" fmla="*/ 2147483647 w 2596"/>
                <a:gd name="T59" fmla="*/ 2147483647 h 1109"/>
                <a:gd name="T60" fmla="*/ 2147483647 w 2596"/>
                <a:gd name="T61" fmla="*/ 2147483647 h 1109"/>
                <a:gd name="T62" fmla="*/ 2147483647 w 2596"/>
                <a:gd name="T63" fmla="*/ 2147483647 h 1109"/>
                <a:gd name="T64" fmla="*/ 2147483647 w 2596"/>
                <a:gd name="T65" fmla="*/ 2147483647 h 1109"/>
                <a:gd name="T66" fmla="*/ 2147483647 w 2596"/>
                <a:gd name="T67" fmla="*/ 2147483647 h 1109"/>
                <a:gd name="T68" fmla="*/ 2147483647 w 2596"/>
                <a:gd name="T69" fmla="*/ 2147483647 h 1109"/>
                <a:gd name="T70" fmla="*/ 2147483647 w 2596"/>
                <a:gd name="T71" fmla="*/ 2147483647 h 1109"/>
                <a:gd name="T72" fmla="*/ 2147483647 w 2596"/>
                <a:gd name="T73" fmla="*/ 2147483647 h 1109"/>
                <a:gd name="T74" fmla="*/ 2147483647 w 2596"/>
                <a:gd name="T75" fmla="*/ 2147483647 h 1109"/>
                <a:gd name="T76" fmla="*/ 2147483647 w 2596"/>
                <a:gd name="T77" fmla="*/ 2147483647 h 1109"/>
                <a:gd name="T78" fmla="*/ 2147483647 w 2596"/>
                <a:gd name="T79" fmla="*/ 2147483647 h 1109"/>
                <a:gd name="T80" fmla="*/ 2147483647 w 2596"/>
                <a:gd name="T81" fmla="*/ 2147483647 h 1109"/>
                <a:gd name="T82" fmla="*/ 2147483647 w 2596"/>
                <a:gd name="T83" fmla="*/ 2147483647 h 1109"/>
                <a:gd name="T84" fmla="*/ 2147483647 w 2596"/>
                <a:gd name="T85" fmla="*/ 2147483647 h 1109"/>
                <a:gd name="T86" fmla="*/ 2147483647 w 2596"/>
                <a:gd name="T87" fmla="*/ 2147483647 h 1109"/>
                <a:gd name="T88" fmla="*/ 2147483647 w 2596"/>
                <a:gd name="T89" fmla="*/ 2147483647 h 1109"/>
                <a:gd name="T90" fmla="*/ 2147483647 w 2596"/>
                <a:gd name="T91" fmla="*/ 2147483647 h 1109"/>
                <a:gd name="T92" fmla="*/ 2147483647 w 2596"/>
                <a:gd name="T93" fmla="*/ 2147483647 h 1109"/>
                <a:gd name="T94" fmla="*/ 2147483647 w 2596"/>
                <a:gd name="T95" fmla="*/ 2147483647 h 1109"/>
                <a:gd name="T96" fmla="*/ 2147483647 w 2596"/>
                <a:gd name="T97" fmla="*/ 2147483647 h 110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596"/>
                <a:gd name="T148" fmla="*/ 0 h 1109"/>
                <a:gd name="T149" fmla="*/ 2596 w 2596"/>
                <a:gd name="T150" fmla="*/ 1109 h 110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596" h="1109">
                  <a:moveTo>
                    <a:pt x="0" y="990"/>
                  </a:moveTo>
                  <a:lnTo>
                    <a:pt x="5" y="898"/>
                  </a:lnTo>
                  <a:lnTo>
                    <a:pt x="33" y="903"/>
                  </a:lnTo>
                  <a:lnTo>
                    <a:pt x="49" y="898"/>
                  </a:lnTo>
                  <a:lnTo>
                    <a:pt x="70" y="877"/>
                  </a:lnTo>
                  <a:lnTo>
                    <a:pt x="70" y="855"/>
                  </a:lnTo>
                  <a:lnTo>
                    <a:pt x="70" y="833"/>
                  </a:lnTo>
                  <a:lnTo>
                    <a:pt x="76" y="812"/>
                  </a:lnTo>
                  <a:lnTo>
                    <a:pt x="103" y="785"/>
                  </a:lnTo>
                  <a:lnTo>
                    <a:pt x="163" y="763"/>
                  </a:lnTo>
                  <a:lnTo>
                    <a:pt x="233" y="741"/>
                  </a:lnTo>
                  <a:lnTo>
                    <a:pt x="303" y="682"/>
                  </a:lnTo>
                  <a:lnTo>
                    <a:pt x="331" y="671"/>
                  </a:lnTo>
                  <a:lnTo>
                    <a:pt x="374" y="633"/>
                  </a:lnTo>
                  <a:lnTo>
                    <a:pt x="380" y="596"/>
                  </a:lnTo>
                  <a:lnTo>
                    <a:pt x="391" y="596"/>
                  </a:lnTo>
                  <a:lnTo>
                    <a:pt x="407" y="596"/>
                  </a:lnTo>
                  <a:lnTo>
                    <a:pt x="417" y="580"/>
                  </a:lnTo>
                  <a:lnTo>
                    <a:pt x="423" y="568"/>
                  </a:lnTo>
                  <a:lnTo>
                    <a:pt x="450" y="547"/>
                  </a:lnTo>
                  <a:lnTo>
                    <a:pt x="455" y="547"/>
                  </a:lnTo>
                  <a:lnTo>
                    <a:pt x="477" y="563"/>
                  </a:lnTo>
                  <a:lnTo>
                    <a:pt x="499" y="547"/>
                  </a:lnTo>
                  <a:lnTo>
                    <a:pt x="504" y="536"/>
                  </a:lnTo>
                  <a:lnTo>
                    <a:pt x="536" y="509"/>
                  </a:lnTo>
                  <a:lnTo>
                    <a:pt x="564" y="498"/>
                  </a:lnTo>
                  <a:lnTo>
                    <a:pt x="612" y="492"/>
                  </a:lnTo>
                  <a:lnTo>
                    <a:pt x="661" y="411"/>
                  </a:lnTo>
                  <a:lnTo>
                    <a:pt x="705" y="385"/>
                  </a:lnTo>
                  <a:lnTo>
                    <a:pt x="705" y="362"/>
                  </a:lnTo>
                  <a:lnTo>
                    <a:pt x="715" y="341"/>
                  </a:lnTo>
                  <a:lnTo>
                    <a:pt x="705" y="314"/>
                  </a:lnTo>
                  <a:lnTo>
                    <a:pt x="715" y="287"/>
                  </a:lnTo>
                  <a:lnTo>
                    <a:pt x="715" y="281"/>
                  </a:lnTo>
                  <a:lnTo>
                    <a:pt x="796" y="265"/>
                  </a:lnTo>
                  <a:lnTo>
                    <a:pt x="791" y="281"/>
                  </a:lnTo>
                  <a:lnTo>
                    <a:pt x="873" y="271"/>
                  </a:lnTo>
                  <a:lnTo>
                    <a:pt x="905" y="265"/>
                  </a:lnTo>
                  <a:lnTo>
                    <a:pt x="922" y="271"/>
                  </a:lnTo>
                  <a:lnTo>
                    <a:pt x="1696" y="141"/>
                  </a:lnTo>
                  <a:lnTo>
                    <a:pt x="2439" y="0"/>
                  </a:lnTo>
                  <a:lnTo>
                    <a:pt x="2450" y="11"/>
                  </a:lnTo>
                  <a:lnTo>
                    <a:pt x="2455" y="23"/>
                  </a:lnTo>
                  <a:lnTo>
                    <a:pt x="2476" y="39"/>
                  </a:lnTo>
                  <a:lnTo>
                    <a:pt x="2487" y="44"/>
                  </a:lnTo>
                  <a:lnTo>
                    <a:pt x="2504" y="60"/>
                  </a:lnTo>
                  <a:lnTo>
                    <a:pt x="2515" y="71"/>
                  </a:lnTo>
                  <a:lnTo>
                    <a:pt x="2531" y="109"/>
                  </a:lnTo>
                  <a:lnTo>
                    <a:pt x="2525" y="120"/>
                  </a:lnTo>
                  <a:lnTo>
                    <a:pt x="2515" y="120"/>
                  </a:lnTo>
                  <a:lnTo>
                    <a:pt x="2509" y="109"/>
                  </a:lnTo>
                  <a:lnTo>
                    <a:pt x="2487" y="114"/>
                  </a:lnTo>
                  <a:lnTo>
                    <a:pt x="2471" y="114"/>
                  </a:lnTo>
                  <a:lnTo>
                    <a:pt x="2460" y="109"/>
                  </a:lnTo>
                  <a:lnTo>
                    <a:pt x="2450" y="114"/>
                  </a:lnTo>
                  <a:lnTo>
                    <a:pt x="2455" y="125"/>
                  </a:lnTo>
                  <a:lnTo>
                    <a:pt x="2455" y="136"/>
                  </a:lnTo>
                  <a:lnTo>
                    <a:pt x="2385" y="169"/>
                  </a:lnTo>
                  <a:lnTo>
                    <a:pt x="2368" y="184"/>
                  </a:lnTo>
                  <a:lnTo>
                    <a:pt x="2341" y="206"/>
                  </a:lnTo>
                  <a:lnTo>
                    <a:pt x="2297" y="216"/>
                  </a:lnTo>
                  <a:lnTo>
                    <a:pt x="2287" y="244"/>
                  </a:lnTo>
                  <a:lnTo>
                    <a:pt x="2287" y="255"/>
                  </a:lnTo>
                  <a:lnTo>
                    <a:pt x="2297" y="255"/>
                  </a:lnTo>
                  <a:lnTo>
                    <a:pt x="2314" y="249"/>
                  </a:lnTo>
                  <a:lnTo>
                    <a:pt x="2357" y="227"/>
                  </a:lnTo>
                  <a:lnTo>
                    <a:pt x="2406" y="216"/>
                  </a:lnTo>
                  <a:lnTo>
                    <a:pt x="2434" y="200"/>
                  </a:lnTo>
                  <a:lnTo>
                    <a:pt x="2476" y="200"/>
                  </a:lnTo>
                  <a:lnTo>
                    <a:pt x="2482" y="206"/>
                  </a:lnTo>
                  <a:lnTo>
                    <a:pt x="2476" y="233"/>
                  </a:lnTo>
                  <a:lnTo>
                    <a:pt x="2482" y="244"/>
                  </a:lnTo>
                  <a:lnTo>
                    <a:pt x="2493" y="255"/>
                  </a:lnTo>
                  <a:lnTo>
                    <a:pt x="2509" y="249"/>
                  </a:lnTo>
                  <a:lnTo>
                    <a:pt x="2515" y="233"/>
                  </a:lnTo>
                  <a:lnTo>
                    <a:pt x="2541" y="200"/>
                  </a:lnTo>
                  <a:lnTo>
                    <a:pt x="2564" y="200"/>
                  </a:lnTo>
                  <a:lnTo>
                    <a:pt x="2580" y="233"/>
                  </a:lnTo>
                  <a:lnTo>
                    <a:pt x="2585" y="297"/>
                  </a:lnTo>
                  <a:lnTo>
                    <a:pt x="2596" y="314"/>
                  </a:lnTo>
                  <a:lnTo>
                    <a:pt x="2590" y="325"/>
                  </a:lnTo>
                  <a:lnTo>
                    <a:pt x="2553" y="352"/>
                  </a:lnTo>
                  <a:lnTo>
                    <a:pt x="2541" y="374"/>
                  </a:lnTo>
                  <a:lnTo>
                    <a:pt x="2541" y="390"/>
                  </a:lnTo>
                  <a:lnTo>
                    <a:pt x="2509" y="417"/>
                  </a:lnTo>
                  <a:lnTo>
                    <a:pt x="2487" y="422"/>
                  </a:lnTo>
                  <a:lnTo>
                    <a:pt x="2466" y="439"/>
                  </a:lnTo>
                  <a:lnTo>
                    <a:pt x="2417" y="433"/>
                  </a:lnTo>
                  <a:lnTo>
                    <a:pt x="2401" y="427"/>
                  </a:lnTo>
                  <a:lnTo>
                    <a:pt x="2395" y="433"/>
                  </a:lnTo>
                  <a:lnTo>
                    <a:pt x="2390" y="433"/>
                  </a:lnTo>
                  <a:lnTo>
                    <a:pt x="2379" y="411"/>
                  </a:lnTo>
                  <a:lnTo>
                    <a:pt x="2379" y="401"/>
                  </a:lnTo>
                  <a:lnTo>
                    <a:pt x="2374" y="390"/>
                  </a:lnTo>
                  <a:lnTo>
                    <a:pt x="2357" y="390"/>
                  </a:lnTo>
                  <a:lnTo>
                    <a:pt x="2352" y="395"/>
                  </a:lnTo>
                  <a:lnTo>
                    <a:pt x="2357" y="444"/>
                  </a:lnTo>
                  <a:lnTo>
                    <a:pt x="2352" y="455"/>
                  </a:lnTo>
                  <a:lnTo>
                    <a:pt x="2346" y="450"/>
                  </a:lnTo>
                  <a:lnTo>
                    <a:pt x="2357" y="471"/>
                  </a:lnTo>
                  <a:lnTo>
                    <a:pt x="2379" y="471"/>
                  </a:lnTo>
                  <a:lnTo>
                    <a:pt x="2401" y="492"/>
                  </a:lnTo>
                  <a:lnTo>
                    <a:pt x="2385" y="520"/>
                  </a:lnTo>
                  <a:lnTo>
                    <a:pt x="2395" y="531"/>
                  </a:lnTo>
                  <a:lnTo>
                    <a:pt x="2341" y="601"/>
                  </a:lnTo>
                  <a:lnTo>
                    <a:pt x="2320" y="606"/>
                  </a:lnTo>
                  <a:lnTo>
                    <a:pt x="2292" y="601"/>
                  </a:lnTo>
                  <a:lnTo>
                    <a:pt x="2271" y="601"/>
                  </a:lnTo>
                  <a:lnTo>
                    <a:pt x="2265" y="606"/>
                  </a:lnTo>
                  <a:lnTo>
                    <a:pt x="2281" y="622"/>
                  </a:lnTo>
                  <a:lnTo>
                    <a:pt x="2346" y="617"/>
                  </a:lnTo>
                  <a:lnTo>
                    <a:pt x="2385" y="606"/>
                  </a:lnTo>
                  <a:lnTo>
                    <a:pt x="2439" y="580"/>
                  </a:lnTo>
                  <a:lnTo>
                    <a:pt x="2444" y="563"/>
                  </a:lnTo>
                  <a:lnTo>
                    <a:pt x="2460" y="563"/>
                  </a:lnTo>
                  <a:lnTo>
                    <a:pt x="2476" y="585"/>
                  </a:lnTo>
                  <a:lnTo>
                    <a:pt x="2460" y="628"/>
                  </a:lnTo>
                  <a:lnTo>
                    <a:pt x="2411" y="682"/>
                  </a:lnTo>
                  <a:lnTo>
                    <a:pt x="2362" y="692"/>
                  </a:lnTo>
                  <a:lnTo>
                    <a:pt x="2341" y="703"/>
                  </a:lnTo>
                  <a:lnTo>
                    <a:pt x="2281" y="708"/>
                  </a:lnTo>
                  <a:lnTo>
                    <a:pt x="2233" y="790"/>
                  </a:lnTo>
                  <a:lnTo>
                    <a:pt x="2211" y="796"/>
                  </a:lnTo>
                  <a:lnTo>
                    <a:pt x="2211" y="806"/>
                  </a:lnTo>
                  <a:lnTo>
                    <a:pt x="2211" y="812"/>
                  </a:lnTo>
                  <a:lnTo>
                    <a:pt x="2152" y="849"/>
                  </a:lnTo>
                  <a:lnTo>
                    <a:pt x="2119" y="887"/>
                  </a:lnTo>
                  <a:lnTo>
                    <a:pt x="2092" y="963"/>
                  </a:lnTo>
                  <a:lnTo>
                    <a:pt x="2071" y="1044"/>
                  </a:lnTo>
                  <a:lnTo>
                    <a:pt x="2059" y="1066"/>
                  </a:lnTo>
                  <a:lnTo>
                    <a:pt x="2027" y="1077"/>
                  </a:lnTo>
                  <a:lnTo>
                    <a:pt x="1908" y="1098"/>
                  </a:lnTo>
                  <a:lnTo>
                    <a:pt x="1897" y="1109"/>
                  </a:lnTo>
                  <a:lnTo>
                    <a:pt x="1496" y="844"/>
                  </a:lnTo>
                  <a:lnTo>
                    <a:pt x="1159" y="887"/>
                  </a:lnTo>
                  <a:lnTo>
                    <a:pt x="1154" y="838"/>
                  </a:lnTo>
                  <a:lnTo>
                    <a:pt x="1094" y="790"/>
                  </a:lnTo>
                  <a:lnTo>
                    <a:pt x="1062" y="806"/>
                  </a:lnTo>
                  <a:lnTo>
                    <a:pt x="1052" y="796"/>
                  </a:lnTo>
                  <a:lnTo>
                    <a:pt x="1057" y="779"/>
                  </a:lnTo>
                  <a:lnTo>
                    <a:pt x="1057" y="773"/>
                  </a:lnTo>
                  <a:lnTo>
                    <a:pt x="661" y="817"/>
                  </a:lnTo>
                  <a:lnTo>
                    <a:pt x="650" y="812"/>
                  </a:lnTo>
                  <a:lnTo>
                    <a:pt x="645" y="828"/>
                  </a:lnTo>
                  <a:lnTo>
                    <a:pt x="564" y="866"/>
                  </a:lnTo>
                  <a:lnTo>
                    <a:pt x="564" y="882"/>
                  </a:lnTo>
                  <a:lnTo>
                    <a:pt x="536" y="882"/>
                  </a:lnTo>
                  <a:lnTo>
                    <a:pt x="445" y="926"/>
                  </a:lnTo>
                  <a:lnTo>
                    <a:pt x="0" y="990"/>
                  </a:lnTo>
                  <a:close/>
                </a:path>
              </a:pathLst>
            </a:custGeom>
            <a:solidFill>
              <a:schemeClr val="tx1">
                <a:lumMod val="50000"/>
                <a:lumOff val="50000"/>
              </a:schemeClr>
            </a:solidFill>
            <a:ln w="9525">
              <a:solidFill>
                <a:schemeClr val="tx1">
                  <a:lumMod val="50000"/>
                  <a:lumOff val="50000"/>
                </a:schemeClr>
              </a:solidFill>
              <a:round/>
              <a:headEnd/>
              <a:tailEnd/>
            </a:ln>
          </p:spPr>
        </p:sp>
        <p:sp>
          <p:nvSpPr>
            <p:cNvPr id="12" name="SC"/>
            <p:cNvSpPr>
              <a:spLocks/>
            </p:cNvSpPr>
            <p:nvPr/>
          </p:nvSpPr>
          <p:spPr bwMode="auto">
            <a:xfrm>
              <a:off x="3584736" y="2368990"/>
              <a:ext cx="361625" cy="273377"/>
            </a:xfrm>
            <a:custGeom>
              <a:avLst/>
              <a:gdLst>
                <a:gd name="T0" fmla="*/ 2147483647 w 1512"/>
                <a:gd name="T1" fmla="*/ 2147483647 h 1131"/>
                <a:gd name="T2" fmla="*/ 2147483647 w 1512"/>
                <a:gd name="T3" fmla="*/ 2147483647 h 1131"/>
                <a:gd name="T4" fmla="*/ 2147483647 w 1512"/>
                <a:gd name="T5" fmla="*/ 2147483647 h 1131"/>
                <a:gd name="T6" fmla="*/ 2147483647 w 1512"/>
                <a:gd name="T7" fmla="*/ 2147483647 h 1131"/>
                <a:gd name="T8" fmla="*/ 2147483647 w 1512"/>
                <a:gd name="T9" fmla="*/ 2147483647 h 1131"/>
                <a:gd name="T10" fmla="*/ 2147483647 w 1512"/>
                <a:gd name="T11" fmla="*/ 2147483647 h 1131"/>
                <a:gd name="T12" fmla="*/ 2147483647 w 1512"/>
                <a:gd name="T13" fmla="*/ 2147483647 h 1131"/>
                <a:gd name="T14" fmla="*/ 2147483647 w 1512"/>
                <a:gd name="T15" fmla="*/ 2147483647 h 1131"/>
                <a:gd name="T16" fmla="*/ 2147483647 w 1512"/>
                <a:gd name="T17" fmla="*/ 2147483647 h 1131"/>
                <a:gd name="T18" fmla="*/ 2147483647 w 1512"/>
                <a:gd name="T19" fmla="*/ 2147483647 h 1131"/>
                <a:gd name="T20" fmla="*/ 2147483647 w 1512"/>
                <a:gd name="T21" fmla="*/ 2147483647 h 1131"/>
                <a:gd name="T22" fmla="*/ 2147483647 w 1512"/>
                <a:gd name="T23" fmla="*/ 2147483647 h 1131"/>
                <a:gd name="T24" fmla="*/ 2147483647 w 1512"/>
                <a:gd name="T25" fmla="*/ 2147483647 h 1131"/>
                <a:gd name="T26" fmla="*/ 2147483647 w 1512"/>
                <a:gd name="T27" fmla="*/ 2147483647 h 1131"/>
                <a:gd name="T28" fmla="*/ 2147483647 w 1512"/>
                <a:gd name="T29" fmla="*/ 2147483647 h 1131"/>
                <a:gd name="T30" fmla="*/ 2147483647 w 1512"/>
                <a:gd name="T31" fmla="*/ 2147483647 h 1131"/>
                <a:gd name="T32" fmla="*/ 2147483647 w 1512"/>
                <a:gd name="T33" fmla="*/ 2147483647 h 1131"/>
                <a:gd name="T34" fmla="*/ 2147483647 w 1512"/>
                <a:gd name="T35" fmla="*/ 2147483647 h 1131"/>
                <a:gd name="T36" fmla="*/ 2147483647 w 1512"/>
                <a:gd name="T37" fmla="*/ 2147483647 h 1131"/>
                <a:gd name="T38" fmla="*/ 2147483647 w 1512"/>
                <a:gd name="T39" fmla="*/ 2147483647 h 1131"/>
                <a:gd name="T40" fmla="*/ 2147483647 w 1512"/>
                <a:gd name="T41" fmla="*/ 2147483647 h 1131"/>
                <a:gd name="T42" fmla="*/ 2147483647 w 1512"/>
                <a:gd name="T43" fmla="*/ 2147483647 h 1131"/>
                <a:gd name="T44" fmla="*/ 2147483647 w 1512"/>
                <a:gd name="T45" fmla="*/ 2147483647 h 1131"/>
                <a:gd name="T46" fmla="*/ 2147483647 w 1512"/>
                <a:gd name="T47" fmla="*/ 2147483647 h 1131"/>
                <a:gd name="T48" fmla="*/ 2147483647 w 1512"/>
                <a:gd name="T49" fmla="*/ 2147483647 h 1131"/>
                <a:gd name="T50" fmla="*/ 2147483647 w 1512"/>
                <a:gd name="T51" fmla="*/ 2147483647 h 1131"/>
                <a:gd name="T52" fmla="*/ 2147483647 w 1512"/>
                <a:gd name="T53" fmla="*/ 2147483647 h 1131"/>
                <a:gd name="T54" fmla="*/ 2147483647 w 1512"/>
                <a:gd name="T55" fmla="*/ 2147483647 h 1131"/>
                <a:gd name="T56" fmla="*/ 2147483647 w 1512"/>
                <a:gd name="T57" fmla="*/ 2147483647 h 1131"/>
                <a:gd name="T58" fmla="*/ 2147483647 w 1512"/>
                <a:gd name="T59" fmla="*/ 2147483647 h 1131"/>
                <a:gd name="T60" fmla="*/ 2147483647 w 1512"/>
                <a:gd name="T61" fmla="*/ 2147483647 h 1131"/>
                <a:gd name="T62" fmla="*/ 2147483647 w 1512"/>
                <a:gd name="T63" fmla="*/ 2147483647 h 1131"/>
                <a:gd name="T64" fmla="*/ 2147483647 w 1512"/>
                <a:gd name="T65" fmla="*/ 2147483647 h 1131"/>
                <a:gd name="T66" fmla="*/ 2147483647 w 1512"/>
                <a:gd name="T67" fmla="*/ 2147483647 h 1131"/>
                <a:gd name="T68" fmla="*/ 2147483647 w 1512"/>
                <a:gd name="T69" fmla="*/ 2147483647 h 1131"/>
                <a:gd name="T70" fmla="*/ 2147483647 w 1512"/>
                <a:gd name="T71" fmla="*/ 2147483647 h 1131"/>
                <a:gd name="T72" fmla="*/ 2147483647 w 1512"/>
                <a:gd name="T73" fmla="*/ 2147483647 h 1131"/>
                <a:gd name="T74" fmla="*/ 2147483647 w 1512"/>
                <a:gd name="T75" fmla="*/ 2147483647 h 1131"/>
                <a:gd name="T76" fmla="*/ 2147483647 w 1512"/>
                <a:gd name="T77" fmla="*/ 2147483647 h 1131"/>
                <a:gd name="T78" fmla="*/ 2147483647 w 1512"/>
                <a:gd name="T79" fmla="*/ 2147483647 h 1131"/>
                <a:gd name="T80" fmla="*/ 2147483647 w 1512"/>
                <a:gd name="T81" fmla="*/ 2147483647 h 1131"/>
                <a:gd name="T82" fmla="*/ 2147483647 w 1512"/>
                <a:gd name="T83" fmla="*/ 2147483647 h 1131"/>
                <a:gd name="T84" fmla="*/ 2147483647 w 1512"/>
                <a:gd name="T85" fmla="*/ 2147483647 h 1131"/>
                <a:gd name="T86" fmla="*/ 2147483647 w 1512"/>
                <a:gd name="T87" fmla="*/ 2147483647 h 113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512"/>
                <a:gd name="T133" fmla="*/ 0 h 1131"/>
                <a:gd name="T134" fmla="*/ 1512 w 1512"/>
                <a:gd name="T135" fmla="*/ 1131 h 113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512" h="1131">
                  <a:moveTo>
                    <a:pt x="905" y="1131"/>
                  </a:moveTo>
                  <a:lnTo>
                    <a:pt x="894" y="1131"/>
                  </a:lnTo>
                  <a:lnTo>
                    <a:pt x="851" y="1126"/>
                  </a:lnTo>
                  <a:lnTo>
                    <a:pt x="834" y="1114"/>
                  </a:lnTo>
                  <a:lnTo>
                    <a:pt x="829" y="1098"/>
                  </a:lnTo>
                  <a:lnTo>
                    <a:pt x="807" y="1023"/>
                  </a:lnTo>
                  <a:lnTo>
                    <a:pt x="769" y="974"/>
                  </a:lnTo>
                  <a:lnTo>
                    <a:pt x="726" y="952"/>
                  </a:lnTo>
                  <a:lnTo>
                    <a:pt x="699" y="877"/>
                  </a:lnTo>
                  <a:lnTo>
                    <a:pt x="672" y="845"/>
                  </a:lnTo>
                  <a:lnTo>
                    <a:pt x="656" y="801"/>
                  </a:lnTo>
                  <a:lnTo>
                    <a:pt x="628" y="791"/>
                  </a:lnTo>
                  <a:lnTo>
                    <a:pt x="579" y="768"/>
                  </a:lnTo>
                  <a:lnTo>
                    <a:pt x="542" y="726"/>
                  </a:lnTo>
                  <a:lnTo>
                    <a:pt x="509" y="704"/>
                  </a:lnTo>
                  <a:lnTo>
                    <a:pt x="509" y="682"/>
                  </a:lnTo>
                  <a:lnTo>
                    <a:pt x="493" y="650"/>
                  </a:lnTo>
                  <a:lnTo>
                    <a:pt x="477" y="634"/>
                  </a:lnTo>
                  <a:lnTo>
                    <a:pt x="428" y="617"/>
                  </a:lnTo>
                  <a:lnTo>
                    <a:pt x="330" y="531"/>
                  </a:lnTo>
                  <a:lnTo>
                    <a:pt x="287" y="515"/>
                  </a:lnTo>
                  <a:lnTo>
                    <a:pt x="276" y="487"/>
                  </a:lnTo>
                  <a:lnTo>
                    <a:pt x="239" y="450"/>
                  </a:lnTo>
                  <a:lnTo>
                    <a:pt x="211" y="390"/>
                  </a:lnTo>
                  <a:lnTo>
                    <a:pt x="179" y="358"/>
                  </a:lnTo>
                  <a:lnTo>
                    <a:pt x="167" y="341"/>
                  </a:lnTo>
                  <a:lnTo>
                    <a:pt x="108" y="331"/>
                  </a:lnTo>
                  <a:lnTo>
                    <a:pt x="22" y="288"/>
                  </a:lnTo>
                  <a:lnTo>
                    <a:pt x="0" y="266"/>
                  </a:lnTo>
                  <a:lnTo>
                    <a:pt x="27" y="206"/>
                  </a:lnTo>
                  <a:lnTo>
                    <a:pt x="48" y="190"/>
                  </a:lnTo>
                  <a:lnTo>
                    <a:pt x="65" y="169"/>
                  </a:lnTo>
                  <a:lnTo>
                    <a:pt x="65" y="158"/>
                  </a:lnTo>
                  <a:lnTo>
                    <a:pt x="60" y="153"/>
                  </a:lnTo>
                  <a:lnTo>
                    <a:pt x="151" y="109"/>
                  </a:lnTo>
                  <a:lnTo>
                    <a:pt x="179" y="109"/>
                  </a:lnTo>
                  <a:lnTo>
                    <a:pt x="179" y="93"/>
                  </a:lnTo>
                  <a:lnTo>
                    <a:pt x="260" y="55"/>
                  </a:lnTo>
                  <a:lnTo>
                    <a:pt x="265" y="39"/>
                  </a:lnTo>
                  <a:lnTo>
                    <a:pt x="276" y="44"/>
                  </a:lnTo>
                  <a:lnTo>
                    <a:pt x="672" y="0"/>
                  </a:lnTo>
                  <a:lnTo>
                    <a:pt x="672" y="6"/>
                  </a:lnTo>
                  <a:lnTo>
                    <a:pt x="667" y="23"/>
                  </a:lnTo>
                  <a:lnTo>
                    <a:pt x="677" y="33"/>
                  </a:lnTo>
                  <a:lnTo>
                    <a:pt x="709" y="17"/>
                  </a:lnTo>
                  <a:lnTo>
                    <a:pt x="769" y="65"/>
                  </a:lnTo>
                  <a:lnTo>
                    <a:pt x="774" y="114"/>
                  </a:lnTo>
                  <a:lnTo>
                    <a:pt x="1111" y="71"/>
                  </a:lnTo>
                  <a:lnTo>
                    <a:pt x="1512" y="336"/>
                  </a:lnTo>
                  <a:lnTo>
                    <a:pt x="1495" y="347"/>
                  </a:lnTo>
                  <a:lnTo>
                    <a:pt x="1463" y="369"/>
                  </a:lnTo>
                  <a:lnTo>
                    <a:pt x="1435" y="406"/>
                  </a:lnTo>
                  <a:lnTo>
                    <a:pt x="1388" y="482"/>
                  </a:lnTo>
                  <a:lnTo>
                    <a:pt x="1371" y="509"/>
                  </a:lnTo>
                  <a:lnTo>
                    <a:pt x="1355" y="552"/>
                  </a:lnTo>
                  <a:lnTo>
                    <a:pt x="1360" y="590"/>
                  </a:lnTo>
                  <a:lnTo>
                    <a:pt x="1360" y="628"/>
                  </a:lnTo>
                  <a:lnTo>
                    <a:pt x="1349" y="639"/>
                  </a:lnTo>
                  <a:lnTo>
                    <a:pt x="1339" y="655"/>
                  </a:lnTo>
                  <a:lnTo>
                    <a:pt x="1316" y="661"/>
                  </a:lnTo>
                  <a:lnTo>
                    <a:pt x="1300" y="677"/>
                  </a:lnTo>
                  <a:lnTo>
                    <a:pt x="1279" y="698"/>
                  </a:lnTo>
                  <a:lnTo>
                    <a:pt x="1257" y="731"/>
                  </a:lnTo>
                  <a:lnTo>
                    <a:pt x="1241" y="758"/>
                  </a:lnTo>
                  <a:lnTo>
                    <a:pt x="1192" y="791"/>
                  </a:lnTo>
                  <a:lnTo>
                    <a:pt x="1165" y="833"/>
                  </a:lnTo>
                  <a:lnTo>
                    <a:pt x="1137" y="861"/>
                  </a:lnTo>
                  <a:lnTo>
                    <a:pt x="1105" y="882"/>
                  </a:lnTo>
                  <a:lnTo>
                    <a:pt x="1084" y="903"/>
                  </a:lnTo>
                  <a:lnTo>
                    <a:pt x="1062" y="920"/>
                  </a:lnTo>
                  <a:lnTo>
                    <a:pt x="1035" y="936"/>
                  </a:lnTo>
                  <a:lnTo>
                    <a:pt x="1013" y="942"/>
                  </a:lnTo>
                  <a:lnTo>
                    <a:pt x="1007" y="958"/>
                  </a:lnTo>
                  <a:lnTo>
                    <a:pt x="1007" y="968"/>
                  </a:lnTo>
                  <a:lnTo>
                    <a:pt x="1002" y="974"/>
                  </a:lnTo>
                  <a:lnTo>
                    <a:pt x="991" y="1001"/>
                  </a:lnTo>
                  <a:lnTo>
                    <a:pt x="965" y="1023"/>
                  </a:lnTo>
                  <a:lnTo>
                    <a:pt x="943" y="1023"/>
                  </a:lnTo>
                  <a:lnTo>
                    <a:pt x="937" y="1028"/>
                  </a:lnTo>
                  <a:lnTo>
                    <a:pt x="937" y="1033"/>
                  </a:lnTo>
                  <a:lnTo>
                    <a:pt x="943" y="1044"/>
                  </a:lnTo>
                  <a:lnTo>
                    <a:pt x="948" y="1050"/>
                  </a:lnTo>
                  <a:lnTo>
                    <a:pt x="960" y="1050"/>
                  </a:lnTo>
                  <a:lnTo>
                    <a:pt x="953" y="1066"/>
                  </a:lnTo>
                  <a:lnTo>
                    <a:pt x="943" y="1077"/>
                  </a:lnTo>
                  <a:lnTo>
                    <a:pt x="916" y="1104"/>
                  </a:lnTo>
                  <a:lnTo>
                    <a:pt x="905" y="1121"/>
                  </a:lnTo>
                  <a:lnTo>
                    <a:pt x="905" y="1131"/>
                  </a:lnTo>
                  <a:close/>
                </a:path>
              </a:pathLst>
            </a:custGeom>
            <a:solidFill>
              <a:schemeClr val="tx1">
                <a:lumMod val="50000"/>
                <a:lumOff val="50000"/>
              </a:schemeClr>
            </a:solidFill>
            <a:ln w="9525">
              <a:solidFill>
                <a:schemeClr val="tx1">
                  <a:lumMod val="50000"/>
                  <a:lumOff val="50000"/>
                </a:schemeClr>
              </a:solidFill>
              <a:round/>
              <a:headEnd/>
              <a:tailEnd/>
            </a:ln>
          </p:spPr>
        </p:sp>
        <p:sp>
          <p:nvSpPr>
            <p:cNvPr id="13" name="GA"/>
            <p:cNvSpPr>
              <a:spLocks/>
            </p:cNvSpPr>
            <p:nvPr/>
          </p:nvSpPr>
          <p:spPr bwMode="auto">
            <a:xfrm>
              <a:off x="3415977" y="2401152"/>
              <a:ext cx="393769" cy="410066"/>
            </a:xfrm>
            <a:custGeom>
              <a:avLst/>
              <a:gdLst>
                <a:gd name="T0" fmla="*/ 2147483647 w 1616"/>
                <a:gd name="T1" fmla="*/ 2147483647 h 1653"/>
                <a:gd name="T2" fmla="*/ 2147483647 w 1616"/>
                <a:gd name="T3" fmla="*/ 2147483647 h 1653"/>
                <a:gd name="T4" fmla="*/ 2147483647 w 1616"/>
                <a:gd name="T5" fmla="*/ 2147483647 h 1653"/>
                <a:gd name="T6" fmla="*/ 2147483647 w 1616"/>
                <a:gd name="T7" fmla="*/ 2147483647 h 1653"/>
                <a:gd name="T8" fmla="*/ 2147483647 w 1616"/>
                <a:gd name="T9" fmla="*/ 2147483647 h 1653"/>
                <a:gd name="T10" fmla="*/ 2147483647 w 1616"/>
                <a:gd name="T11" fmla="*/ 2147483647 h 1653"/>
                <a:gd name="T12" fmla="*/ 2147483647 w 1616"/>
                <a:gd name="T13" fmla="*/ 2147483647 h 1653"/>
                <a:gd name="T14" fmla="*/ 2147483647 w 1616"/>
                <a:gd name="T15" fmla="*/ 2147483647 h 1653"/>
                <a:gd name="T16" fmla="*/ 2147483647 w 1616"/>
                <a:gd name="T17" fmla="*/ 2147483647 h 1653"/>
                <a:gd name="T18" fmla="*/ 2147483647 w 1616"/>
                <a:gd name="T19" fmla="*/ 2147483647 h 1653"/>
                <a:gd name="T20" fmla="*/ 2147483647 w 1616"/>
                <a:gd name="T21" fmla="*/ 2147483647 h 1653"/>
                <a:gd name="T22" fmla="*/ 2147483647 w 1616"/>
                <a:gd name="T23" fmla="*/ 2147483647 h 1653"/>
                <a:gd name="T24" fmla="*/ 2147483647 w 1616"/>
                <a:gd name="T25" fmla="*/ 2147483647 h 1653"/>
                <a:gd name="T26" fmla="*/ 2147483647 w 1616"/>
                <a:gd name="T27" fmla="*/ 2147483647 h 1653"/>
                <a:gd name="T28" fmla="*/ 2147483647 w 1616"/>
                <a:gd name="T29" fmla="*/ 2147483647 h 1653"/>
                <a:gd name="T30" fmla="*/ 2147483647 w 1616"/>
                <a:gd name="T31" fmla="*/ 2147483647 h 1653"/>
                <a:gd name="T32" fmla="*/ 2147483647 w 1616"/>
                <a:gd name="T33" fmla="*/ 2147483647 h 1653"/>
                <a:gd name="T34" fmla="*/ 2147483647 w 1616"/>
                <a:gd name="T35" fmla="*/ 2147483647 h 1653"/>
                <a:gd name="T36" fmla="*/ 2147483647 w 1616"/>
                <a:gd name="T37" fmla="*/ 2147483647 h 1653"/>
                <a:gd name="T38" fmla="*/ 2147483647 w 1616"/>
                <a:gd name="T39" fmla="*/ 2147483647 h 1653"/>
                <a:gd name="T40" fmla="*/ 2147483647 w 1616"/>
                <a:gd name="T41" fmla="*/ 2147483647 h 1653"/>
                <a:gd name="T42" fmla="*/ 2147483647 w 1616"/>
                <a:gd name="T43" fmla="*/ 2147483647 h 1653"/>
                <a:gd name="T44" fmla="*/ 2147483647 w 1616"/>
                <a:gd name="T45" fmla="*/ 2147483647 h 1653"/>
                <a:gd name="T46" fmla="*/ 2147483647 w 1616"/>
                <a:gd name="T47" fmla="*/ 2147483647 h 1653"/>
                <a:gd name="T48" fmla="*/ 2147483647 w 1616"/>
                <a:gd name="T49" fmla="*/ 2147483647 h 1653"/>
                <a:gd name="T50" fmla="*/ 2147483647 w 1616"/>
                <a:gd name="T51" fmla="*/ 2147483647 h 1653"/>
                <a:gd name="T52" fmla="*/ 2147483647 w 1616"/>
                <a:gd name="T53" fmla="*/ 2147483647 h 1653"/>
                <a:gd name="T54" fmla="*/ 2147483647 w 1616"/>
                <a:gd name="T55" fmla="*/ 2147483647 h 1653"/>
                <a:gd name="T56" fmla="*/ 2147483647 w 1616"/>
                <a:gd name="T57" fmla="*/ 2147483647 h 1653"/>
                <a:gd name="T58" fmla="*/ 2147483647 w 1616"/>
                <a:gd name="T59" fmla="*/ 2147483647 h 1653"/>
                <a:gd name="T60" fmla="*/ 2147483647 w 1616"/>
                <a:gd name="T61" fmla="*/ 2147483647 h 1653"/>
                <a:gd name="T62" fmla="*/ 2147483647 w 1616"/>
                <a:gd name="T63" fmla="*/ 2147483647 h 1653"/>
                <a:gd name="T64" fmla="*/ 2147483647 w 1616"/>
                <a:gd name="T65" fmla="*/ 2147483647 h 1653"/>
                <a:gd name="T66" fmla="*/ 2147483647 w 1616"/>
                <a:gd name="T67" fmla="*/ 2147483647 h 1653"/>
                <a:gd name="T68" fmla="*/ 2147483647 w 1616"/>
                <a:gd name="T69" fmla="*/ 2147483647 h 1653"/>
                <a:gd name="T70" fmla="*/ 2147483647 w 1616"/>
                <a:gd name="T71" fmla="*/ 2147483647 h 1653"/>
                <a:gd name="T72" fmla="*/ 2147483647 w 1616"/>
                <a:gd name="T73" fmla="*/ 2147483647 h 1653"/>
                <a:gd name="T74" fmla="*/ 2147483647 w 1616"/>
                <a:gd name="T75" fmla="*/ 2147483647 h 1653"/>
                <a:gd name="T76" fmla="*/ 2147483647 w 1616"/>
                <a:gd name="T77" fmla="*/ 2147483647 h 1653"/>
                <a:gd name="T78" fmla="*/ 2147483647 w 1616"/>
                <a:gd name="T79" fmla="*/ 0 h 1653"/>
                <a:gd name="T80" fmla="*/ 0 w 1616"/>
                <a:gd name="T81" fmla="*/ 2147483647 h 165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616"/>
                <a:gd name="T124" fmla="*/ 0 h 1653"/>
                <a:gd name="T125" fmla="*/ 1616 w 1616"/>
                <a:gd name="T126" fmla="*/ 1653 h 165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616" h="1653">
                  <a:moveTo>
                    <a:pt x="0" y="97"/>
                  </a:moveTo>
                  <a:lnTo>
                    <a:pt x="218" y="870"/>
                  </a:lnTo>
                  <a:lnTo>
                    <a:pt x="239" y="891"/>
                  </a:lnTo>
                  <a:lnTo>
                    <a:pt x="256" y="945"/>
                  </a:lnTo>
                  <a:lnTo>
                    <a:pt x="267" y="973"/>
                  </a:lnTo>
                  <a:lnTo>
                    <a:pt x="298" y="989"/>
                  </a:lnTo>
                  <a:lnTo>
                    <a:pt x="314" y="1010"/>
                  </a:lnTo>
                  <a:lnTo>
                    <a:pt x="304" y="1043"/>
                  </a:lnTo>
                  <a:lnTo>
                    <a:pt x="331" y="1075"/>
                  </a:lnTo>
                  <a:lnTo>
                    <a:pt x="326" y="1086"/>
                  </a:lnTo>
                  <a:lnTo>
                    <a:pt x="298" y="1124"/>
                  </a:lnTo>
                  <a:lnTo>
                    <a:pt x="298" y="1172"/>
                  </a:lnTo>
                  <a:lnTo>
                    <a:pt x="277" y="1221"/>
                  </a:lnTo>
                  <a:lnTo>
                    <a:pt x="288" y="1286"/>
                  </a:lnTo>
                  <a:lnTo>
                    <a:pt x="321" y="1367"/>
                  </a:lnTo>
                  <a:lnTo>
                    <a:pt x="314" y="1460"/>
                  </a:lnTo>
                  <a:lnTo>
                    <a:pt x="353" y="1518"/>
                  </a:lnTo>
                  <a:lnTo>
                    <a:pt x="358" y="1541"/>
                  </a:lnTo>
                  <a:lnTo>
                    <a:pt x="363" y="1562"/>
                  </a:lnTo>
                  <a:lnTo>
                    <a:pt x="391" y="1590"/>
                  </a:lnTo>
                  <a:lnTo>
                    <a:pt x="391" y="1616"/>
                  </a:lnTo>
                  <a:lnTo>
                    <a:pt x="407" y="1643"/>
                  </a:lnTo>
                  <a:lnTo>
                    <a:pt x="1258" y="1590"/>
                  </a:lnTo>
                  <a:lnTo>
                    <a:pt x="1268" y="1632"/>
                  </a:lnTo>
                  <a:lnTo>
                    <a:pt x="1285" y="1648"/>
                  </a:lnTo>
                  <a:lnTo>
                    <a:pt x="1323" y="1653"/>
                  </a:lnTo>
                  <a:lnTo>
                    <a:pt x="1333" y="1611"/>
                  </a:lnTo>
                  <a:lnTo>
                    <a:pt x="1307" y="1530"/>
                  </a:lnTo>
                  <a:lnTo>
                    <a:pt x="1312" y="1502"/>
                  </a:lnTo>
                  <a:lnTo>
                    <a:pt x="1323" y="1486"/>
                  </a:lnTo>
                  <a:lnTo>
                    <a:pt x="1345" y="1470"/>
                  </a:lnTo>
                  <a:lnTo>
                    <a:pt x="1405" y="1497"/>
                  </a:lnTo>
                  <a:lnTo>
                    <a:pt x="1458" y="1497"/>
                  </a:lnTo>
                  <a:lnTo>
                    <a:pt x="1486" y="1492"/>
                  </a:lnTo>
                  <a:lnTo>
                    <a:pt x="1480" y="1432"/>
                  </a:lnTo>
                  <a:lnTo>
                    <a:pt x="1470" y="1400"/>
                  </a:lnTo>
                  <a:lnTo>
                    <a:pt x="1470" y="1356"/>
                  </a:lnTo>
                  <a:lnTo>
                    <a:pt x="1475" y="1330"/>
                  </a:lnTo>
                  <a:lnTo>
                    <a:pt x="1518" y="1200"/>
                  </a:lnTo>
                  <a:lnTo>
                    <a:pt x="1523" y="1145"/>
                  </a:lnTo>
                  <a:lnTo>
                    <a:pt x="1545" y="1091"/>
                  </a:lnTo>
                  <a:lnTo>
                    <a:pt x="1572" y="1038"/>
                  </a:lnTo>
                  <a:lnTo>
                    <a:pt x="1600" y="1016"/>
                  </a:lnTo>
                  <a:lnTo>
                    <a:pt x="1610" y="1005"/>
                  </a:lnTo>
                  <a:lnTo>
                    <a:pt x="1616" y="989"/>
                  </a:lnTo>
                  <a:lnTo>
                    <a:pt x="1600" y="984"/>
                  </a:lnTo>
                  <a:lnTo>
                    <a:pt x="1594" y="978"/>
                  </a:lnTo>
                  <a:lnTo>
                    <a:pt x="1583" y="978"/>
                  </a:lnTo>
                  <a:lnTo>
                    <a:pt x="1540" y="973"/>
                  </a:lnTo>
                  <a:lnTo>
                    <a:pt x="1523" y="961"/>
                  </a:lnTo>
                  <a:lnTo>
                    <a:pt x="1518" y="945"/>
                  </a:lnTo>
                  <a:lnTo>
                    <a:pt x="1496" y="870"/>
                  </a:lnTo>
                  <a:lnTo>
                    <a:pt x="1458" y="821"/>
                  </a:lnTo>
                  <a:lnTo>
                    <a:pt x="1415" y="799"/>
                  </a:lnTo>
                  <a:lnTo>
                    <a:pt x="1388" y="724"/>
                  </a:lnTo>
                  <a:lnTo>
                    <a:pt x="1361" y="692"/>
                  </a:lnTo>
                  <a:lnTo>
                    <a:pt x="1345" y="648"/>
                  </a:lnTo>
                  <a:lnTo>
                    <a:pt x="1317" y="638"/>
                  </a:lnTo>
                  <a:lnTo>
                    <a:pt x="1268" y="615"/>
                  </a:lnTo>
                  <a:lnTo>
                    <a:pt x="1231" y="573"/>
                  </a:lnTo>
                  <a:lnTo>
                    <a:pt x="1198" y="551"/>
                  </a:lnTo>
                  <a:lnTo>
                    <a:pt x="1198" y="529"/>
                  </a:lnTo>
                  <a:lnTo>
                    <a:pt x="1182" y="497"/>
                  </a:lnTo>
                  <a:lnTo>
                    <a:pt x="1166" y="481"/>
                  </a:lnTo>
                  <a:lnTo>
                    <a:pt x="1117" y="464"/>
                  </a:lnTo>
                  <a:lnTo>
                    <a:pt x="1019" y="378"/>
                  </a:lnTo>
                  <a:lnTo>
                    <a:pt x="976" y="362"/>
                  </a:lnTo>
                  <a:lnTo>
                    <a:pt x="965" y="334"/>
                  </a:lnTo>
                  <a:lnTo>
                    <a:pt x="928" y="297"/>
                  </a:lnTo>
                  <a:lnTo>
                    <a:pt x="900" y="237"/>
                  </a:lnTo>
                  <a:lnTo>
                    <a:pt x="868" y="205"/>
                  </a:lnTo>
                  <a:lnTo>
                    <a:pt x="856" y="188"/>
                  </a:lnTo>
                  <a:lnTo>
                    <a:pt x="797" y="178"/>
                  </a:lnTo>
                  <a:lnTo>
                    <a:pt x="711" y="135"/>
                  </a:lnTo>
                  <a:lnTo>
                    <a:pt x="689" y="113"/>
                  </a:lnTo>
                  <a:lnTo>
                    <a:pt x="716" y="53"/>
                  </a:lnTo>
                  <a:lnTo>
                    <a:pt x="737" y="37"/>
                  </a:lnTo>
                  <a:lnTo>
                    <a:pt x="754" y="16"/>
                  </a:lnTo>
                  <a:lnTo>
                    <a:pt x="754" y="5"/>
                  </a:lnTo>
                  <a:lnTo>
                    <a:pt x="749" y="0"/>
                  </a:lnTo>
                  <a:lnTo>
                    <a:pt x="304" y="64"/>
                  </a:lnTo>
                  <a:lnTo>
                    <a:pt x="0" y="97"/>
                  </a:lnTo>
                  <a:close/>
                </a:path>
              </a:pathLst>
            </a:custGeom>
            <a:solidFill>
              <a:schemeClr val="tx1">
                <a:lumMod val="50000"/>
                <a:lumOff val="50000"/>
              </a:schemeClr>
            </a:solidFill>
            <a:ln w="9525">
              <a:solidFill>
                <a:schemeClr val="tx1">
                  <a:lumMod val="50000"/>
                  <a:lumOff val="50000"/>
                </a:schemeClr>
              </a:solidFill>
              <a:round/>
              <a:headEnd/>
              <a:tailEnd/>
            </a:ln>
          </p:spPr>
        </p:sp>
        <p:sp>
          <p:nvSpPr>
            <p:cNvPr id="14" name="MD"/>
            <p:cNvSpPr>
              <a:spLocks/>
            </p:cNvSpPr>
            <p:nvPr/>
          </p:nvSpPr>
          <p:spPr bwMode="auto">
            <a:xfrm>
              <a:off x="3785638" y="1894600"/>
              <a:ext cx="329480" cy="152769"/>
            </a:xfrm>
            <a:custGeom>
              <a:avLst/>
              <a:gdLst>
                <a:gd name="T0" fmla="*/ 2147483647 w 1355"/>
                <a:gd name="T1" fmla="*/ 2147483647 h 649"/>
                <a:gd name="T2" fmla="*/ 2147483647 w 1355"/>
                <a:gd name="T3" fmla="*/ 2147483647 h 649"/>
                <a:gd name="T4" fmla="*/ 2147483647 w 1355"/>
                <a:gd name="T5" fmla="*/ 2147483647 h 649"/>
                <a:gd name="T6" fmla="*/ 2147483647 w 1355"/>
                <a:gd name="T7" fmla="*/ 2147483647 h 649"/>
                <a:gd name="T8" fmla="*/ 2147483647 w 1355"/>
                <a:gd name="T9" fmla="*/ 2147483647 h 649"/>
                <a:gd name="T10" fmla="*/ 2147483647 w 1355"/>
                <a:gd name="T11" fmla="*/ 2147483647 h 649"/>
                <a:gd name="T12" fmla="*/ 2147483647 w 1355"/>
                <a:gd name="T13" fmla="*/ 2147483647 h 649"/>
                <a:gd name="T14" fmla="*/ 2147483647 w 1355"/>
                <a:gd name="T15" fmla="*/ 2147483647 h 649"/>
                <a:gd name="T16" fmla="*/ 2147483647 w 1355"/>
                <a:gd name="T17" fmla="*/ 2147483647 h 649"/>
                <a:gd name="T18" fmla="*/ 2147483647 w 1355"/>
                <a:gd name="T19" fmla="*/ 2147483647 h 649"/>
                <a:gd name="T20" fmla="*/ 2147483647 w 1355"/>
                <a:gd name="T21" fmla="*/ 2147483647 h 649"/>
                <a:gd name="T22" fmla="*/ 2147483647 w 1355"/>
                <a:gd name="T23" fmla="*/ 2147483647 h 649"/>
                <a:gd name="T24" fmla="*/ 2147483647 w 1355"/>
                <a:gd name="T25" fmla="*/ 2147483647 h 649"/>
                <a:gd name="T26" fmla="*/ 2147483647 w 1355"/>
                <a:gd name="T27" fmla="*/ 2147483647 h 649"/>
                <a:gd name="T28" fmla="*/ 2147483647 w 1355"/>
                <a:gd name="T29" fmla="*/ 2147483647 h 649"/>
                <a:gd name="T30" fmla="*/ 2147483647 w 1355"/>
                <a:gd name="T31" fmla="*/ 2147483647 h 649"/>
                <a:gd name="T32" fmla="*/ 2147483647 w 1355"/>
                <a:gd name="T33" fmla="*/ 2147483647 h 649"/>
                <a:gd name="T34" fmla="*/ 2147483647 w 1355"/>
                <a:gd name="T35" fmla="*/ 2147483647 h 649"/>
                <a:gd name="T36" fmla="*/ 2147483647 w 1355"/>
                <a:gd name="T37" fmla="*/ 2147483647 h 649"/>
                <a:gd name="T38" fmla="*/ 2147483647 w 1355"/>
                <a:gd name="T39" fmla="*/ 2147483647 h 649"/>
                <a:gd name="T40" fmla="*/ 2147483647 w 1355"/>
                <a:gd name="T41" fmla="*/ 2147483647 h 649"/>
                <a:gd name="T42" fmla="*/ 2147483647 w 1355"/>
                <a:gd name="T43" fmla="*/ 2147483647 h 649"/>
                <a:gd name="T44" fmla="*/ 2147483647 w 1355"/>
                <a:gd name="T45" fmla="*/ 2147483647 h 649"/>
                <a:gd name="T46" fmla="*/ 2147483647 w 1355"/>
                <a:gd name="T47" fmla="*/ 2147483647 h 649"/>
                <a:gd name="T48" fmla="*/ 2147483647 w 1355"/>
                <a:gd name="T49" fmla="*/ 2147483647 h 649"/>
                <a:gd name="T50" fmla="*/ 2147483647 w 1355"/>
                <a:gd name="T51" fmla="*/ 2147483647 h 649"/>
                <a:gd name="T52" fmla="*/ 2147483647 w 1355"/>
                <a:gd name="T53" fmla="*/ 2147483647 h 649"/>
                <a:gd name="T54" fmla="*/ 2147483647 w 1355"/>
                <a:gd name="T55" fmla="*/ 2147483647 h 649"/>
                <a:gd name="T56" fmla="*/ 2147483647 w 1355"/>
                <a:gd name="T57" fmla="*/ 2147483647 h 649"/>
                <a:gd name="T58" fmla="*/ 2147483647 w 1355"/>
                <a:gd name="T59" fmla="*/ 2147483647 h 649"/>
                <a:gd name="T60" fmla="*/ 2147483647 w 1355"/>
                <a:gd name="T61" fmla="*/ 2147483647 h 649"/>
                <a:gd name="T62" fmla="*/ 2147483647 w 1355"/>
                <a:gd name="T63" fmla="*/ 2147483647 h 649"/>
                <a:gd name="T64" fmla="*/ 2147483647 w 1355"/>
                <a:gd name="T65" fmla="*/ 2147483647 h 649"/>
                <a:gd name="T66" fmla="*/ 2147483647 w 1355"/>
                <a:gd name="T67" fmla="*/ 2147483647 h 649"/>
                <a:gd name="T68" fmla="*/ 2147483647 w 1355"/>
                <a:gd name="T69" fmla="*/ 2147483647 h 649"/>
                <a:gd name="T70" fmla="*/ 2147483647 w 1355"/>
                <a:gd name="T71" fmla="*/ 2147483647 h 649"/>
                <a:gd name="T72" fmla="*/ 2147483647 w 1355"/>
                <a:gd name="T73" fmla="*/ 2147483647 h 649"/>
                <a:gd name="T74" fmla="*/ 2147483647 w 1355"/>
                <a:gd name="T75" fmla="*/ 2147483647 h 649"/>
                <a:gd name="T76" fmla="*/ 2147483647 w 1355"/>
                <a:gd name="T77" fmla="*/ 2147483647 h 649"/>
                <a:gd name="T78" fmla="*/ 2147483647 w 1355"/>
                <a:gd name="T79" fmla="*/ 2147483647 h 649"/>
                <a:gd name="T80" fmla="*/ 2147483647 w 1355"/>
                <a:gd name="T81" fmla="*/ 2147483647 h 649"/>
                <a:gd name="T82" fmla="*/ 2147483647 w 1355"/>
                <a:gd name="T83" fmla="*/ 2147483647 h 649"/>
                <a:gd name="T84" fmla="*/ 2147483647 w 1355"/>
                <a:gd name="T85" fmla="*/ 2147483647 h 649"/>
                <a:gd name="T86" fmla="*/ 2147483647 w 1355"/>
                <a:gd name="T87" fmla="*/ 2147483647 h 649"/>
                <a:gd name="T88" fmla="*/ 2147483647 w 1355"/>
                <a:gd name="T89" fmla="*/ 2147483647 h 649"/>
                <a:gd name="T90" fmla="*/ 2147483647 w 1355"/>
                <a:gd name="T91" fmla="*/ 2147483647 h 649"/>
                <a:gd name="T92" fmla="*/ 2147483647 w 1355"/>
                <a:gd name="T93" fmla="*/ 2147483647 h 649"/>
                <a:gd name="T94" fmla="*/ 2147483647 w 1355"/>
                <a:gd name="T95" fmla="*/ 2147483647 h 649"/>
                <a:gd name="T96" fmla="*/ 2147483647 w 1355"/>
                <a:gd name="T97" fmla="*/ 2147483647 h 649"/>
                <a:gd name="T98" fmla="*/ 2147483647 w 1355"/>
                <a:gd name="T99" fmla="*/ 2147483647 h 649"/>
                <a:gd name="T100" fmla="*/ 2147483647 w 1355"/>
                <a:gd name="T101" fmla="*/ 2147483647 h 649"/>
                <a:gd name="T102" fmla="*/ 2147483647 w 1355"/>
                <a:gd name="T103" fmla="*/ 2147483647 h 64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55"/>
                <a:gd name="T157" fmla="*/ 0 h 649"/>
                <a:gd name="T158" fmla="*/ 1355 w 1355"/>
                <a:gd name="T159" fmla="*/ 649 h 64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55" h="649">
                  <a:moveTo>
                    <a:pt x="1023" y="0"/>
                  </a:moveTo>
                  <a:lnTo>
                    <a:pt x="774" y="44"/>
                  </a:lnTo>
                  <a:lnTo>
                    <a:pt x="0" y="195"/>
                  </a:lnTo>
                  <a:lnTo>
                    <a:pt x="43" y="385"/>
                  </a:lnTo>
                  <a:lnTo>
                    <a:pt x="54" y="362"/>
                  </a:lnTo>
                  <a:lnTo>
                    <a:pt x="71" y="352"/>
                  </a:lnTo>
                  <a:lnTo>
                    <a:pt x="130" y="287"/>
                  </a:lnTo>
                  <a:lnTo>
                    <a:pt x="157" y="281"/>
                  </a:lnTo>
                  <a:lnTo>
                    <a:pt x="179" y="249"/>
                  </a:lnTo>
                  <a:lnTo>
                    <a:pt x="200" y="239"/>
                  </a:lnTo>
                  <a:lnTo>
                    <a:pt x="216" y="200"/>
                  </a:lnTo>
                  <a:lnTo>
                    <a:pt x="232" y="222"/>
                  </a:lnTo>
                  <a:lnTo>
                    <a:pt x="265" y="227"/>
                  </a:lnTo>
                  <a:lnTo>
                    <a:pt x="304" y="211"/>
                  </a:lnTo>
                  <a:lnTo>
                    <a:pt x="309" y="190"/>
                  </a:lnTo>
                  <a:lnTo>
                    <a:pt x="406" y="157"/>
                  </a:lnTo>
                  <a:lnTo>
                    <a:pt x="428" y="168"/>
                  </a:lnTo>
                  <a:lnTo>
                    <a:pt x="450" y="174"/>
                  </a:lnTo>
                  <a:lnTo>
                    <a:pt x="476" y="162"/>
                  </a:lnTo>
                  <a:lnTo>
                    <a:pt x="488" y="190"/>
                  </a:lnTo>
                  <a:lnTo>
                    <a:pt x="499" y="195"/>
                  </a:lnTo>
                  <a:lnTo>
                    <a:pt x="531" y="265"/>
                  </a:lnTo>
                  <a:lnTo>
                    <a:pt x="553" y="260"/>
                  </a:lnTo>
                  <a:lnTo>
                    <a:pt x="579" y="271"/>
                  </a:lnTo>
                  <a:lnTo>
                    <a:pt x="607" y="281"/>
                  </a:lnTo>
                  <a:lnTo>
                    <a:pt x="585" y="309"/>
                  </a:lnTo>
                  <a:lnTo>
                    <a:pt x="618" y="341"/>
                  </a:lnTo>
                  <a:lnTo>
                    <a:pt x="677" y="341"/>
                  </a:lnTo>
                  <a:lnTo>
                    <a:pt x="699" y="368"/>
                  </a:lnTo>
                  <a:lnTo>
                    <a:pt x="737" y="385"/>
                  </a:lnTo>
                  <a:lnTo>
                    <a:pt x="764" y="417"/>
                  </a:lnTo>
                  <a:lnTo>
                    <a:pt x="758" y="432"/>
                  </a:lnTo>
                  <a:lnTo>
                    <a:pt x="720" y="497"/>
                  </a:lnTo>
                  <a:lnTo>
                    <a:pt x="699" y="552"/>
                  </a:lnTo>
                  <a:lnTo>
                    <a:pt x="704" y="595"/>
                  </a:lnTo>
                  <a:lnTo>
                    <a:pt x="748" y="595"/>
                  </a:lnTo>
                  <a:lnTo>
                    <a:pt x="786" y="573"/>
                  </a:lnTo>
                  <a:lnTo>
                    <a:pt x="818" y="606"/>
                  </a:lnTo>
                  <a:lnTo>
                    <a:pt x="834" y="617"/>
                  </a:lnTo>
                  <a:lnTo>
                    <a:pt x="834" y="606"/>
                  </a:lnTo>
                  <a:lnTo>
                    <a:pt x="867" y="601"/>
                  </a:lnTo>
                  <a:lnTo>
                    <a:pt x="916" y="601"/>
                  </a:lnTo>
                  <a:lnTo>
                    <a:pt x="976" y="622"/>
                  </a:lnTo>
                  <a:lnTo>
                    <a:pt x="1002" y="633"/>
                  </a:lnTo>
                  <a:lnTo>
                    <a:pt x="1018" y="633"/>
                  </a:lnTo>
                  <a:lnTo>
                    <a:pt x="1018" y="622"/>
                  </a:lnTo>
                  <a:lnTo>
                    <a:pt x="1002" y="606"/>
                  </a:lnTo>
                  <a:lnTo>
                    <a:pt x="976" y="562"/>
                  </a:lnTo>
                  <a:lnTo>
                    <a:pt x="953" y="557"/>
                  </a:lnTo>
                  <a:lnTo>
                    <a:pt x="948" y="552"/>
                  </a:lnTo>
                  <a:lnTo>
                    <a:pt x="953" y="536"/>
                  </a:lnTo>
                  <a:lnTo>
                    <a:pt x="965" y="536"/>
                  </a:lnTo>
                  <a:lnTo>
                    <a:pt x="970" y="525"/>
                  </a:lnTo>
                  <a:lnTo>
                    <a:pt x="943" y="514"/>
                  </a:lnTo>
                  <a:lnTo>
                    <a:pt x="921" y="476"/>
                  </a:lnTo>
                  <a:lnTo>
                    <a:pt x="894" y="411"/>
                  </a:lnTo>
                  <a:lnTo>
                    <a:pt x="888" y="385"/>
                  </a:lnTo>
                  <a:lnTo>
                    <a:pt x="883" y="352"/>
                  </a:lnTo>
                  <a:lnTo>
                    <a:pt x="894" y="281"/>
                  </a:lnTo>
                  <a:lnTo>
                    <a:pt x="894" y="265"/>
                  </a:lnTo>
                  <a:lnTo>
                    <a:pt x="883" y="255"/>
                  </a:lnTo>
                  <a:lnTo>
                    <a:pt x="878" y="232"/>
                  </a:lnTo>
                  <a:lnTo>
                    <a:pt x="883" y="222"/>
                  </a:lnTo>
                  <a:lnTo>
                    <a:pt x="894" y="206"/>
                  </a:lnTo>
                  <a:lnTo>
                    <a:pt x="899" y="184"/>
                  </a:lnTo>
                  <a:lnTo>
                    <a:pt x="953" y="146"/>
                  </a:lnTo>
                  <a:lnTo>
                    <a:pt x="965" y="135"/>
                  </a:lnTo>
                  <a:lnTo>
                    <a:pt x="976" y="81"/>
                  </a:lnTo>
                  <a:lnTo>
                    <a:pt x="1002" y="86"/>
                  </a:lnTo>
                  <a:lnTo>
                    <a:pt x="1018" y="103"/>
                  </a:lnTo>
                  <a:lnTo>
                    <a:pt x="992" y="146"/>
                  </a:lnTo>
                  <a:lnTo>
                    <a:pt x="976" y="174"/>
                  </a:lnTo>
                  <a:lnTo>
                    <a:pt x="959" y="195"/>
                  </a:lnTo>
                  <a:lnTo>
                    <a:pt x="943" y="227"/>
                  </a:lnTo>
                  <a:lnTo>
                    <a:pt x="959" y="265"/>
                  </a:lnTo>
                  <a:lnTo>
                    <a:pt x="986" y="271"/>
                  </a:lnTo>
                  <a:lnTo>
                    <a:pt x="1002" y="341"/>
                  </a:lnTo>
                  <a:lnTo>
                    <a:pt x="997" y="352"/>
                  </a:lnTo>
                  <a:lnTo>
                    <a:pt x="959" y="373"/>
                  </a:lnTo>
                  <a:lnTo>
                    <a:pt x="965" y="390"/>
                  </a:lnTo>
                  <a:lnTo>
                    <a:pt x="997" y="401"/>
                  </a:lnTo>
                  <a:lnTo>
                    <a:pt x="1002" y="417"/>
                  </a:lnTo>
                  <a:lnTo>
                    <a:pt x="997" y="444"/>
                  </a:lnTo>
                  <a:lnTo>
                    <a:pt x="1002" y="460"/>
                  </a:lnTo>
                  <a:lnTo>
                    <a:pt x="1002" y="481"/>
                  </a:lnTo>
                  <a:lnTo>
                    <a:pt x="1018" y="525"/>
                  </a:lnTo>
                  <a:lnTo>
                    <a:pt x="1056" y="552"/>
                  </a:lnTo>
                  <a:lnTo>
                    <a:pt x="1078" y="552"/>
                  </a:lnTo>
                  <a:lnTo>
                    <a:pt x="1095" y="536"/>
                  </a:lnTo>
                  <a:lnTo>
                    <a:pt x="1116" y="541"/>
                  </a:lnTo>
                  <a:lnTo>
                    <a:pt x="1127" y="546"/>
                  </a:lnTo>
                  <a:lnTo>
                    <a:pt x="1121" y="568"/>
                  </a:lnTo>
                  <a:lnTo>
                    <a:pt x="1143" y="606"/>
                  </a:lnTo>
                  <a:lnTo>
                    <a:pt x="1149" y="622"/>
                  </a:lnTo>
                  <a:lnTo>
                    <a:pt x="1160" y="643"/>
                  </a:lnTo>
                  <a:lnTo>
                    <a:pt x="1197" y="643"/>
                  </a:lnTo>
                  <a:lnTo>
                    <a:pt x="1197" y="649"/>
                  </a:lnTo>
                  <a:lnTo>
                    <a:pt x="1225" y="622"/>
                  </a:lnTo>
                  <a:lnTo>
                    <a:pt x="1316" y="590"/>
                  </a:lnTo>
                  <a:lnTo>
                    <a:pt x="1316" y="573"/>
                  </a:lnTo>
                  <a:lnTo>
                    <a:pt x="1328" y="552"/>
                  </a:lnTo>
                  <a:lnTo>
                    <a:pt x="1355" y="427"/>
                  </a:lnTo>
                  <a:lnTo>
                    <a:pt x="1349" y="417"/>
                  </a:lnTo>
                  <a:lnTo>
                    <a:pt x="1160" y="455"/>
                  </a:lnTo>
                  <a:lnTo>
                    <a:pt x="1023" y="0"/>
                  </a:lnTo>
                  <a:close/>
                </a:path>
              </a:pathLst>
            </a:custGeom>
            <a:solidFill>
              <a:schemeClr val="tx1">
                <a:lumMod val="50000"/>
                <a:lumOff val="50000"/>
              </a:schemeClr>
            </a:solidFill>
            <a:ln w="9525">
              <a:solidFill>
                <a:schemeClr val="tx1">
                  <a:lumMod val="50000"/>
                  <a:lumOff val="50000"/>
                </a:schemeClr>
              </a:solidFill>
              <a:round/>
              <a:headEnd/>
              <a:tailEnd/>
            </a:ln>
          </p:spPr>
        </p:sp>
        <p:sp>
          <p:nvSpPr>
            <p:cNvPr id="15" name="DE"/>
            <p:cNvSpPr>
              <a:spLocks/>
            </p:cNvSpPr>
            <p:nvPr/>
          </p:nvSpPr>
          <p:spPr bwMode="auto">
            <a:xfrm>
              <a:off x="4034757" y="1878518"/>
              <a:ext cx="80361" cy="120608"/>
            </a:xfrm>
            <a:custGeom>
              <a:avLst/>
              <a:gdLst>
                <a:gd name="T0" fmla="*/ 2147483647 w 326"/>
                <a:gd name="T1" fmla="*/ 2147483647 h 514"/>
                <a:gd name="T2" fmla="*/ 2147483647 w 326"/>
                <a:gd name="T3" fmla="*/ 2147483647 h 514"/>
                <a:gd name="T4" fmla="*/ 2147483647 w 326"/>
                <a:gd name="T5" fmla="*/ 2147483647 h 514"/>
                <a:gd name="T6" fmla="*/ 2147483647 w 326"/>
                <a:gd name="T7" fmla="*/ 2147483647 h 514"/>
                <a:gd name="T8" fmla="*/ 2147483647 w 326"/>
                <a:gd name="T9" fmla="*/ 2147483647 h 514"/>
                <a:gd name="T10" fmla="*/ 2147483647 w 326"/>
                <a:gd name="T11" fmla="*/ 2147483647 h 514"/>
                <a:gd name="T12" fmla="*/ 2147483647 w 326"/>
                <a:gd name="T13" fmla="*/ 2147483647 h 514"/>
                <a:gd name="T14" fmla="*/ 2147483647 w 326"/>
                <a:gd name="T15" fmla="*/ 2147483647 h 514"/>
                <a:gd name="T16" fmla="*/ 2147483647 w 326"/>
                <a:gd name="T17" fmla="*/ 2147483647 h 514"/>
                <a:gd name="T18" fmla="*/ 2147483647 w 326"/>
                <a:gd name="T19" fmla="*/ 2147483647 h 514"/>
                <a:gd name="T20" fmla="*/ 2147483647 w 326"/>
                <a:gd name="T21" fmla="*/ 2147483647 h 514"/>
                <a:gd name="T22" fmla="*/ 2147483647 w 326"/>
                <a:gd name="T23" fmla="*/ 2147483647 h 514"/>
                <a:gd name="T24" fmla="*/ 2147483647 w 326"/>
                <a:gd name="T25" fmla="*/ 2147483647 h 514"/>
                <a:gd name="T26" fmla="*/ 2147483647 w 326"/>
                <a:gd name="T27" fmla="*/ 2147483647 h 514"/>
                <a:gd name="T28" fmla="*/ 2147483647 w 326"/>
                <a:gd name="T29" fmla="*/ 2147483647 h 514"/>
                <a:gd name="T30" fmla="*/ 2147483647 w 326"/>
                <a:gd name="T31" fmla="*/ 0 h 514"/>
                <a:gd name="T32" fmla="*/ 2147483647 w 326"/>
                <a:gd name="T33" fmla="*/ 2147483647 h 514"/>
                <a:gd name="T34" fmla="*/ 2147483647 w 326"/>
                <a:gd name="T35" fmla="*/ 2147483647 h 514"/>
                <a:gd name="T36" fmla="*/ 2147483647 w 326"/>
                <a:gd name="T37" fmla="*/ 2147483647 h 514"/>
                <a:gd name="T38" fmla="*/ 2147483647 w 326"/>
                <a:gd name="T39" fmla="*/ 2147483647 h 514"/>
                <a:gd name="T40" fmla="*/ 0 w 326"/>
                <a:gd name="T41" fmla="*/ 2147483647 h 514"/>
                <a:gd name="T42" fmla="*/ 2147483647 w 326"/>
                <a:gd name="T43" fmla="*/ 2147483647 h 514"/>
                <a:gd name="T44" fmla="*/ 2147483647 w 326"/>
                <a:gd name="T45" fmla="*/ 2147483647 h 51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26"/>
                <a:gd name="T70" fmla="*/ 0 h 514"/>
                <a:gd name="T71" fmla="*/ 326 w 326"/>
                <a:gd name="T72" fmla="*/ 514 h 51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26" h="514">
                  <a:moveTo>
                    <a:pt x="326" y="476"/>
                  </a:moveTo>
                  <a:lnTo>
                    <a:pt x="321" y="444"/>
                  </a:lnTo>
                  <a:lnTo>
                    <a:pt x="299" y="389"/>
                  </a:lnTo>
                  <a:lnTo>
                    <a:pt x="261" y="356"/>
                  </a:lnTo>
                  <a:lnTo>
                    <a:pt x="212" y="319"/>
                  </a:lnTo>
                  <a:lnTo>
                    <a:pt x="191" y="298"/>
                  </a:lnTo>
                  <a:lnTo>
                    <a:pt x="179" y="270"/>
                  </a:lnTo>
                  <a:lnTo>
                    <a:pt x="142" y="205"/>
                  </a:lnTo>
                  <a:lnTo>
                    <a:pt x="126" y="173"/>
                  </a:lnTo>
                  <a:lnTo>
                    <a:pt x="93" y="135"/>
                  </a:lnTo>
                  <a:lnTo>
                    <a:pt x="82" y="113"/>
                  </a:lnTo>
                  <a:lnTo>
                    <a:pt x="77" y="92"/>
                  </a:lnTo>
                  <a:lnTo>
                    <a:pt x="77" y="86"/>
                  </a:lnTo>
                  <a:lnTo>
                    <a:pt x="77" y="75"/>
                  </a:lnTo>
                  <a:lnTo>
                    <a:pt x="98" y="5"/>
                  </a:lnTo>
                  <a:lnTo>
                    <a:pt x="72" y="0"/>
                  </a:lnTo>
                  <a:lnTo>
                    <a:pt x="44" y="5"/>
                  </a:lnTo>
                  <a:lnTo>
                    <a:pt x="17" y="32"/>
                  </a:lnTo>
                  <a:lnTo>
                    <a:pt x="12" y="54"/>
                  </a:lnTo>
                  <a:lnTo>
                    <a:pt x="7" y="59"/>
                  </a:lnTo>
                  <a:lnTo>
                    <a:pt x="0" y="59"/>
                  </a:lnTo>
                  <a:lnTo>
                    <a:pt x="137" y="514"/>
                  </a:lnTo>
                  <a:lnTo>
                    <a:pt x="326" y="476"/>
                  </a:lnTo>
                  <a:close/>
                </a:path>
              </a:pathLst>
            </a:custGeom>
            <a:solidFill>
              <a:schemeClr val="tx1">
                <a:lumMod val="50000"/>
                <a:lumOff val="50000"/>
              </a:schemeClr>
            </a:solidFill>
            <a:ln w="9525">
              <a:solidFill>
                <a:schemeClr val="tx1">
                  <a:lumMod val="50000"/>
                  <a:lumOff val="50000"/>
                </a:schemeClr>
              </a:solidFill>
              <a:round/>
              <a:headEnd/>
              <a:tailEnd/>
            </a:ln>
          </p:spPr>
        </p:sp>
        <p:grpSp>
          <p:nvGrpSpPr>
            <p:cNvPr id="16" name="Group 15"/>
            <p:cNvGrpSpPr/>
            <p:nvPr/>
          </p:nvGrpSpPr>
          <p:grpSpPr>
            <a:xfrm>
              <a:off x="3681169" y="1388047"/>
              <a:ext cx="586635" cy="562836"/>
              <a:chOff x="3681169" y="1388047"/>
              <a:chExt cx="586635" cy="562836"/>
            </a:xfrm>
          </p:grpSpPr>
          <p:sp>
            <p:nvSpPr>
              <p:cNvPr id="110" name="NY"/>
              <p:cNvSpPr>
                <a:spLocks/>
              </p:cNvSpPr>
              <p:nvPr/>
            </p:nvSpPr>
            <p:spPr bwMode="auto">
              <a:xfrm>
                <a:off x="3729385" y="1388047"/>
                <a:ext cx="538419" cy="418107"/>
              </a:xfrm>
              <a:custGeom>
                <a:avLst/>
                <a:gdLst>
                  <a:gd name="T0" fmla="*/ 2147483647 w 2221"/>
                  <a:gd name="T1" fmla="*/ 2147483647 h 1698"/>
                  <a:gd name="T2" fmla="*/ 2147483647 w 2221"/>
                  <a:gd name="T3" fmla="*/ 2147483647 h 1698"/>
                  <a:gd name="T4" fmla="*/ 2147483647 w 2221"/>
                  <a:gd name="T5" fmla="*/ 2147483647 h 1698"/>
                  <a:gd name="T6" fmla="*/ 2147483647 w 2221"/>
                  <a:gd name="T7" fmla="*/ 2147483647 h 1698"/>
                  <a:gd name="T8" fmla="*/ 2147483647 w 2221"/>
                  <a:gd name="T9" fmla="*/ 2147483647 h 1698"/>
                  <a:gd name="T10" fmla="*/ 2147483647 w 2221"/>
                  <a:gd name="T11" fmla="*/ 2147483647 h 1698"/>
                  <a:gd name="T12" fmla="*/ 2147483647 w 2221"/>
                  <a:gd name="T13" fmla="*/ 2147483647 h 1698"/>
                  <a:gd name="T14" fmla="*/ 2147483647 w 2221"/>
                  <a:gd name="T15" fmla="*/ 2147483647 h 1698"/>
                  <a:gd name="T16" fmla="*/ 2147483647 w 2221"/>
                  <a:gd name="T17" fmla="*/ 2147483647 h 1698"/>
                  <a:gd name="T18" fmla="*/ 2147483647 w 2221"/>
                  <a:gd name="T19" fmla="*/ 2147483647 h 1698"/>
                  <a:gd name="T20" fmla="*/ 2147483647 w 2221"/>
                  <a:gd name="T21" fmla="*/ 2147483647 h 1698"/>
                  <a:gd name="T22" fmla="*/ 2147483647 w 2221"/>
                  <a:gd name="T23" fmla="*/ 2147483647 h 1698"/>
                  <a:gd name="T24" fmla="*/ 2147483647 w 2221"/>
                  <a:gd name="T25" fmla="*/ 2147483647 h 1698"/>
                  <a:gd name="T26" fmla="*/ 2147483647 w 2221"/>
                  <a:gd name="T27" fmla="*/ 2147483647 h 1698"/>
                  <a:gd name="T28" fmla="*/ 2147483647 w 2221"/>
                  <a:gd name="T29" fmla="*/ 2147483647 h 1698"/>
                  <a:gd name="T30" fmla="*/ 2147483647 w 2221"/>
                  <a:gd name="T31" fmla="*/ 2147483647 h 1698"/>
                  <a:gd name="T32" fmla="*/ 2147483647 w 2221"/>
                  <a:gd name="T33" fmla="*/ 2147483647 h 1698"/>
                  <a:gd name="T34" fmla="*/ 2147483647 w 2221"/>
                  <a:gd name="T35" fmla="*/ 2147483647 h 1698"/>
                  <a:gd name="T36" fmla="*/ 2147483647 w 2221"/>
                  <a:gd name="T37" fmla="*/ 2147483647 h 1698"/>
                  <a:gd name="T38" fmla="*/ 2147483647 w 2221"/>
                  <a:gd name="T39" fmla="*/ 2147483647 h 1698"/>
                  <a:gd name="T40" fmla="*/ 2147483647 w 2221"/>
                  <a:gd name="T41" fmla="*/ 2147483647 h 1698"/>
                  <a:gd name="T42" fmla="*/ 2147483647 w 2221"/>
                  <a:gd name="T43" fmla="*/ 2147483647 h 1698"/>
                  <a:gd name="T44" fmla="*/ 2147483647 w 2221"/>
                  <a:gd name="T45" fmla="*/ 2147483647 h 1698"/>
                  <a:gd name="T46" fmla="*/ 2147483647 w 2221"/>
                  <a:gd name="T47" fmla="*/ 2147483647 h 1698"/>
                  <a:gd name="T48" fmla="*/ 2147483647 w 2221"/>
                  <a:gd name="T49" fmla="*/ 2147483647 h 1698"/>
                  <a:gd name="T50" fmla="*/ 2147483647 w 2221"/>
                  <a:gd name="T51" fmla="*/ 2147483647 h 1698"/>
                  <a:gd name="T52" fmla="*/ 2147483647 w 2221"/>
                  <a:gd name="T53" fmla="*/ 0 h 1698"/>
                  <a:gd name="T54" fmla="*/ 2147483647 w 2221"/>
                  <a:gd name="T55" fmla="*/ 2147483647 h 1698"/>
                  <a:gd name="T56" fmla="*/ 2147483647 w 2221"/>
                  <a:gd name="T57" fmla="*/ 2147483647 h 1698"/>
                  <a:gd name="T58" fmla="*/ 2147483647 w 2221"/>
                  <a:gd name="T59" fmla="*/ 2147483647 h 1698"/>
                  <a:gd name="T60" fmla="*/ 2147483647 w 2221"/>
                  <a:gd name="T61" fmla="*/ 2147483647 h 1698"/>
                  <a:gd name="T62" fmla="*/ 2147483647 w 2221"/>
                  <a:gd name="T63" fmla="*/ 2147483647 h 1698"/>
                  <a:gd name="T64" fmla="*/ 2147483647 w 2221"/>
                  <a:gd name="T65" fmla="*/ 2147483647 h 1698"/>
                  <a:gd name="T66" fmla="*/ 2147483647 w 2221"/>
                  <a:gd name="T67" fmla="*/ 2147483647 h 1698"/>
                  <a:gd name="T68" fmla="*/ 2147483647 w 2221"/>
                  <a:gd name="T69" fmla="*/ 2147483647 h 1698"/>
                  <a:gd name="T70" fmla="*/ 2147483647 w 2221"/>
                  <a:gd name="T71" fmla="*/ 2147483647 h 1698"/>
                  <a:gd name="T72" fmla="*/ 2147483647 w 2221"/>
                  <a:gd name="T73" fmla="*/ 2147483647 h 1698"/>
                  <a:gd name="T74" fmla="*/ 2147483647 w 2221"/>
                  <a:gd name="T75" fmla="*/ 2147483647 h 1698"/>
                  <a:gd name="T76" fmla="*/ 2147483647 w 2221"/>
                  <a:gd name="T77" fmla="*/ 2147483647 h 1698"/>
                  <a:gd name="T78" fmla="*/ 2147483647 w 2221"/>
                  <a:gd name="T79" fmla="*/ 2147483647 h 1698"/>
                  <a:gd name="T80" fmla="*/ 2147483647 w 2221"/>
                  <a:gd name="T81" fmla="*/ 2147483647 h 1698"/>
                  <a:gd name="T82" fmla="*/ 2147483647 w 2221"/>
                  <a:gd name="T83" fmla="*/ 2147483647 h 1698"/>
                  <a:gd name="T84" fmla="*/ 2147483647 w 2221"/>
                  <a:gd name="T85" fmla="*/ 2147483647 h 1698"/>
                  <a:gd name="T86" fmla="*/ 2147483647 w 2221"/>
                  <a:gd name="T87" fmla="*/ 2147483647 h 1698"/>
                  <a:gd name="T88" fmla="*/ 2147483647 w 2221"/>
                  <a:gd name="T89" fmla="*/ 2147483647 h 169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221"/>
                  <a:gd name="T136" fmla="*/ 0 h 1698"/>
                  <a:gd name="T137" fmla="*/ 2221 w 2221"/>
                  <a:gd name="T138" fmla="*/ 1698 h 169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221" h="1698">
                    <a:moveTo>
                      <a:pt x="1441" y="1401"/>
                    </a:moveTo>
                    <a:lnTo>
                      <a:pt x="1680" y="1487"/>
                    </a:lnTo>
                    <a:lnTo>
                      <a:pt x="1697" y="1525"/>
                    </a:lnTo>
                    <a:lnTo>
                      <a:pt x="1680" y="1541"/>
                    </a:lnTo>
                    <a:lnTo>
                      <a:pt x="1669" y="1557"/>
                    </a:lnTo>
                    <a:lnTo>
                      <a:pt x="1664" y="1584"/>
                    </a:lnTo>
                    <a:lnTo>
                      <a:pt x="1664" y="1622"/>
                    </a:lnTo>
                    <a:lnTo>
                      <a:pt x="1653" y="1628"/>
                    </a:lnTo>
                    <a:lnTo>
                      <a:pt x="1637" y="1633"/>
                    </a:lnTo>
                    <a:lnTo>
                      <a:pt x="1615" y="1682"/>
                    </a:lnTo>
                    <a:lnTo>
                      <a:pt x="1615" y="1698"/>
                    </a:lnTo>
                    <a:lnTo>
                      <a:pt x="1625" y="1698"/>
                    </a:lnTo>
                    <a:lnTo>
                      <a:pt x="1637" y="1693"/>
                    </a:lnTo>
                    <a:lnTo>
                      <a:pt x="1642" y="1682"/>
                    </a:lnTo>
                    <a:lnTo>
                      <a:pt x="1680" y="1644"/>
                    </a:lnTo>
                    <a:lnTo>
                      <a:pt x="1702" y="1649"/>
                    </a:lnTo>
                    <a:lnTo>
                      <a:pt x="1756" y="1649"/>
                    </a:lnTo>
                    <a:lnTo>
                      <a:pt x="1772" y="1633"/>
                    </a:lnTo>
                    <a:lnTo>
                      <a:pt x="1821" y="1622"/>
                    </a:lnTo>
                    <a:lnTo>
                      <a:pt x="1864" y="1606"/>
                    </a:lnTo>
                    <a:lnTo>
                      <a:pt x="1891" y="1589"/>
                    </a:lnTo>
                    <a:lnTo>
                      <a:pt x="1918" y="1557"/>
                    </a:lnTo>
                    <a:lnTo>
                      <a:pt x="2053" y="1466"/>
                    </a:lnTo>
                    <a:lnTo>
                      <a:pt x="2092" y="1444"/>
                    </a:lnTo>
                    <a:lnTo>
                      <a:pt x="2119" y="1417"/>
                    </a:lnTo>
                    <a:lnTo>
                      <a:pt x="2141" y="1412"/>
                    </a:lnTo>
                    <a:lnTo>
                      <a:pt x="2162" y="1396"/>
                    </a:lnTo>
                    <a:lnTo>
                      <a:pt x="2189" y="1379"/>
                    </a:lnTo>
                    <a:lnTo>
                      <a:pt x="2205" y="1363"/>
                    </a:lnTo>
                    <a:lnTo>
                      <a:pt x="2216" y="1331"/>
                    </a:lnTo>
                    <a:lnTo>
                      <a:pt x="2221" y="1319"/>
                    </a:lnTo>
                    <a:lnTo>
                      <a:pt x="2216" y="1314"/>
                    </a:lnTo>
                    <a:lnTo>
                      <a:pt x="2189" y="1341"/>
                    </a:lnTo>
                    <a:lnTo>
                      <a:pt x="2157" y="1352"/>
                    </a:lnTo>
                    <a:lnTo>
                      <a:pt x="2119" y="1368"/>
                    </a:lnTo>
                    <a:lnTo>
                      <a:pt x="2102" y="1384"/>
                    </a:lnTo>
                    <a:lnTo>
                      <a:pt x="2092" y="1406"/>
                    </a:lnTo>
                    <a:lnTo>
                      <a:pt x="2060" y="1422"/>
                    </a:lnTo>
                    <a:lnTo>
                      <a:pt x="2053" y="1412"/>
                    </a:lnTo>
                    <a:lnTo>
                      <a:pt x="2065" y="1389"/>
                    </a:lnTo>
                    <a:lnTo>
                      <a:pt x="2086" y="1363"/>
                    </a:lnTo>
                    <a:lnTo>
                      <a:pt x="2113" y="1319"/>
                    </a:lnTo>
                    <a:lnTo>
                      <a:pt x="2102" y="1314"/>
                    </a:lnTo>
                    <a:lnTo>
                      <a:pt x="2081" y="1336"/>
                    </a:lnTo>
                    <a:lnTo>
                      <a:pt x="2070" y="1357"/>
                    </a:lnTo>
                    <a:lnTo>
                      <a:pt x="2048" y="1379"/>
                    </a:lnTo>
                    <a:lnTo>
                      <a:pt x="1972" y="1422"/>
                    </a:lnTo>
                    <a:lnTo>
                      <a:pt x="1875" y="1466"/>
                    </a:lnTo>
                    <a:lnTo>
                      <a:pt x="1799" y="1509"/>
                    </a:lnTo>
                    <a:lnTo>
                      <a:pt x="1767" y="1525"/>
                    </a:lnTo>
                    <a:lnTo>
                      <a:pt x="1734" y="1563"/>
                    </a:lnTo>
                    <a:lnTo>
                      <a:pt x="1718" y="1552"/>
                    </a:lnTo>
                    <a:lnTo>
                      <a:pt x="1718" y="1519"/>
                    </a:lnTo>
                    <a:lnTo>
                      <a:pt x="1728" y="1487"/>
                    </a:lnTo>
                    <a:lnTo>
                      <a:pt x="1756" y="1466"/>
                    </a:lnTo>
                    <a:lnTo>
                      <a:pt x="1723" y="1433"/>
                    </a:lnTo>
                    <a:lnTo>
                      <a:pt x="1767" y="1389"/>
                    </a:lnTo>
                    <a:lnTo>
                      <a:pt x="1772" y="1373"/>
                    </a:lnTo>
                    <a:lnTo>
                      <a:pt x="1750" y="1352"/>
                    </a:lnTo>
                    <a:lnTo>
                      <a:pt x="1718" y="1076"/>
                    </a:lnTo>
                    <a:lnTo>
                      <a:pt x="1707" y="1065"/>
                    </a:lnTo>
                    <a:lnTo>
                      <a:pt x="1707" y="811"/>
                    </a:lnTo>
                    <a:lnTo>
                      <a:pt x="1680" y="751"/>
                    </a:lnTo>
                    <a:lnTo>
                      <a:pt x="1658" y="686"/>
                    </a:lnTo>
                    <a:lnTo>
                      <a:pt x="1658" y="638"/>
                    </a:lnTo>
                    <a:lnTo>
                      <a:pt x="1642" y="546"/>
                    </a:lnTo>
                    <a:lnTo>
                      <a:pt x="1615" y="498"/>
                    </a:lnTo>
                    <a:lnTo>
                      <a:pt x="1599" y="503"/>
                    </a:lnTo>
                    <a:lnTo>
                      <a:pt x="1599" y="514"/>
                    </a:lnTo>
                    <a:lnTo>
                      <a:pt x="1593" y="514"/>
                    </a:lnTo>
                    <a:lnTo>
                      <a:pt x="1583" y="498"/>
                    </a:lnTo>
                    <a:lnTo>
                      <a:pt x="1588" y="449"/>
                    </a:lnTo>
                    <a:lnTo>
                      <a:pt x="1544" y="346"/>
                    </a:lnTo>
                    <a:lnTo>
                      <a:pt x="1539" y="308"/>
                    </a:lnTo>
                    <a:lnTo>
                      <a:pt x="1555" y="265"/>
                    </a:lnTo>
                    <a:lnTo>
                      <a:pt x="1544" y="189"/>
                    </a:lnTo>
                    <a:lnTo>
                      <a:pt x="1501" y="82"/>
                    </a:lnTo>
                    <a:lnTo>
                      <a:pt x="1495" y="70"/>
                    </a:lnTo>
                    <a:lnTo>
                      <a:pt x="1485" y="54"/>
                    </a:lnTo>
                    <a:lnTo>
                      <a:pt x="1490" y="38"/>
                    </a:lnTo>
                    <a:lnTo>
                      <a:pt x="1474" y="0"/>
                    </a:lnTo>
                    <a:lnTo>
                      <a:pt x="1122" y="87"/>
                    </a:lnTo>
                    <a:lnTo>
                      <a:pt x="1116" y="82"/>
                    </a:lnTo>
                    <a:lnTo>
                      <a:pt x="1106" y="82"/>
                    </a:lnTo>
                    <a:lnTo>
                      <a:pt x="1073" y="98"/>
                    </a:lnTo>
                    <a:lnTo>
                      <a:pt x="992" y="184"/>
                    </a:lnTo>
                    <a:lnTo>
                      <a:pt x="904" y="298"/>
                    </a:lnTo>
                    <a:lnTo>
                      <a:pt x="894" y="319"/>
                    </a:lnTo>
                    <a:lnTo>
                      <a:pt x="899" y="340"/>
                    </a:lnTo>
                    <a:lnTo>
                      <a:pt x="888" y="384"/>
                    </a:lnTo>
                    <a:lnTo>
                      <a:pt x="867" y="400"/>
                    </a:lnTo>
                    <a:lnTo>
                      <a:pt x="780" y="486"/>
                    </a:lnTo>
                    <a:lnTo>
                      <a:pt x="775" y="503"/>
                    </a:lnTo>
                    <a:lnTo>
                      <a:pt x="786" y="541"/>
                    </a:lnTo>
                    <a:lnTo>
                      <a:pt x="797" y="546"/>
                    </a:lnTo>
                    <a:lnTo>
                      <a:pt x="813" y="541"/>
                    </a:lnTo>
                    <a:lnTo>
                      <a:pt x="834" y="557"/>
                    </a:lnTo>
                    <a:lnTo>
                      <a:pt x="839" y="574"/>
                    </a:lnTo>
                    <a:lnTo>
                      <a:pt x="823" y="589"/>
                    </a:lnTo>
                    <a:lnTo>
                      <a:pt x="829" y="621"/>
                    </a:lnTo>
                    <a:lnTo>
                      <a:pt x="851" y="654"/>
                    </a:lnTo>
                    <a:lnTo>
                      <a:pt x="846" y="702"/>
                    </a:lnTo>
                    <a:lnTo>
                      <a:pt x="792" y="730"/>
                    </a:lnTo>
                    <a:lnTo>
                      <a:pt x="710" y="816"/>
                    </a:lnTo>
                    <a:lnTo>
                      <a:pt x="645" y="838"/>
                    </a:lnTo>
                    <a:lnTo>
                      <a:pt x="509" y="876"/>
                    </a:lnTo>
                    <a:lnTo>
                      <a:pt x="460" y="860"/>
                    </a:lnTo>
                    <a:lnTo>
                      <a:pt x="417" y="855"/>
                    </a:lnTo>
                    <a:lnTo>
                      <a:pt x="347" y="860"/>
                    </a:lnTo>
                    <a:lnTo>
                      <a:pt x="271" y="876"/>
                    </a:lnTo>
                    <a:lnTo>
                      <a:pt x="185" y="908"/>
                    </a:lnTo>
                    <a:lnTo>
                      <a:pt x="146" y="930"/>
                    </a:lnTo>
                    <a:lnTo>
                      <a:pt x="136" y="978"/>
                    </a:lnTo>
                    <a:lnTo>
                      <a:pt x="136" y="1006"/>
                    </a:lnTo>
                    <a:lnTo>
                      <a:pt x="201" y="1076"/>
                    </a:lnTo>
                    <a:lnTo>
                      <a:pt x="206" y="1108"/>
                    </a:lnTo>
                    <a:lnTo>
                      <a:pt x="195" y="1130"/>
                    </a:lnTo>
                    <a:lnTo>
                      <a:pt x="173" y="1141"/>
                    </a:lnTo>
                    <a:lnTo>
                      <a:pt x="157" y="1201"/>
                    </a:lnTo>
                    <a:lnTo>
                      <a:pt x="38" y="1308"/>
                    </a:lnTo>
                    <a:lnTo>
                      <a:pt x="0" y="1341"/>
                    </a:lnTo>
                    <a:lnTo>
                      <a:pt x="22" y="1438"/>
                    </a:lnTo>
                    <a:lnTo>
                      <a:pt x="1209" y="1201"/>
                    </a:lnTo>
                    <a:lnTo>
                      <a:pt x="1230" y="1217"/>
                    </a:lnTo>
                    <a:lnTo>
                      <a:pt x="1236" y="1238"/>
                    </a:lnTo>
                    <a:lnTo>
                      <a:pt x="1246" y="1249"/>
                    </a:lnTo>
                    <a:lnTo>
                      <a:pt x="1257" y="1243"/>
                    </a:lnTo>
                    <a:lnTo>
                      <a:pt x="1267" y="1254"/>
                    </a:lnTo>
                    <a:lnTo>
                      <a:pt x="1290" y="1260"/>
                    </a:lnTo>
                    <a:lnTo>
                      <a:pt x="1322" y="1331"/>
                    </a:lnTo>
                    <a:lnTo>
                      <a:pt x="1327" y="1357"/>
                    </a:lnTo>
                    <a:lnTo>
                      <a:pt x="1344" y="1368"/>
                    </a:lnTo>
                    <a:lnTo>
                      <a:pt x="1344" y="1379"/>
                    </a:lnTo>
                    <a:lnTo>
                      <a:pt x="1414" y="1384"/>
                    </a:lnTo>
                    <a:lnTo>
                      <a:pt x="1441" y="1401"/>
                    </a:lnTo>
                    <a:close/>
                  </a:path>
                </a:pathLst>
              </a:custGeom>
              <a:solidFill>
                <a:schemeClr val="bg1">
                  <a:lumMod val="85000"/>
                </a:schemeClr>
              </a:solidFill>
              <a:ln w="9525">
                <a:solidFill>
                  <a:schemeClr val="bg1">
                    <a:lumMod val="85000"/>
                  </a:schemeClr>
                </a:solidFill>
                <a:round/>
                <a:headEnd/>
                <a:tailEnd/>
              </a:ln>
            </p:spPr>
          </p:sp>
          <p:sp>
            <p:nvSpPr>
              <p:cNvPr id="111" name="PA"/>
              <p:cNvSpPr>
                <a:spLocks/>
              </p:cNvSpPr>
              <p:nvPr/>
            </p:nvSpPr>
            <p:spPr bwMode="auto">
              <a:xfrm>
                <a:off x="3681169" y="1685546"/>
                <a:ext cx="417877" cy="265337"/>
              </a:xfrm>
              <a:custGeom>
                <a:avLst/>
                <a:gdLst>
                  <a:gd name="T0" fmla="*/ 2147483647 w 1724"/>
                  <a:gd name="T1" fmla="*/ 2147483647 h 1114"/>
                  <a:gd name="T2" fmla="*/ 2147483647 w 1724"/>
                  <a:gd name="T3" fmla="*/ 2147483647 h 1114"/>
                  <a:gd name="T4" fmla="*/ 2147483647 w 1724"/>
                  <a:gd name="T5" fmla="*/ 2147483647 h 1114"/>
                  <a:gd name="T6" fmla="*/ 2147483647 w 1724"/>
                  <a:gd name="T7" fmla="*/ 2147483647 h 1114"/>
                  <a:gd name="T8" fmla="*/ 2147483647 w 1724"/>
                  <a:gd name="T9" fmla="*/ 2147483647 h 1114"/>
                  <a:gd name="T10" fmla="*/ 2147483647 w 1724"/>
                  <a:gd name="T11" fmla="*/ 2147483647 h 1114"/>
                  <a:gd name="T12" fmla="*/ 2147483647 w 1724"/>
                  <a:gd name="T13" fmla="*/ 2147483647 h 1114"/>
                  <a:gd name="T14" fmla="*/ 2147483647 w 1724"/>
                  <a:gd name="T15" fmla="*/ 2147483647 h 1114"/>
                  <a:gd name="T16" fmla="*/ 2147483647 w 1724"/>
                  <a:gd name="T17" fmla="*/ 2147483647 h 1114"/>
                  <a:gd name="T18" fmla="*/ 2147483647 w 1724"/>
                  <a:gd name="T19" fmla="*/ 2147483647 h 1114"/>
                  <a:gd name="T20" fmla="*/ 2147483647 w 1724"/>
                  <a:gd name="T21" fmla="*/ 2147483647 h 1114"/>
                  <a:gd name="T22" fmla="*/ 2147483647 w 1724"/>
                  <a:gd name="T23" fmla="*/ 2147483647 h 1114"/>
                  <a:gd name="T24" fmla="*/ 2147483647 w 1724"/>
                  <a:gd name="T25" fmla="*/ 2147483647 h 1114"/>
                  <a:gd name="T26" fmla="*/ 2147483647 w 1724"/>
                  <a:gd name="T27" fmla="*/ 2147483647 h 1114"/>
                  <a:gd name="T28" fmla="*/ 2147483647 w 1724"/>
                  <a:gd name="T29" fmla="*/ 2147483647 h 1114"/>
                  <a:gd name="T30" fmla="*/ 2147483647 w 1724"/>
                  <a:gd name="T31" fmla="*/ 2147483647 h 1114"/>
                  <a:gd name="T32" fmla="*/ 2147483647 w 1724"/>
                  <a:gd name="T33" fmla="*/ 2147483647 h 1114"/>
                  <a:gd name="T34" fmla="*/ 2147483647 w 1724"/>
                  <a:gd name="T35" fmla="*/ 2147483647 h 1114"/>
                  <a:gd name="T36" fmla="*/ 2147483647 w 1724"/>
                  <a:gd name="T37" fmla="*/ 2147483647 h 1114"/>
                  <a:gd name="T38" fmla="*/ 2147483647 w 1724"/>
                  <a:gd name="T39" fmla="*/ 2147483647 h 1114"/>
                  <a:gd name="T40" fmla="*/ 2147483647 w 1724"/>
                  <a:gd name="T41" fmla="*/ 2147483647 h 1114"/>
                  <a:gd name="T42" fmla="*/ 2147483647 w 1724"/>
                  <a:gd name="T43" fmla="*/ 2147483647 h 1114"/>
                  <a:gd name="T44" fmla="*/ 2147483647 w 1724"/>
                  <a:gd name="T45" fmla="*/ 2147483647 h 1114"/>
                  <a:gd name="T46" fmla="*/ 2147483647 w 1724"/>
                  <a:gd name="T47" fmla="*/ 2147483647 h 1114"/>
                  <a:gd name="T48" fmla="*/ 2147483647 w 1724"/>
                  <a:gd name="T49" fmla="*/ 2147483647 h 1114"/>
                  <a:gd name="T50" fmla="*/ 2147483647 w 1724"/>
                  <a:gd name="T51" fmla="*/ 2147483647 h 1114"/>
                  <a:gd name="T52" fmla="*/ 2147483647 w 1724"/>
                  <a:gd name="T53" fmla="*/ 2147483647 h 1114"/>
                  <a:gd name="T54" fmla="*/ 2147483647 w 1724"/>
                  <a:gd name="T55" fmla="*/ 2147483647 h 1114"/>
                  <a:gd name="T56" fmla="*/ 2147483647 w 1724"/>
                  <a:gd name="T57" fmla="*/ 2147483647 h 1114"/>
                  <a:gd name="T58" fmla="*/ 2147483647 w 1724"/>
                  <a:gd name="T59" fmla="*/ 2147483647 h 1114"/>
                  <a:gd name="T60" fmla="*/ 2147483647 w 1724"/>
                  <a:gd name="T61" fmla="*/ 2147483647 h 1114"/>
                  <a:gd name="T62" fmla="*/ 2147483647 w 1724"/>
                  <a:gd name="T63" fmla="*/ 2147483647 h 1114"/>
                  <a:gd name="T64" fmla="*/ 2147483647 w 1724"/>
                  <a:gd name="T65" fmla="*/ 2147483647 h 1114"/>
                  <a:gd name="T66" fmla="*/ 2147483647 w 1724"/>
                  <a:gd name="T67" fmla="*/ 2147483647 h 1114"/>
                  <a:gd name="T68" fmla="*/ 2147483647 w 1724"/>
                  <a:gd name="T69" fmla="*/ 2147483647 h 1114"/>
                  <a:gd name="T70" fmla="*/ 2147483647 w 1724"/>
                  <a:gd name="T71" fmla="*/ 2147483647 h 1114"/>
                  <a:gd name="T72" fmla="*/ 2147483647 w 1724"/>
                  <a:gd name="T73" fmla="*/ 2147483647 h 1114"/>
                  <a:gd name="T74" fmla="*/ 2147483647 w 1724"/>
                  <a:gd name="T75" fmla="*/ 2147483647 h 1114"/>
                  <a:gd name="T76" fmla="*/ 2147483647 w 1724"/>
                  <a:gd name="T77" fmla="*/ 2147483647 h 1114"/>
                  <a:gd name="T78" fmla="*/ 2147483647 w 1724"/>
                  <a:gd name="T79" fmla="*/ 2147483647 h 1114"/>
                  <a:gd name="T80" fmla="*/ 2147483647 w 1724"/>
                  <a:gd name="T81" fmla="*/ 2147483647 h 1114"/>
                  <a:gd name="T82" fmla="*/ 2147483647 w 1724"/>
                  <a:gd name="T83" fmla="*/ 2147483647 h 1114"/>
                  <a:gd name="T84" fmla="*/ 2147483647 w 1724"/>
                  <a:gd name="T85" fmla="*/ 2147483647 h 1114"/>
                  <a:gd name="T86" fmla="*/ 2147483647 w 1724"/>
                  <a:gd name="T87" fmla="*/ 2147483647 h 1114"/>
                  <a:gd name="T88" fmla="*/ 2147483647 w 1724"/>
                  <a:gd name="T89" fmla="*/ 0 h 1114"/>
                  <a:gd name="T90" fmla="*/ 2147483647 w 1724"/>
                  <a:gd name="T91" fmla="*/ 2147483647 h 1114"/>
                  <a:gd name="T92" fmla="*/ 2147483647 w 1724"/>
                  <a:gd name="T93" fmla="*/ 2147483647 h 1114"/>
                  <a:gd name="T94" fmla="*/ 2147483647 w 1724"/>
                  <a:gd name="T95" fmla="*/ 2147483647 h 1114"/>
                  <a:gd name="T96" fmla="*/ 2147483647 w 1724"/>
                  <a:gd name="T97" fmla="*/ 2147483647 h 1114"/>
                  <a:gd name="T98" fmla="*/ 2147483647 w 1724"/>
                  <a:gd name="T99" fmla="*/ 2147483647 h 1114"/>
                  <a:gd name="T100" fmla="*/ 2147483647 w 1724"/>
                  <a:gd name="T101" fmla="*/ 2147483647 h 1114"/>
                  <a:gd name="T102" fmla="*/ 2147483647 w 1724"/>
                  <a:gd name="T103" fmla="*/ 2147483647 h 1114"/>
                  <a:gd name="T104" fmla="*/ 2147483647 w 1724"/>
                  <a:gd name="T105" fmla="*/ 2147483647 h 1114"/>
                  <a:gd name="T106" fmla="*/ 0 w 1724"/>
                  <a:gd name="T107" fmla="*/ 2147483647 h 1114"/>
                  <a:gd name="T108" fmla="*/ 2147483647 w 1724"/>
                  <a:gd name="T109" fmla="*/ 2147483647 h 1114"/>
                  <a:gd name="T110" fmla="*/ 2147483647 w 1724"/>
                  <a:gd name="T111" fmla="*/ 2147483647 h 1114"/>
                  <a:gd name="T112" fmla="*/ 2147483647 w 1724"/>
                  <a:gd name="T113" fmla="*/ 2147483647 h 111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724"/>
                  <a:gd name="T172" fmla="*/ 0 h 1114"/>
                  <a:gd name="T173" fmla="*/ 1724 w 1724"/>
                  <a:gd name="T174" fmla="*/ 1114 h 111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724" h="1114">
                    <a:moveTo>
                      <a:pt x="429" y="1054"/>
                    </a:moveTo>
                    <a:lnTo>
                      <a:pt x="1203" y="903"/>
                    </a:lnTo>
                    <a:lnTo>
                      <a:pt x="1452" y="859"/>
                    </a:lnTo>
                    <a:lnTo>
                      <a:pt x="1459" y="859"/>
                    </a:lnTo>
                    <a:lnTo>
                      <a:pt x="1464" y="854"/>
                    </a:lnTo>
                    <a:lnTo>
                      <a:pt x="1469" y="832"/>
                    </a:lnTo>
                    <a:lnTo>
                      <a:pt x="1496" y="805"/>
                    </a:lnTo>
                    <a:lnTo>
                      <a:pt x="1524" y="800"/>
                    </a:lnTo>
                    <a:lnTo>
                      <a:pt x="1550" y="805"/>
                    </a:lnTo>
                    <a:lnTo>
                      <a:pt x="1621" y="757"/>
                    </a:lnTo>
                    <a:lnTo>
                      <a:pt x="1631" y="719"/>
                    </a:lnTo>
                    <a:lnTo>
                      <a:pt x="1675" y="675"/>
                    </a:lnTo>
                    <a:lnTo>
                      <a:pt x="1719" y="648"/>
                    </a:lnTo>
                    <a:lnTo>
                      <a:pt x="1724" y="638"/>
                    </a:lnTo>
                    <a:lnTo>
                      <a:pt x="1680" y="605"/>
                    </a:lnTo>
                    <a:lnTo>
                      <a:pt x="1664" y="589"/>
                    </a:lnTo>
                    <a:lnTo>
                      <a:pt x="1648" y="583"/>
                    </a:lnTo>
                    <a:lnTo>
                      <a:pt x="1638" y="567"/>
                    </a:lnTo>
                    <a:lnTo>
                      <a:pt x="1605" y="562"/>
                    </a:lnTo>
                    <a:lnTo>
                      <a:pt x="1594" y="518"/>
                    </a:lnTo>
                    <a:lnTo>
                      <a:pt x="1556" y="508"/>
                    </a:lnTo>
                    <a:lnTo>
                      <a:pt x="1550" y="508"/>
                    </a:lnTo>
                    <a:lnTo>
                      <a:pt x="1545" y="437"/>
                    </a:lnTo>
                    <a:lnTo>
                      <a:pt x="1566" y="427"/>
                    </a:lnTo>
                    <a:lnTo>
                      <a:pt x="1561" y="388"/>
                    </a:lnTo>
                    <a:lnTo>
                      <a:pt x="1540" y="367"/>
                    </a:lnTo>
                    <a:lnTo>
                      <a:pt x="1540" y="356"/>
                    </a:lnTo>
                    <a:lnTo>
                      <a:pt x="1545" y="346"/>
                    </a:lnTo>
                    <a:lnTo>
                      <a:pt x="1578" y="313"/>
                    </a:lnTo>
                    <a:lnTo>
                      <a:pt x="1589" y="259"/>
                    </a:lnTo>
                    <a:lnTo>
                      <a:pt x="1589" y="243"/>
                    </a:lnTo>
                    <a:lnTo>
                      <a:pt x="1610" y="211"/>
                    </a:lnTo>
                    <a:lnTo>
                      <a:pt x="1626" y="200"/>
                    </a:lnTo>
                    <a:lnTo>
                      <a:pt x="1599" y="183"/>
                    </a:lnTo>
                    <a:lnTo>
                      <a:pt x="1529" y="178"/>
                    </a:lnTo>
                    <a:lnTo>
                      <a:pt x="1529" y="167"/>
                    </a:lnTo>
                    <a:lnTo>
                      <a:pt x="1512" y="156"/>
                    </a:lnTo>
                    <a:lnTo>
                      <a:pt x="1507" y="130"/>
                    </a:lnTo>
                    <a:lnTo>
                      <a:pt x="1475" y="59"/>
                    </a:lnTo>
                    <a:lnTo>
                      <a:pt x="1452" y="53"/>
                    </a:lnTo>
                    <a:lnTo>
                      <a:pt x="1442" y="42"/>
                    </a:lnTo>
                    <a:lnTo>
                      <a:pt x="1431" y="48"/>
                    </a:lnTo>
                    <a:lnTo>
                      <a:pt x="1421" y="37"/>
                    </a:lnTo>
                    <a:lnTo>
                      <a:pt x="1415" y="16"/>
                    </a:lnTo>
                    <a:lnTo>
                      <a:pt x="1394" y="0"/>
                    </a:lnTo>
                    <a:lnTo>
                      <a:pt x="207" y="237"/>
                    </a:lnTo>
                    <a:lnTo>
                      <a:pt x="185" y="140"/>
                    </a:lnTo>
                    <a:lnTo>
                      <a:pt x="119" y="205"/>
                    </a:lnTo>
                    <a:lnTo>
                      <a:pt x="109" y="211"/>
                    </a:lnTo>
                    <a:lnTo>
                      <a:pt x="98" y="200"/>
                    </a:lnTo>
                    <a:lnTo>
                      <a:pt x="93" y="200"/>
                    </a:lnTo>
                    <a:lnTo>
                      <a:pt x="77" y="237"/>
                    </a:lnTo>
                    <a:lnTo>
                      <a:pt x="17" y="281"/>
                    </a:lnTo>
                    <a:lnTo>
                      <a:pt x="0" y="297"/>
                    </a:lnTo>
                    <a:lnTo>
                      <a:pt x="82" y="784"/>
                    </a:lnTo>
                    <a:lnTo>
                      <a:pt x="142" y="1114"/>
                    </a:lnTo>
                    <a:lnTo>
                      <a:pt x="429" y="1054"/>
                    </a:lnTo>
                    <a:close/>
                  </a:path>
                </a:pathLst>
              </a:custGeom>
              <a:solidFill>
                <a:schemeClr val="bg1">
                  <a:lumMod val="85000"/>
                </a:schemeClr>
              </a:solidFill>
              <a:ln w="9525">
                <a:solidFill>
                  <a:schemeClr val="bg1">
                    <a:lumMod val="85000"/>
                  </a:schemeClr>
                </a:solidFill>
                <a:round/>
                <a:headEnd/>
                <a:tailEnd/>
              </a:ln>
            </p:spPr>
          </p:sp>
          <p:sp>
            <p:nvSpPr>
              <p:cNvPr id="112" name="NJ"/>
              <p:cNvSpPr>
                <a:spLocks/>
              </p:cNvSpPr>
              <p:nvPr/>
            </p:nvSpPr>
            <p:spPr bwMode="auto">
              <a:xfrm>
                <a:off x="4050829" y="1733789"/>
                <a:ext cx="104469" cy="217094"/>
              </a:xfrm>
              <a:custGeom>
                <a:avLst/>
                <a:gdLst>
                  <a:gd name="T0" fmla="*/ 0 w 406"/>
                  <a:gd name="T1" fmla="*/ 2147483647 h 903"/>
                  <a:gd name="T2" fmla="*/ 2147483647 w 406"/>
                  <a:gd name="T3" fmla="*/ 2147483647 h 903"/>
                  <a:gd name="T4" fmla="*/ 2147483647 w 406"/>
                  <a:gd name="T5" fmla="*/ 2147483647 h 903"/>
                  <a:gd name="T6" fmla="*/ 2147483647 w 406"/>
                  <a:gd name="T7" fmla="*/ 2147483647 h 903"/>
                  <a:gd name="T8" fmla="*/ 2147483647 w 406"/>
                  <a:gd name="T9" fmla="*/ 2147483647 h 903"/>
                  <a:gd name="T10" fmla="*/ 2147483647 w 406"/>
                  <a:gd name="T11" fmla="*/ 2147483647 h 903"/>
                  <a:gd name="T12" fmla="*/ 2147483647 w 406"/>
                  <a:gd name="T13" fmla="*/ 2147483647 h 903"/>
                  <a:gd name="T14" fmla="*/ 2147483647 w 406"/>
                  <a:gd name="T15" fmla="*/ 2147483647 h 903"/>
                  <a:gd name="T16" fmla="*/ 2147483647 w 406"/>
                  <a:gd name="T17" fmla="*/ 2147483647 h 903"/>
                  <a:gd name="T18" fmla="*/ 2147483647 w 406"/>
                  <a:gd name="T19" fmla="*/ 2147483647 h 903"/>
                  <a:gd name="T20" fmla="*/ 2147483647 w 406"/>
                  <a:gd name="T21" fmla="*/ 2147483647 h 903"/>
                  <a:gd name="T22" fmla="*/ 2147483647 w 406"/>
                  <a:gd name="T23" fmla="*/ 2147483647 h 903"/>
                  <a:gd name="T24" fmla="*/ 2147483647 w 406"/>
                  <a:gd name="T25" fmla="*/ 2147483647 h 903"/>
                  <a:gd name="T26" fmla="*/ 2147483647 w 406"/>
                  <a:gd name="T27" fmla="*/ 2147483647 h 903"/>
                  <a:gd name="T28" fmla="*/ 2147483647 w 406"/>
                  <a:gd name="T29" fmla="*/ 2147483647 h 903"/>
                  <a:gd name="T30" fmla="*/ 2147483647 w 406"/>
                  <a:gd name="T31" fmla="*/ 2147483647 h 903"/>
                  <a:gd name="T32" fmla="*/ 2147483647 w 406"/>
                  <a:gd name="T33" fmla="*/ 2147483647 h 903"/>
                  <a:gd name="T34" fmla="*/ 2147483647 w 406"/>
                  <a:gd name="T35" fmla="*/ 2147483647 h 903"/>
                  <a:gd name="T36" fmla="*/ 2147483647 w 406"/>
                  <a:gd name="T37" fmla="*/ 2147483647 h 903"/>
                  <a:gd name="T38" fmla="*/ 2147483647 w 406"/>
                  <a:gd name="T39" fmla="*/ 2147483647 h 903"/>
                  <a:gd name="T40" fmla="*/ 2147483647 w 406"/>
                  <a:gd name="T41" fmla="*/ 0 h 903"/>
                  <a:gd name="T42" fmla="*/ 2147483647 w 406"/>
                  <a:gd name="T43" fmla="*/ 2147483647 h 903"/>
                  <a:gd name="T44" fmla="*/ 2147483647 w 406"/>
                  <a:gd name="T45" fmla="*/ 2147483647 h 903"/>
                  <a:gd name="T46" fmla="*/ 2147483647 w 406"/>
                  <a:gd name="T47" fmla="*/ 2147483647 h 903"/>
                  <a:gd name="T48" fmla="*/ 2147483647 w 406"/>
                  <a:gd name="T49" fmla="*/ 2147483647 h 903"/>
                  <a:gd name="T50" fmla="*/ 2147483647 w 406"/>
                  <a:gd name="T51" fmla="*/ 2147483647 h 903"/>
                  <a:gd name="T52" fmla="*/ 2147483647 w 406"/>
                  <a:gd name="T53" fmla="*/ 2147483647 h 903"/>
                  <a:gd name="T54" fmla="*/ 2147483647 w 406"/>
                  <a:gd name="T55" fmla="*/ 2147483647 h 903"/>
                  <a:gd name="T56" fmla="*/ 2147483647 w 406"/>
                  <a:gd name="T57" fmla="*/ 2147483647 h 903"/>
                  <a:gd name="T58" fmla="*/ 2147483647 w 406"/>
                  <a:gd name="T59" fmla="*/ 2147483647 h 903"/>
                  <a:gd name="T60" fmla="*/ 2147483647 w 406"/>
                  <a:gd name="T61" fmla="*/ 2147483647 h 903"/>
                  <a:gd name="T62" fmla="*/ 2147483647 w 406"/>
                  <a:gd name="T63" fmla="*/ 2147483647 h 903"/>
                  <a:gd name="T64" fmla="*/ 2147483647 w 406"/>
                  <a:gd name="T65" fmla="*/ 2147483647 h 90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06"/>
                  <a:gd name="T100" fmla="*/ 0 h 903"/>
                  <a:gd name="T101" fmla="*/ 406 w 406"/>
                  <a:gd name="T102" fmla="*/ 903 h 90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06" h="903">
                    <a:moveTo>
                      <a:pt x="21" y="605"/>
                    </a:moveTo>
                    <a:lnTo>
                      <a:pt x="0" y="675"/>
                    </a:lnTo>
                    <a:lnTo>
                      <a:pt x="0" y="686"/>
                    </a:lnTo>
                    <a:lnTo>
                      <a:pt x="16" y="680"/>
                    </a:lnTo>
                    <a:lnTo>
                      <a:pt x="32" y="713"/>
                    </a:lnTo>
                    <a:lnTo>
                      <a:pt x="54" y="740"/>
                    </a:lnTo>
                    <a:lnTo>
                      <a:pt x="76" y="762"/>
                    </a:lnTo>
                    <a:lnTo>
                      <a:pt x="141" y="794"/>
                    </a:lnTo>
                    <a:lnTo>
                      <a:pt x="162" y="805"/>
                    </a:lnTo>
                    <a:lnTo>
                      <a:pt x="211" y="810"/>
                    </a:lnTo>
                    <a:lnTo>
                      <a:pt x="228" y="816"/>
                    </a:lnTo>
                    <a:lnTo>
                      <a:pt x="228" y="859"/>
                    </a:lnTo>
                    <a:lnTo>
                      <a:pt x="228" y="886"/>
                    </a:lnTo>
                    <a:lnTo>
                      <a:pt x="244" y="903"/>
                    </a:lnTo>
                    <a:lnTo>
                      <a:pt x="260" y="881"/>
                    </a:lnTo>
                    <a:lnTo>
                      <a:pt x="281" y="838"/>
                    </a:lnTo>
                    <a:lnTo>
                      <a:pt x="281" y="800"/>
                    </a:lnTo>
                    <a:lnTo>
                      <a:pt x="314" y="745"/>
                    </a:lnTo>
                    <a:lnTo>
                      <a:pt x="330" y="703"/>
                    </a:lnTo>
                    <a:lnTo>
                      <a:pt x="374" y="648"/>
                    </a:lnTo>
                    <a:lnTo>
                      <a:pt x="390" y="600"/>
                    </a:lnTo>
                    <a:lnTo>
                      <a:pt x="406" y="557"/>
                    </a:lnTo>
                    <a:lnTo>
                      <a:pt x="406" y="529"/>
                    </a:lnTo>
                    <a:lnTo>
                      <a:pt x="395" y="411"/>
                    </a:lnTo>
                    <a:lnTo>
                      <a:pt x="384" y="313"/>
                    </a:lnTo>
                    <a:lnTo>
                      <a:pt x="369" y="281"/>
                    </a:lnTo>
                    <a:lnTo>
                      <a:pt x="325" y="292"/>
                    </a:lnTo>
                    <a:lnTo>
                      <a:pt x="309" y="302"/>
                    </a:lnTo>
                    <a:lnTo>
                      <a:pt x="298" y="297"/>
                    </a:lnTo>
                    <a:lnTo>
                      <a:pt x="293" y="292"/>
                    </a:lnTo>
                    <a:lnTo>
                      <a:pt x="281" y="297"/>
                    </a:lnTo>
                    <a:lnTo>
                      <a:pt x="271" y="297"/>
                    </a:lnTo>
                    <a:lnTo>
                      <a:pt x="271" y="281"/>
                    </a:lnTo>
                    <a:lnTo>
                      <a:pt x="293" y="232"/>
                    </a:lnTo>
                    <a:lnTo>
                      <a:pt x="309" y="227"/>
                    </a:lnTo>
                    <a:lnTo>
                      <a:pt x="320" y="221"/>
                    </a:lnTo>
                    <a:lnTo>
                      <a:pt x="320" y="183"/>
                    </a:lnTo>
                    <a:lnTo>
                      <a:pt x="325" y="156"/>
                    </a:lnTo>
                    <a:lnTo>
                      <a:pt x="336" y="140"/>
                    </a:lnTo>
                    <a:lnTo>
                      <a:pt x="353" y="124"/>
                    </a:lnTo>
                    <a:lnTo>
                      <a:pt x="336" y="86"/>
                    </a:lnTo>
                    <a:lnTo>
                      <a:pt x="97" y="0"/>
                    </a:lnTo>
                    <a:lnTo>
                      <a:pt x="81" y="11"/>
                    </a:lnTo>
                    <a:lnTo>
                      <a:pt x="60" y="43"/>
                    </a:lnTo>
                    <a:lnTo>
                      <a:pt x="60" y="59"/>
                    </a:lnTo>
                    <a:lnTo>
                      <a:pt x="49" y="113"/>
                    </a:lnTo>
                    <a:lnTo>
                      <a:pt x="16" y="146"/>
                    </a:lnTo>
                    <a:lnTo>
                      <a:pt x="11" y="156"/>
                    </a:lnTo>
                    <a:lnTo>
                      <a:pt x="11" y="167"/>
                    </a:lnTo>
                    <a:lnTo>
                      <a:pt x="32" y="188"/>
                    </a:lnTo>
                    <a:lnTo>
                      <a:pt x="37" y="227"/>
                    </a:lnTo>
                    <a:lnTo>
                      <a:pt x="16" y="237"/>
                    </a:lnTo>
                    <a:lnTo>
                      <a:pt x="21" y="308"/>
                    </a:lnTo>
                    <a:lnTo>
                      <a:pt x="27" y="308"/>
                    </a:lnTo>
                    <a:lnTo>
                      <a:pt x="65" y="318"/>
                    </a:lnTo>
                    <a:lnTo>
                      <a:pt x="76" y="362"/>
                    </a:lnTo>
                    <a:lnTo>
                      <a:pt x="109" y="367"/>
                    </a:lnTo>
                    <a:lnTo>
                      <a:pt x="119" y="383"/>
                    </a:lnTo>
                    <a:lnTo>
                      <a:pt x="135" y="389"/>
                    </a:lnTo>
                    <a:lnTo>
                      <a:pt x="151" y="405"/>
                    </a:lnTo>
                    <a:lnTo>
                      <a:pt x="195" y="438"/>
                    </a:lnTo>
                    <a:lnTo>
                      <a:pt x="190" y="448"/>
                    </a:lnTo>
                    <a:lnTo>
                      <a:pt x="146" y="475"/>
                    </a:lnTo>
                    <a:lnTo>
                      <a:pt x="102" y="519"/>
                    </a:lnTo>
                    <a:lnTo>
                      <a:pt x="92" y="557"/>
                    </a:lnTo>
                    <a:lnTo>
                      <a:pt x="21" y="605"/>
                    </a:lnTo>
                    <a:close/>
                  </a:path>
                </a:pathLst>
              </a:custGeom>
              <a:solidFill>
                <a:schemeClr val="bg1">
                  <a:lumMod val="85000"/>
                </a:schemeClr>
              </a:solidFill>
              <a:ln w="9525">
                <a:solidFill>
                  <a:schemeClr val="bg1">
                    <a:lumMod val="85000"/>
                  </a:schemeClr>
                </a:solidFill>
                <a:round/>
                <a:headEnd/>
                <a:tailEnd/>
              </a:ln>
            </p:spPr>
          </p:sp>
        </p:grpSp>
        <p:sp>
          <p:nvSpPr>
            <p:cNvPr id="17" name="RI"/>
            <p:cNvSpPr>
              <a:spLocks/>
            </p:cNvSpPr>
            <p:nvPr/>
          </p:nvSpPr>
          <p:spPr bwMode="auto">
            <a:xfrm>
              <a:off x="4251732" y="1621222"/>
              <a:ext cx="64289" cy="64324"/>
            </a:xfrm>
            <a:custGeom>
              <a:avLst/>
              <a:gdLst>
                <a:gd name="T0" fmla="*/ 0 w 254"/>
                <a:gd name="T1" fmla="*/ 2147483647 h 281"/>
                <a:gd name="T2" fmla="*/ 2147483647 w 254"/>
                <a:gd name="T3" fmla="*/ 2147483647 h 281"/>
                <a:gd name="T4" fmla="*/ 2147483647 w 254"/>
                <a:gd name="T5" fmla="*/ 2147483647 h 281"/>
                <a:gd name="T6" fmla="*/ 2147483647 w 254"/>
                <a:gd name="T7" fmla="*/ 2147483647 h 281"/>
                <a:gd name="T8" fmla="*/ 2147483647 w 254"/>
                <a:gd name="T9" fmla="*/ 2147483647 h 281"/>
                <a:gd name="T10" fmla="*/ 2147483647 w 254"/>
                <a:gd name="T11" fmla="*/ 2147483647 h 281"/>
                <a:gd name="T12" fmla="*/ 2147483647 w 254"/>
                <a:gd name="T13" fmla="*/ 2147483647 h 281"/>
                <a:gd name="T14" fmla="*/ 2147483647 w 254"/>
                <a:gd name="T15" fmla="*/ 2147483647 h 281"/>
                <a:gd name="T16" fmla="*/ 2147483647 w 254"/>
                <a:gd name="T17" fmla="*/ 2147483647 h 281"/>
                <a:gd name="T18" fmla="*/ 2147483647 w 254"/>
                <a:gd name="T19" fmla="*/ 2147483647 h 281"/>
                <a:gd name="T20" fmla="*/ 2147483647 w 254"/>
                <a:gd name="T21" fmla="*/ 2147483647 h 281"/>
                <a:gd name="T22" fmla="*/ 2147483647 w 254"/>
                <a:gd name="T23" fmla="*/ 2147483647 h 281"/>
                <a:gd name="T24" fmla="*/ 2147483647 w 254"/>
                <a:gd name="T25" fmla="*/ 2147483647 h 281"/>
                <a:gd name="T26" fmla="*/ 2147483647 w 254"/>
                <a:gd name="T27" fmla="*/ 2147483647 h 281"/>
                <a:gd name="T28" fmla="*/ 2147483647 w 254"/>
                <a:gd name="T29" fmla="*/ 2147483647 h 281"/>
                <a:gd name="T30" fmla="*/ 2147483647 w 254"/>
                <a:gd name="T31" fmla="*/ 2147483647 h 281"/>
                <a:gd name="T32" fmla="*/ 2147483647 w 254"/>
                <a:gd name="T33" fmla="*/ 2147483647 h 281"/>
                <a:gd name="T34" fmla="*/ 2147483647 w 254"/>
                <a:gd name="T35" fmla="*/ 2147483647 h 281"/>
                <a:gd name="T36" fmla="*/ 2147483647 w 254"/>
                <a:gd name="T37" fmla="*/ 2147483647 h 281"/>
                <a:gd name="T38" fmla="*/ 2147483647 w 254"/>
                <a:gd name="T39" fmla="*/ 2147483647 h 281"/>
                <a:gd name="T40" fmla="*/ 2147483647 w 254"/>
                <a:gd name="T41" fmla="*/ 2147483647 h 281"/>
                <a:gd name="T42" fmla="*/ 2147483647 w 254"/>
                <a:gd name="T43" fmla="*/ 2147483647 h 281"/>
                <a:gd name="T44" fmla="*/ 2147483647 w 254"/>
                <a:gd name="T45" fmla="*/ 2147483647 h 281"/>
                <a:gd name="T46" fmla="*/ 2147483647 w 254"/>
                <a:gd name="T47" fmla="*/ 2147483647 h 281"/>
                <a:gd name="T48" fmla="*/ 2147483647 w 254"/>
                <a:gd name="T49" fmla="*/ 2147483647 h 281"/>
                <a:gd name="T50" fmla="*/ 2147483647 w 254"/>
                <a:gd name="T51" fmla="*/ 2147483647 h 281"/>
                <a:gd name="T52" fmla="*/ 2147483647 w 254"/>
                <a:gd name="T53" fmla="*/ 2147483647 h 281"/>
                <a:gd name="T54" fmla="*/ 2147483647 w 254"/>
                <a:gd name="T55" fmla="*/ 2147483647 h 281"/>
                <a:gd name="T56" fmla="*/ 2147483647 w 254"/>
                <a:gd name="T57" fmla="*/ 2147483647 h 281"/>
                <a:gd name="T58" fmla="*/ 2147483647 w 254"/>
                <a:gd name="T59" fmla="*/ 2147483647 h 281"/>
                <a:gd name="T60" fmla="*/ 2147483647 w 254"/>
                <a:gd name="T61" fmla="*/ 2147483647 h 281"/>
                <a:gd name="T62" fmla="*/ 2147483647 w 254"/>
                <a:gd name="T63" fmla="*/ 2147483647 h 281"/>
                <a:gd name="T64" fmla="*/ 2147483647 w 254"/>
                <a:gd name="T65" fmla="*/ 0 h 281"/>
                <a:gd name="T66" fmla="*/ 0 w 254"/>
                <a:gd name="T67" fmla="*/ 2147483647 h 28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4"/>
                <a:gd name="T103" fmla="*/ 0 h 281"/>
                <a:gd name="T104" fmla="*/ 254 w 254"/>
                <a:gd name="T105" fmla="*/ 281 h 28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4" h="281">
                  <a:moveTo>
                    <a:pt x="0" y="22"/>
                  </a:moveTo>
                  <a:lnTo>
                    <a:pt x="59" y="227"/>
                  </a:lnTo>
                  <a:lnTo>
                    <a:pt x="49" y="249"/>
                  </a:lnTo>
                  <a:lnTo>
                    <a:pt x="43" y="260"/>
                  </a:lnTo>
                  <a:lnTo>
                    <a:pt x="49" y="271"/>
                  </a:lnTo>
                  <a:lnTo>
                    <a:pt x="49" y="281"/>
                  </a:lnTo>
                  <a:lnTo>
                    <a:pt x="65" y="281"/>
                  </a:lnTo>
                  <a:lnTo>
                    <a:pt x="119" y="249"/>
                  </a:lnTo>
                  <a:lnTo>
                    <a:pt x="147" y="222"/>
                  </a:lnTo>
                  <a:lnTo>
                    <a:pt x="147" y="195"/>
                  </a:lnTo>
                  <a:lnTo>
                    <a:pt x="141" y="179"/>
                  </a:lnTo>
                  <a:lnTo>
                    <a:pt x="141" y="146"/>
                  </a:lnTo>
                  <a:lnTo>
                    <a:pt x="163" y="125"/>
                  </a:lnTo>
                  <a:lnTo>
                    <a:pt x="173" y="130"/>
                  </a:lnTo>
                  <a:lnTo>
                    <a:pt x="173" y="151"/>
                  </a:lnTo>
                  <a:lnTo>
                    <a:pt x="173" y="195"/>
                  </a:lnTo>
                  <a:lnTo>
                    <a:pt x="184" y="211"/>
                  </a:lnTo>
                  <a:lnTo>
                    <a:pt x="201" y="206"/>
                  </a:lnTo>
                  <a:lnTo>
                    <a:pt x="201" y="179"/>
                  </a:lnTo>
                  <a:lnTo>
                    <a:pt x="212" y="179"/>
                  </a:lnTo>
                  <a:lnTo>
                    <a:pt x="228" y="162"/>
                  </a:lnTo>
                  <a:lnTo>
                    <a:pt x="254" y="162"/>
                  </a:lnTo>
                  <a:lnTo>
                    <a:pt x="254" y="157"/>
                  </a:lnTo>
                  <a:lnTo>
                    <a:pt x="238" y="130"/>
                  </a:lnTo>
                  <a:lnTo>
                    <a:pt x="233" y="125"/>
                  </a:lnTo>
                  <a:lnTo>
                    <a:pt x="222" y="119"/>
                  </a:lnTo>
                  <a:lnTo>
                    <a:pt x="217" y="114"/>
                  </a:lnTo>
                  <a:lnTo>
                    <a:pt x="196" y="97"/>
                  </a:lnTo>
                  <a:lnTo>
                    <a:pt x="196" y="92"/>
                  </a:lnTo>
                  <a:lnTo>
                    <a:pt x="147" y="76"/>
                  </a:lnTo>
                  <a:lnTo>
                    <a:pt x="130" y="39"/>
                  </a:lnTo>
                  <a:lnTo>
                    <a:pt x="114" y="32"/>
                  </a:lnTo>
                  <a:lnTo>
                    <a:pt x="103" y="0"/>
                  </a:lnTo>
                  <a:lnTo>
                    <a:pt x="0" y="22"/>
                  </a:lnTo>
                  <a:close/>
                </a:path>
              </a:pathLst>
            </a:custGeom>
            <a:solidFill>
              <a:schemeClr val="bg1">
                <a:lumMod val="65000"/>
              </a:schemeClr>
            </a:solidFill>
            <a:ln w="9525">
              <a:solidFill>
                <a:schemeClr val="bg1">
                  <a:lumMod val="65000"/>
                </a:schemeClr>
              </a:solidFill>
              <a:round/>
              <a:headEnd/>
              <a:tailEnd/>
            </a:ln>
          </p:spPr>
        </p:sp>
        <p:sp>
          <p:nvSpPr>
            <p:cNvPr id="18" name="NH"/>
            <p:cNvSpPr>
              <a:spLocks/>
            </p:cNvSpPr>
            <p:nvPr/>
          </p:nvSpPr>
          <p:spPr bwMode="auto">
            <a:xfrm>
              <a:off x="4179407" y="1323723"/>
              <a:ext cx="112505" cy="249256"/>
            </a:xfrm>
            <a:custGeom>
              <a:avLst/>
              <a:gdLst>
                <a:gd name="T0" fmla="*/ 2147483647 w 471"/>
                <a:gd name="T1" fmla="*/ 2147483647 h 1016"/>
                <a:gd name="T2" fmla="*/ 2147483647 w 471"/>
                <a:gd name="T3" fmla="*/ 2147483647 h 1016"/>
                <a:gd name="T4" fmla="*/ 2147483647 w 471"/>
                <a:gd name="T5" fmla="*/ 2147483647 h 1016"/>
                <a:gd name="T6" fmla="*/ 2147483647 w 471"/>
                <a:gd name="T7" fmla="*/ 2147483647 h 1016"/>
                <a:gd name="T8" fmla="*/ 2147483647 w 471"/>
                <a:gd name="T9" fmla="*/ 2147483647 h 1016"/>
                <a:gd name="T10" fmla="*/ 2147483647 w 471"/>
                <a:gd name="T11" fmla="*/ 2147483647 h 1016"/>
                <a:gd name="T12" fmla="*/ 2147483647 w 471"/>
                <a:gd name="T13" fmla="*/ 2147483647 h 1016"/>
                <a:gd name="T14" fmla="*/ 2147483647 w 471"/>
                <a:gd name="T15" fmla="*/ 2147483647 h 1016"/>
                <a:gd name="T16" fmla="*/ 2147483647 w 471"/>
                <a:gd name="T17" fmla="*/ 2147483647 h 1016"/>
                <a:gd name="T18" fmla="*/ 2147483647 w 471"/>
                <a:gd name="T19" fmla="*/ 2147483647 h 1016"/>
                <a:gd name="T20" fmla="*/ 2147483647 w 471"/>
                <a:gd name="T21" fmla="*/ 2147483647 h 1016"/>
                <a:gd name="T22" fmla="*/ 2147483647 w 471"/>
                <a:gd name="T23" fmla="*/ 2147483647 h 1016"/>
                <a:gd name="T24" fmla="*/ 2147483647 w 471"/>
                <a:gd name="T25" fmla="*/ 2147483647 h 1016"/>
                <a:gd name="T26" fmla="*/ 2147483647 w 471"/>
                <a:gd name="T27" fmla="*/ 2147483647 h 1016"/>
                <a:gd name="T28" fmla="*/ 2147483647 w 471"/>
                <a:gd name="T29" fmla="*/ 2147483647 h 1016"/>
                <a:gd name="T30" fmla="*/ 2147483647 w 471"/>
                <a:gd name="T31" fmla="*/ 2147483647 h 1016"/>
                <a:gd name="T32" fmla="*/ 0 w 471"/>
                <a:gd name="T33" fmla="*/ 2147483647 h 1016"/>
                <a:gd name="T34" fmla="*/ 0 w 471"/>
                <a:gd name="T35" fmla="*/ 2147483647 h 1016"/>
                <a:gd name="T36" fmla="*/ 2147483647 w 471"/>
                <a:gd name="T37" fmla="*/ 2147483647 h 1016"/>
                <a:gd name="T38" fmla="*/ 2147483647 w 471"/>
                <a:gd name="T39" fmla="*/ 2147483647 h 1016"/>
                <a:gd name="T40" fmla="*/ 2147483647 w 471"/>
                <a:gd name="T41" fmla="*/ 2147483647 h 1016"/>
                <a:gd name="T42" fmla="*/ 2147483647 w 471"/>
                <a:gd name="T43" fmla="*/ 2147483647 h 1016"/>
                <a:gd name="T44" fmla="*/ 2147483647 w 471"/>
                <a:gd name="T45" fmla="*/ 2147483647 h 1016"/>
                <a:gd name="T46" fmla="*/ 2147483647 w 471"/>
                <a:gd name="T47" fmla="*/ 2147483647 h 1016"/>
                <a:gd name="T48" fmla="*/ 2147483647 w 471"/>
                <a:gd name="T49" fmla="*/ 2147483647 h 1016"/>
                <a:gd name="T50" fmla="*/ 2147483647 w 471"/>
                <a:gd name="T51" fmla="*/ 2147483647 h 1016"/>
                <a:gd name="T52" fmla="*/ 2147483647 w 471"/>
                <a:gd name="T53" fmla="*/ 2147483647 h 1016"/>
                <a:gd name="T54" fmla="*/ 2147483647 w 471"/>
                <a:gd name="T55" fmla="*/ 2147483647 h 1016"/>
                <a:gd name="T56" fmla="*/ 2147483647 w 471"/>
                <a:gd name="T57" fmla="*/ 2147483647 h 1016"/>
                <a:gd name="T58" fmla="*/ 2147483647 w 471"/>
                <a:gd name="T59" fmla="*/ 2147483647 h 1016"/>
                <a:gd name="T60" fmla="*/ 2147483647 w 471"/>
                <a:gd name="T61" fmla="*/ 2147483647 h 1016"/>
                <a:gd name="T62" fmla="*/ 2147483647 w 471"/>
                <a:gd name="T63" fmla="*/ 2147483647 h 1016"/>
                <a:gd name="T64" fmla="*/ 2147483647 w 471"/>
                <a:gd name="T65" fmla="*/ 2147483647 h 1016"/>
                <a:gd name="T66" fmla="*/ 2147483647 w 471"/>
                <a:gd name="T67" fmla="*/ 2147483647 h 1016"/>
                <a:gd name="T68" fmla="*/ 2147483647 w 471"/>
                <a:gd name="T69" fmla="*/ 2147483647 h 1016"/>
                <a:gd name="T70" fmla="*/ 2147483647 w 471"/>
                <a:gd name="T71" fmla="*/ 2147483647 h 1016"/>
                <a:gd name="T72" fmla="*/ 2147483647 w 471"/>
                <a:gd name="T73" fmla="*/ 2147483647 h 1016"/>
                <a:gd name="T74" fmla="*/ 2147483647 w 471"/>
                <a:gd name="T75" fmla="*/ 2147483647 h 1016"/>
                <a:gd name="T76" fmla="*/ 2147483647 w 471"/>
                <a:gd name="T77" fmla="*/ 0 h 1016"/>
                <a:gd name="T78" fmla="*/ 2147483647 w 471"/>
                <a:gd name="T79" fmla="*/ 2147483647 h 1016"/>
                <a:gd name="T80" fmla="*/ 2147483647 w 471"/>
                <a:gd name="T81" fmla="*/ 2147483647 h 1016"/>
                <a:gd name="T82" fmla="*/ 2147483647 w 471"/>
                <a:gd name="T83" fmla="*/ 2147483647 h 1016"/>
                <a:gd name="T84" fmla="*/ 2147483647 w 471"/>
                <a:gd name="T85" fmla="*/ 2147483647 h 1016"/>
                <a:gd name="T86" fmla="*/ 2147483647 w 471"/>
                <a:gd name="T87" fmla="*/ 2147483647 h 1016"/>
                <a:gd name="T88" fmla="*/ 2147483647 w 471"/>
                <a:gd name="T89" fmla="*/ 2147483647 h 1016"/>
                <a:gd name="T90" fmla="*/ 2147483647 w 471"/>
                <a:gd name="T91" fmla="*/ 2147483647 h 1016"/>
                <a:gd name="T92" fmla="*/ 2147483647 w 471"/>
                <a:gd name="T93" fmla="*/ 2147483647 h 1016"/>
                <a:gd name="T94" fmla="*/ 2147483647 w 471"/>
                <a:gd name="T95" fmla="*/ 2147483647 h 1016"/>
                <a:gd name="T96" fmla="*/ 2147483647 w 471"/>
                <a:gd name="T97" fmla="*/ 2147483647 h 1016"/>
                <a:gd name="T98" fmla="*/ 2147483647 w 471"/>
                <a:gd name="T99" fmla="*/ 2147483647 h 1016"/>
                <a:gd name="T100" fmla="*/ 2147483647 w 471"/>
                <a:gd name="T101" fmla="*/ 2147483647 h 101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71"/>
                <a:gd name="T154" fmla="*/ 0 h 1016"/>
                <a:gd name="T155" fmla="*/ 471 w 471"/>
                <a:gd name="T156" fmla="*/ 1016 h 101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71" h="1016">
                  <a:moveTo>
                    <a:pt x="466" y="865"/>
                  </a:moveTo>
                  <a:lnTo>
                    <a:pt x="450" y="854"/>
                  </a:lnTo>
                  <a:lnTo>
                    <a:pt x="428" y="859"/>
                  </a:lnTo>
                  <a:lnTo>
                    <a:pt x="406" y="898"/>
                  </a:lnTo>
                  <a:lnTo>
                    <a:pt x="380" y="903"/>
                  </a:lnTo>
                  <a:lnTo>
                    <a:pt x="385" y="930"/>
                  </a:lnTo>
                  <a:lnTo>
                    <a:pt x="380" y="935"/>
                  </a:lnTo>
                  <a:lnTo>
                    <a:pt x="374" y="930"/>
                  </a:lnTo>
                  <a:lnTo>
                    <a:pt x="363" y="935"/>
                  </a:lnTo>
                  <a:lnTo>
                    <a:pt x="357" y="946"/>
                  </a:lnTo>
                  <a:lnTo>
                    <a:pt x="43" y="1016"/>
                  </a:lnTo>
                  <a:lnTo>
                    <a:pt x="38" y="1000"/>
                  </a:lnTo>
                  <a:lnTo>
                    <a:pt x="17" y="979"/>
                  </a:lnTo>
                  <a:lnTo>
                    <a:pt x="17" y="940"/>
                  </a:lnTo>
                  <a:lnTo>
                    <a:pt x="27" y="924"/>
                  </a:lnTo>
                  <a:lnTo>
                    <a:pt x="17" y="892"/>
                  </a:lnTo>
                  <a:lnTo>
                    <a:pt x="0" y="740"/>
                  </a:lnTo>
                  <a:lnTo>
                    <a:pt x="0" y="692"/>
                  </a:lnTo>
                  <a:lnTo>
                    <a:pt x="22" y="611"/>
                  </a:lnTo>
                  <a:lnTo>
                    <a:pt x="33" y="552"/>
                  </a:lnTo>
                  <a:lnTo>
                    <a:pt x="38" y="508"/>
                  </a:lnTo>
                  <a:lnTo>
                    <a:pt x="22" y="476"/>
                  </a:lnTo>
                  <a:lnTo>
                    <a:pt x="22" y="443"/>
                  </a:lnTo>
                  <a:lnTo>
                    <a:pt x="33" y="422"/>
                  </a:lnTo>
                  <a:lnTo>
                    <a:pt x="92" y="373"/>
                  </a:lnTo>
                  <a:lnTo>
                    <a:pt x="119" y="292"/>
                  </a:lnTo>
                  <a:lnTo>
                    <a:pt x="92" y="243"/>
                  </a:lnTo>
                  <a:lnTo>
                    <a:pt x="87" y="222"/>
                  </a:lnTo>
                  <a:lnTo>
                    <a:pt x="98" y="206"/>
                  </a:lnTo>
                  <a:lnTo>
                    <a:pt x="92" y="189"/>
                  </a:lnTo>
                  <a:lnTo>
                    <a:pt x="82" y="135"/>
                  </a:lnTo>
                  <a:lnTo>
                    <a:pt x="92" y="70"/>
                  </a:lnTo>
                  <a:lnTo>
                    <a:pt x="76" y="43"/>
                  </a:lnTo>
                  <a:lnTo>
                    <a:pt x="82" y="37"/>
                  </a:lnTo>
                  <a:lnTo>
                    <a:pt x="103" y="37"/>
                  </a:lnTo>
                  <a:lnTo>
                    <a:pt x="114" y="11"/>
                  </a:lnTo>
                  <a:lnTo>
                    <a:pt x="131" y="21"/>
                  </a:lnTo>
                  <a:lnTo>
                    <a:pt x="147" y="16"/>
                  </a:lnTo>
                  <a:lnTo>
                    <a:pt x="163" y="0"/>
                  </a:lnTo>
                  <a:lnTo>
                    <a:pt x="368" y="627"/>
                  </a:lnTo>
                  <a:lnTo>
                    <a:pt x="374" y="638"/>
                  </a:lnTo>
                  <a:lnTo>
                    <a:pt x="374" y="665"/>
                  </a:lnTo>
                  <a:lnTo>
                    <a:pt x="374" y="675"/>
                  </a:lnTo>
                  <a:lnTo>
                    <a:pt x="428" y="719"/>
                  </a:lnTo>
                  <a:lnTo>
                    <a:pt x="439" y="719"/>
                  </a:lnTo>
                  <a:lnTo>
                    <a:pt x="445" y="740"/>
                  </a:lnTo>
                  <a:lnTo>
                    <a:pt x="445" y="752"/>
                  </a:lnTo>
                  <a:lnTo>
                    <a:pt x="471" y="805"/>
                  </a:lnTo>
                  <a:lnTo>
                    <a:pt x="471" y="816"/>
                  </a:lnTo>
                  <a:lnTo>
                    <a:pt x="466" y="838"/>
                  </a:lnTo>
                  <a:lnTo>
                    <a:pt x="466" y="865"/>
                  </a:lnTo>
                  <a:close/>
                </a:path>
              </a:pathLst>
            </a:custGeom>
            <a:solidFill>
              <a:schemeClr val="bg1">
                <a:lumMod val="65000"/>
              </a:schemeClr>
            </a:solidFill>
            <a:ln w="9525">
              <a:solidFill>
                <a:schemeClr val="bg1">
                  <a:lumMod val="65000"/>
                </a:schemeClr>
              </a:solidFill>
              <a:round/>
              <a:headEnd/>
              <a:tailEnd/>
            </a:ln>
          </p:spPr>
        </p:sp>
        <p:sp>
          <p:nvSpPr>
            <p:cNvPr id="19" name="CT"/>
            <p:cNvSpPr>
              <a:spLocks/>
            </p:cNvSpPr>
            <p:nvPr/>
          </p:nvSpPr>
          <p:spPr bwMode="auto">
            <a:xfrm>
              <a:off x="4147263" y="1621222"/>
              <a:ext cx="120542" cy="128648"/>
            </a:xfrm>
            <a:custGeom>
              <a:avLst/>
              <a:gdLst>
                <a:gd name="T0" fmla="*/ 0 w 503"/>
                <a:gd name="T1" fmla="*/ 2147483647 h 498"/>
                <a:gd name="T2" fmla="*/ 2147483647 w 503"/>
                <a:gd name="T3" fmla="*/ 2147483647 h 498"/>
                <a:gd name="T4" fmla="*/ 2147483647 w 503"/>
                <a:gd name="T5" fmla="*/ 2147483647 h 498"/>
                <a:gd name="T6" fmla="*/ 2147483647 w 503"/>
                <a:gd name="T7" fmla="*/ 2147483647 h 498"/>
                <a:gd name="T8" fmla="*/ 2147483647 w 503"/>
                <a:gd name="T9" fmla="*/ 2147483647 h 498"/>
                <a:gd name="T10" fmla="*/ 2147483647 w 503"/>
                <a:gd name="T11" fmla="*/ 0 h 498"/>
                <a:gd name="T12" fmla="*/ 2147483647 w 503"/>
                <a:gd name="T13" fmla="*/ 2147483647 h 498"/>
                <a:gd name="T14" fmla="*/ 2147483647 w 503"/>
                <a:gd name="T15" fmla="*/ 2147483647 h 498"/>
                <a:gd name="T16" fmla="*/ 2147483647 w 503"/>
                <a:gd name="T17" fmla="*/ 2147483647 h 498"/>
                <a:gd name="T18" fmla="*/ 2147483647 w 503"/>
                <a:gd name="T19" fmla="*/ 2147483647 h 498"/>
                <a:gd name="T20" fmla="*/ 2147483647 w 503"/>
                <a:gd name="T21" fmla="*/ 2147483647 h 498"/>
                <a:gd name="T22" fmla="*/ 2147483647 w 503"/>
                <a:gd name="T23" fmla="*/ 2147483647 h 498"/>
                <a:gd name="T24" fmla="*/ 2147483647 w 503"/>
                <a:gd name="T25" fmla="*/ 2147483647 h 498"/>
                <a:gd name="T26" fmla="*/ 2147483647 w 503"/>
                <a:gd name="T27" fmla="*/ 2147483647 h 498"/>
                <a:gd name="T28" fmla="*/ 2147483647 w 503"/>
                <a:gd name="T29" fmla="*/ 2147483647 h 498"/>
                <a:gd name="T30" fmla="*/ 2147483647 w 503"/>
                <a:gd name="T31" fmla="*/ 2147483647 h 498"/>
                <a:gd name="T32" fmla="*/ 2147483647 w 503"/>
                <a:gd name="T33" fmla="*/ 2147483647 h 498"/>
                <a:gd name="T34" fmla="*/ 2147483647 w 503"/>
                <a:gd name="T35" fmla="*/ 2147483647 h 498"/>
                <a:gd name="T36" fmla="*/ 2147483647 w 503"/>
                <a:gd name="T37" fmla="*/ 2147483647 h 498"/>
                <a:gd name="T38" fmla="*/ 2147483647 w 503"/>
                <a:gd name="T39" fmla="*/ 2147483647 h 498"/>
                <a:gd name="T40" fmla="*/ 2147483647 w 503"/>
                <a:gd name="T41" fmla="*/ 2147483647 h 498"/>
                <a:gd name="T42" fmla="*/ 2147483647 w 503"/>
                <a:gd name="T43" fmla="*/ 2147483647 h 498"/>
                <a:gd name="T44" fmla="*/ 2147483647 w 503"/>
                <a:gd name="T45" fmla="*/ 2147483647 h 498"/>
                <a:gd name="T46" fmla="*/ 2147483647 w 503"/>
                <a:gd name="T47" fmla="*/ 2147483647 h 498"/>
                <a:gd name="T48" fmla="*/ 2147483647 w 503"/>
                <a:gd name="T49" fmla="*/ 2147483647 h 498"/>
                <a:gd name="T50" fmla="*/ 2147483647 w 503"/>
                <a:gd name="T51" fmla="*/ 2147483647 h 498"/>
                <a:gd name="T52" fmla="*/ 2147483647 w 503"/>
                <a:gd name="T53" fmla="*/ 2147483647 h 498"/>
                <a:gd name="T54" fmla="*/ 0 w 503"/>
                <a:gd name="T55" fmla="*/ 2147483647 h 4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03"/>
                <a:gd name="T85" fmla="*/ 0 h 498"/>
                <a:gd name="T86" fmla="*/ 503 w 503"/>
                <a:gd name="T87" fmla="*/ 498 h 4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03" h="498">
                  <a:moveTo>
                    <a:pt x="0" y="108"/>
                  </a:moveTo>
                  <a:lnTo>
                    <a:pt x="168" y="65"/>
                  </a:lnTo>
                  <a:lnTo>
                    <a:pt x="184" y="87"/>
                  </a:lnTo>
                  <a:lnTo>
                    <a:pt x="189" y="82"/>
                  </a:lnTo>
                  <a:lnTo>
                    <a:pt x="195" y="70"/>
                  </a:lnTo>
                  <a:lnTo>
                    <a:pt x="444" y="0"/>
                  </a:lnTo>
                  <a:lnTo>
                    <a:pt x="503" y="205"/>
                  </a:lnTo>
                  <a:lnTo>
                    <a:pt x="493" y="227"/>
                  </a:lnTo>
                  <a:lnTo>
                    <a:pt x="487" y="238"/>
                  </a:lnTo>
                  <a:lnTo>
                    <a:pt x="493" y="249"/>
                  </a:lnTo>
                  <a:lnTo>
                    <a:pt x="493" y="259"/>
                  </a:lnTo>
                  <a:lnTo>
                    <a:pt x="461" y="259"/>
                  </a:lnTo>
                  <a:lnTo>
                    <a:pt x="379" y="298"/>
                  </a:lnTo>
                  <a:lnTo>
                    <a:pt x="352" y="292"/>
                  </a:lnTo>
                  <a:lnTo>
                    <a:pt x="347" y="303"/>
                  </a:lnTo>
                  <a:lnTo>
                    <a:pt x="347" y="319"/>
                  </a:lnTo>
                  <a:lnTo>
                    <a:pt x="342" y="324"/>
                  </a:lnTo>
                  <a:lnTo>
                    <a:pt x="293" y="330"/>
                  </a:lnTo>
                  <a:lnTo>
                    <a:pt x="222" y="363"/>
                  </a:lnTo>
                  <a:lnTo>
                    <a:pt x="211" y="351"/>
                  </a:lnTo>
                  <a:lnTo>
                    <a:pt x="168" y="395"/>
                  </a:lnTo>
                  <a:lnTo>
                    <a:pt x="75" y="476"/>
                  </a:lnTo>
                  <a:lnTo>
                    <a:pt x="38" y="498"/>
                  </a:lnTo>
                  <a:lnTo>
                    <a:pt x="5" y="465"/>
                  </a:lnTo>
                  <a:lnTo>
                    <a:pt x="49" y="421"/>
                  </a:lnTo>
                  <a:lnTo>
                    <a:pt x="54" y="405"/>
                  </a:lnTo>
                  <a:lnTo>
                    <a:pt x="32" y="384"/>
                  </a:lnTo>
                  <a:lnTo>
                    <a:pt x="0" y="108"/>
                  </a:lnTo>
                  <a:close/>
                </a:path>
              </a:pathLst>
            </a:custGeom>
            <a:solidFill>
              <a:schemeClr val="bg1">
                <a:lumMod val="65000"/>
              </a:schemeClr>
            </a:solidFill>
            <a:ln w="9525">
              <a:solidFill>
                <a:schemeClr val="bg1">
                  <a:lumMod val="65000"/>
                </a:schemeClr>
              </a:solidFill>
              <a:round/>
              <a:headEnd/>
              <a:tailEnd/>
            </a:ln>
          </p:spPr>
        </p:sp>
        <p:sp>
          <p:nvSpPr>
            <p:cNvPr id="20" name="MA"/>
            <p:cNvSpPr>
              <a:spLocks/>
            </p:cNvSpPr>
            <p:nvPr/>
          </p:nvSpPr>
          <p:spPr bwMode="auto">
            <a:xfrm>
              <a:off x="4139227" y="1532776"/>
              <a:ext cx="241083" cy="128648"/>
            </a:xfrm>
            <a:custGeom>
              <a:avLst/>
              <a:gdLst>
                <a:gd name="T0" fmla="*/ 2147483647 w 975"/>
                <a:gd name="T1" fmla="*/ 2147483647 h 503"/>
                <a:gd name="T2" fmla="*/ 2147483647 w 975"/>
                <a:gd name="T3" fmla="*/ 2147483647 h 503"/>
                <a:gd name="T4" fmla="*/ 2147483647 w 975"/>
                <a:gd name="T5" fmla="*/ 2147483647 h 503"/>
                <a:gd name="T6" fmla="*/ 2147483647 w 975"/>
                <a:gd name="T7" fmla="*/ 2147483647 h 503"/>
                <a:gd name="T8" fmla="*/ 2147483647 w 975"/>
                <a:gd name="T9" fmla="*/ 2147483647 h 503"/>
                <a:gd name="T10" fmla="*/ 2147483647 w 975"/>
                <a:gd name="T11" fmla="*/ 2147483647 h 503"/>
                <a:gd name="T12" fmla="*/ 2147483647 w 975"/>
                <a:gd name="T13" fmla="*/ 2147483647 h 503"/>
                <a:gd name="T14" fmla="*/ 2147483647 w 975"/>
                <a:gd name="T15" fmla="*/ 2147483647 h 503"/>
                <a:gd name="T16" fmla="*/ 2147483647 w 975"/>
                <a:gd name="T17" fmla="*/ 2147483647 h 503"/>
                <a:gd name="T18" fmla="*/ 2147483647 w 975"/>
                <a:gd name="T19" fmla="*/ 2147483647 h 503"/>
                <a:gd name="T20" fmla="*/ 2147483647 w 975"/>
                <a:gd name="T21" fmla="*/ 2147483647 h 503"/>
                <a:gd name="T22" fmla="*/ 2147483647 w 975"/>
                <a:gd name="T23" fmla="*/ 2147483647 h 503"/>
                <a:gd name="T24" fmla="*/ 2147483647 w 975"/>
                <a:gd name="T25" fmla="*/ 2147483647 h 503"/>
                <a:gd name="T26" fmla="*/ 2147483647 w 975"/>
                <a:gd name="T27" fmla="*/ 2147483647 h 503"/>
                <a:gd name="T28" fmla="*/ 2147483647 w 975"/>
                <a:gd name="T29" fmla="*/ 2147483647 h 503"/>
                <a:gd name="T30" fmla="*/ 2147483647 w 975"/>
                <a:gd name="T31" fmla="*/ 2147483647 h 503"/>
                <a:gd name="T32" fmla="*/ 2147483647 w 975"/>
                <a:gd name="T33" fmla="*/ 2147483647 h 503"/>
                <a:gd name="T34" fmla="*/ 2147483647 w 975"/>
                <a:gd name="T35" fmla="*/ 2147483647 h 503"/>
                <a:gd name="T36" fmla="*/ 2147483647 w 975"/>
                <a:gd name="T37" fmla="*/ 2147483647 h 503"/>
                <a:gd name="T38" fmla="*/ 2147483647 w 975"/>
                <a:gd name="T39" fmla="*/ 2147483647 h 503"/>
                <a:gd name="T40" fmla="*/ 2147483647 w 975"/>
                <a:gd name="T41" fmla="*/ 2147483647 h 503"/>
                <a:gd name="T42" fmla="*/ 2147483647 w 975"/>
                <a:gd name="T43" fmla="*/ 2147483647 h 503"/>
                <a:gd name="T44" fmla="*/ 2147483647 w 975"/>
                <a:gd name="T45" fmla="*/ 2147483647 h 503"/>
                <a:gd name="T46" fmla="*/ 2147483647 w 975"/>
                <a:gd name="T47" fmla="*/ 2147483647 h 503"/>
                <a:gd name="T48" fmla="*/ 2147483647 w 975"/>
                <a:gd name="T49" fmla="*/ 2147483647 h 503"/>
                <a:gd name="T50" fmla="*/ 2147483647 w 975"/>
                <a:gd name="T51" fmla="*/ 2147483647 h 503"/>
                <a:gd name="T52" fmla="*/ 2147483647 w 975"/>
                <a:gd name="T53" fmla="*/ 2147483647 h 503"/>
                <a:gd name="T54" fmla="*/ 2147483647 w 975"/>
                <a:gd name="T55" fmla="*/ 2147483647 h 503"/>
                <a:gd name="T56" fmla="*/ 2147483647 w 975"/>
                <a:gd name="T57" fmla="*/ 2147483647 h 503"/>
                <a:gd name="T58" fmla="*/ 2147483647 w 975"/>
                <a:gd name="T59" fmla="*/ 2147483647 h 503"/>
                <a:gd name="T60" fmla="*/ 2147483647 w 975"/>
                <a:gd name="T61" fmla="*/ 2147483647 h 503"/>
                <a:gd name="T62" fmla="*/ 2147483647 w 975"/>
                <a:gd name="T63" fmla="*/ 2147483647 h 503"/>
                <a:gd name="T64" fmla="*/ 0 w 975"/>
                <a:gd name="T65" fmla="*/ 2147483647 h 50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75"/>
                <a:gd name="T100" fmla="*/ 0 h 503"/>
                <a:gd name="T101" fmla="*/ 975 w 975"/>
                <a:gd name="T102" fmla="*/ 503 h 50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75" h="503">
                  <a:moveTo>
                    <a:pt x="0" y="211"/>
                  </a:moveTo>
                  <a:lnTo>
                    <a:pt x="200" y="162"/>
                  </a:lnTo>
                  <a:lnTo>
                    <a:pt x="514" y="92"/>
                  </a:lnTo>
                  <a:lnTo>
                    <a:pt x="520" y="81"/>
                  </a:lnTo>
                  <a:lnTo>
                    <a:pt x="531" y="76"/>
                  </a:lnTo>
                  <a:lnTo>
                    <a:pt x="537" y="81"/>
                  </a:lnTo>
                  <a:lnTo>
                    <a:pt x="542" y="76"/>
                  </a:lnTo>
                  <a:lnTo>
                    <a:pt x="537" y="49"/>
                  </a:lnTo>
                  <a:lnTo>
                    <a:pt x="563" y="44"/>
                  </a:lnTo>
                  <a:lnTo>
                    <a:pt x="585" y="5"/>
                  </a:lnTo>
                  <a:lnTo>
                    <a:pt x="607" y="0"/>
                  </a:lnTo>
                  <a:lnTo>
                    <a:pt x="623" y="11"/>
                  </a:lnTo>
                  <a:lnTo>
                    <a:pt x="639" y="54"/>
                  </a:lnTo>
                  <a:lnTo>
                    <a:pt x="672" y="81"/>
                  </a:lnTo>
                  <a:lnTo>
                    <a:pt x="683" y="97"/>
                  </a:lnTo>
                  <a:lnTo>
                    <a:pt x="677" y="109"/>
                  </a:lnTo>
                  <a:lnTo>
                    <a:pt x="661" y="119"/>
                  </a:lnTo>
                  <a:lnTo>
                    <a:pt x="644" y="151"/>
                  </a:lnTo>
                  <a:lnTo>
                    <a:pt x="628" y="195"/>
                  </a:lnTo>
                  <a:lnTo>
                    <a:pt x="634" y="216"/>
                  </a:lnTo>
                  <a:lnTo>
                    <a:pt x="672" y="216"/>
                  </a:lnTo>
                  <a:lnTo>
                    <a:pt x="709" y="232"/>
                  </a:lnTo>
                  <a:lnTo>
                    <a:pt x="764" y="292"/>
                  </a:lnTo>
                  <a:lnTo>
                    <a:pt x="786" y="325"/>
                  </a:lnTo>
                  <a:lnTo>
                    <a:pt x="813" y="362"/>
                  </a:lnTo>
                  <a:lnTo>
                    <a:pt x="878" y="362"/>
                  </a:lnTo>
                  <a:lnTo>
                    <a:pt x="916" y="346"/>
                  </a:lnTo>
                  <a:lnTo>
                    <a:pt x="937" y="303"/>
                  </a:lnTo>
                  <a:lnTo>
                    <a:pt x="926" y="292"/>
                  </a:lnTo>
                  <a:lnTo>
                    <a:pt x="900" y="271"/>
                  </a:lnTo>
                  <a:lnTo>
                    <a:pt x="867" y="255"/>
                  </a:lnTo>
                  <a:lnTo>
                    <a:pt x="867" y="232"/>
                  </a:lnTo>
                  <a:lnTo>
                    <a:pt x="895" y="238"/>
                  </a:lnTo>
                  <a:lnTo>
                    <a:pt x="905" y="238"/>
                  </a:lnTo>
                  <a:lnTo>
                    <a:pt x="954" y="303"/>
                  </a:lnTo>
                  <a:lnTo>
                    <a:pt x="975" y="362"/>
                  </a:lnTo>
                  <a:lnTo>
                    <a:pt x="975" y="395"/>
                  </a:lnTo>
                  <a:lnTo>
                    <a:pt x="948" y="373"/>
                  </a:lnTo>
                  <a:lnTo>
                    <a:pt x="916" y="401"/>
                  </a:lnTo>
                  <a:lnTo>
                    <a:pt x="872" y="417"/>
                  </a:lnTo>
                  <a:lnTo>
                    <a:pt x="823" y="460"/>
                  </a:lnTo>
                  <a:lnTo>
                    <a:pt x="802" y="460"/>
                  </a:lnTo>
                  <a:lnTo>
                    <a:pt x="797" y="455"/>
                  </a:lnTo>
                  <a:lnTo>
                    <a:pt x="802" y="438"/>
                  </a:lnTo>
                  <a:lnTo>
                    <a:pt x="791" y="406"/>
                  </a:lnTo>
                  <a:lnTo>
                    <a:pt x="781" y="406"/>
                  </a:lnTo>
                  <a:lnTo>
                    <a:pt x="753" y="450"/>
                  </a:lnTo>
                  <a:lnTo>
                    <a:pt x="721" y="492"/>
                  </a:lnTo>
                  <a:lnTo>
                    <a:pt x="709" y="503"/>
                  </a:lnTo>
                  <a:lnTo>
                    <a:pt x="693" y="476"/>
                  </a:lnTo>
                  <a:lnTo>
                    <a:pt x="688" y="471"/>
                  </a:lnTo>
                  <a:lnTo>
                    <a:pt x="677" y="465"/>
                  </a:lnTo>
                  <a:lnTo>
                    <a:pt x="672" y="460"/>
                  </a:lnTo>
                  <a:lnTo>
                    <a:pt x="651" y="443"/>
                  </a:lnTo>
                  <a:lnTo>
                    <a:pt x="651" y="438"/>
                  </a:lnTo>
                  <a:lnTo>
                    <a:pt x="602" y="422"/>
                  </a:lnTo>
                  <a:lnTo>
                    <a:pt x="585" y="385"/>
                  </a:lnTo>
                  <a:lnTo>
                    <a:pt x="569" y="378"/>
                  </a:lnTo>
                  <a:lnTo>
                    <a:pt x="558" y="346"/>
                  </a:lnTo>
                  <a:lnTo>
                    <a:pt x="455" y="368"/>
                  </a:lnTo>
                  <a:lnTo>
                    <a:pt x="206" y="438"/>
                  </a:lnTo>
                  <a:lnTo>
                    <a:pt x="200" y="450"/>
                  </a:lnTo>
                  <a:lnTo>
                    <a:pt x="195" y="455"/>
                  </a:lnTo>
                  <a:lnTo>
                    <a:pt x="179" y="433"/>
                  </a:lnTo>
                  <a:lnTo>
                    <a:pt x="11" y="476"/>
                  </a:lnTo>
                  <a:lnTo>
                    <a:pt x="0" y="465"/>
                  </a:lnTo>
                  <a:lnTo>
                    <a:pt x="0" y="211"/>
                  </a:lnTo>
                  <a:close/>
                </a:path>
              </a:pathLst>
            </a:custGeom>
            <a:solidFill>
              <a:schemeClr val="bg1">
                <a:lumMod val="65000"/>
              </a:schemeClr>
            </a:solidFill>
            <a:ln w="9525">
              <a:solidFill>
                <a:schemeClr val="bg1">
                  <a:lumMod val="65000"/>
                </a:schemeClr>
              </a:solidFill>
              <a:round/>
              <a:headEnd/>
              <a:tailEnd/>
            </a:ln>
          </p:spPr>
        </p:sp>
        <p:sp>
          <p:nvSpPr>
            <p:cNvPr id="21" name="VT"/>
            <p:cNvSpPr>
              <a:spLocks/>
            </p:cNvSpPr>
            <p:nvPr/>
          </p:nvSpPr>
          <p:spPr bwMode="auto">
            <a:xfrm>
              <a:off x="4082974" y="1363925"/>
              <a:ext cx="128578" cy="225135"/>
            </a:xfrm>
            <a:custGeom>
              <a:avLst/>
              <a:gdLst>
                <a:gd name="T0" fmla="*/ 0 w 509"/>
                <a:gd name="T1" fmla="*/ 2147483647 h 930"/>
                <a:gd name="T2" fmla="*/ 2147483647 w 509"/>
                <a:gd name="T3" fmla="*/ 2147483647 h 930"/>
                <a:gd name="T4" fmla="*/ 2147483647 w 509"/>
                <a:gd name="T5" fmla="*/ 2147483647 h 930"/>
                <a:gd name="T6" fmla="*/ 2147483647 w 509"/>
                <a:gd name="T7" fmla="*/ 2147483647 h 930"/>
                <a:gd name="T8" fmla="*/ 2147483647 w 509"/>
                <a:gd name="T9" fmla="*/ 2147483647 h 930"/>
                <a:gd name="T10" fmla="*/ 2147483647 w 509"/>
                <a:gd name="T11" fmla="*/ 2147483647 h 930"/>
                <a:gd name="T12" fmla="*/ 2147483647 w 509"/>
                <a:gd name="T13" fmla="*/ 2147483647 h 930"/>
                <a:gd name="T14" fmla="*/ 2147483647 w 509"/>
                <a:gd name="T15" fmla="*/ 2147483647 h 930"/>
                <a:gd name="T16" fmla="*/ 2147483647 w 509"/>
                <a:gd name="T17" fmla="*/ 2147483647 h 930"/>
                <a:gd name="T18" fmla="*/ 2147483647 w 509"/>
                <a:gd name="T19" fmla="*/ 2147483647 h 930"/>
                <a:gd name="T20" fmla="*/ 2147483647 w 509"/>
                <a:gd name="T21" fmla="*/ 2147483647 h 930"/>
                <a:gd name="T22" fmla="*/ 2147483647 w 509"/>
                <a:gd name="T23" fmla="*/ 2147483647 h 930"/>
                <a:gd name="T24" fmla="*/ 2147483647 w 509"/>
                <a:gd name="T25" fmla="*/ 2147483647 h 930"/>
                <a:gd name="T26" fmla="*/ 2147483647 w 509"/>
                <a:gd name="T27" fmla="*/ 2147483647 h 930"/>
                <a:gd name="T28" fmla="*/ 2147483647 w 509"/>
                <a:gd name="T29" fmla="*/ 2147483647 h 930"/>
                <a:gd name="T30" fmla="*/ 2147483647 w 509"/>
                <a:gd name="T31" fmla="*/ 2147483647 h 930"/>
                <a:gd name="T32" fmla="*/ 2147483647 w 509"/>
                <a:gd name="T33" fmla="*/ 2147483647 h 930"/>
                <a:gd name="T34" fmla="*/ 2147483647 w 509"/>
                <a:gd name="T35" fmla="*/ 2147483647 h 930"/>
                <a:gd name="T36" fmla="*/ 2147483647 w 509"/>
                <a:gd name="T37" fmla="*/ 2147483647 h 930"/>
                <a:gd name="T38" fmla="*/ 2147483647 w 509"/>
                <a:gd name="T39" fmla="*/ 2147483647 h 930"/>
                <a:gd name="T40" fmla="*/ 2147483647 w 509"/>
                <a:gd name="T41" fmla="*/ 2147483647 h 930"/>
                <a:gd name="T42" fmla="*/ 2147483647 w 509"/>
                <a:gd name="T43" fmla="*/ 2147483647 h 930"/>
                <a:gd name="T44" fmla="*/ 2147483647 w 509"/>
                <a:gd name="T45" fmla="*/ 2147483647 h 930"/>
                <a:gd name="T46" fmla="*/ 2147483647 w 509"/>
                <a:gd name="T47" fmla="*/ 2147483647 h 930"/>
                <a:gd name="T48" fmla="*/ 2147483647 w 509"/>
                <a:gd name="T49" fmla="*/ 2147483647 h 930"/>
                <a:gd name="T50" fmla="*/ 2147483647 w 509"/>
                <a:gd name="T51" fmla="*/ 2147483647 h 930"/>
                <a:gd name="T52" fmla="*/ 2147483647 w 509"/>
                <a:gd name="T53" fmla="*/ 2147483647 h 930"/>
                <a:gd name="T54" fmla="*/ 2147483647 w 509"/>
                <a:gd name="T55" fmla="*/ 2147483647 h 930"/>
                <a:gd name="T56" fmla="*/ 2147483647 w 509"/>
                <a:gd name="T57" fmla="*/ 2147483647 h 930"/>
                <a:gd name="T58" fmla="*/ 2147483647 w 509"/>
                <a:gd name="T59" fmla="*/ 2147483647 h 930"/>
                <a:gd name="T60" fmla="*/ 2147483647 w 509"/>
                <a:gd name="T61" fmla="*/ 2147483647 h 930"/>
                <a:gd name="T62" fmla="*/ 2147483647 w 509"/>
                <a:gd name="T63" fmla="*/ 2147483647 h 930"/>
                <a:gd name="T64" fmla="*/ 2147483647 w 509"/>
                <a:gd name="T65" fmla="*/ 2147483647 h 930"/>
                <a:gd name="T66" fmla="*/ 2147483647 w 509"/>
                <a:gd name="T67" fmla="*/ 2147483647 h 930"/>
                <a:gd name="T68" fmla="*/ 2147483647 w 509"/>
                <a:gd name="T69" fmla="*/ 2147483647 h 930"/>
                <a:gd name="T70" fmla="*/ 2147483647 w 509"/>
                <a:gd name="T71" fmla="*/ 2147483647 h 930"/>
                <a:gd name="T72" fmla="*/ 2147483647 w 509"/>
                <a:gd name="T73" fmla="*/ 2147483647 h 930"/>
                <a:gd name="T74" fmla="*/ 2147483647 w 509"/>
                <a:gd name="T75" fmla="*/ 2147483647 h 930"/>
                <a:gd name="T76" fmla="*/ 2147483647 w 509"/>
                <a:gd name="T77" fmla="*/ 2147483647 h 930"/>
                <a:gd name="T78" fmla="*/ 2147483647 w 509"/>
                <a:gd name="T79" fmla="*/ 2147483647 h 930"/>
                <a:gd name="T80" fmla="*/ 2147483647 w 509"/>
                <a:gd name="T81" fmla="*/ 0 h 930"/>
                <a:gd name="T82" fmla="*/ 0 w 509"/>
                <a:gd name="T83" fmla="*/ 2147483647 h 93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09"/>
                <a:gd name="T127" fmla="*/ 0 h 930"/>
                <a:gd name="T128" fmla="*/ 509 w 509"/>
                <a:gd name="T129" fmla="*/ 930 h 93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09" h="930">
                  <a:moveTo>
                    <a:pt x="0" y="119"/>
                  </a:moveTo>
                  <a:lnTo>
                    <a:pt x="16" y="157"/>
                  </a:lnTo>
                  <a:lnTo>
                    <a:pt x="11" y="173"/>
                  </a:lnTo>
                  <a:lnTo>
                    <a:pt x="21" y="189"/>
                  </a:lnTo>
                  <a:lnTo>
                    <a:pt x="27" y="201"/>
                  </a:lnTo>
                  <a:lnTo>
                    <a:pt x="70" y="308"/>
                  </a:lnTo>
                  <a:lnTo>
                    <a:pt x="81" y="384"/>
                  </a:lnTo>
                  <a:lnTo>
                    <a:pt x="65" y="427"/>
                  </a:lnTo>
                  <a:lnTo>
                    <a:pt x="70" y="465"/>
                  </a:lnTo>
                  <a:lnTo>
                    <a:pt x="114" y="568"/>
                  </a:lnTo>
                  <a:lnTo>
                    <a:pt x="109" y="617"/>
                  </a:lnTo>
                  <a:lnTo>
                    <a:pt x="119" y="633"/>
                  </a:lnTo>
                  <a:lnTo>
                    <a:pt x="125" y="633"/>
                  </a:lnTo>
                  <a:lnTo>
                    <a:pt x="125" y="622"/>
                  </a:lnTo>
                  <a:lnTo>
                    <a:pt x="141" y="617"/>
                  </a:lnTo>
                  <a:lnTo>
                    <a:pt x="168" y="665"/>
                  </a:lnTo>
                  <a:lnTo>
                    <a:pt x="184" y="757"/>
                  </a:lnTo>
                  <a:lnTo>
                    <a:pt x="184" y="805"/>
                  </a:lnTo>
                  <a:lnTo>
                    <a:pt x="206" y="870"/>
                  </a:lnTo>
                  <a:lnTo>
                    <a:pt x="233" y="930"/>
                  </a:lnTo>
                  <a:lnTo>
                    <a:pt x="433" y="881"/>
                  </a:lnTo>
                  <a:lnTo>
                    <a:pt x="428" y="865"/>
                  </a:lnTo>
                  <a:lnTo>
                    <a:pt x="407" y="844"/>
                  </a:lnTo>
                  <a:lnTo>
                    <a:pt x="407" y="805"/>
                  </a:lnTo>
                  <a:lnTo>
                    <a:pt x="417" y="789"/>
                  </a:lnTo>
                  <a:lnTo>
                    <a:pt x="407" y="757"/>
                  </a:lnTo>
                  <a:lnTo>
                    <a:pt x="390" y="605"/>
                  </a:lnTo>
                  <a:lnTo>
                    <a:pt x="390" y="557"/>
                  </a:lnTo>
                  <a:lnTo>
                    <a:pt x="412" y="476"/>
                  </a:lnTo>
                  <a:lnTo>
                    <a:pt x="423" y="417"/>
                  </a:lnTo>
                  <a:lnTo>
                    <a:pt x="428" y="373"/>
                  </a:lnTo>
                  <a:lnTo>
                    <a:pt x="412" y="341"/>
                  </a:lnTo>
                  <a:lnTo>
                    <a:pt x="412" y="308"/>
                  </a:lnTo>
                  <a:lnTo>
                    <a:pt x="423" y="287"/>
                  </a:lnTo>
                  <a:lnTo>
                    <a:pt x="482" y="238"/>
                  </a:lnTo>
                  <a:lnTo>
                    <a:pt x="509" y="157"/>
                  </a:lnTo>
                  <a:lnTo>
                    <a:pt x="482" y="108"/>
                  </a:lnTo>
                  <a:lnTo>
                    <a:pt x="477" y="87"/>
                  </a:lnTo>
                  <a:lnTo>
                    <a:pt x="488" y="71"/>
                  </a:lnTo>
                  <a:lnTo>
                    <a:pt x="482" y="54"/>
                  </a:lnTo>
                  <a:lnTo>
                    <a:pt x="472" y="0"/>
                  </a:lnTo>
                  <a:lnTo>
                    <a:pt x="0" y="119"/>
                  </a:lnTo>
                  <a:close/>
                </a:path>
              </a:pathLst>
            </a:custGeom>
            <a:solidFill>
              <a:schemeClr val="bg1">
                <a:lumMod val="65000"/>
              </a:schemeClr>
            </a:solidFill>
            <a:ln w="9525">
              <a:solidFill>
                <a:schemeClr val="bg1">
                  <a:lumMod val="65000"/>
                </a:schemeClr>
              </a:solidFill>
              <a:round/>
              <a:headEnd/>
              <a:tailEnd/>
            </a:ln>
          </p:spPr>
        </p:sp>
        <p:sp>
          <p:nvSpPr>
            <p:cNvPr id="22" name="ME"/>
            <p:cNvSpPr>
              <a:spLocks/>
            </p:cNvSpPr>
            <p:nvPr/>
          </p:nvSpPr>
          <p:spPr bwMode="auto">
            <a:xfrm>
              <a:off x="4219588" y="1098589"/>
              <a:ext cx="265191" cy="426148"/>
            </a:xfrm>
            <a:custGeom>
              <a:avLst/>
              <a:gdLst>
                <a:gd name="T0" fmla="*/ 2147483647 w 1078"/>
                <a:gd name="T1" fmla="*/ 2147483647 h 1736"/>
                <a:gd name="T2" fmla="*/ 2147483647 w 1078"/>
                <a:gd name="T3" fmla="*/ 2147483647 h 1736"/>
                <a:gd name="T4" fmla="*/ 2147483647 w 1078"/>
                <a:gd name="T5" fmla="*/ 2147483647 h 1736"/>
                <a:gd name="T6" fmla="*/ 2147483647 w 1078"/>
                <a:gd name="T7" fmla="*/ 2147483647 h 1736"/>
                <a:gd name="T8" fmla="*/ 2147483647 w 1078"/>
                <a:gd name="T9" fmla="*/ 2147483647 h 1736"/>
                <a:gd name="T10" fmla="*/ 2147483647 w 1078"/>
                <a:gd name="T11" fmla="*/ 2147483647 h 1736"/>
                <a:gd name="T12" fmla="*/ 2147483647 w 1078"/>
                <a:gd name="T13" fmla="*/ 2147483647 h 1736"/>
                <a:gd name="T14" fmla="*/ 2147483647 w 1078"/>
                <a:gd name="T15" fmla="*/ 2147483647 h 1736"/>
                <a:gd name="T16" fmla="*/ 2147483647 w 1078"/>
                <a:gd name="T17" fmla="*/ 2147483647 h 1736"/>
                <a:gd name="T18" fmla="*/ 2147483647 w 1078"/>
                <a:gd name="T19" fmla="*/ 2147483647 h 1736"/>
                <a:gd name="T20" fmla="*/ 2147483647 w 1078"/>
                <a:gd name="T21" fmla="*/ 2147483647 h 1736"/>
                <a:gd name="T22" fmla="*/ 2147483647 w 1078"/>
                <a:gd name="T23" fmla="*/ 2147483647 h 1736"/>
                <a:gd name="T24" fmla="*/ 2147483647 w 1078"/>
                <a:gd name="T25" fmla="*/ 2147483647 h 1736"/>
                <a:gd name="T26" fmla="*/ 2147483647 w 1078"/>
                <a:gd name="T27" fmla="*/ 2147483647 h 1736"/>
                <a:gd name="T28" fmla="*/ 2147483647 w 1078"/>
                <a:gd name="T29" fmla="*/ 2147483647 h 1736"/>
                <a:gd name="T30" fmla="*/ 2147483647 w 1078"/>
                <a:gd name="T31" fmla="*/ 2147483647 h 1736"/>
                <a:gd name="T32" fmla="*/ 2147483647 w 1078"/>
                <a:gd name="T33" fmla="*/ 2147483647 h 1736"/>
                <a:gd name="T34" fmla="*/ 2147483647 w 1078"/>
                <a:gd name="T35" fmla="*/ 2147483647 h 1736"/>
                <a:gd name="T36" fmla="*/ 2147483647 w 1078"/>
                <a:gd name="T37" fmla="*/ 2147483647 h 1736"/>
                <a:gd name="T38" fmla="*/ 2147483647 w 1078"/>
                <a:gd name="T39" fmla="*/ 2147483647 h 1736"/>
                <a:gd name="T40" fmla="*/ 2147483647 w 1078"/>
                <a:gd name="T41" fmla="*/ 2147483647 h 1736"/>
                <a:gd name="T42" fmla="*/ 2147483647 w 1078"/>
                <a:gd name="T43" fmla="*/ 2147483647 h 1736"/>
                <a:gd name="T44" fmla="*/ 2147483647 w 1078"/>
                <a:gd name="T45" fmla="*/ 2147483647 h 1736"/>
                <a:gd name="T46" fmla="*/ 2147483647 w 1078"/>
                <a:gd name="T47" fmla="*/ 2147483647 h 1736"/>
                <a:gd name="T48" fmla="*/ 2147483647 w 1078"/>
                <a:gd name="T49" fmla="*/ 2147483647 h 1736"/>
                <a:gd name="T50" fmla="*/ 2147483647 w 1078"/>
                <a:gd name="T51" fmla="*/ 2147483647 h 1736"/>
                <a:gd name="T52" fmla="*/ 2147483647 w 1078"/>
                <a:gd name="T53" fmla="*/ 2147483647 h 1736"/>
                <a:gd name="T54" fmla="*/ 2147483647 w 1078"/>
                <a:gd name="T55" fmla="*/ 2147483647 h 1736"/>
                <a:gd name="T56" fmla="*/ 2147483647 w 1078"/>
                <a:gd name="T57" fmla="*/ 2147483647 h 1736"/>
                <a:gd name="T58" fmla="*/ 2147483647 w 1078"/>
                <a:gd name="T59" fmla="*/ 2147483647 h 1736"/>
                <a:gd name="T60" fmla="*/ 2147483647 w 1078"/>
                <a:gd name="T61" fmla="*/ 2147483647 h 1736"/>
                <a:gd name="T62" fmla="*/ 2147483647 w 1078"/>
                <a:gd name="T63" fmla="*/ 2147483647 h 1736"/>
                <a:gd name="T64" fmla="*/ 2147483647 w 1078"/>
                <a:gd name="T65" fmla="*/ 2147483647 h 1736"/>
                <a:gd name="T66" fmla="*/ 2147483647 w 1078"/>
                <a:gd name="T67" fmla="*/ 2147483647 h 1736"/>
                <a:gd name="T68" fmla="*/ 2147483647 w 1078"/>
                <a:gd name="T69" fmla="*/ 2147483647 h 1736"/>
                <a:gd name="T70" fmla="*/ 2147483647 w 1078"/>
                <a:gd name="T71" fmla="*/ 2147483647 h 1736"/>
                <a:gd name="T72" fmla="*/ 2147483647 w 1078"/>
                <a:gd name="T73" fmla="*/ 2147483647 h 1736"/>
                <a:gd name="T74" fmla="*/ 2147483647 w 1078"/>
                <a:gd name="T75" fmla="*/ 2147483647 h 1736"/>
                <a:gd name="T76" fmla="*/ 2147483647 w 1078"/>
                <a:gd name="T77" fmla="*/ 2147483647 h 1736"/>
                <a:gd name="T78" fmla="*/ 2147483647 w 1078"/>
                <a:gd name="T79" fmla="*/ 2147483647 h 1736"/>
                <a:gd name="T80" fmla="*/ 2147483647 w 1078"/>
                <a:gd name="T81" fmla="*/ 2147483647 h 1736"/>
                <a:gd name="T82" fmla="*/ 2147483647 w 1078"/>
                <a:gd name="T83" fmla="*/ 2147483647 h 1736"/>
                <a:gd name="T84" fmla="*/ 2147483647 w 1078"/>
                <a:gd name="T85" fmla="*/ 2147483647 h 1736"/>
                <a:gd name="T86" fmla="*/ 2147483647 w 1078"/>
                <a:gd name="T87" fmla="*/ 2147483647 h 1736"/>
                <a:gd name="T88" fmla="*/ 2147483647 w 1078"/>
                <a:gd name="T89" fmla="*/ 2147483647 h 1736"/>
                <a:gd name="T90" fmla="*/ 2147483647 w 1078"/>
                <a:gd name="T91" fmla="*/ 2147483647 h 1736"/>
                <a:gd name="T92" fmla="*/ 2147483647 w 1078"/>
                <a:gd name="T93" fmla="*/ 2147483647 h 1736"/>
                <a:gd name="T94" fmla="*/ 2147483647 w 1078"/>
                <a:gd name="T95" fmla="*/ 2147483647 h 1736"/>
                <a:gd name="T96" fmla="*/ 2147483647 w 1078"/>
                <a:gd name="T97" fmla="*/ 2147483647 h 1736"/>
                <a:gd name="T98" fmla="*/ 2147483647 w 1078"/>
                <a:gd name="T99" fmla="*/ 2147483647 h 1736"/>
                <a:gd name="T100" fmla="*/ 2147483647 w 1078"/>
                <a:gd name="T101" fmla="*/ 2147483647 h 1736"/>
                <a:gd name="T102" fmla="*/ 2147483647 w 1078"/>
                <a:gd name="T103" fmla="*/ 2147483647 h 1736"/>
                <a:gd name="T104" fmla="*/ 2147483647 w 1078"/>
                <a:gd name="T105" fmla="*/ 2147483647 h 1736"/>
                <a:gd name="T106" fmla="*/ 2147483647 w 1078"/>
                <a:gd name="T107" fmla="*/ 2147483647 h 1736"/>
                <a:gd name="T108" fmla="*/ 2147483647 w 1078"/>
                <a:gd name="T109" fmla="*/ 2147483647 h 1736"/>
                <a:gd name="T110" fmla="*/ 2147483647 w 1078"/>
                <a:gd name="T111" fmla="*/ 2147483647 h 17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78"/>
                <a:gd name="T169" fmla="*/ 0 h 1736"/>
                <a:gd name="T170" fmla="*/ 1078 w 1078"/>
                <a:gd name="T171" fmla="*/ 1736 h 17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78" h="1736">
                  <a:moveTo>
                    <a:pt x="0" y="931"/>
                  </a:moveTo>
                  <a:lnTo>
                    <a:pt x="205" y="1558"/>
                  </a:lnTo>
                  <a:lnTo>
                    <a:pt x="211" y="1569"/>
                  </a:lnTo>
                  <a:lnTo>
                    <a:pt x="211" y="1596"/>
                  </a:lnTo>
                  <a:lnTo>
                    <a:pt x="211" y="1606"/>
                  </a:lnTo>
                  <a:lnTo>
                    <a:pt x="265" y="1650"/>
                  </a:lnTo>
                  <a:lnTo>
                    <a:pt x="276" y="1650"/>
                  </a:lnTo>
                  <a:lnTo>
                    <a:pt x="282" y="1671"/>
                  </a:lnTo>
                  <a:lnTo>
                    <a:pt x="282" y="1683"/>
                  </a:lnTo>
                  <a:lnTo>
                    <a:pt x="308" y="1736"/>
                  </a:lnTo>
                  <a:lnTo>
                    <a:pt x="319" y="1720"/>
                  </a:lnTo>
                  <a:lnTo>
                    <a:pt x="319" y="1683"/>
                  </a:lnTo>
                  <a:lnTo>
                    <a:pt x="331" y="1639"/>
                  </a:lnTo>
                  <a:lnTo>
                    <a:pt x="352" y="1590"/>
                  </a:lnTo>
                  <a:lnTo>
                    <a:pt x="368" y="1520"/>
                  </a:lnTo>
                  <a:lnTo>
                    <a:pt x="389" y="1493"/>
                  </a:lnTo>
                  <a:lnTo>
                    <a:pt x="396" y="1483"/>
                  </a:lnTo>
                  <a:lnTo>
                    <a:pt x="384" y="1471"/>
                  </a:lnTo>
                  <a:lnTo>
                    <a:pt x="368" y="1434"/>
                  </a:lnTo>
                  <a:lnTo>
                    <a:pt x="438" y="1369"/>
                  </a:lnTo>
                  <a:lnTo>
                    <a:pt x="449" y="1374"/>
                  </a:lnTo>
                  <a:lnTo>
                    <a:pt x="461" y="1407"/>
                  </a:lnTo>
                  <a:lnTo>
                    <a:pt x="471" y="1412"/>
                  </a:lnTo>
                  <a:lnTo>
                    <a:pt x="477" y="1401"/>
                  </a:lnTo>
                  <a:lnTo>
                    <a:pt x="477" y="1374"/>
                  </a:lnTo>
                  <a:lnTo>
                    <a:pt x="482" y="1358"/>
                  </a:lnTo>
                  <a:lnTo>
                    <a:pt x="536" y="1347"/>
                  </a:lnTo>
                  <a:lnTo>
                    <a:pt x="558" y="1325"/>
                  </a:lnTo>
                  <a:lnTo>
                    <a:pt x="558" y="1304"/>
                  </a:lnTo>
                  <a:lnTo>
                    <a:pt x="568" y="1293"/>
                  </a:lnTo>
                  <a:lnTo>
                    <a:pt x="596" y="1293"/>
                  </a:lnTo>
                  <a:lnTo>
                    <a:pt x="617" y="1277"/>
                  </a:lnTo>
                  <a:lnTo>
                    <a:pt x="622" y="1267"/>
                  </a:lnTo>
                  <a:lnTo>
                    <a:pt x="634" y="1223"/>
                  </a:lnTo>
                  <a:lnTo>
                    <a:pt x="634" y="1190"/>
                  </a:lnTo>
                  <a:lnTo>
                    <a:pt x="666" y="1147"/>
                  </a:lnTo>
                  <a:lnTo>
                    <a:pt x="666" y="1125"/>
                  </a:lnTo>
                  <a:lnTo>
                    <a:pt x="677" y="1125"/>
                  </a:lnTo>
                  <a:lnTo>
                    <a:pt x="715" y="1131"/>
                  </a:lnTo>
                  <a:lnTo>
                    <a:pt x="736" y="1125"/>
                  </a:lnTo>
                  <a:lnTo>
                    <a:pt x="747" y="1104"/>
                  </a:lnTo>
                  <a:lnTo>
                    <a:pt x="759" y="1066"/>
                  </a:lnTo>
                  <a:lnTo>
                    <a:pt x="775" y="1066"/>
                  </a:lnTo>
                  <a:lnTo>
                    <a:pt x="801" y="1023"/>
                  </a:lnTo>
                  <a:lnTo>
                    <a:pt x="840" y="1028"/>
                  </a:lnTo>
                  <a:lnTo>
                    <a:pt x="866" y="1055"/>
                  </a:lnTo>
                  <a:lnTo>
                    <a:pt x="910" y="984"/>
                  </a:lnTo>
                  <a:lnTo>
                    <a:pt x="943" y="968"/>
                  </a:lnTo>
                  <a:lnTo>
                    <a:pt x="1003" y="914"/>
                  </a:lnTo>
                  <a:lnTo>
                    <a:pt x="1013" y="893"/>
                  </a:lnTo>
                  <a:lnTo>
                    <a:pt x="1019" y="882"/>
                  </a:lnTo>
                  <a:lnTo>
                    <a:pt x="1040" y="887"/>
                  </a:lnTo>
                  <a:lnTo>
                    <a:pt x="1067" y="871"/>
                  </a:lnTo>
                  <a:lnTo>
                    <a:pt x="1078" y="838"/>
                  </a:lnTo>
                  <a:lnTo>
                    <a:pt x="1073" y="812"/>
                  </a:lnTo>
                  <a:lnTo>
                    <a:pt x="1051" y="801"/>
                  </a:lnTo>
                  <a:lnTo>
                    <a:pt x="1045" y="807"/>
                  </a:lnTo>
                  <a:lnTo>
                    <a:pt x="1029" y="801"/>
                  </a:lnTo>
                  <a:lnTo>
                    <a:pt x="1040" y="774"/>
                  </a:lnTo>
                  <a:lnTo>
                    <a:pt x="1051" y="768"/>
                  </a:lnTo>
                  <a:lnTo>
                    <a:pt x="1045" y="747"/>
                  </a:lnTo>
                  <a:lnTo>
                    <a:pt x="1024" y="703"/>
                  </a:lnTo>
                  <a:lnTo>
                    <a:pt x="997" y="693"/>
                  </a:lnTo>
                  <a:lnTo>
                    <a:pt x="980" y="693"/>
                  </a:lnTo>
                  <a:lnTo>
                    <a:pt x="970" y="703"/>
                  </a:lnTo>
                  <a:lnTo>
                    <a:pt x="948" y="709"/>
                  </a:lnTo>
                  <a:lnTo>
                    <a:pt x="921" y="698"/>
                  </a:lnTo>
                  <a:lnTo>
                    <a:pt x="894" y="606"/>
                  </a:lnTo>
                  <a:lnTo>
                    <a:pt x="905" y="590"/>
                  </a:lnTo>
                  <a:lnTo>
                    <a:pt x="899" y="574"/>
                  </a:lnTo>
                  <a:lnTo>
                    <a:pt x="894" y="568"/>
                  </a:lnTo>
                  <a:lnTo>
                    <a:pt x="878" y="568"/>
                  </a:lnTo>
                  <a:lnTo>
                    <a:pt x="866" y="574"/>
                  </a:lnTo>
                  <a:lnTo>
                    <a:pt x="829" y="563"/>
                  </a:lnTo>
                  <a:lnTo>
                    <a:pt x="801" y="563"/>
                  </a:lnTo>
                  <a:lnTo>
                    <a:pt x="791" y="552"/>
                  </a:lnTo>
                  <a:lnTo>
                    <a:pt x="775" y="498"/>
                  </a:lnTo>
                  <a:lnTo>
                    <a:pt x="769" y="482"/>
                  </a:lnTo>
                  <a:lnTo>
                    <a:pt x="639" y="76"/>
                  </a:lnTo>
                  <a:lnTo>
                    <a:pt x="531" y="6"/>
                  </a:lnTo>
                  <a:lnTo>
                    <a:pt x="498" y="0"/>
                  </a:lnTo>
                  <a:lnTo>
                    <a:pt x="471" y="6"/>
                  </a:lnTo>
                  <a:lnTo>
                    <a:pt x="461" y="23"/>
                  </a:lnTo>
                  <a:lnTo>
                    <a:pt x="449" y="44"/>
                  </a:lnTo>
                  <a:lnTo>
                    <a:pt x="438" y="44"/>
                  </a:lnTo>
                  <a:lnTo>
                    <a:pt x="401" y="60"/>
                  </a:lnTo>
                  <a:lnTo>
                    <a:pt x="341" y="109"/>
                  </a:lnTo>
                  <a:lnTo>
                    <a:pt x="319" y="114"/>
                  </a:lnTo>
                  <a:lnTo>
                    <a:pt x="298" y="81"/>
                  </a:lnTo>
                  <a:lnTo>
                    <a:pt x="303" y="44"/>
                  </a:lnTo>
                  <a:lnTo>
                    <a:pt x="292" y="28"/>
                  </a:lnTo>
                  <a:lnTo>
                    <a:pt x="276" y="28"/>
                  </a:lnTo>
                  <a:lnTo>
                    <a:pt x="233" y="44"/>
                  </a:lnTo>
                  <a:lnTo>
                    <a:pt x="135" y="362"/>
                  </a:lnTo>
                  <a:lnTo>
                    <a:pt x="135" y="406"/>
                  </a:lnTo>
                  <a:lnTo>
                    <a:pt x="152" y="427"/>
                  </a:lnTo>
                  <a:lnTo>
                    <a:pt x="152" y="466"/>
                  </a:lnTo>
                  <a:lnTo>
                    <a:pt x="140" y="487"/>
                  </a:lnTo>
                  <a:lnTo>
                    <a:pt x="124" y="504"/>
                  </a:lnTo>
                  <a:lnTo>
                    <a:pt x="114" y="531"/>
                  </a:lnTo>
                  <a:lnTo>
                    <a:pt x="146" y="661"/>
                  </a:lnTo>
                  <a:lnTo>
                    <a:pt x="135" y="703"/>
                  </a:lnTo>
                  <a:lnTo>
                    <a:pt x="135" y="731"/>
                  </a:lnTo>
                  <a:lnTo>
                    <a:pt x="86" y="796"/>
                  </a:lnTo>
                  <a:lnTo>
                    <a:pt x="75" y="822"/>
                  </a:lnTo>
                  <a:lnTo>
                    <a:pt x="92" y="861"/>
                  </a:lnTo>
                  <a:lnTo>
                    <a:pt x="92" y="866"/>
                  </a:lnTo>
                  <a:lnTo>
                    <a:pt x="65" y="866"/>
                  </a:lnTo>
                  <a:lnTo>
                    <a:pt x="70" y="898"/>
                  </a:lnTo>
                  <a:lnTo>
                    <a:pt x="59" y="920"/>
                  </a:lnTo>
                  <a:lnTo>
                    <a:pt x="43" y="914"/>
                  </a:lnTo>
                  <a:lnTo>
                    <a:pt x="26" y="909"/>
                  </a:lnTo>
                  <a:lnTo>
                    <a:pt x="0" y="931"/>
                  </a:lnTo>
                  <a:close/>
                </a:path>
              </a:pathLst>
            </a:custGeom>
            <a:solidFill>
              <a:schemeClr val="bg1">
                <a:lumMod val="65000"/>
              </a:schemeClr>
            </a:solidFill>
            <a:ln w="9525">
              <a:solidFill>
                <a:schemeClr val="bg1">
                  <a:lumMod val="65000"/>
                </a:schemeClr>
              </a:solidFill>
              <a:round/>
              <a:headEnd/>
              <a:tailEnd/>
            </a:ln>
          </p:spPr>
        </p:sp>
        <p:sp>
          <p:nvSpPr>
            <p:cNvPr id="23" name="WV"/>
            <p:cNvSpPr>
              <a:spLocks/>
            </p:cNvSpPr>
            <p:nvPr/>
          </p:nvSpPr>
          <p:spPr bwMode="auto">
            <a:xfrm>
              <a:off x="3592772" y="1870478"/>
              <a:ext cx="321444" cy="321620"/>
            </a:xfrm>
            <a:custGeom>
              <a:avLst/>
              <a:gdLst>
                <a:gd name="T0" fmla="*/ 2147483647 w 1323"/>
                <a:gd name="T1" fmla="*/ 0 h 1303"/>
                <a:gd name="T2" fmla="*/ 2147483647 w 1323"/>
                <a:gd name="T3" fmla="*/ 2147483647 h 1303"/>
                <a:gd name="T4" fmla="*/ 2147483647 w 1323"/>
                <a:gd name="T5" fmla="*/ 2147483647 h 1303"/>
                <a:gd name="T6" fmla="*/ 2147483647 w 1323"/>
                <a:gd name="T7" fmla="*/ 2147483647 h 1303"/>
                <a:gd name="T8" fmla="*/ 2147483647 w 1323"/>
                <a:gd name="T9" fmla="*/ 2147483647 h 1303"/>
                <a:gd name="T10" fmla="*/ 2147483647 w 1323"/>
                <a:gd name="T11" fmla="*/ 2147483647 h 1303"/>
                <a:gd name="T12" fmla="*/ 2147483647 w 1323"/>
                <a:gd name="T13" fmla="*/ 2147483647 h 1303"/>
                <a:gd name="T14" fmla="*/ 2147483647 w 1323"/>
                <a:gd name="T15" fmla="*/ 2147483647 h 1303"/>
                <a:gd name="T16" fmla="*/ 2147483647 w 1323"/>
                <a:gd name="T17" fmla="*/ 2147483647 h 1303"/>
                <a:gd name="T18" fmla="*/ 2147483647 w 1323"/>
                <a:gd name="T19" fmla="*/ 2147483647 h 1303"/>
                <a:gd name="T20" fmla="*/ 2147483647 w 1323"/>
                <a:gd name="T21" fmla="*/ 2147483647 h 1303"/>
                <a:gd name="T22" fmla="*/ 2147483647 w 1323"/>
                <a:gd name="T23" fmla="*/ 2147483647 h 1303"/>
                <a:gd name="T24" fmla="*/ 2147483647 w 1323"/>
                <a:gd name="T25" fmla="*/ 2147483647 h 1303"/>
                <a:gd name="T26" fmla="*/ 2147483647 w 1323"/>
                <a:gd name="T27" fmla="*/ 2147483647 h 1303"/>
                <a:gd name="T28" fmla="*/ 2147483647 w 1323"/>
                <a:gd name="T29" fmla="*/ 2147483647 h 1303"/>
                <a:gd name="T30" fmla="*/ 2147483647 w 1323"/>
                <a:gd name="T31" fmla="*/ 2147483647 h 1303"/>
                <a:gd name="T32" fmla="*/ 2147483647 w 1323"/>
                <a:gd name="T33" fmla="*/ 2147483647 h 1303"/>
                <a:gd name="T34" fmla="*/ 2147483647 w 1323"/>
                <a:gd name="T35" fmla="*/ 2147483647 h 1303"/>
                <a:gd name="T36" fmla="*/ 2147483647 w 1323"/>
                <a:gd name="T37" fmla="*/ 2147483647 h 1303"/>
                <a:gd name="T38" fmla="*/ 2147483647 w 1323"/>
                <a:gd name="T39" fmla="*/ 2147483647 h 1303"/>
                <a:gd name="T40" fmla="*/ 2147483647 w 1323"/>
                <a:gd name="T41" fmla="*/ 2147483647 h 1303"/>
                <a:gd name="T42" fmla="*/ 2147483647 w 1323"/>
                <a:gd name="T43" fmla="*/ 2147483647 h 1303"/>
                <a:gd name="T44" fmla="*/ 2147483647 w 1323"/>
                <a:gd name="T45" fmla="*/ 2147483647 h 1303"/>
                <a:gd name="T46" fmla="*/ 2147483647 w 1323"/>
                <a:gd name="T47" fmla="*/ 2147483647 h 1303"/>
                <a:gd name="T48" fmla="*/ 2147483647 w 1323"/>
                <a:gd name="T49" fmla="*/ 2147483647 h 1303"/>
                <a:gd name="T50" fmla="*/ 2147483647 w 1323"/>
                <a:gd name="T51" fmla="*/ 2147483647 h 1303"/>
                <a:gd name="T52" fmla="*/ 2147483647 w 1323"/>
                <a:gd name="T53" fmla="*/ 2147483647 h 1303"/>
                <a:gd name="T54" fmla="*/ 2147483647 w 1323"/>
                <a:gd name="T55" fmla="*/ 2147483647 h 1303"/>
                <a:gd name="T56" fmla="*/ 2147483647 w 1323"/>
                <a:gd name="T57" fmla="*/ 2147483647 h 1303"/>
                <a:gd name="T58" fmla="*/ 2147483647 w 1323"/>
                <a:gd name="T59" fmla="*/ 2147483647 h 1303"/>
                <a:gd name="T60" fmla="*/ 2147483647 w 1323"/>
                <a:gd name="T61" fmla="*/ 2147483647 h 1303"/>
                <a:gd name="T62" fmla="*/ 2147483647 w 1323"/>
                <a:gd name="T63" fmla="*/ 2147483647 h 1303"/>
                <a:gd name="T64" fmla="*/ 2147483647 w 1323"/>
                <a:gd name="T65" fmla="*/ 2147483647 h 1303"/>
                <a:gd name="T66" fmla="*/ 2147483647 w 1323"/>
                <a:gd name="T67" fmla="*/ 2147483647 h 1303"/>
                <a:gd name="T68" fmla="*/ 2147483647 w 1323"/>
                <a:gd name="T69" fmla="*/ 2147483647 h 1303"/>
                <a:gd name="T70" fmla="*/ 2147483647 w 1323"/>
                <a:gd name="T71" fmla="*/ 2147483647 h 1303"/>
                <a:gd name="T72" fmla="*/ 2147483647 w 1323"/>
                <a:gd name="T73" fmla="*/ 2147483647 h 1303"/>
                <a:gd name="T74" fmla="*/ 2147483647 w 1323"/>
                <a:gd name="T75" fmla="*/ 2147483647 h 1303"/>
                <a:gd name="T76" fmla="*/ 2147483647 w 1323"/>
                <a:gd name="T77" fmla="*/ 2147483647 h 1303"/>
                <a:gd name="T78" fmla="*/ 2147483647 w 1323"/>
                <a:gd name="T79" fmla="*/ 2147483647 h 1303"/>
                <a:gd name="T80" fmla="*/ 2147483647 w 1323"/>
                <a:gd name="T81" fmla="*/ 2147483647 h 1303"/>
                <a:gd name="T82" fmla="*/ 2147483647 w 1323"/>
                <a:gd name="T83" fmla="*/ 2147483647 h 1303"/>
                <a:gd name="T84" fmla="*/ 2147483647 w 1323"/>
                <a:gd name="T85" fmla="*/ 2147483647 h 1303"/>
                <a:gd name="T86" fmla="*/ 2147483647 w 1323"/>
                <a:gd name="T87" fmla="*/ 2147483647 h 1303"/>
                <a:gd name="T88" fmla="*/ 2147483647 w 1323"/>
                <a:gd name="T89" fmla="*/ 2147483647 h 1303"/>
                <a:gd name="T90" fmla="*/ 2147483647 w 1323"/>
                <a:gd name="T91" fmla="*/ 2147483647 h 1303"/>
                <a:gd name="T92" fmla="*/ 2147483647 w 1323"/>
                <a:gd name="T93" fmla="*/ 2147483647 h 1303"/>
                <a:gd name="T94" fmla="*/ 2147483647 w 1323"/>
                <a:gd name="T95" fmla="*/ 2147483647 h 1303"/>
                <a:gd name="T96" fmla="*/ 2147483647 w 1323"/>
                <a:gd name="T97" fmla="*/ 2147483647 h 1303"/>
                <a:gd name="T98" fmla="*/ 2147483647 w 1323"/>
                <a:gd name="T99" fmla="*/ 2147483647 h 1303"/>
                <a:gd name="T100" fmla="*/ 2147483647 w 1323"/>
                <a:gd name="T101" fmla="*/ 2147483647 h 1303"/>
                <a:gd name="T102" fmla="*/ 2147483647 w 1323"/>
                <a:gd name="T103" fmla="*/ 2147483647 h 1303"/>
                <a:gd name="T104" fmla="*/ 2147483647 w 1323"/>
                <a:gd name="T105" fmla="*/ 2147483647 h 1303"/>
                <a:gd name="T106" fmla="*/ 2147483647 w 1323"/>
                <a:gd name="T107" fmla="*/ 2147483647 h 1303"/>
                <a:gd name="T108" fmla="*/ 2147483647 w 1323"/>
                <a:gd name="T109" fmla="*/ 0 h 130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323"/>
                <a:gd name="T166" fmla="*/ 0 h 1303"/>
                <a:gd name="T167" fmla="*/ 1323 w 1323"/>
                <a:gd name="T168" fmla="*/ 1303 h 130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323" h="1303">
                  <a:moveTo>
                    <a:pt x="445" y="0"/>
                  </a:moveTo>
                  <a:lnTo>
                    <a:pt x="440" y="0"/>
                  </a:lnTo>
                  <a:lnTo>
                    <a:pt x="418" y="16"/>
                  </a:lnTo>
                  <a:lnTo>
                    <a:pt x="435" y="54"/>
                  </a:lnTo>
                  <a:lnTo>
                    <a:pt x="391" y="86"/>
                  </a:lnTo>
                  <a:lnTo>
                    <a:pt x="445" y="113"/>
                  </a:lnTo>
                  <a:lnTo>
                    <a:pt x="429" y="249"/>
                  </a:lnTo>
                  <a:lnTo>
                    <a:pt x="412" y="281"/>
                  </a:lnTo>
                  <a:lnTo>
                    <a:pt x="412" y="307"/>
                  </a:lnTo>
                  <a:lnTo>
                    <a:pt x="418" y="330"/>
                  </a:lnTo>
                  <a:lnTo>
                    <a:pt x="423" y="372"/>
                  </a:lnTo>
                  <a:lnTo>
                    <a:pt x="391" y="400"/>
                  </a:lnTo>
                  <a:lnTo>
                    <a:pt x="380" y="405"/>
                  </a:lnTo>
                  <a:lnTo>
                    <a:pt x="326" y="470"/>
                  </a:lnTo>
                  <a:lnTo>
                    <a:pt x="321" y="481"/>
                  </a:lnTo>
                  <a:lnTo>
                    <a:pt x="288" y="492"/>
                  </a:lnTo>
                  <a:lnTo>
                    <a:pt x="261" y="486"/>
                  </a:lnTo>
                  <a:lnTo>
                    <a:pt x="239" y="513"/>
                  </a:lnTo>
                  <a:lnTo>
                    <a:pt x="239" y="530"/>
                  </a:lnTo>
                  <a:lnTo>
                    <a:pt x="212" y="551"/>
                  </a:lnTo>
                  <a:lnTo>
                    <a:pt x="185" y="616"/>
                  </a:lnTo>
                  <a:lnTo>
                    <a:pt x="196" y="660"/>
                  </a:lnTo>
                  <a:lnTo>
                    <a:pt x="163" y="697"/>
                  </a:lnTo>
                  <a:lnTo>
                    <a:pt x="136" y="653"/>
                  </a:lnTo>
                  <a:lnTo>
                    <a:pt x="114" y="653"/>
                  </a:lnTo>
                  <a:lnTo>
                    <a:pt x="87" y="741"/>
                  </a:lnTo>
                  <a:lnTo>
                    <a:pt x="87" y="783"/>
                  </a:lnTo>
                  <a:lnTo>
                    <a:pt x="87" y="827"/>
                  </a:lnTo>
                  <a:lnTo>
                    <a:pt x="66" y="838"/>
                  </a:lnTo>
                  <a:lnTo>
                    <a:pt x="38" y="892"/>
                  </a:lnTo>
                  <a:lnTo>
                    <a:pt x="0" y="892"/>
                  </a:lnTo>
                  <a:lnTo>
                    <a:pt x="6" y="941"/>
                  </a:lnTo>
                  <a:lnTo>
                    <a:pt x="6" y="973"/>
                  </a:lnTo>
                  <a:lnTo>
                    <a:pt x="6" y="994"/>
                  </a:lnTo>
                  <a:lnTo>
                    <a:pt x="12" y="1022"/>
                  </a:lnTo>
                  <a:lnTo>
                    <a:pt x="71" y="1097"/>
                  </a:lnTo>
                  <a:lnTo>
                    <a:pt x="109" y="1152"/>
                  </a:lnTo>
                  <a:lnTo>
                    <a:pt x="119" y="1162"/>
                  </a:lnTo>
                  <a:lnTo>
                    <a:pt x="131" y="1157"/>
                  </a:lnTo>
                  <a:lnTo>
                    <a:pt x="163" y="1173"/>
                  </a:lnTo>
                  <a:lnTo>
                    <a:pt x="168" y="1178"/>
                  </a:lnTo>
                  <a:lnTo>
                    <a:pt x="179" y="1184"/>
                  </a:lnTo>
                  <a:lnTo>
                    <a:pt x="196" y="1200"/>
                  </a:lnTo>
                  <a:lnTo>
                    <a:pt x="217" y="1200"/>
                  </a:lnTo>
                  <a:lnTo>
                    <a:pt x="228" y="1205"/>
                  </a:lnTo>
                  <a:lnTo>
                    <a:pt x="217" y="1233"/>
                  </a:lnTo>
                  <a:lnTo>
                    <a:pt x="261" y="1275"/>
                  </a:lnTo>
                  <a:lnTo>
                    <a:pt x="326" y="1303"/>
                  </a:lnTo>
                  <a:lnTo>
                    <a:pt x="358" y="1303"/>
                  </a:lnTo>
                  <a:lnTo>
                    <a:pt x="391" y="1275"/>
                  </a:lnTo>
                  <a:lnTo>
                    <a:pt x="396" y="1259"/>
                  </a:lnTo>
                  <a:lnTo>
                    <a:pt x="418" y="1243"/>
                  </a:lnTo>
                  <a:lnTo>
                    <a:pt x="445" y="1265"/>
                  </a:lnTo>
                  <a:lnTo>
                    <a:pt x="456" y="1270"/>
                  </a:lnTo>
                  <a:lnTo>
                    <a:pt x="477" y="1265"/>
                  </a:lnTo>
                  <a:lnTo>
                    <a:pt x="554" y="1238"/>
                  </a:lnTo>
                  <a:lnTo>
                    <a:pt x="564" y="1189"/>
                  </a:lnTo>
                  <a:lnTo>
                    <a:pt x="570" y="1189"/>
                  </a:lnTo>
                  <a:lnTo>
                    <a:pt x="586" y="1205"/>
                  </a:lnTo>
                  <a:lnTo>
                    <a:pt x="645" y="1152"/>
                  </a:lnTo>
                  <a:lnTo>
                    <a:pt x="668" y="1162"/>
                  </a:lnTo>
                  <a:lnTo>
                    <a:pt x="716" y="1097"/>
                  </a:lnTo>
                  <a:lnTo>
                    <a:pt x="705" y="1076"/>
                  </a:lnTo>
                  <a:lnTo>
                    <a:pt x="710" y="1032"/>
                  </a:lnTo>
                  <a:lnTo>
                    <a:pt x="759" y="941"/>
                  </a:lnTo>
                  <a:lnTo>
                    <a:pt x="824" y="697"/>
                  </a:lnTo>
                  <a:lnTo>
                    <a:pt x="835" y="697"/>
                  </a:lnTo>
                  <a:lnTo>
                    <a:pt x="873" y="718"/>
                  </a:lnTo>
                  <a:lnTo>
                    <a:pt x="873" y="735"/>
                  </a:lnTo>
                  <a:lnTo>
                    <a:pt x="895" y="751"/>
                  </a:lnTo>
                  <a:lnTo>
                    <a:pt x="933" y="746"/>
                  </a:lnTo>
                  <a:lnTo>
                    <a:pt x="954" y="702"/>
                  </a:lnTo>
                  <a:lnTo>
                    <a:pt x="982" y="611"/>
                  </a:lnTo>
                  <a:lnTo>
                    <a:pt x="1003" y="578"/>
                  </a:lnTo>
                  <a:lnTo>
                    <a:pt x="1036" y="589"/>
                  </a:lnTo>
                  <a:lnTo>
                    <a:pt x="1057" y="535"/>
                  </a:lnTo>
                  <a:lnTo>
                    <a:pt x="1079" y="530"/>
                  </a:lnTo>
                  <a:lnTo>
                    <a:pt x="1101" y="502"/>
                  </a:lnTo>
                  <a:lnTo>
                    <a:pt x="1122" y="454"/>
                  </a:lnTo>
                  <a:lnTo>
                    <a:pt x="1133" y="443"/>
                  </a:lnTo>
                  <a:lnTo>
                    <a:pt x="1138" y="427"/>
                  </a:lnTo>
                  <a:lnTo>
                    <a:pt x="1122" y="416"/>
                  </a:lnTo>
                  <a:lnTo>
                    <a:pt x="1128" y="346"/>
                  </a:lnTo>
                  <a:lnTo>
                    <a:pt x="1138" y="330"/>
                  </a:lnTo>
                  <a:lnTo>
                    <a:pt x="1149" y="324"/>
                  </a:lnTo>
                  <a:lnTo>
                    <a:pt x="1280" y="405"/>
                  </a:lnTo>
                  <a:lnTo>
                    <a:pt x="1301" y="416"/>
                  </a:lnTo>
                  <a:lnTo>
                    <a:pt x="1307" y="411"/>
                  </a:lnTo>
                  <a:lnTo>
                    <a:pt x="1323" y="340"/>
                  </a:lnTo>
                  <a:lnTo>
                    <a:pt x="1291" y="270"/>
                  </a:lnTo>
                  <a:lnTo>
                    <a:pt x="1280" y="265"/>
                  </a:lnTo>
                  <a:lnTo>
                    <a:pt x="1268" y="237"/>
                  </a:lnTo>
                  <a:lnTo>
                    <a:pt x="1242" y="249"/>
                  </a:lnTo>
                  <a:lnTo>
                    <a:pt x="1220" y="243"/>
                  </a:lnTo>
                  <a:lnTo>
                    <a:pt x="1198" y="232"/>
                  </a:lnTo>
                  <a:lnTo>
                    <a:pt x="1101" y="265"/>
                  </a:lnTo>
                  <a:lnTo>
                    <a:pt x="1096" y="286"/>
                  </a:lnTo>
                  <a:lnTo>
                    <a:pt x="1057" y="302"/>
                  </a:lnTo>
                  <a:lnTo>
                    <a:pt x="1024" y="297"/>
                  </a:lnTo>
                  <a:lnTo>
                    <a:pt x="1008" y="275"/>
                  </a:lnTo>
                  <a:lnTo>
                    <a:pt x="992" y="314"/>
                  </a:lnTo>
                  <a:lnTo>
                    <a:pt x="971" y="324"/>
                  </a:lnTo>
                  <a:lnTo>
                    <a:pt x="949" y="356"/>
                  </a:lnTo>
                  <a:lnTo>
                    <a:pt x="922" y="362"/>
                  </a:lnTo>
                  <a:lnTo>
                    <a:pt x="863" y="427"/>
                  </a:lnTo>
                  <a:lnTo>
                    <a:pt x="846" y="437"/>
                  </a:lnTo>
                  <a:lnTo>
                    <a:pt x="835" y="460"/>
                  </a:lnTo>
                  <a:lnTo>
                    <a:pt x="792" y="270"/>
                  </a:lnTo>
                  <a:lnTo>
                    <a:pt x="505" y="330"/>
                  </a:lnTo>
                  <a:lnTo>
                    <a:pt x="445" y="0"/>
                  </a:lnTo>
                  <a:close/>
                </a:path>
              </a:pathLst>
            </a:custGeom>
            <a:solidFill>
              <a:schemeClr val="tx1">
                <a:lumMod val="50000"/>
                <a:lumOff val="50000"/>
              </a:schemeClr>
            </a:solidFill>
            <a:ln w="9525">
              <a:solidFill>
                <a:schemeClr val="tx1">
                  <a:lumMod val="50000"/>
                  <a:lumOff val="50000"/>
                </a:schemeClr>
              </a:solidFill>
              <a:round/>
              <a:headEnd/>
              <a:tailEnd/>
            </a:ln>
          </p:spPr>
        </p:sp>
        <p:grpSp>
          <p:nvGrpSpPr>
            <p:cNvPr id="24" name="Group 23"/>
            <p:cNvGrpSpPr/>
            <p:nvPr/>
          </p:nvGrpSpPr>
          <p:grpSpPr>
            <a:xfrm>
              <a:off x="2990065" y="2047367"/>
              <a:ext cx="675033" cy="836217"/>
              <a:chOff x="2990065" y="2047367"/>
              <a:chExt cx="675033" cy="836217"/>
            </a:xfrm>
          </p:grpSpPr>
          <p:sp>
            <p:nvSpPr>
              <p:cNvPr id="106" name="KY"/>
              <p:cNvSpPr>
                <a:spLocks/>
              </p:cNvSpPr>
              <p:nvPr/>
            </p:nvSpPr>
            <p:spPr bwMode="auto">
              <a:xfrm>
                <a:off x="3118645" y="2047367"/>
                <a:ext cx="530382" cy="265336"/>
              </a:xfrm>
              <a:custGeom>
                <a:avLst/>
                <a:gdLst>
                  <a:gd name="T0" fmla="*/ 2147483647 w 2162"/>
                  <a:gd name="T1" fmla="*/ 2147483647 h 1109"/>
                  <a:gd name="T2" fmla="*/ 2147483647 w 2162"/>
                  <a:gd name="T3" fmla="*/ 2147483647 h 1109"/>
                  <a:gd name="T4" fmla="*/ 2147483647 w 2162"/>
                  <a:gd name="T5" fmla="*/ 2147483647 h 1109"/>
                  <a:gd name="T6" fmla="*/ 2147483647 w 2162"/>
                  <a:gd name="T7" fmla="*/ 2147483647 h 1109"/>
                  <a:gd name="T8" fmla="*/ 2147483647 w 2162"/>
                  <a:gd name="T9" fmla="*/ 2147483647 h 1109"/>
                  <a:gd name="T10" fmla="*/ 2147483647 w 2162"/>
                  <a:gd name="T11" fmla="*/ 2147483647 h 1109"/>
                  <a:gd name="T12" fmla="*/ 2147483647 w 2162"/>
                  <a:gd name="T13" fmla="*/ 2147483647 h 1109"/>
                  <a:gd name="T14" fmla="*/ 2147483647 w 2162"/>
                  <a:gd name="T15" fmla="*/ 2147483647 h 1109"/>
                  <a:gd name="T16" fmla="*/ 2147483647 w 2162"/>
                  <a:gd name="T17" fmla="*/ 2147483647 h 1109"/>
                  <a:gd name="T18" fmla="*/ 2147483647 w 2162"/>
                  <a:gd name="T19" fmla="*/ 2147483647 h 1109"/>
                  <a:gd name="T20" fmla="*/ 2147483647 w 2162"/>
                  <a:gd name="T21" fmla="*/ 2147483647 h 1109"/>
                  <a:gd name="T22" fmla="*/ 2147483647 w 2162"/>
                  <a:gd name="T23" fmla="*/ 2147483647 h 1109"/>
                  <a:gd name="T24" fmla="*/ 2147483647 w 2162"/>
                  <a:gd name="T25" fmla="*/ 2147483647 h 1109"/>
                  <a:gd name="T26" fmla="*/ 2147483647 w 2162"/>
                  <a:gd name="T27" fmla="*/ 2147483647 h 1109"/>
                  <a:gd name="T28" fmla="*/ 2147483647 w 2162"/>
                  <a:gd name="T29" fmla="*/ 2147483647 h 1109"/>
                  <a:gd name="T30" fmla="*/ 2147483647 w 2162"/>
                  <a:gd name="T31" fmla="*/ 2147483647 h 1109"/>
                  <a:gd name="T32" fmla="*/ 2147483647 w 2162"/>
                  <a:gd name="T33" fmla="*/ 2147483647 h 1109"/>
                  <a:gd name="T34" fmla="*/ 2147483647 w 2162"/>
                  <a:gd name="T35" fmla="*/ 2147483647 h 1109"/>
                  <a:gd name="T36" fmla="*/ 2147483647 w 2162"/>
                  <a:gd name="T37" fmla="*/ 2147483647 h 1109"/>
                  <a:gd name="T38" fmla="*/ 2147483647 w 2162"/>
                  <a:gd name="T39" fmla="*/ 2147483647 h 1109"/>
                  <a:gd name="T40" fmla="*/ 2147483647 w 2162"/>
                  <a:gd name="T41" fmla="*/ 2147483647 h 1109"/>
                  <a:gd name="T42" fmla="*/ 2147483647 w 2162"/>
                  <a:gd name="T43" fmla="*/ 2147483647 h 1109"/>
                  <a:gd name="T44" fmla="*/ 2147483647 w 2162"/>
                  <a:gd name="T45" fmla="*/ 2147483647 h 1109"/>
                  <a:gd name="T46" fmla="*/ 2147483647 w 2162"/>
                  <a:gd name="T47" fmla="*/ 2147483647 h 1109"/>
                  <a:gd name="T48" fmla="*/ 2147483647 w 2162"/>
                  <a:gd name="T49" fmla="*/ 0 h 1109"/>
                  <a:gd name="T50" fmla="*/ 2147483647 w 2162"/>
                  <a:gd name="T51" fmla="*/ 2147483647 h 1109"/>
                  <a:gd name="T52" fmla="*/ 2147483647 w 2162"/>
                  <a:gd name="T53" fmla="*/ 2147483647 h 1109"/>
                  <a:gd name="T54" fmla="*/ 2147483647 w 2162"/>
                  <a:gd name="T55" fmla="*/ 2147483647 h 1109"/>
                  <a:gd name="T56" fmla="*/ 2147483647 w 2162"/>
                  <a:gd name="T57" fmla="*/ 2147483647 h 1109"/>
                  <a:gd name="T58" fmla="*/ 2147483647 w 2162"/>
                  <a:gd name="T59" fmla="*/ 2147483647 h 1109"/>
                  <a:gd name="T60" fmla="*/ 2147483647 w 2162"/>
                  <a:gd name="T61" fmla="*/ 2147483647 h 1109"/>
                  <a:gd name="T62" fmla="*/ 2147483647 w 2162"/>
                  <a:gd name="T63" fmla="*/ 2147483647 h 1109"/>
                  <a:gd name="T64" fmla="*/ 2147483647 w 2162"/>
                  <a:gd name="T65" fmla="*/ 2147483647 h 1109"/>
                  <a:gd name="T66" fmla="*/ 2147483647 w 2162"/>
                  <a:gd name="T67" fmla="*/ 2147483647 h 1109"/>
                  <a:gd name="T68" fmla="*/ 2147483647 w 2162"/>
                  <a:gd name="T69" fmla="*/ 2147483647 h 1109"/>
                  <a:gd name="T70" fmla="*/ 2147483647 w 2162"/>
                  <a:gd name="T71" fmla="*/ 2147483647 h 1109"/>
                  <a:gd name="T72" fmla="*/ 2147483647 w 2162"/>
                  <a:gd name="T73" fmla="*/ 2147483647 h 1109"/>
                  <a:gd name="T74" fmla="*/ 2147483647 w 2162"/>
                  <a:gd name="T75" fmla="*/ 2147483647 h 1109"/>
                  <a:gd name="T76" fmla="*/ 2147483647 w 2162"/>
                  <a:gd name="T77" fmla="*/ 2147483647 h 1109"/>
                  <a:gd name="T78" fmla="*/ 2147483647 w 2162"/>
                  <a:gd name="T79" fmla="*/ 2147483647 h 1109"/>
                  <a:gd name="T80" fmla="*/ 2147483647 w 2162"/>
                  <a:gd name="T81" fmla="*/ 2147483647 h 1109"/>
                  <a:gd name="T82" fmla="*/ 2147483647 w 2162"/>
                  <a:gd name="T83" fmla="*/ 2147483647 h 1109"/>
                  <a:gd name="T84" fmla="*/ 2147483647 w 2162"/>
                  <a:gd name="T85" fmla="*/ 2147483647 h 1109"/>
                  <a:gd name="T86" fmla="*/ 2147483647 w 2162"/>
                  <a:gd name="T87" fmla="*/ 2147483647 h 1109"/>
                  <a:gd name="T88" fmla="*/ 2147483647 w 2162"/>
                  <a:gd name="T89" fmla="*/ 2147483647 h 1109"/>
                  <a:gd name="T90" fmla="*/ 2147483647 w 2162"/>
                  <a:gd name="T91" fmla="*/ 2147483647 h 1109"/>
                  <a:gd name="T92" fmla="*/ 2147483647 w 2162"/>
                  <a:gd name="T93" fmla="*/ 2147483647 h 1109"/>
                  <a:gd name="T94" fmla="*/ 2147483647 w 2162"/>
                  <a:gd name="T95" fmla="*/ 2147483647 h 1109"/>
                  <a:gd name="T96" fmla="*/ 2147483647 w 2162"/>
                  <a:gd name="T97" fmla="*/ 2147483647 h 1109"/>
                  <a:gd name="T98" fmla="*/ 2147483647 w 2162"/>
                  <a:gd name="T99" fmla="*/ 2147483647 h 1109"/>
                  <a:gd name="T100" fmla="*/ 2147483647 w 2162"/>
                  <a:gd name="T101" fmla="*/ 2147483647 h 1109"/>
                  <a:gd name="T102" fmla="*/ 2147483647 w 2162"/>
                  <a:gd name="T103" fmla="*/ 2147483647 h 1109"/>
                  <a:gd name="T104" fmla="*/ 2147483647 w 2162"/>
                  <a:gd name="T105" fmla="*/ 2147483647 h 1109"/>
                  <a:gd name="T106" fmla="*/ 2147483647 w 2162"/>
                  <a:gd name="T107" fmla="*/ 2147483647 h 1109"/>
                  <a:gd name="T108" fmla="*/ 0 w 2162"/>
                  <a:gd name="T109" fmla="*/ 2147483647 h 110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162"/>
                  <a:gd name="T166" fmla="*/ 0 h 1109"/>
                  <a:gd name="T167" fmla="*/ 2162 w 2162"/>
                  <a:gd name="T168" fmla="*/ 1109 h 110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162" h="1109">
                    <a:moveTo>
                      <a:pt x="0" y="1109"/>
                    </a:moveTo>
                    <a:lnTo>
                      <a:pt x="433" y="1077"/>
                    </a:lnTo>
                    <a:lnTo>
                      <a:pt x="433" y="1038"/>
                    </a:lnTo>
                    <a:lnTo>
                      <a:pt x="423" y="1017"/>
                    </a:lnTo>
                    <a:lnTo>
                      <a:pt x="472" y="1012"/>
                    </a:lnTo>
                    <a:lnTo>
                      <a:pt x="488" y="1022"/>
                    </a:lnTo>
                    <a:lnTo>
                      <a:pt x="1713" y="915"/>
                    </a:lnTo>
                    <a:lnTo>
                      <a:pt x="1734" y="892"/>
                    </a:lnTo>
                    <a:lnTo>
                      <a:pt x="1756" y="876"/>
                    </a:lnTo>
                    <a:lnTo>
                      <a:pt x="1859" y="827"/>
                    </a:lnTo>
                    <a:lnTo>
                      <a:pt x="1875" y="801"/>
                    </a:lnTo>
                    <a:lnTo>
                      <a:pt x="1929" y="757"/>
                    </a:lnTo>
                    <a:lnTo>
                      <a:pt x="1935" y="730"/>
                    </a:lnTo>
                    <a:lnTo>
                      <a:pt x="1940" y="720"/>
                    </a:lnTo>
                    <a:lnTo>
                      <a:pt x="1973" y="703"/>
                    </a:lnTo>
                    <a:lnTo>
                      <a:pt x="1973" y="671"/>
                    </a:lnTo>
                    <a:lnTo>
                      <a:pt x="2005" y="644"/>
                    </a:lnTo>
                    <a:lnTo>
                      <a:pt x="2152" y="514"/>
                    </a:lnTo>
                    <a:lnTo>
                      <a:pt x="2162" y="487"/>
                    </a:lnTo>
                    <a:lnTo>
                      <a:pt x="2141" y="487"/>
                    </a:lnTo>
                    <a:lnTo>
                      <a:pt x="2124" y="471"/>
                    </a:lnTo>
                    <a:lnTo>
                      <a:pt x="2113" y="465"/>
                    </a:lnTo>
                    <a:lnTo>
                      <a:pt x="2108" y="460"/>
                    </a:lnTo>
                    <a:lnTo>
                      <a:pt x="2076" y="444"/>
                    </a:lnTo>
                    <a:lnTo>
                      <a:pt x="2064" y="449"/>
                    </a:lnTo>
                    <a:lnTo>
                      <a:pt x="2054" y="439"/>
                    </a:lnTo>
                    <a:lnTo>
                      <a:pt x="2016" y="384"/>
                    </a:lnTo>
                    <a:lnTo>
                      <a:pt x="1957" y="309"/>
                    </a:lnTo>
                    <a:lnTo>
                      <a:pt x="1951" y="281"/>
                    </a:lnTo>
                    <a:lnTo>
                      <a:pt x="1951" y="260"/>
                    </a:lnTo>
                    <a:lnTo>
                      <a:pt x="1951" y="228"/>
                    </a:lnTo>
                    <a:lnTo>
                      <a:pt x="1945" y="179"/>
                    </a:lnTo>
                    <a:lnTo>
                      <a:pt x="1929" y="168"/>
                    </a:lnTo>
                    <a:lnTo>
                      <a:pt x="1903" y="146"/>
                    </a:lnTo>
                    <a:lnTo>
                      <a:pt x="1864" y="135"/>
                    </a:lnTo>
                    <a:lnTo>
                      <a:pt x="1838" y="93"/>
                    </a:lnTo>
                    <a:lnTo>
                      <a:pt x="1827" y="70"/>
                    </a:lnTo>
                    <a:lnTo>
                      <a:pt x="1789" y="98"/>
                    </a:lnTo>
                    <a:lnTo>
                      <a:pt x="1783" y="114"/>
                    </a:lnTo>
                    <a:lnTo>
                      <a:pt x="1756" y="125"/>
                    </a:lnTo>
                    <a:lnTo>
                      <a:pt x="1750" y="135"/>
                    </a:lnTo>
                    <a:lnTo>
                      <a:pt x="1708" y="141"/>
                    </a:lnTo>
                    <a:lnTo>
                      <a:pt x="1659" y="114"/>
                    </a:lnTo>
                    <a:lnTo>
                      <a:pt x="1636" y="125"/>
                    </a:lnTo>
                    <a:lnTo>
                      <a:pt x="1615" y="151"/>
                    </a:lnTo>
                    <a:lnTo>
                      <a:pt x="1550" y="109"/>
                    </a:lnTo>
                    <a:lnTo>
                      <a:pt x="1496" y="114"/>
                    </a:lnTo>
                    <a:lnTo>
                      <a:pt x="1452" y="98"/>
                    </a:lnTo>
                    <a:lnTo>
                      <a:pt x="1426" y="44"/>
                    </a:lnTo>
                    <a:lnTo>
                      <a:pt x="1366" y="0"/>
                    </a:lnTo>
                    <a:lnTo>
                      <a:pt x="1338" y="22"/>
                    </a:lnTo>
                    <a:lnTo>
                      <a:pt x="1322" y="22"/>
                    </a:lnTo>
                    <a:lnTo>
                      <a:pt x="1296" y="5"/>
                    </a:lnTo>
                    <a:lnTo>
                      <a:pt x="1268" y="5"/>
                    </a:lnTo>
                    <a:lnTo>
                      <a:pt x="1257" y="33"/>
                    </a:lnTo>
                    <a:lnTo>
                      <a:pt x="1257" y="54"/>
                    </a:lnTo>
                    <a:lnTo>
                      <a:pt x="1273" y="114"/>
                    </a:lnTo>
                    <a:lnTo>
                      <a:pt x="1263" y="141"/>
                    </a:lnTo>
                    <a:lnTo>
                      <a:pt x="1231" y="146"/>
                    </a:lnTo>
                    <a:lnTo>
                      <a:pt x="1192" y="179"/>
                    </a:lnTo>
                    <a:lnTo>
                      <a:pt x="1143" y="174"/>
                    </a:lnTo>
                    <a:lnTo>
                      <a:pt x="1117" y="184"/>
                    </a:lnTo>
                    <a:lnTo>
                      <a:pt x="1117" y="239"/>
                    </a:lnTo>
                    <a:lnTo>
                      <a:pt x="998" y="395"/>
                    </a:lnTo>
                    <a:lnTo>
                      <a:pt x="982" y="460"/>
                    </a:lnTo>
                    <a:lnTo>
                      <a:pt x="910" y="460"/>
                    </a:lnTo>
                    <a:lnTo>
                      <a:pt x="878" y="422"/>
                    </a:lnTo>
                    <a:lnTo>
                      <a:pt x="856" y="422"/>
                    </a:lnTo>
                    <a:lnTo>
                      <a:pt x="835" y="444"/>
                    </a:lnTo>
                    <a:lnTo>
                      <a:pt x="813" y="520"/>
                    </a:lnTo>
                    <a:lnTo>
                      <a:pt x="791" y="541"/>
                    </a:lnTo>
                    <a:lnTo>
                      <a:pt x="759" y="520"/>
                    </a:lnTo>
                    <a:lnTo>
                      <a:pt x="743" y="492"/>
                    </a:lnTo>
                    <a:lnTo>
                      <a:pt x="694" y="514"/>
                    </a:lnTo>
                    <a:lnTo>
                      <a:pt x="678" y="569"/>
                    </a:lnTo>
                    <a:lnTo>
                      <a:pt x="656" y="574"/>
                    </a:lnTo>
                    <a:lnTo>
                      <a:pt x="650" y="562"/>
                    </a:lnTo>
                    <a:lnTo>
                      <a:pt x="564" y="525"/>
                    </a:lnTo>
                    <a:lnTo>
                      <a:pt x="493" y="552"/>
                    </a:lnTo>
                    <a:lnTo>
                      <a:pt x="440" y="546"/>
                    </a:lnTo>
                    <a:lnTo>
                      <a:pt x="428" y="579"/>
                    </a:lnTo>
                    <a:lnTo>
                      <a:pt x="433" y="585"/>
                    </a:lnTo>
                    <a:lnTo>
                      <a:pt x="407" y="595"/>
                    </a:lnTo>
                    <a:lnTo>
                      <a:pt x="385" y="590"/>
                    </a:lnTo>
                    <a:lnTo>
                      <a:pt x="391" y="595"/>
                    </a:lnTo>
                    <a:lnTo>
                      <a:pt x="380" y="611"/>
                    </a:lnTo>
                    <a:lnTo>
                      <a:pt x="368" y="644"/>
                    </a:lnTo>
                    <a:lnTo>
                      <a:pt x="363" y="650"/>
                    </a:lnTo>
                    <a:lnTo>
                      <a:pt x="363" y="666"/>
                    </a:lnTo>
                    <a:lnTo>
                      <a:pt x="391" y="698"/>
                    </a:lnTo>
                    <a:lnTo>
                      <a:pt x="385" y="709"/>
                    </a:lnTo>
                    <a:lnTo>
                      <a:pt x="298" y="736"/>
                    </a:lnTo>
                    <a:lnTo>
                      <a:pt x="271" y="746"/>
                    </a:lnTo>
                    <a:lnTo>
                      <a:pt x="277" y="790"/>
                    </a:lnTo>
                    <a:lnTo>
                      <a:pt x="293" y="860"/>
                    </a:lnTo>
                    <a:lnTo>
                      <a:pt x="249" y="882"/>
                    </a:lnTo>
                    <a:lnTo>
                      <a:pt x="217" y="855"/>
                    </a:lnTo>
                    <a:lnTo>
                      <a:pt x="179" y="833"/>
                    </a:lnTo>
                    <a:lnTo>
                      <a:pt x="130" y="827"/>
                    </a:lnTo>
                    <a:lnTo>
                      <a:pt x="93" y="843"/>
                    </a:lnTo>
                    <a:lnTo>
                      <a:pt x="77" y="908"/>
                    </a:lnTo>
                    <a:lnTo>
                      <a:pt x="82" y="920"/>
                    </a:lnTo>
                    <a:lnTo>
                      <a:pt x="93" y="920"/>
                    </a:lnTo>
                    <a:lnTo>
                      <a:pt x="109" y="931"/>
                    </a:lnTo>
                    <a:lnTo>
                      <a:pt x="119" y="968"/>
                    </a:lnTo>
                    <a:lnTo>
                      <a:pt x="87" y="1061"/>
                    </a:lnTo>
                    <a:lnTo>
                      <a:pt x="70" y="1071"/>
                    </a:lnTo>
                    <a:lnTo>
                      <a:pt x="54" y="1066"/>
                    </a:lnTo>
                    <a:lnTo>
                      <a:pt x="17" y="1077"/>
                    </a:lnTo>
                    <a:lnTo>
                      <a:pt x="0" y="1109"/>
                    </a:lnTo>
                    <a:close/>
                  </a:path>
                </a:pathLst>
              </a:custGeom>
              <a:solidFill>
                <a:schemeClr val="bg1">
                  <a:lumMod val="85000"/>
                </a:schemeClr>
              </a:solidFill>
              <a:ln w="9525">
                <a:solidFill>
                  <a:schemeClr val="bg1">
                    <a:lumMod val="85000"/>
                  </a:schemeClr>
                </a:solidFill>
                <a:round/>
                <a:headEnd/>
                <a:tailEnd/>
              </a:ln>
            </p:spPr>
          </p:sp>
          <p:sp>
            <p:nvSpPr>
              <p:cNvPr id="107" name="TN"/>
              <p:cNvSpPr>
                <a:spLocks/>
              </p:cNvSpPr>
              <p:nvPr/>
            </p:nvSpPr>
            <p:spPr bwMode="auto">
              <a:xfrm>
                <a:off x="3070427" y="2248380"/>
                <a:ext cx="594671" cy="209053"/>
              </a:xfrm>
              <a:custGeom>
                <a:avLst/>
                <a:gdLst>
                  <a:gd name="T0" fmla="*/ 2147483647 w 2422"/>
                  <a:gd name="T1" fmla="*/ 0 h 844"/>
                  <a:gd name="T2" fmla="*/ 2147483647 w 2422"/>
                  <a:gd name="T3" fmla="*/ 2147483647 h 844"/>
                  <a:gd name="T4" fmla="*/ 2147483647 w 2422"/>
                  <a:gd name="T5" fmla="*/ 2147483647 h 844"/>
                  <a:gd name="T6" fmla="*/ 2147483647 w 2422"/>
                  <a:gd name="T7" fmla="*/ 2147483647 h 844"/>
                  <a:gd name="T8" fmla="*/ 2147483647 w 2422"/>
                  <a:gd name="T9" fmla="*/ 2147483647 h 844"/>
                  <a:gd name="T10" fmla="*/ 2147483647 w 2422"/>
                  <a:gd name="T11" fmla="*/ 2147483647 h 844"/>
                  <a:gd name="T12" fmla="*/ 2147483647 w 2422"/>
                  <a:gd name="T13" fmla="*/ 2147483647 h 844"/>
                  <a:gd name="T14" fmla="*/ 2147483647 w 2422"/>
                  <a:gd name="T15" fmla="*/ 2147483647 h 844"/>
                  <a:gd name="T16" fmla="*/ 2147483647 w 2422"/>
                  <a:gd name="T17" fmla="*/ 2147483647 h 844"/>
                  <a:gd name="T18" fmla="*/ 2147483647 w 2422"/>
                  <a:gd name="T19" fmla="*/ 2147483647 h 844"/>
                  <a:gd name="T20" fmla="*/ 2147483647 w 2422"/>
                  <a:gd name="T21" fmla="*/ 2147483647 h 844"/>
                  <a:gd name="T22" fmla="*/ 2147483647 w 2422"/>
                  <a:gd name="T23" fmla="*/ 2147483647 h 844"/>
                  <a:gd name="T24" fmla="*/ 2147483647 w 2422"/>
                  <a:gd name="T25" fmla="*/ 2147483647 h 844"/>
                  <a:gd name="T26" fmla="*/ 2147483647 w 2422"/>
                  <a:gd name="T27" fmla="*/ 2147483647 h 844"/>
                  <a:gd name="T28" fmla="*/ 2147483647 w 2422"/>
                  <a:gd name="T29" fmla="*/ 2147483647 h 844"/>
                  <a:gd name="T30" fmla="*/ 2147483647 w 2422"/>
                  <a:gd name="T31" fmla="*/ 2147483647 h 844"/>
                  <a:gd name="T32" fmla="*/ 2147483647 w 2422"/>
                  <a:gd name="T33" fmla="*/ 2147483647 h 844"/>
                  <a:gd name="T34" fmla="*/ 2147483647 w 2422"/>
                  <a:gd name="T35" fmla="*/ 2147483647 h 844"/>
                  <a:gd name="T36" fmla="*/ 2147483647 w 2422"/>
                  <a:gd name="T37" fmla="*/ 2147483647 h 844"/>
                  <a:gd name="T38" fmla="*/ 2147483647 w 2422"/>
                  <a:gd name="T39" fmla="*/ 2147483647 h 844"/>
                  <a:gd name="T40" fmla="*/ 2147483647 w 2422"/>
                  <a:gd name="T41" fmla="*/ 2147483647 h 844"/>
                  <a:gd name="T42" fmla="*/ 2147483647 w 2422"/>
                  <a:gd name="T43" fmla="*/ 2147483647 h 844"/>
                  <a:gd name="T44" fmla="*/ 0 w 2422"/>
                  <a:gd name="T45" fmla="*/ 2147483647 h 844"/>
                  <a:gd name="T46" fmla="*/ 2147483647 w 2422"/>
                  <a:gd name="T47" fmla="*/ 2147483647 h 844"/>
                  <a:gd name="T48" fmla="*/ 2147483647 w 2422"/>
                  <a:gd name="T49" fmla="*/ 2147483647 h 844"/>
                  <a:gd name="T50" fmla="*/ 2147483647 w 2422"/>
                  <a:gd name="T51" fmla="*/ 2147483647 h 844"/>
                  <a:gd name="T52" fmla="*/ 2147483647 w 2422"/>
                  <a:gd name="T53" fmla="*/ 2147483647 h 844"/>
                  <a:gd name="T54" fmla="*/ 2147483647 w 2422"/>
                  <a:gd name="T55" fmla="*/ 2147483647 h 844"/>
                  <a:gd name="T56" fmla="*/ 2147483647 w 2422"/>
                  <a:gd name="T57" fmla="*/ 2147483647 h 844"/>
                  <a:gd name="T58" fmla="*/ 2147483647 w 2422"/>
                  <a:gd name="T59" fmla="*/ 2147483647 h 844"/>
                  <a:gd name="T60" fmla="*/ 2147483647 w 2422"/>
                  <a:gd name="T61" fmla="*/ 2147483647 h 844"/>
                  <a:gd name="T62" fmla="*/ 2147483647 w 2422"/>
                  <a:gd name="T63" fmla="*/ 2147483647 h 844"/>
                  <a:gd name="T64" fmla="*/ 2147483647 w 2422"/>
                  <a:gd name="T65" fmla="*/ 2147483647 h 844"/>
                  <a:gd name="T66" fmla="*/ 2147483647 w 2422"/>
                  <a:gd name="T67" fmla="*/ 2147483647 h 844"/>
                  <a:gd name="T68" fmla="*/ 2147483647 w 2422"/>
                  <a:gd name="T69" fmla="*/ 2147483647 h 844"/>
                  <a:gd name="T70" fmla="*/ 2147483647 w 2422"/>
                  <a:gd name="T71" fmla="*/ 2147483647 h 844"/>
                  <a:gd name="T72" fmla="*/ 2147483647 w 2422"/>
                  <a:gd name="T73" fmla="*/ 2147483647 h 844"/>
                  <a:gd name="T74" fmla="*/ 2147483647 w 2422"/>
                  <a:gd name="T75" fmla="*/ 2147483647 h 844"/>
                  <a:gd name="T76" fmla="*/ 2147483647 w 2422"/>
                  <a:gd name="T77" fmla="*/ 2147483647 h 844"/>
                  <a:gd name="T78" fmla="*/ 2147483647 w 2422"/>
                  <a:gd name="T79" fmla="*/ 2147483647 h 844"/>
                  <a:gd name="T80" fmla="*/ 2147483647 w 2422"/>
                  <a:gd name="T81" fmla="*/ 2147483647 h 844"/>
                  <a:gd name="T82" fmla="*/ 2147483647 w 2422"/>
                  <a:gd name="T83" fmla="*/ 2147483647 h 844"/>
                  <a:gd name="T84" fmla="*/ 2147483647 w 2422"/>
                  <a:gd name="T85" fmla="*/ 2147483647 h 844"/>
                  <a:gd name="T86" fmla="*/ 2147483647 w 2422"/>
                  <a:gd name="T87" fmla="*/ 2147483647 h 844"/>
                  <a:gd name="T88" fmla="*/ 2147483647 w 2422"/>
                  <a:gd name="T89" fmla="*/ 2147483647 h 844"/>
                  <a:gd name="T90" fmla="*/ 2147483647 w 2422"/>
                  <a:gd name="T91" fmla="*/ 2147483647 h 844"/>
                  <a:gd name="T92" fmla="*/ 2147483647 w 2422"/>
                  <a:gd name="T93" fmla="*/ 2147483647 h 844"/>
                  <a:gd name="T94" fmla="*/ 2147483647 w 2422"/>
                  <a:gd name="T95" fmla="*/ 2147483647 h 844"/>
                  <a:gd name="T96" fmla="*/ 2147483647 w 2422"/>
                  <a:gd name="T97" fmla="*/ 2147483647 h 844"/>
                  <a:gd name="T98" fmla="*/ 2147483647 w 2422"/>
                  <a:gd name="T99" fmla="*/ 2147483647 h 844"/>
                  <a:gd name="T100" fmla="*/ 2147483647 w 2422"/>
                  <a:gd name="T101" fmla="*/ 2147483647 h 844"/>
                  <a:gd name="T102" fmla="*/ 2147483647 w 2422"/>
                  <a:gd name="T103" fmla="*/ 2147483647 h 844"/>
                  <a:gd name="T104" fmla="*/ 2147483647 w 2422"/>
                  <a:gd name="T105" fmla="*/ 2147483647 h 844"/>
                  <a:gd name="T106" fmla="*/ 2147483647 w 2422"/>
                  <a:gd name="T107" fmla="*/ 2147483647 h 844"/>
                  <a:gd name="T108" fmla="*/ 2147483647 w 2422"/>
                  <a:gd name="T109" fmla="*/ 2147483647 h 844"/>
                  <a:gd name="T110" fmla="*/ 2147483647 w 2422"/>
                  <a:gd name="T111" fmla="*/ 2147483647 h 844"/>
                  <a:gd name="T112" fmla="*/ 2147483647 w 2422"/>
                  <a:gd name="T113" fmla="*/ 2147483647 h 844"/>
                  <a:gd name="T114" fmla="*/ 2147483647 w 2422"/>
                  <a:gd name="T115" fmla="*/ 0 h 84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422"/>
                  <a:gd name="T175" fmla="*/ 0 h 844"/>
                  <a:gd name="T176" fmla="*/ 2422 w 2422"/>
                  <a:gd name="T177" fmla="*/ 844 h 84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422" h="844">
                    <a:moveTo>
                      <a:pt x="2422" y="0"/>
                    </a:moveTo>
                    <a:lnTo>
                      <a:pt x="1929" y="59"/>
                    </a:lnTo>
                    <a:lnTo>
                      <a:pt x="1908" y="82"/>
                    </a:lnTo>
                    <a:lnTo>
                      <a:pt x="683" y="189"/>
                    </a:lnTo>
                    <a:lnTo>
                      <a:pt x="667" y="179"/>
                    </a:lnTo>
                    <a:lnTo>
                      <a:pt x="618" y="184"/>
                    </a:lnTo>
                    <a:lnTo>
                      <a:pt x="628" y="205"/>
                    </a:lnTo>
                    <a:lnTo>
                      <a:pt x="628" y="244"/>
                    </a:lnTo>
                    <a:lnTo>
                      <a:pt x="195" y="276"/>
                    </a:lnTo>
                    <a:lnTo>
                      <a:pt x="174" y="330"/>
                    </a:lnTo>
                    <a:lnTo>
                      <a:pt x="158" y="389"/>
                    </a:lnTo>
                    <a:lnTo>
                      <a:pt x="163" y="411"/>
                    </a:lnTo>
                    <a:lnTo>
                      <a:pt x="147" y="465"/>
                    </a:lnTo>
                    <a:lnTo>
                      <a:pt x="141" y="481"/>
                    </a:lnTo>
                    <a:lnTo>
                      <a:pt x="147" y="503"/>
                    </a:lnTo>
                    <a:lnTo>
                      <a:pt x="130" y="535"/>
                    </a:lnTo>
                    <a:lnTo>
                      <a:pt x="93" y="574"/>
                    </a:lnTo>
                    <a:lnTo>
                      <a:pt x="81" y="649"/>
                    </a:lnTo>
                    <a:lnTo>
                      <a:pt x="38" y="697"/>
                    </a:lnTo>
                    <a:lnTo>
                      <a:pt x="49" y="741"/>
                    </a:lnTo>
                    <a:lnTo>
                      <a:pt x="49" y="811"/>
                    </a:lnTo>
                    <a:lnTo>
                      <a:pt x="38" y="811"/>
                    </a:lnTo>
                    <a:lnTo>
                      <a:pt x="0" y="844"/>
                    </a:lnTo>
                    <a:lnTo>
                      <a:pt x="628" y="801"/>
                    </a:lnTo>
                    <a:lnTo>
                      <a:pt x="1403" y="736"/>
                    </a:lnTo>
                    <a:lnTo>
                      <a:pt x="1707" y="703"/>
                    </a:lnTo>
                    <a:lnTo>
                      <a:pt x="1712" y="611"/>
                    </a:lnTo>
                    <a:lnTo>
                      <a:pt x="1740" y="616"/>
                    </a:lnTo>
                    <a:lnTo>
                      <a:pt x="1756" y="611"/>
                    </a:lnTo>
                    <a:lnTo>
                      <a:pt x="1777" y="590"/>
                    </a:lnTo>
                    <a:lnTo>
                      <a:pt x="1777" y="568"/>
                    </a:lnTo>
                    <a:lnTo>
                      <a:pt x="1777" y="546"/>
                    </a:lnTo>
                    <a:lnTo>
                      <a:pt x="1783" y="525"/>
                    </a:lnTo>
                    <a:lnTo>
                      <a:pt x="1810" y="498"/>
                    </a:lnTo>
                    <a:lnTo>
                      <a:pt x="1870" y="476"/>
                    </a:lnTo>
                    <a:lnTo>
                      <a:pt x="1940" y="454"/>
                    </a:lnTo>
                    <a:lnTo>
                      <a:pt x="2010" y="395"/>
                    </a:lnTo>
                    <a:lnTo>
                      <a:pt x="2038" y="384"/>
                    </a:lnTo>
                    <a:lnTo>
                      <a:pt x="2081" y="346"/>
                    </a:lnTo>
                    <a:lnTo>
                      <a:pt x="2087" y="309"/>
                    </a:lnTo>
                    <a:lnTo>
                      <a:pt x="2098" y="309"/>
                    </a:lnTo>
                    <a:lnTo>
                      <a:pt x="2114" y="309"/>
                    </a:lnTo>
                    <a:lnTo>
                      <a:pt x="2124" y="293"/>
                    </a:lnTo>
                    <a:lnTo>
                      <a:pt x="2130" y="281"/>
                    </a:lnTo>
                    <a:lnTo>
                      <a:pt x="2157" y="260"/>
                    </a:lnTo>
                    <a:lnTo>
                      <a:pt x="2162" y="260"/>
                    </a:lnTo>
                    <a:lnTo>
                      <a:pt x="2184" y="276"/>
                    </a:lnTo>
                    <a:lnTo>
                      <a:pt x="2206" y="260"/>
                    </a:lnTo>
                    <a:lnTo>
                      <a:pt x="2211" y="249"/>
                    </a:lnTo>
                    <a:lnTo>
                      <a:pt x="2243" y="222"/>
                    </a:lnTo>
                    <a:lnTo>
                      <a:pt x="2271" y="211"/>
                    </a:lnTo>
                    <a:lnTo>
                      <a:pt x="2319" y="205"/>
                    </a:lnTo>
                    <a:lnTo>
                      <a:pt x="2368" y="124"/>
                    </a:lnTo>
                    <a:lnTo>
                      <a:pt x="2412" y="98"/>
                    </a:lnTo>
                    <a:lnTo>
                      <a:pt x="2412" y="75"/>
                    </a:lnTo>
                    <a:lnTo>
                      <a:pt x="2422" y="54"/>
                    </a:lnTo>
                    <a:lnTo>
                      <a:pt x="2412" y="27"/>
                    </a:lnTo>
                    <a:lnTo>
                      <a:pt x="2422" y="0"/>
                    </a:lnTo>
                    <a:close/>
                  </a:path>
                </a:pathLst>
              </a:custGeom>
              <a:solidFill>
                <a:schemeClr val="bg1">
                  <a:lumMod val="85000"/>
                </a:schemeClr>
              </a:solidFill>
              <a:ln w="9525">
                <a:solidFill>
                  <a:schemeClr val="bg1">
                    <a:lumMod val="85000"/>
                  </a:schemeClr>
                </a:solidFill>
                <a:round/>
                <a:headEnd/>
                <a:tailEnd/>
              </a:ln>
            </p:spPr>
          </p:sp>
          <p:sp>
            <p:nvSpPr>
              <p:cNvPr id="108" name="MS"/>
              <p:cNvSpPr>
                <a:spLocks/>
              </p:cNvSpPr>
              <p:nvPr/>
            </p:nvSpPr>
            <p:spPr bwMode="auto">
              <a:xfrm>
                <a:off x="2990065" y="2441355"/>
                <a:ext cx="257155" cy="442229"/>
              </a:xfrm>
              <a:custGeom>
                <a:avLst/>
                <a:gdLst>
                  <a:gd name="T0" fmla="*/ 2147483647 w 1035"/>
                  <a:gd name="T1" fmla="*/ 0 h 1806"/>
                  <a:gd name="T2" fmla="*/ 2147483647 w 1035"/>
                  <a:gd name="T3" fmla="*/ 2147483647 h 1806"/>
                  <a:gd name="T4" fmla="*/ 2147483647 w 1035"/>
                  <a:gd name="T5" fmla="*/ 2147483647 h 1806"/>
                  <a:gd name="T6" fmla="*/ 2147483647 w 1035"/>
                  <a:gd name="T7" fmla="*/ 2147483647 h 1806"/>
                  <a:gd name="T8" fmla="*/ 2147483647 w 1035"/>
                  <a:gd name="T9" fmla="*/ 2147483647 h 1806"/>
                  <a:gd name="T10" fmla="*/ 2147483647 w 1035"/>
                  <a:gd name="T11" fmla="*/ 2147483647 h 1806"/>
                  <a:gd name="T12" fmla="*/ 2147483647 w 1035"/>
                  <a:gd name="T13" fmla="*/ 2147483647 h 1806"/>
                  <a:gd name="T14" fmla="*/ 2147483647 w 1035"/>
                  <a:gd name="T15" fmla="*/ 2147483647 h 1806"/>
                  <a:gd name="T16" fmla="*/ 2147483647 w 1035"/>
                  <a:gd name="T17" fmla="*/ 2147483647 h 1806"/>
                  <a:gd name="T18" fmla="*/ 2147483647 w 1035"/>
                  <a:gd name="T19" fmla="*/ 2147483647 h 1806"/>
                  <a:gd name="T20" fmla="*/ 2147483647 w 1035"/>
                  <a:gd name="T21" fmla="*/ 2147483647 h 1806"/>
                  <a:gd name="T22" fmla="*/ 2147483647 w 1035"/>
                  <a:gd name="T23" fmla="*/ 2147483647 h 1806"/>
                  <a:gd name="T24" fmla="*/ 2147483647 w 1035"/>
                  <a:gd name="T25" fmla="*/ 2147483647 h 1806"/>
                  <a:gd name="T26" fmla="*/ 2147483647 w 1035"/>
                  <a:gd name="T27" fmla="*/ 2147483647 h 1806"/>
                  <a:gd name="T28" fmla="*/ 2147483647 w 1035"/>
                  <a:gd name="T29" fmla="*/ 2147483647 h 1806"/>
                  <a:gd name="T30" fmla="*/ 2147483647 w 1035"/>
                  <a:gd name="T31" fmla="*/ 2147483647 h 1806"/>
                  <a:gd name="T32" fmla="*/ 2147483647 w 1035"/>
                  <a:gd name="T33" fmla="*/ 2147483647 h 1806"/>
                  <a:gd name="T34" fmla="*/ 2147483647 w 1035"/>
                  <a:gd name="T35" fmla="*/ 2147483647 h 1806"/>
                  <a:gd name="T36" fmla="*/ 2147483647 w 1035"/>
                  <a:gd name="T37" fmla="*/ 2147483647 h 1806"/>
                  <a:gd name="T38" fmla="*/ 2147483647 w 1035"/>
                  <a:gd name="T39" fmla="*/ 2147483647 h 1806"/>
                  <a:gd name="T40" fmla="*/ 2147483647 w 1035"/>
                  <a:gd name="T41" fmla="*/ 2147483647 h 1806"/>
                  <a:gd name="T42" fmla="*/ 2147483647 w 1035"/>
                  <a:gd name="T43" fmla="*/ 2147483647 h 1806"/>
                  <a:gd name="T44" fmla="*/ 2147483647 w 1035"/>
                  <a:gd name="T45" fmla="*/ 2147483647 h 1806"/>
                  <a:gd name="T46" fmla="*/ 2147483647 w 1035"/>
                  <a:gd name="T47" fmla="*/ 2147483647 h 1806"/>
                  <a:gd name="T48" fmla="*/ 2147483647 w 1035"/>
                  <a:gd name="T49" fmla="*/ 2147483647 h 1806"/>
                  <a:gd name="T50" fmla="*/ 2147483647 w 1035"/>
                  <a:gd name="T51" fmla="*/ 2147483647 h 1806"/>
                  <a:gd name="T52" fmla="*/ 2147483647 w 1035"/>
                  <a:gd name="T53" fmla="*/ 2147483647 h 1806"/>
                  <a:gd name="T54" fmla="*/ 2147483647 w 1035"/>
                  <a:gd name="T55" fmla="*/ 2147483647 h 1806"/>
                  <a:gd name="T56" fmla="*/ 2147483647 w 1035"/>
                  <a:gd name="T57" fmla="*/ 2147483647 h 1806"/>
                  <a:gd name="T58" fmla="*/ 2147483647 w 1035"/>
                  <a:gd name="T59" fmla="*/ 2147483647 h 1806"/>
                  <a:gd name="T60" fmla="*/ 2147483647 w 1035"/>
                  <a:gd name="T61" fmla="*/ 2147483647 h 1806"/>
                  <a:gd name="T62" fmla="*/ 2147483647 w 1035"/>
                  <a:gd name="T63" fmla="*/ 2147483647 h 1806"/>
                  <a:gd name="T64" fmla="*/ 2147483647 w 1035"/>
                  <a:gd name="T65" fmla="*/ 2147483647 h 1806"/>
                  <a:gd name="T66" fmla="*/ 0 w 1035"/>
                  <a:gd name="T67" fmla="*/ 2147483647 h 1806"/>
                  <a:gd name="T68" fmla="*/ 0 w 1035"/>
                  <a:gd name="T69" fmla="*/ 2147483647 h 1806"/>
                  <a:gd name="T70" fmla="*/ 2147483647 w 1035"/>
                  <a:gd name="T71" fmla="*/ 2147483647 h 1806"/>
                  <a:gd name="T72" fmla="*/ 2147483647 w 1035"/>
                  <a:gd name="T73" fmla="*/ 2147483647 h 1806"/>
                  <a:gd name="T74" fmla="*/ 2147483647 w 1035"/>
                  <a:gd name="T75" fmla="*/ 2147483647 h 1806"/>
                  <a:gd name="T76" fmla="*/ 2147483647 w 1035"/>
                  <a:gd name="T77" fmla="*/ 2147483647 h 1806"/>
                  <a:gd name="T78" fmla="*/ 2147483647 w 1035"/>
                  <a:gd name="T79" fmla="*/ 2147483647 h 1806"/>
                  <a:gd name="T80" fmla="*/ 2147483647 w 1035"/>
                  <a:gd name="T81" fmla="*/ 2147483647 h 1806"/>
                  <a:gd name="T82" fmla="*/ 2147483647 w 1035"/>
                  <a:gd name="T83" fmla="*/ 2147483647 h 1806"/>
                  <a:gd name="T84" fmla="*/ 2147483647 w 1035"/>
                  <a:gd name="T85" fmla="*/ 2147483647 h 1806"/>
                  <a:gd name="T86" fmla="*/ 2147483647 w 1035"/>
                  <a:gd name="T87" fmla="*/ 2147483647 h 1806"/>
                  <a:gd name="T88" fmla="*/ 2147483647 w 1035"/>
                  <a:gd name="T89" fmla="*/ 2147483647 h 1806"/>
                  <a:gd name="T90" fmla="*/ 2147483647 w 1035"/>
                  <a:gd name="T91" fmla="*/ 2147483647 h 1806"/>
                  <a:gd name="T92" fmla="*/ 2147483647 w 1035"/>
                  <a:gd name="T93" fmla="*/ 2147483647 h 1806"/>
                  <a:gd name="T94" fmla="*/ 2147483647 w 1035"/>
                  <a:gd name="T95" fmla="*/ 2147483647 h 1806"/>
                  <a:gd name="T96" fmla="*/ 2147483647 w 1035"/>
                  <a:gd name="T97" fmla="*/ 2147483647 h 1806"/>
                  <a:gd name="T98" fmla="*/ 2147483647 w 1035"/>
                  <a:gd name="T99" fmla="*/ 2147483647 h 1806"/>
                  <a:gd name="T100" fmla="*/ 2147483647 w 1035"/>
                  <a:gd name="T101" fmla="*/ 2147483647 h 1806"/>
                  <a:gd name="T102" fmla="*/ 2147483647 w 1035"/>
                  <a:gd name="T103" fmla="*/ 2147483647 h 1806"/>
                  <a:gd name="T104" fmla="*/ 2147483647 w 1035"/>
                  <a:gd name="T105" fmla="*/ 0 h 180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035"/>
                  <a:gd name="T160" fmla="*/ 0 h 1806"/>
                  <a:gd name="T161" fmla="*/ 1035 w 1035"/>
                  <a:gd name="T162" fmla="*/ 1806 h 180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035" h="1806">
                    <a:moveTo>
                      <a:pt x="958" y="0"/>
                    </a:moveTo>
                    <a:lnTo>
                      <a:pt x="330" y="43"/>
                    </a:lnTo>
                    <a:lnTo>
                      <a:pt x="330" y="64"/>
                    </a:lnTo>
                    <a:lnTo>
                      <a:pt x="270" y="113"/>
                    </a:lnTo>
                    <a:lnTo>
                      <a:pt x="249" y="172"/>
                    </a:lnTo>
                    <a:lnTo>
                      <a:pt x="254" y="226"/>
                    </a:lnTo>
                    <a:lnTo>
                      <a:pt x="249" y="265"/>
                    </a:lnTo>
                    <a:lnTo>
                      <a:pt x="195" y="297"/>
                    </a:lnTo>
                    <a:lnTo>
                      <a:pt x="157" y="351"/>
                    </a:lnTo>
                    <a:lnTo>
                      <a:pt x="141" y="367"/>
                    </a:lnTo>
                    <a:lnTo>
                      <a:pt x="141" y="416"/>
                    </a:lnTo>
                    <a:lnTo>
                      <a:pt x="114" y="448"/>
                    </a:lnTo>
                    <a:lnTo>
                      <a:pt x="114" y="486"/>
                    </a:lnTo>
                    <a:lnTo>
                      <a:pt x="92" y="535"/>
                    </a:lnTo>
                    <a:lnTo>
                      <a:pt x="65" y="588"/>
                    </a:lnTo>
                    <a:lnTo>
                      <a:pt x="76" y="643"/>
                    </a:lnTo>
                    <a:lnTo>
                      <a:pt x="102" y="670"/>
                    </a:lnTo>
                    <a:lnTo>
                      <a:pt x="108" y="708"/>
                    </a:lnTo>
                    <a:lnTo>
                      <a:pt x="119" y="718"/>
                    </a:lnTo>
                    <a:lnTo>
                      <a:pt x="119" y="735"/>
                    </a:lnTo>
                    <a:lnTo>
                      <a:pt x="102" y="746"/>
                    </a:lnTo>
                    <a:lnTo>
                      <a:pt x="92" y="778"/>
                    </a:lnTo>
                    <a:lnTo>
                      <a:pt x="97" y="799"/>
                    </a:lnTo>
                    <a:lnTo>
                      <a:pt x="92" y="832"/>
                    </a:lnTo>
                    <a:lnTo>
                      <a:pt x="135" y="903"/>
                    </a:lnTo>
                    <a:lnTo>
                      <a:pt x="141" y="973"/>
                    </a:lnTo>
                    <a:lnTo>
                      <a:pt x="157" y="1016"/>
                    </a:lnTo>
                    <a:lnTo>
                      <a:pt x="179" y="1032"/>
                    </a:lnTo>
                    <a:lnTo>
                      <a:pt x="184" y="1064"/>
                    </a:lnTo>
                    <a:lnTo>
                      <a:pt x="141" y="1092"/>
                    </a:lnTo>
                    <a:lnTo>
                      <a:pt x="130" y="1103"/>
                    </a:lnTo>
                    <a:lnTo>
                      <a:pt x="108" y="1184"/>
                    </a:lnTo>
                    <a:lnTo>
                      <a:pt x="54" y="1270"/>
                    </a:lnTo>
                    <a:lnTo>
                      <a:pt x="0" y="1428"/>
                    </a:lnTo>
                    <a:lnTo>
                      <a:pt x="0" y="1540"/>
                    </a:lnTo>
                    <a:lnTo>
                      <a:pt x="579" y="1519"/>
                    </a:lnTo>
                    <a:lnTo>
                      <a:pt x="590" y="1535"/>
                    </a:lnTo>
                    <a:lnTo>
                      <a:pt x="574" y="1589"/>
                    </a:lnTo>
                    <a:lnTo>
                      <a:pt x="579" y="1676"/>
                    </a:lnTo>
                    <a:lnTo>
                      <a:pt x="639" y="1735"/>
                    </a:lnTo>
                    <a:lnTo>
                      <a:pt x="655" y="1806"/>
                    </a:lnTo>
                    <a:lnTo>
                      <a:pt x="693" y="1806"/>
                    </a:lnTo>
                    <a:lnTo>
                      <a:pt x="758" y="1757"/>
                    </a:lnTo>
                    <a:lnTo>
                      <a:pt x="899" y="1714"/>
                    </a:lnTo>
                    <a:lnTo>
                      <a:pt x="932" y="1725"/>
                    </a:lnTo>
                    <a:lnTo>
                      <a:pt x="986" y="1709"/>
                    </a:lnTo>
                    <a:lnTo>
                      <a:pt x="991" y="1719"/>
                    </a:lnTo>
                    <a:lnTo>
                      <a:pt x="1024" y="1730"/>
                    </a:lnTo>
                    <a:lnTo>
                      <a:pt x="1035" y="1725"/>
                    </a:lnTo>
                    <a:lnTo>
                      <a:pt x="970" y="1173"/>
                    </a:lnTo>
                    <a:lnTo>
                      <a:pt x="965" y="1119"/>
                    </a:lnTo>
                    <a:lnTo>
                      <a:pt x="986" y="32"/>
                    </a:lnTo>
                    <a:lnTo>
                      <a:pt x="958" y="0"/>
                    </a:lnTo>
                    <a:close/>
                  </a:path>
                </a:pathLst>
              </a:custGeom>
              <a:solidFill>
                <a:schemeClr val="bg1">
                  <a:lumMod val="85000"/>
                </a:schemeClr>
              </a:solidFill>
              <a:ln w="9525">
                <a:solidFill>
                  <a:schemeClr val="bg1">
                    <a:lumMod val="85000"/>
                  </a:schemeClr>
                </a:solidFill>
                <a:round/>
                <a:headEnd/>
                <a:tailEnd/>
              </a:ln>
            </p:spPr>
          </p:sp>
          <p:sp>
            <p:nvSpPr>
              <p:cNvPr id="109" name="AL"/>
              <p:cNvSpPr>
                <a:spLocks/>
              </p:cNvSpPr>
              <p:nvPr/>
            </p:nvSpPr>
            <p:spPr bwMode="auto">
              <a:xfrm>
                <a:off x="3223112" y="2425273"/>
                <a:ext cx="281263" cy="442229"/>
              </a:xfrm>
              <a:custGeom>
                <a:avLst/>
                <a:gdLst>
                  <a:gd name="T0" fmla="*/ 0 w 1133"/>
                  <a:gd name="T1" fmla="*/ 2147483647 h 1795"/>
                  <a:gd name="T2" fmla="*/ 2147483647 w 1133"/>
                  <a:gd name="T3" fmla="*/ 2147483647 h 1795"/>
                  <a:gd name="T4" fmla="*/ 2147483647 w 1133"/>
                  <a:gd name="T5" fmla="*/ 2147483647 h 1795"/>
                  <a:gd name="T6" fmla="*/ 2147483647 w 1133"/>
                  <a:gd name="T7" fmla="*/ 2147483647 h 1795"/>
                  <a:gd name="T8" fmla="*/ 2147483647 w 1133"/>
                  <a:gd name="T9" fmla="*/ 2147483647 h 1795"/>
                  <a:gd name="T10" fmla="*/ 2147483647 w 1133"/>
                  <a:gd name="T11" fmla="*/ 2147483647 h 1795"/>
                  <a:gd name="T12" fmla="*/ 2147483647 w 1133"/>
                  <a:gd name="T13" fmla="*/ 2147483647 h 1795"/>
                  <a:gd name="T14" fmla="*/ 2147483647 w 1133"/>
                  <a:gd name="T15" fmla="*/ 2147483647 h 1795"/>
                  <a:gd name="T16" fmla="*/ 2147483647 w 1133"/>
                  <a:gd name="T17" fmla="*/ 2147483647 h 1795"/>
                  <a:gd name="T18" fmla="*/ 2147483647 w 1133"/>
                  <a:gd name="T19" fmla="*/ 2147483647 h 1795"/>
                  <a:gd name="T20" fmla="*/ 2147483647 w 1133"/>
                  <a:gd name="T21" fmla="*/ 2147483647 h 1795"/>
                  <a:gd name="T22" fmla="*/ 2147483647 w 1133"/>
                  <a:gd name="T23" fmla="*/ 2147483647 h 1795"/>
                  <a:gd name="T24" fmla="*/ 2147483647 w 1133"/>
                  <a:gd name="T25" fmla="*/ 2147483647 h 1795"/>
                  <a:gd name="T26" fmla="*/ 2147483647 w 1133"/>
                  <a:gd name="T27" fmla="*/ 2147483647 h 1795"/>
                  <a:gd name="T28" fmla="*/ 2147483647 w 1133"/>
                  <a:gd name="T29" fmla="*/ 2147483647 h 1795"/>
                  <a:gd name="T30" fmla="*/ 2147483647 w 1133"/>
                  <a:gd name="T31" fmla="*/ 2147483647 h 1795"/>
                  <a:gd name="T32" fmla="*/ 2147483647 w 1133"/>
                  <a:gd name="T33" fmla="*/ 2147483647 h 1795"/>
                  <a:gd name="T34" fmla="*/ 2147483647 w 1133"/>
                  <a:gd name="T35" fmla="*/ 2147483647 h 1795"/>
                  <a:gd name="T36" fmla="*/ 2147483647 w 1133"/>
                  <a:gd name="T37" fmla="*/ 2147483647 h 1795"/>
                  <a:gd name="T38" fmla="*/ 2147483647 w 1133"/>
                  <a:gd name="T39" fmla="*/ 2147483647 h 1795"/>
                  <a:gd name="T40" fmla="*/ 2147483647 w 1133"/>
                  <a:gd name="T41" fmla="*/ 2147483647 h 1795"/>
                  <a:gd name="T42" fmla="*/ 2147483647 w 1133"/>
                  <a:gd name="T43" fmla="*/ 2147483647 h 1795"/>
                  <a:gd name="T44" fmla="*/ 2147483647 w 1133"/>
                  <a:gd name="T45" fmla="*/ 2147483647 h 1795"/>
                  <a:gd name="T46" fmla="*/ 2147483647 w 1133"/>
                  <a:gd name="T47" fmla="*/ 2147483647 h 1795"/>
                  <a:gd name="T48" fmla="*/ 2147483647 w 1133"/>
                  <a:gd name="T49" fmla="*/ 2147483647 h 1795"/>
                  <a:gd name="T50" fmla="*/ 2147483647 w 1133"/>
                  <a:gd name="T51" fmla="*/ 2147483647 h 1795"/>
                  <a:gd name="T52" fmla="*/ 2147483647 w 1133"/>
                  <a:gd name="T53" fmla="*/ 2147483647 h 1795"/>
                  <a:gd name="T54" fmla="*/ 2147483647 w 1133"/>
                  <a:gd name="T55" fmla="*/ 2147483647 h 1795"/>
                  <a:gd name="T56" fmla="*/ 2147483647 w 1133"/>
                  <a:gd name="T57" fmla="*/ 2147483647 h 1795"/>
                  <a:gd name="T58" fmla="*/ 2147483647 w 1133"/>
                  <a:gd name="T59" fmla="*/ 2147483647 h 1795"/>
                  <a:gd name="T60" fmla="*/ 2147483647 w 1133"/>
                  <a:gd name="T61" fmla="*/ 2147483647 h 1795"/>
                  <a:gd name="T62" fmla="*/ 2147483647 w 1133"/>
                  <a:gd name="T63" fmla="*/ 2147483647 h 1795"/>
                  <a:gd name="T64" fmla="*/ 2147483647 w 1133"/>
                  <a:gd name="T65" fmla="*/ 2147483647 h 1795"/>
                  <a:gd name="T66" fmla="*/ 2147483647 w 1133"/>
                  <a:gd name="T67" fmla="*/ 2147483647 h 1795"/>
                  <a:gd name="T68" fmla="*/ 2147483647 w 1133"/>
                  <a:gd name="T69" fmla="*/ 2147483647 h 1795"/>
                  <a:gd name="T70" fmla="*/ 2147483647 w 1133"/>
                  <a:gd name="T71" fmla="*/ 2147483647 h 1795"/>
                  <a:gd name="T72" fmla="*/ 2147483647 w 1133"/>
                  <a:gd name="T73" fmla="*/ 2147483647 h 1795"/>
                  <a:gd name="T74" fmla="*/ 2147483647 w 1133"/>
                  <a:gd name="T75" fmla="*/ 2147483647 h 1795"/>
                  <a:gd name="T76" fmla="*/ 2147483647 w 1133"/>
                  <a:gd name="T77" fmla="*/ 2147483647 h 1795"/>
                  <a:gd name="T78" fmla="*/ 2147483647 w 1133"/>
                  <a:gd name="T79" fmla="*/ 2147483647 h 1795"/>
                  <a:gd name="T80" fmla="*/ 2147483647 w 1133"/>
                  <a:gd name="T81" fmla="*/ 2147483647 h 1795"/>
                  <a:gd name="T82" fmla="*/ 2147483647 w 1133"/>
                  <a:gd name="T83" fmla="*/ 2147483647 h 1795"/>
                  <a:gd name="T84" fmla="*/ 2147483647 w 1133"/>
                  <a:gd name="T85" fmla="*/ 2147483647 h 1795"/>
                  <a:gd name="T86" fmla="*/ 2147483647 w 1133"/>
                  <a:gd name="T87" fmla="*/ 2147483647 h 1795"/>
                  <a:gd name="T88" fmla="*/ 2147483647 w 1133"/>
                  <a:gd name="T89" fmla="*/ 2147483647 h 1795"/>
                  <a:gd name="T90" fmla="*/ 2147483647 w 1133"/>
                  <a:gd name="T91" fmla="*/ 2147483647 h 1795"/>
                  <a:gd name="T92" fmla="*/ 2147483647 w 1133"/>
                  <a:gd name="T93" fmla="*/ 2147483647 h 1795"/>
                  <a:gd name="T94" fmla="*/ 2147483647 w 1133"/>
                  <a:gd name="T95" fmla="*/ 2147483647 h 1795"/>
                  <a:gd name="T96" fmla="*/ 2147483647 w 1133"/>
                  <a:gd name="T97" fmla="*/ 2147483647 h 1795"/>
                  <a:gd name="T98" fmla="*/ 2147483647 w 1133"/>
                  <a:gd name="T99" fmla="*/ 2147483647 h 1795"/>
                  <a:gd name="T100" fmla="*/ 2147483647 w 1133"/>
                  <a:gd name="T101" fmla="*/ 2147483647 h 1795"/>
                  <a:gd name="T102" fmla="*/ 2147483647 w 1133"/>
                  <a:gd name="T103" fmla="*/ 0 h 1795"/>
                  <a:gd name="T104" fmla="*/ 0 w 1133"/>
                  <a:gd name="T105" fmla="*/ 2147483647 h 179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133"/>
                  <a:gd name="T160" fmla="*/ 0 h 1795"/>
                  <a:gd name="T161" fmla="*/ 1133 w 1133"/>
                  <a:gd name="T162" fmla="*/ 1795 h 179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133" h="1795">
                    <a:moveTo>
                      <a:pt x="0" y="65"/>
                    </a:moveTo>
                    <a:lnTo>
                      <a:pt x="28" y="97"/>
                    </a:lnTo>
                    <a:lnTo>
                      <a:pt x="7" y="1184"/>
                    </a:lnTo>
                    <a:lnTo>
                      <a:pt x="12" y="1238"/>
                    </a:lnTo>
                    <a:lnTo>
                      <a:pt x="77" y="1790"/>
                    </a:lnTo>
                    <a:lnTo>
                      <a:pt x="93" y="1779"/>
                    </a:lnTo>
                    <a:lnTo>
                      <a:pt x="109" y="1767"/>
                    </a:lnTo>
                    <a:lnTo>
                      <a:pt x="158" y="1784"/>
                    </a:lnTo>
                    <a:lnTo>
                      <a:pt x="168" y="1762"/>
                    </a:lnTo>
                    <a:lnTo>
                      <a:pt x="179" y="1681"/>
                    </a:lnTo>
                    <a:lnTo>
                      <a:pt x="201" y="1627"/>
                    </a:lnTo>
                    <a:lnTo>
                      <a:pt x="228" y="1681"/>
                    </a:lnTo>
                    <a:lnTo>
                      <a:pt x="223" y="1703"/>
                    </a:lnTo>
                    <a:lnTo>
                      <a:pt x="245" y="1746"/>
                    </a:lnTo>
                    <a:lnTo>
                      <a:pt x="277" y="1795"/>
                    </a:lnTo>
                    <a:lnTo>
                      <a:pt x="310" y="1795"/>
                    </a:lnTo>
                    <a:lnTo>
                      <a:pt x="337" y="1795"/>
                    </a:lnTo>
                    <a:lnTo>
                      <a:pt x="375" y="1757"/>
                    </a:lnTo>
                    <a:lnTo>
                      <a:pt x="380" y="1751"/>
                    </a:lnTo>
                    <a:lnTo>
                      <a:pt x="396" y="1735"/>
                    </a:lnTo>
                    <a:lnTo>
                      <a:pt x="396" y="1730"/>
                    </a:lnTo>
                    <a:lnTo>
                      <a:pt x="391" y="1719"/>
                    </a:lnTo>
                    <a:lnTo>
                      <a:pt x="375" y="1714"/>
                    </a:lnTo>
                    <a:lnTo>
                      <a:pt x="375" y="1703"/>
                    </a:lnTo>
                    <a:lnTo>
                      <a:pt x="391" y="1670"/>
                    </a:lnTo>
                    <a:lnTo>
                      <a:pt x="386" y="1654"/>
                    </a:lnTo>
                    <a:lnTo>
                      <a:pt x="363" y="1638"/>
                    </a:lnTo>
                    <a:lnTo>
                      <a:pt x="353" y="1638"/>
                    </a:lnTo>
                    <a:lnTo>
                      <a:pt x="337" y="1621"/>
                    </a:lnTo>
                    <a:lnTo>
                      <a:pt x="310" y="1584"/>
                    </a:lnTo>
                    <a:lnTo>
                      <a:pt x="310" y="1556"/>
                    </a:lnTo>
                    <a:lnTo>
                      <a:pt x="315" y="1551"/>
                    </a:lnTo>
                    <a:lnTo>
                      <a:pt x="315" y="1540"/>
                    </a:lnTo>
                    <a:lnTo>
                      <a:pt x="315" y="1524"/>
                    </a:lnTo>
                    <a:lnTo>
                      <a:pt x="1133" y="1444"/>
                    </a:lnTo>
                    <a:lnTo>
                      <a:pt x="1128" y="1421"/>
                    </a:lnTo>
                    <a:lnTo>
                      <a:pt x="1089" y="1363"/>
                    </a:lnTo>
                    <a:lnTo>
                      <a:pt x="1096" y="1270"/>
                    </a:lnTo>
                    <a:lnTo>
                      <a:pt x="1063" y="1189"/>
                    </a:lnTo>
                    <a:lnTo>
                      <a:pt x="1052" y="1124"/>
                    </a:lnTo>
                    <a:lnTo>
                      <a:pt x="1073" y="1075"/>
                    </a:lnTo>
                    <a:lnTo>
                      <a:pt x="1073" y="1027"/>
                    </a:lnTo>
                    <a:lnTo>
                      <a:pt x="1101" y="989"/>
                    </a:lnTo>
                    <a:lnTo>
                      <a:pt x="1106" y="978"/>
                    </a:lnTo>
                    <a:lnTo>
                      <a:pt x="1079" y="946"/>
                    </a:lnTo>
                    <a:lnTo>
                      <a:pt x="1089" y="913"/>
                    </a:lnTo>
                    <a:lnTo>
                      <a:pt x="1073" y="892"/>
                    </a:lnTo>
                    <a:lnTo>
                      <a:pt x="1042" y="876"/>
                    </a:lnTo>
                    <a:lnTo>
                      <a:pt x="1031" y="848"/>
                    </a:lnTo>
                    <a:lnTo>
                      <a:pt x="1014" y="794"/>
                    </a:lnTo>
                    <a:lnTo>
                      <a:pt x="993" y="773"/>
                    </a:lnTo>
                    <a:lnTo>
                      <a:pt x="775" y="0"/>
                    </a:lnTo>
                    <a:lnTo>
                      <a:pt x="0" y="65"/>
                    </a:lnTo>
                    <a:close/>
                  </a:path>
                </a:pathLst>
              </a:custGeom>
              <a:solidFill>
                <a:schemeClr val="bg1">
                  <a:lumMod val="85000"/>
                </a:schemeClr>
              </a:solidFill>
              <a:ln w="9525">
                <a:solidFill>
                  <a:schemeClr val="bg1">
                    <a:lumMod val="85000"/>
                  </a:schemeClr>
                </a:solidFill>
                <a:round/>
                <a:headEnd/>
                <a:tailEnd/>
              </a:ln>
            </p:spPr>
          </p:sp>
        </p:grpSp>
        <p:grpSp>
          <p:nvGrpSpPr>
            <p:cNvPr id="25" name="Group 24"/>
            <p:cNvGrpSpPr/>
            <p:nvPr/>
          </p:nvGrpSpPr>
          <p:grpSpPr>
            <a:xfrm>
              <a:off x="1840902" y="2272504"/>
              <a:ext cx="1366137" cy="1021146"/>
              <a:chOff x="1840902" y="2272504"/>
              <a:chExt cx="1366137" cy="1021146"/>
            </a:xfrm>
          </p:grpSpPr>
          <p:sp>
            <p:nvSpPr>
              <p:cNvPr id="102" name="OK"/>
              <p:cNvSpPr>
                <a:spLocks/>
              </p:cNvSpPr>
              <p:nvPr/>
            </p:nvSpPr>
            <p:spPr bwMode="auto">
              <a:xfrm>
                <a:off x="2146274" y="2272504"/>
                <a:ext cx="618779" cy="313579"/>
              </a:xfrm>
              <a:custGeom>
                <a:avLst/>
                <a:gdLst>
                  <a:gd name="T0" fmla="*/ 2147483647 w 2531"/>
                  <a:gd name="T1" fmla="*/ 2147483647 h 1303"/>
                  <a:gd name="T2" fmla="*/ 0 w 2531"/>
                  <a:gd name="T3" fmla="*/ 2147483647 h 1303"/>
                  <a:gd name="T4" fmla="*/ 2147483647 w 2531"/>
                  <a:gd name="T5" fmla="*/ 2147483647 h 1303"/>
                  <a:gd name="T6" fmla="*/ 2147483647 w 2531"/>
                  <a:gd name="T7" fmla="*/ 2147483647 h 1303"/>
                  <a:gd name="T8" fmla="*/ 2147483647 w 2531"/>
                  <a:gd name="T9" fmla="*/ 2147483647 h 1303"/>
                  <a:gd name="T10" fmla="*/ 2147483647 w 2531"/>
                  <a:gd name="T11" fmla="*/ 2147483647 h 1303"/>
                  <a:gd name="T12" fmla="*/ 2147483647 w 2531"/>
                  <a:gd name="T13" fmla="*/ 2147483647 h 1303"/>
                  <a:gd name="T14" fmla="*/ 2147483647 w 2531"/>
                  <a:gd name="T15" fmla="*/ 2147483647 h 1303"/>
                  <a:gd name="T16" fmla="*/ 2147483647 w 2531"/>
                  <a:gd name="T17" fmla="*/ 2147483647 h 1303"/>
                  <a:gd name="T18" fmla="*/ 2147483647 w 2531"/>
                  <a:gd name="T19" fmla="*/ 2147483647 h 1303"/>
                  <a:gd name="T20" fmla="*/ 2147483647 w 2531"/>
                  <a:gd name="T21" fmla="*/ 2147483647 h 1303"/>
                  <a:gd name="T22" fmla="*/ 2147483647 w 2531"/>
                  <a:gd name="T23" fmla="*/ 2147483647 h 1303"/>
                  <a:gd name="T24" fmla="*/ 2147483647 w 2531"/>
                  <a:gd name="T25" fmla="*/ 2147483647 h 1303"/>
                  <a:gd name="T26" fmla="*/ 2147483647 w 2531"/>
                  <a:gd name="T27" fmla="*/ 2147483647 h 1303"/>
                  <a:gd name="T28" fmla="*/ 2147483647 w 2531"/>
                  <a:gd name="T29" fmla="*/ 2147483647 h 1303"/>
                  <a:gd name="T30" fmla="*/ 2147483647 w 2531"/>
                  <a:gd name="T31" fmla="*/ 2147483647 h 1303"/>
                  <a:gd name="T32" fmla="*/ 2147483647 w 2531"/>
                  <a:gd name="T33" fmla="*/ 2147483647 h 1303"/>
                  <a:gd name="T34" fmla="*/ 2147483647 w 2531"/>
                  <a:gd name="T35" fmla="*/ 2147483647 h 1303"/>
                  <a:gd name="T36" fmla="*/ 2147483647 w 2531"/>
                  <a:gd name="T37" fmla="*/ 2147483647 h 1303"/>
                  <a:gd name="T38" fmla="*/ 2147483647 w 2531"/>
                  <a:gd name="T39" fmla="*/ 2147483647 h 1303"/>
                  <a:gd name="T40" fmla="*/ 2147483647 w 2531"/>
                  <a:gd name="T41" fmla="*/ 2147483647 h 1303"/>
                  <a:gd name="T42" fmla="*/ 2147483647 w 2531"/>
                  <a:gd name="T43" fmla="*/ 2147483647 h 1303"/>
                  <a:gd name="T44" fmla="*/ 2147483647 w 2531"/>
                  <a:gd name="T45" fmla="*/ 2147483647 h 1303"/>
                  <a:gd name="T46" fmla="*/ 2147483647 w 2531"/>
                  <a:gd name="T47" fmla="*/ 2147483647 h 1303"/>
                  <a:gd name="T48" fmla="*/ 2147483647 w 2531"/>
                  <a:gd name="T49" fmla="*/ 2147483647 h 1303"/>
                  <a:gd name="T50" fmla="*/ 2147483647 w 2531"/>
                  <a:gd name="T51" fmla="*/ 2147483647 h 1303"/>
                  <a:gd name="T52" fmla="*/ 2147483647 w 2531"/>
                  <a:gd name="T53" fmla="*/ 2147483647 h 1303"/>
                  <a:gd name="T54" fmla="*/ 2147483647 w 2531"/>
                  <a:gd name="T55" fmla="*/ 2147483647 h 1303"/>
                  <a:gd name="T56" fmla="*/ 2147483647 w 2531"/>
                  <a:gd name="T57" fmla="*/ 2147483647 h 1303"/>
                  <a:gd name="T58" fmla="*/ 2147483647 w 2531"/>
                  <a:gd name="T59" fmla="*/ 2147483647 h 1303"/>
                  <a:gd name="T60" fmla="*/ 2147483647 w 2531"/>
                  <a:gd name="T61" fmla="*/ 2147483647 h 1303"/>
                  <a:gd name="T62" fmla="*/ 2147483647 w 2531"/>
                  <a:gd name="T63" fmla="*/ 2147483647 h 1303"/>
                  <a:gd name="T64" fmla="*/ 2147483647 w 2531"/>
                  <a:gd name="T65" fmla="*/ 2147483647 h 1303"/>
                  <a:gd name="T66" fmla="*/ 2147483647 w 2531"/>
                  <a:gd name="T67" fmla="*/ 2147483647 h 1303"/>
                  <a:gd name="T68" fmla="*/ 2147483647 w 2531"/>
                  <a:gd name="T69" fmla="*/ 2147483647 h 130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531"/>
                  <a:gd name="T106" fmla="*/ 0 h 1303"/>
                  <a:gd name="T107" fmla="*/ 2531 w 2531"/>
                  <a:gd name="T108" fmla="*/ 1303 h 130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531" h="1303">
                    <a:moveTo>
                      <a:pt x="2477" y="65"/>
                    </a:moveTo>
                    <a:lnTo>
                      <a:pt x="298" y="22"/>
                    </a:lnTo>
                    <a:lnTo>
                      <a:pt x="11" y="0"/>
                    </a:lnTo>
                    <a:lnTo>
                      <a:pt x="0" y="184"/>
                    </a:lnTo>
                    <a:lnTo>
                      <a:pt x="889" y="233"/>
                    </a:lnTo>
                    <a:lnTo>
                      <a:pt x="863" y="946"/>
                    </a:lnTo>
                    <a:lnTo>
                      <a:pt x="895" y="951"/>
                    </a:lnTo>
                    <a:lnTo>
                      <a:pt x="911" y="963"/>
                    </a:lnTo>
                    <a:lnTo>
                      <a:pt x="954" y="1022"/>
                    </a:lnTo>
                    <a:lnTo>
                      <a:pt x="975" y="1028"/>
                    </a:lnTo>
                    <a:lnTo>
                      <a:pt x="1035" y="1022"/>
                    </a:lnTo>
                    <a:lnTo>
                      <a:pt x="1057" y="1006"/>
                    </a:lnTo>
                    <a:lnTo>
                      <a:pt x="1089" y="1022"/>
                    </a:lnTo>
                    <a:lnTo>
                      <a:pt x="1100" y="1044"/>
                    </a:lnTo>
                    <a:lnTo>
                      <a:pt x="1100" y="1055"/>
                    </a:lnTo>
                    <a:lnTo>
                      <a:pt x="1117" y="1087"/>
                    </a:lnTo>
                    <a:lnTo>
                      <a:pt x="1122" y="1092"/>
                    </a:lnTo>
                    <a:lnTo>
                      <a:pt x="1203" y="1104"/>
                    </a:lnTo>
                    <a:lnTo>
                      <a:pt x="1236" y="1120"/>
                    </a:lnTo>
                    <a:lnTo>
                      <a:pt x="1252" y="1120"/>
                    </a:lnTo>
                    <a:lnTo>
                      <a:pt x="1258" y="1114"/>
                    </a:lnTo>
                    <a:lnTo>
                      <a:pt x="1285" y="1109"/>
                    </a:lnTo>
                    <a:lnTo>
                      <a:pt x="1301" y="1136"/>
                    </a:lnTo>
                    <a:lnTo>
                      <a:pt x="1333" y="1152"/>
                    </a:lnTo>
                    <a:lnTo>
                      <a:pt x="1356" y="1130"/>
                    </a:lnTo>
                    <a:lnTo>
                      <a:pt x="1431" y="1136"/>
                    </a:lnTo>
                    <a:lnTo>
                      <a:pt x="1436" y="1152"/>
                    </a:lnTo>
                    <a:lnTo>
                      <a:pt x="1463" y="1179"/>
                    </a:lnTo>
                    <a:lnTo>
                      <a:pt x="1475" y="1185"/>
                    </a:lnTo>
                    <a:lnTo>
                      <a:pt x="1475" y="1222"/>
                    </a:lnTo>
                    <a:lnTo>
                      <a:pt x="1529" y="1239"/>
                    </a:lnTo>
                    <a:lnTo>
                      <a:pt x="1540" y="1195"/>
                    </a:lnTo>
                    <a:lnTo>
                      <a:pt x="1566" y="1190"/>
                    </a:lnTo>
                    <a:lnTo>
                      <a:pt x="1642" y="1244"/>
                    </a:lnTo>
                    <a:lnTo>
                      <a:pt x="1648" y="1244"/>
                    </a:lnTo>
                    <a:lnTo>
                      <a:pt x="1686" y="1222"/>
                    </a:lnTo>
                    <a:lnTo>
                      <a:pt x="1708" y="1222"/>
                    </a:lnTo>
                    <a:lnTo>
                      <a:pt x="1713" y="1239"/>
                    </a:lnTo>
                    <a:lnTo>
                      <a:pt x="1708" y="1265"/>
                    </a:lnTo>
                    <a:lnTo>
                      <a:pt x="1719" y="1287"/>
                    </a:lnTo>
                    <a:lnTo>
                      <a:pt x="1740" y="1276"/>
                    </a:lnTo>
                    <a:lnTo>
                      <a:pt x="1735" y="1255"/>
                    </a:lnTo>
                    <a:lnTo>
                      <a:pt x="1756" y="1222"/>
                    </a:lnTo>
                    <a:lnTo>
                      <a:pt x="1789" y="1206"/>
                    </a:lnTo>
                    <a:lnTo>
                      <a:pt x="1800" y="1206"/>
                    </a:lnTo>
                    <a:lnTo>
                      <a:pt x="1805" y="1232"/>
                    </a:lnTo>
                    <a:lnTo>
                      <a:pt x="1838" y="1244"/>
                    </a:lnTo>
                    <a:lnTo>
                      <a:pt x="1854" y="1244"/>
                    </a:lnTo>
                    <a:lnTo>
                      <a:pt x="1864" y="1227"/>
                    </a:lnTo>
                    <a:lnTo>
                      <a:pt x="1886" y="1232"/>
                    </a:lnTo>
                    <a:lnTo>
                      <a:pt x="1892" y="1239"/>
                    </a:lnTo>
                    <a:lnTo>
                      <a:pt x="1892" y="1244"/>
                    </a:lnTo>
                    <a:lnTo>
                      <a:pt x="1924" y="1260"/>
                    </a:lnTo>
                    <a:lnTo>
                      <a:pt x="1968" y="1292"/>
                    </a:lnTo>
                    <a:lnTo>
                      <a:pt x="2017" y="1255"/>
                    </a:lnTo>
                    <a:lnTo>
                      <a:pt x="2038" y="1244"/>
                    </a:lnTo>
                    <a:lnTo>
                      <a:pt x="2103" y="1239"/>
                    </a:lnTo>
                    <a:lnTo>
                      <a:pt x="2157" y="1216"/>
                    </a:lnTo>
                    <a:lnTo>
                      <a:pt x="2179" y="1211"/>
                    </a:lnTo>
                    <a:lnTo>
                      <a:pt x="2206" y="1211"/>
                    </a:lnTo>
                    <a:lnTo>
                      <a:pt x="2271" y="1222"/>
                    </a:lnTo>
                    <a:lnTo>
                      <a:pt x="2315" y="1211"/>
                    </a:lnTo>
                    <a:lnTo>
                      <a:pt x="2325" y="1206"/>
                    </a:lnTo>
                    <a:lnTo>
                      <a:pt x="2471" y="1281"/>
                    </a:lnTo>
                    <a:lnTo>
                      <a:pt x="2499" y="1287"/>
                    </a:lnTo>
                    <a:lnTo>
                      <a:pt x="2510" y="1303"/>
                    </a:lnTo>
                    <a:lnTo>
                      <a:pt x="2526" y="1303"/>
                    </a:lnTo>
                    <a:lnTo>
                      <a:pt x="2531" y="649"/>
                    </a:lnTo>
                    <a:lnTo>
                      <a:pt x="2477" y="249"/>
                    </a:lnTo>
                    <a:lnTo>
                      <a:pt x="2477" y="65"/>
                    </a:lnTo>
                    <a:close/>
                  </a:path>
                </a:pathLst>
              </a:custGeom>
              <a:solidFill>
                <a:schemeClr val="tx1">
                  <a:lumMod val="65000"/>
                  <a:lumOff val="35000"/>
                </a:schemeClr>
              </a:solidFill>
              <a:ln w="9525">
                <a:solidFill>
                  <a:schemeClr val="tx1">
                    <a:lumMod val="65000"/>
                    <a:lumOff val="35000"/>
                  </a:schemeClr>
                </a:solidFill>
                <a:round/>
                <a:headEnd/>
                <a:tailEnd/>
              </a:ln>
            </p:spPr>
          </p:sp>
          <p:sp>
            <p:nvSpPr>
              <p:cNvPr id="103" name="TX"/>
              <p:cNvSpPr>
                <a:spLocks/>
              </p:cNvSpPr>
              <p:nvPr/>
            </p:nvSpPr>
            <p:spPr bwMode="auto">
              <a:xfrm>
                <a:off x="1840902" y="2312706"/>
                <a:ext cx="996476" cy="980944"/>
              </a:xfrm>
              <a:custGeom>
                <a:avLst/>
                <a:gdLst>
                  <a:gd name="T0" fmla="*/ 2147483647 w 4118"/>
                  <a:gd name="T1" fmla="*/ 2147483647 h 4007"/>
                  <a:gd name="T2" fmla="*/ 2147483647 w 4118"/>
                  <a:gd name="T3" fmla="*/ 2147483647 h 4007"/>
                  <a:gd name="T4" fmla="*/ 2147483647 w 4118"/>
                  <a:gd name="T5" fmla="*/ 2147483647 h 4007"/>
                  <a:gd name="T6" fmla="*/ 2147483647 w 4118"/>
                  <a:gd name="T7" fmla="*/ 2147483647 h 4007"/>
                  <a:gd name="T8" fmla="*/ 2147483647 w 4118"/>
                  <a:gd name="T9" fmla="*/ 2147483647 h 4007"/>
                  <a:gd name="T10" fmla="*/ 2147483647 w 4118"/>
                  <a:gd name="T11" fmla="*/ 2147483647 h 4007"/>
                  <a:gd name="T12" fmla="*/ 2147483647 w 4118"/>
                  <a:gd name="T13" fmla="*/ 2147483647 h 4007"/>
                  <a:gd name="T14" fmla="*/ 2147483647 w 4118"/>
                  <a:gd name="T15" fmla="*/ 2147483647 h 4007"/>
                  <a:gd name="T16" fmla="*/ 2147483647 w 4118"/>
                  <a:gd name="T17" fmla="*/ 2147483647 h 4007"/>
                  <a:gd name="T18" fmla="*/ 2147483647 w 4118"/>
                  <a:gd name="T19" fmla="*/ 2147483647 h 4007"/>
                  <a:gd name="T20" fmla="*/ 2147483647 w 4118"/>
                  <a:gd name="T21" fmla="*/ 2147483647 h 4007"/>
                  <a:gd name="T22" fmla="*/ 2147483647 w 4118"/>
                  <a:gd name="T23" fmla="*/ 2147483647 h 4007"/>
                  <a:gd name="T24" fmla="*/ 2147483647 w 4118"/>
                  <a:gd name="T25" fmla="*/ 2147483647 h 4007"/>
                  <a:gd name="T26" fmla="*/ 2147483647 w 4118"/>
                  <a:gd name="T27" fmla="*/ 2147483647 h 4007"/>
                  <a:gd name="T28" fmla="*/ 2147483647 w 4118"/>
                  <a:gd name="T29" fmla="*/ 2147483647 h 4007"/>
                  <a:gd name="T30" fmla="*/ 2147483647 w 4118"/>
                  <a:gd name="T31" fmla="*/ 0 h 4007"/>
                  <a:gd name="T32" fmla="*/ 0 w 4118"/>
                  <a:gd name="T33" fmla="*/ 2147483647 h 4007"/>
                  <a:gd name="T34" fmla="*/ 2147483647 w 4118"/>
                  <a:gd name="T35" fmla="*/ 2147483647 h 4007"/>
                  <a:gd name="T36" fmla="*/ 2147483647 w 4118"/>
                  <a:gd name="T37" fmla="*/ 2147483647 h 4007"/>
                  <a:gd name="T38" fmla="*/ 2147483647 w 4118"/>
                  <a:gd name="T39" fmla="*/ 2147483647 h 4007"/>
                  <a:gd name="T40" fmla="*/ 2147483647 w 4118"/>
                  <a:gd name="T41" fmla="*/ 2147483647 h 4007"/>
                  <a:gd name="T42" fmla="*/ 2147483647 w 4118"/>
                  <a:gd name="T43" fmla="*/ 2147483647 h 4007"/>
                  <a:gd name="T44" fmla="*/ 2147483647 w 4118"/>
                  <a:gd name="T45" fmla="*/ 2147483647 h 4007"/>
                  <a:gd name="T46" fmla="*/ 2147483647 w 4118"/>
                  <a:gd name="T47" fmla="*/ 2147483647 h 4007"/>
                  <a:gd name="T48" fmla="*/ 2147483647 w 4118"/>
                  <a:gd name="T49" fmla="*/ 2147483647 h 4007"/>
                  <a:gd name="T50" fmla="*/ 2147483647 w 4118"/>
                  <a:gd name="T51" fmla="*/ 2147483647 h 4007"/>
                  <a:gd name="T52" fmla="*/ 2147483647 w 4118"/>
                  <a:gd name="T53" fmla="*/ 2147483647 h 4007"/>
                  <a:gd name="T54" fmla="*/ 2147483647 w 4118"/>
                  <a:gd name="T55" fmla="*/ 2147483647 h 4007"/>
                  <a:gd name="T56" fmla="*/ 2147483647 w 4118"/>
                  <a:gd name="T57" fmla="*/ 2147483647 h 4007"/>
                  <a:gd name="T58" fmla="*/ 2147483647 w 4118"/>
                  <a:gd name="T59" fmla="*/ 2147483647 h 4007"/>
                  <a:gd name="T60" fmla="*/ 2147483647 w 4118"/>
                  <a:gd name="T61" fmla="*/ 2147483647 h 4007"/>
                  <a:gd name="T62" fmla="*/ 2147483647 w 4118"/>
                  <a:gd name="T63" fmla="*/ 2147483647 h 4007"/>
                  <a:gd name="T64" fmla="*/ 2147483647 w 4118"/>
                  <a:gd name="T65" fmla="*/ 2147483647 h 4007"/>
                  <a:gd name="T66" fmla="*/ 2147483647 w 4118"/>
                  <a:gd name="T67" fmla="*/ 2147483647 h 4007"/>
                  <a:gd name="T68" fmla="*/ 2147483647 w 4118"/>
                  <a:gd name="T69" fmla="*/ 2147483647 h 4007"/>
                  <a:gd name="T70" fmla="*/ 2147483647 w 4118"/>
                  <a:gd name="T71" fmla="*/ 2147483647 h 4007"/>
                  <a:gd name="T72" fmla="*/ 2147483647 w 4118"/>
                  <a:gd name="T73" fmla="*/ 2147483647 h 4007"/>
                  <a:gd name="T74" fmla="*/ 2147483647 w 4118"/>
                  <a:gd name="T75" fmla="*/ 2147483647 h 4007"/>
                  <a:gd name="T76" fmla="*/ 2147483647 w 4118"/>
                  <a:gd name="T77" fmla="*/ 2147483647 h 4007"/>
                  <a:gd name="T78" fmla="*/ 2147483647 w 4118"/>
                  <a:gd name="T79" fmla="*/ 2147483647 h 4007"/>
                  <a:gd name="T80" fmla="*/ 2147483647 w 4118"/>
                  <a:gd name="T81" fmla="*/ 2147483647 h 4007"/>
                  <a:gd name="T82" fmla="*/ 2147483647 w 4118"/>
                  <a:gd name="T83" fmla="*/ 2147483647 h 4007"/>
                  <a:gd name="T84" fmla="*/ 2147483647 w 4118"/>
                  <a:gd name="T85" fmla="*/ 2147483647 h 4007"/>
                  <a:gd name="T86" fmla="*/ 2147483647 w 4118"/>
                  <a:gd name="T87" fmla="*/ 2147483647 h 4007"/>
                  <a:gd name="T88" fmla="*/ 2147483647 w 4118"/>
                  <a:gd name="T89" fmla="*/ 2147483647 h 4007"/>
                  <a:gd name="T90" fmla="*/ 2147483647 w 4118"/>
                  <a:gd name="T91" fmla="*/ 2147483647 h 4007"/>
                  <a:gd name="T92" fmla="*/ 2147483647 w 4118"/>
                  <a:gd name="T93" fmla="*/ 2147483647 h 4007"/>
                  <a:gd name="T94" fmla="*/ 2147483647 w 4118"/>
                  <a:gd name="T95" fmla="*/ 2147483647 h 4007"/>
                  <a:gd name="T96" fmla="*/ 2147483647 w 4118"/>
                  <a:gd name="T97" fmla="*/ 2147483647 h 4007"/>
                  <a:gd name="T98" fmla="*/ 2147483647 w 4118"/>
                  <a:gd name="T99" fmla="*/ 2147483647 h 4007"/>
                  <a:gd name="T100" fmla="*/ 2147483647 w 4118"/>
                  <a:gd name="T101" fmla="*/ 2147483647 h 4007"/>
                  <a:gd name="T102" fmla="*/ 2147483647 w 4118"/>
                  <a:gd name="T103" fmla="*/ 2147483647 h 4007"/>
                  <a:gd name="T104" fmla="*/ 2147483647 w 4118"/>
                  <a:gd name="T105" fmla="*/ 2147483647 h 4007"/>
                  <a:gd name="T106" fmla="*/ 2147483647 w 4118"/>
                  <a:gd name="T107" fmla="*/ 2147483647 h 4007"/>
                  <a:gd name="T108" fmla="*/ 2147483647 w 4118"/>
                  <a:gd name="T109" fmla="*/ 2147483647 h 4007"/>
                  <a:gd name="T110" fmla="*/ 2147483647 w 4118"/>
                  <a:gd name="T111" fmla="*/ 2147483647 h 4007"/>
                  <a:gd name="T112" fmla="*/ 2147483647 w 4118"/>
                  <a:gd name="T113" fmla="*/ 2147483647 h 4007"/>
                  <a:gd name="T114" fmla="*/ 2147483647 w 4118"/>
                  <a:gd name="T115" fmla="*/ 2147483647 h 4007"/>
                  <a:gd name="T116" fmla="*/ 2147483647 w 4118"/>
                  <a:gd name="T117" fmla="*/ 2147483647 h 4007"/>
                  <a:gd name="T118" fmla="*/ 2147483647 w 4118"/>
                  <a:gd name="T119" fmla="*/ 2147483647 h 400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4118"/>
                  <a:gd name="T181" fmla="*/ 0 h 4007"/>
                  <a:gd name="T182" fmla="*/ 4118 w 4118"/>
                  <a:gd name="T183" fmla="*/ 4007 h 400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4118" h="4007">
                    <a:moveTo>
                      <a:pt x="3794" y="1119"/>
                    </a:moveTo>
                    <a:lnTo>
                      <a:pt x="3778" y="1119"/>
                    </a:lnTo>
                    <a:lnTo>
                      <a:pt x="3767" y="1103"/>
                    </a:lnTo>
                    <a:lnTo>
                      <a:pt x="3739" y="1097"/>
                    </a:lnTo>
                    <a:lnTo>
                      <a:pt x="3593" y="1022"/>
                    </a:lnTo>
                    <a:lnTo>
                      <a:pt x="3583" y="1027"/>
                    </a:lnTo>
                    <a:lnTo>
                      <a:pt x="3539" y="1038"/>
                    </a:lnTo>
                    <a:lnTo>
                      <a:pt x="3474" y="1027"/>
                    </a:lnTo>
                    <a:lnTo>
                      <a:pt x="3447" y="1027"/>
                    </a:lnTo>
                    <a:lnTo>
                      <a:pt x="3425" y="1032"/>
                    </a:lnTo>
                    <a:lnTo>
                      <a:pt x="3371" y="1055"/>
                    </a:lnTo>
                    <a:lnTo>
                      <a:pt x="3306" y="1060"/>
                    </a:lnTo>
                    <a:lnTo>
                      <a:pt x="3285" y="1071"/>
                    </a:lnTo>
                    <a:lnTo>
                      <a:pt x="3236" y="1108"/>
                    </a:lnTo>
                    <a:lnTo>
                      <a:pt x="3192" y="1076"/>
                    </a:lnTo>
                    <a:lnTo>
                      <a:pt x="3160" y="1060"/>
                    </a:lnTo>
                    <a:lnTo>
                      <a:pt x="3160" y="1055"/>
                    </a:lnTo>
                    <a:lnTo>
                      <a:pt x="3154" y="1048"/>
                    </a:lnTo>
                    <a:lnTo>
                      <a:pt x="3132" y="1043"/>
                    </a:lnTo>
                    <a:lnTo>
                      <a:pt x="3122" y="1060"/>
                    </a:lnTo>
                    <a:lnTo>
                      <a:pt x="3106" y="1060"/>
                    </a:lnTo>
                    <a:lnTo>
                      <a:pt x="3073" y="1048"/>
                    </a:lnTo>
                    <a:lnTo>
                      <a:pt x="3068" y="1022"/>
                    </a:lnTo>
                    <a:lnTo>
                      <a:pt x="3057" y="1022"/>
                    </a:lnTo>
                    <a:lnTo>
                      <a:pt x="3024" y="1038"/>
                    </a:lnTo>
                    <a:lnTo>
                      <a:pt x="3003" y="1071"/>
                    </a:lnTo>
                    <a:lnTo>
                      <a:pt x="3008" y="1092"/>
                    </a:lnTo>
                    <a:lnTo>
                      <a:pt x="2987" y="1103"/>
                    </a:lnTo>
                    <a:lnTo>
                      <a:pt x="2976" y="1081"/>
                    </a:lnTo>
                    <a:lnTo>
                      <a:pt x="2981" y="1055"/>
                    </a:lnTo>
                    <a:lnTo>
                      <a:pt x="2976" y="1038"/>
                    </a:lnTo>
                    <a:lnTo>
                      <a:pt x="2954" y="1038"/>
                    </a:lnTo>
                    <a:lnTo>
                      <a:pt x="2916" y="1060"/>
                    </a:lnTo>
                    <a:lnTo>
                      <a:pt x="2910" y="1060"/>
                    </a:lnTo>
                    <a:lnTo>
                      <a:pt x="2834" y="1006"/>
                    </a:lnTo>
                    <a:lnTo>
                      <a:pt x="2808" y="1011"/>
                    </a:lnTo>
                    <a:lnTo>
                      <a:pt x="2797" y="1055"/>
                    </a:lnTo>
                    <a:lnTo>
                      <a:pt x="2743" y="1038"/>
                    </a:lnTo>
                    <a:lnTo>
                      <a:pt x="2743" y="1001"/>
                    </a:lnTo>
                    <a:lnTo>
                      <a:pt x="2731" y="995"/>
                    </a:lnTo>
                    <a:lnTo>
                      <a:pt x="2704" y="968"/>
                    </a:lnTo>
                    <a:lnTo>
                      <a:pt x="2699" y="952"/>
                    </a:lnTo>
                    <a:lnTo>
                      <a:pt x="2624" y="946"/>
                    </a:lnTo>
                    <a:lnTo>
                      <a:pt x="2601" y="968"/>
                    </a:lnTo>
                    <a:lnTo>
                      <a:pt x="2569" y="952"/>
                    </a:lnTo>
                    <a:lnTo>
                      <a:pt x="2553" y="925"/>
                    </a:lnTo>
                    <a:lnTo>
                      <a:pt x="2526" y="930"/>
                    </a:lnTo>
                    <a:lnTo>
                      <a:pt x="2520" y="936"/>
                    </a:lnTo>
                    <a:lnTo>
                      <a:pt x="2504" y="936"/>
                    </a:lnTo>
                    <a:lnTo>
                      <a:pt x="2471" y="920"/>
                    </a:lnTo>
                    <a:lnTo>
                      <a:pt x="2390" y="908"/>
                    </a:lnTo>
                    <a:lnTo>
                      <a:pt x="2385" y="903"/>
                    </a:lnTo>
                    <a:lnTo>
                      <a:pt x="2368" y="871"/>
                    </a:lnTo>
                    <a:lnTo>
                      <a:pt x="2368" y="860"/>
                    </a:lnTo>
                    <a:lnTo>
                      <a:pt x="2357" y="838"/>
                    </a:lnTo>
                    <a:lnTo>
                      <a:pt x="2325" y="822"/>
                    </a:lnTo>
                    <a:lnTo>
                      <a:pt x="2303" y="838"/>
                    </a:lnTo>
                    <a:lnTo>
                      <a:pt x="2243" y="844"/>
                    </a:lnTo>
                    <a:lnTo>
                      <a:pt x="2222" y="838"/>
                    </a:lnTo>
                    <a:lnTo>
                      <a:pt x="2179" y="779"/>
                    </a:lnTo>
                    <a:lnTo>
                      <a:pt x="2163" y="767"/>
                    </a:lnTo>
                    <a:lnTo>
                      <a:pt x="2131" y="762"/>
                    </a:lnTo>
                    <a:lnTo>
                      <a:pt x="2157" y="49"/>
                    </a:lnTo>
                    <a:lnTo>
                      <a:pt x="1268" y="0"/>
                    </a:lnTo>
                    <a:lnTo>
                      <a:pt x="1252" y="0"/>
                    </a:lnTo>
                    <a:lnTo>
                      <a:pt x="1117" y="1665"/>
                    </a:lnTo>
                    <a:lnTo>
                      <a:pt x="5" y="1557"/>
                    </a:lnTo>
                    <a:lnTo>
                      <a:pt x="0" y="1563"/>
                    </a:lnTo>
                    <a:lnTo>
                      <a:pt x="11" y="1573"/>
                    </a:lnTo>
                    <a:lnTo>
                      <a:pt x="17" y="1584"/>
                    </a:lnTo>
                    <a:lnTo>
                      <a:pt x="0" y="1606"/>
                    </a:lnTo>
                    <a:lnTo>
                      <a:pt x="17" y="1633"/>
                    </a:lnTo>
                    <a:lnTo>
                      <a:pt x="17" y="1638"/>
                    </a:lnTo>
                    <a:lnTo>
                      <a:pt x="77" y="1677"/>
                    </a:lnTo>
                    <a:lnTo>
                      <a:pt x="87" y="1719"/>
                    </a:lnTo>
                    <a:lnTo>
                      <a:pt x="114" y="1768"/>
                    </a:lnTo>
                    <a:lnTo>
                      <a:pt x="174" y="1806"/>
                    </a:lnTo>
                    <a:lnTo>
                      <a:pt x="342" y="2011"/>
                    </a:lnTo>
                    <a:lnTo>
                      <a:pt x="488" y="2125"/>
                    </a:lnTo>
                    <a:lnTo>
                      <a:pt x="499" y="2146"/>
                    </a:lnTo>
                    <a:lnTo>
                      <a:pt x="510" y="2174"/>
                    </a:lnTo>
                    <a:lnTo>
                      <a:pt x="505" y="2206"/>
                    </a:lnTo>
                    <a:lnTo>
                      <a:pt x="515" y="2222"/>
                    </a:lnTo>
                    <a:lnTo>
                      <a:pt x="553" y="2276"/>
                    </a:lnTo>
                    <a:lnTo>
                      <a:pt x="547" y="2390"/>
                    </a:lnTo>
                    <a:lnTo>
                      <a:pt x="559" y="2433"/>
                    </a:lnTo>
                    <a:lnTo>
                      <a:pt x="607" y="2515"/>
                    </a:lnTo>
                    <a:lnTo>
                      <a:pt x="824" y="2671"/>
                    </a:lnTo>
                    <a:lnTo>
                      <a:pt x="975" y="2763"/>
                    </a:lnTo>
                    <a:lnTo>
                      <a:pt x="1014" y="2768"/>
                    </a:lnTo>
                    <a:lnTo>
                      <a:pt x="1041" y="2758"/>
                    </a:lnTo>
                    <a:lnTo>
                      <a:pt x="1079" y="2715"/>
                    </a:lnTo>
                    <a:lnTo>
                      <a:pt x="1100" y="2698"/>
                    </a:lnTo>
                    <a:lnTo>
                      <a:pt x="1166" y="2547"/>
                    </a:lnTo>
                    <a:lnTo>
                      <a:pt x="1198" y="2503"/>
                    </a:lnTo>
                    <a:lnTo>
                      <a:pt x="1219" y="2492"/>
                    </a:lnTo>
                    <a:lnTo>
                      <a:pt x="1268" y="2503"/>
                    </a:lnTo>
                    <a:lnTo>
                      <a:pt x="1279" y="2503"/>
                    </a:lnTo>
                    <a:lnTo>
                      <a:pt x="1291" y="2482"/>
                    </a:lnTo>
                    <a:lnTo>
                      <a:pt x="1307" y="2466"/>
                    </a:lnTo>
                    <a:lnTo>
                      <a:pt x="1333" y="2476"/>
                    </a:lnTo>
                    <a:lnTo>
                      <a:pt x="1361" y="2492"/>
                    </a:lnTo>
                    <a:lnTo>
                      <a:pt x="1447" y="2503"/>
                    </a:lnTo>
                    <a:lnTo>
                      <a:pt x="1464" y="2515"/>
                    </a:lnTo>
                    <a:lnTo>
                      <a:pt x="1523" y="2531"/>
                    </a:lnTo>
                    <a:lnTo>
                      <a:pt x="1550" y="2520"/>
                    </a:lnTo>
                    <a:lnTo>
                      <a:pt x="1615" y="2557"/>
                    </a:lnTo>
                    <a:lnTo>
                      <a:pt x="1631" y="2596"/>
                    </a:lnTo>
                    <a:lnTo>
                      <a:pt x="1642" y="2596"/>
                    </a:lnTo>
                    <a:lnTo>
                      <a:pt x="1648" y="2612"/>
                    </a:lnTo>
                    <a:lnTo>
                      <a:pt x="1659" y="2617"/>
                    </a:lnTo>
                    <a:lnTo>
                      <a:pt x="1686" y="2633"/>
                    </a:lnTo>
                    <a:lnTo>
                      <a:pt x="1729" y="2687"/>
                    </a:lnTo>
                    <a:lnTo>
                      <a:pt x="1789" y="2742"/>
                    </a:lnTo>
                    <a:lnTo>
                      <a:pt x="1821" y="2791"/>
                    </a:lnTo>
                    <a:lnTo>
                      <a:pt x="1827" y="2812"/>
                    </a:lnTo>
                    <a:lnTo>
                      <a:pt x="1924" y="3044"/>
                    </a:lnTo>
                    <a:lnTo>
                      <a:pt x="1935" y="3088"/>
                    </a:lnTo>
                    <a:lnTo>
                      <a:pt x="2043" y="3212"/>
                    </a:lnTo>
                    <a:lnTo>
                      <a:pt x="2049" y="3239"/>
                    </a:lnTo>
                    <a:lnTo>
                      <a:pt x="2119" y="3315"/>
                    </a:lnTo>
                    <a:lnTo>
                      <a:pt x="2141" y="3331"/>
                    </a:lnTo>
                    <a:lnTo>
                      <a:pt x="2173" y="3363"/>
                    </a:lnTo>
                    <a:lnTo>
                      <a:pt x="2179" y="3385"/>
                    </a:lnTo>
                    <a:lnTo>
                      <a:pt x="2173" y="3460"/>
                    </a:lnTo>
                    <a:lnTo>
                      <a:pt x="2196" y="3488"/>
                    </a:lnTo>
                    <a:lnTo>
                      <a:pt x="2206" y="3580"/>
                    </a:lnTo>
                    <a:lnTo>
                      <a:pt x="2233" y="3606"/>
                    </a:lnTo>
                    <a:lnTo>
                      <a:pt x="2303" y="3747"/>
                    </a:lnTo>
                    <a:lnTo>
                      <a:pt x="2315" y="3791"/>
                    </a:lnTo>
                    <a:lnTo>
                      <a:pt x="2363" y="3796"/>
                    </a:lnTo>
                    <a:lnTo>
                      <a:pt x="2422" y="3834"/>
                    </a:lnTo>
                    <a:lnTo>
                      <a:pt x="2487" y="3855"/>
                    </a:lnTo>
                    <a:lnTo>
                      <a:pt x="2591" y="3920"/>
                    </a:lnTo>
                    <a:lnTo>
                      <a:pt x="2731" y="3931"/>
                    </a:lnTo>
                    <a:lnTo>
                      <a:pt x="2759" y="3942"/>
                    </a:lnTo>
                    <a:lnTo>
                      <a:pt x="2834" y="3991"/>
                    </a:lnTo>
                    <a:lnTo>
                      <a:pt x="2873" y="4007"/>
                    </a:lnTo>
                    <a:lnTo>
                      <a:pt x="2910" y="3964"/>
                    </a:lnTo>
                    <a:lnTo>
                      <a:pt x="2943" y="3969"/>
                    </a:lnTo>
                    <a:lnTo>
                      <a:pt x="2948" y="3958"/>
                    </a:lnTo>
                    <a:lnTo>
                      <a:pt x="2948" y="3942"/>
                    </a:lnTo>
                    <a:lnTo>
                      <a:pt x="2916" y="3926"/>
                    </a:lnTo>
                    <a:lnTo>
                      <a:pt x="2922" y="3915"/>
                    </a:lnTo>
                    <a:lnTo>
                      <a:pt x="2889" y="3877"/>
                    </a:lnTo>
                    <a:lnTo>
                      <a:pt x="2845" y="3704"/>
                    </a:lnTo>
                    <a:lnTo>
                      <a:pt x="2824" y="3634"/>
                    </a:lnTo>
                    <a:lnTo>
                      <a:pt x="2857" y="3531"/>
                    </a:lnTo>
                    <a:lnTo>
                      <a:pt x="2857" y="3499"/>
                    </a:lnTo>
                    <a:lnTo>
                      <a:pt x="2840" y="3488"/>
                    </a:lnTo>
                    <a:lnTo>
                      <a:pt x="2834" y="3488"/>
                    </a:lnTo>
                    <a:lnTo>
                      <a:pt x="2829" y="3477"/>
                    </a:lnTo>
                    <a:lnTo>
                      <a:pt x="2829" y="3471"/>
                    </a:lnTo>
                    <a:lnTo>
                      <a:pt x="2834" y="3466"/>
                    </a:lnTo>
                    <a:lnTo>
                      <a:pt x="2883" y="3434"/>
                    </a:lnTo>
                    <a:lnTo>
                      <a:pt x="2910" y="3342"/>
                    </a:lnTo>
                    <a:lnTo>
                      <a:pt x="2889" y="3331"/>
                    </a:lnTo>
                    <a:lnTo>
                      <a:pt x="2878" y="3288"/>
                    </a:lnTo>
                    <a:lnTo>
                      <a:pt x="2899" y="3260"/>
                    </a:lnTo>
                    <a:lnTo>
                      <a:pt x="2932" y="3283"/>
                    </a:lnTo>
                    <a:lnTo>
                      <a:pt x="2987" y="3244"/>
                    </a:lnTo>
                    <a:lnTo>
                      <a:pt x="2997" y="3190"/>
                    </a:lnTo>
                    <a:lnTo>
                      <a:pt x="2976" y="3174"/>
                    </a:lnTo>
                    <a:lnTo>
                      <a:pt x="2987" y="3153"/>
                    </a:lnTo>
                    <a:lnTo>
                      <a:pt x="2997" y="3153"/>
                    </a:lnTo>
                    <a:lnTo>
                      <a:pt x="3013" y="3158"/>
                    </a:lnTo>
                    <a:lnTo>
                      <a:pt x="3024" y="3147"/>
                    </a:lnTo>
                    <a:lnTo>
                      <a:pt x="3041" y="3153"/>
                    </a:lnTo>
                    <a:lnTo>
                      <a:pt x="3057" y="3153"/>
                    </a:lnTo>
                    <a:lnTo>
                      <a:pt x="3073" y="3147"/>
                    </a:lnTo>
                    <a:lnTo>
                      <a:pt x="3073" y="3137"/>
                    </a:lnTo>
                    <a:lnTo>
                      <a:pt x="3073" y="3098"/>
                    </a:lnTo>
                    <a:lnTo>
                      <a:pt x="3084" y="3082"/>
                    </a:lnTo>
                    <a:lnTo>
                      <a:pt x="3094" y="3082"/>
                    </a:lnTo>
                    <a:lnTo>
                      <a:pt x="3106" y="3088"/>
                    </a:lnTo>
                    <a:lnTo>
                      <a:pt x="3116" y="3088"/>
                    </a:lnTo>
                    <a:lnTo>
                      <a:pt x="3192" y="3072"/>
                    </a:lnTo>
                    <a:lnTo>
                      <a:pt x="3203" y="3066"/>
                    </a:lnTo>
                    <a:lnTo>
                      <a:pt x="3203" y="3055"/>
                    </a:lnTo>
                    <a:lnTo>
                      <a:pt x="3197" y="3044"/>
                    </a:lnTo>
                    <a:lnTo>
                      <a:pt x="3160" y="3017"/>
                    </a:lnTo>
                    <a:lnTo>
                      <a:pt x="3160" y="3001"/>
                    </a:lnTo>
                    <a:lnTo>
                      <a:pt x="3230" y="2979"/>
                    </a:lnTo>
                    <a:lnTo>
                      <a:pt x="3241" y="2968"/>
                    </a:lnTo>
                    <a:lnTo>
                      <a:pt x="3268" y="2963"/>
                    </a:lnTo>
                    <a:lnTo>
                      <a:pt x="3268" y="2968"/>
                    </a:lnTo>
                    <a:lnTo>
                      <a:pt x="3262" y="2979"/>
                    </a:lnTo>
                    <a:lnTo>
                      <a:pt x="3273" y="2996"/>
                    </a:lnTo>
                    <a:lnTo>
                      <a:pt x="3285" y="2996"/>
                    </a:lnTo>
                    <a:lnTo>
                      <a:pt x="3295" y="2984"/>
                    </a:lnTo>
                    <a:lnTo>
                      <a:pt x="3409" y="2952"/>
                    </a:lnTo>
                    <a:lnTo>
                      <a:pt x="3599" y="2828"/>
                    </a:lnTo>
                    <a:lnTo>
                      <a:pt x="3609" y="2779"/>
                    </a:lnTo>
                    <a:lnTo>
                      <a:pt x="3696" y="2709"/>
                    </a:lnTo>
                    <a:lnTo>
                      <a:pt x="3702" y="2698"/>
                    </a:lnTo>
                    <a:lnTo>
                      <a:pt x="3664" y="2645"/>
                    </a:lnTo>
                    <a:lnTo>
                      <a:pt x="3669" y="2601"/>
                    </a:lnTo>
                    <a:lnTo>
                      <a:pt x="3729" y="2573"/>
                    </a:lnTo>
                    <a:lnTo>
                      <a:pt x="3739" y="2580"/>
                    </a:lnTo>
                    <a:lnTo>
                      <a:pt x="3729" y="2622"/>
                    </a:lnTo>
                    <a:lnTo>
                      <a:pt x="3739" y="2638"/>
                    </a:lnTo>
                    <a:lnTo>
                      <a:pt x="3804" y="2633"/>
                    </a:lnTo>
                    <a:lnTo>
                      <a:pt x="3815" y="2650"/>
                    </a:lnTo>
                    <a:lnTo>
                      <a:pt x="3951" y="2590"/>
                    </a:lnTo>
                    <a:lnTo>
                      <a:pt x="4027" y="2585"/>
                    </a:lnTo>
                    <a:lnTo>
                      <a:pt x="4032" y="2580"/>
                    </a:lnTo>
                    <a:lnTo>
                      <a:pt x="4027" y="2573"/>
                    </a:lnTo>
                    <a:lnTo>
                      <a:pt x="4016" y="2557"/>
                    </a:lnTo>
                    <a:lnTo>
                      <a:pt x="4006" y="2531"/>
                    </a:lnTo>
                    <a:lnTo>
                      <a:pt x="4016" y="2520"/>
                    </a:lnTo>
                    <a:lnTo>
                      <a:pt x="4027" y="2498"/>
                    </a:lnTo>
                    <a:lnTo>
                      <a:pt x="4048" y="2471"/>
                    </a:lnTo>
                    <a:lnTo>
                      <a:pt x="4076" y="2390"/>
                    </a:lnTo>
                    <a:lnTo>
                      <a:pt x="4053" y="2357"/>
                    </a:lnTo>
                    <a:lnTo>
                      <a:pt x="4053" y="2331"/>
                    </a:lnTo>
                    <a:lnTo>
                      <a:pt x="4059" y="2315"/>
                    </a:lnTo>
                    <a:lnTo>
                      <a:pt x="4059" y="2292"/>
                    </a:lnTo>
                    <a:lnTo>
                      <a:pt x="4070" y="2250"/>
                    </a:lnTo>
                    <a:lnTo>
                      <a:pt x="4092" y="2227"/>
                    </a:lnTo>
                    <a:lnTo>
                      <a:pt x="4102" y="2190"/>
                    </a:lnTo>
                    <a:lnTo>
                      <a:pt x="4118" y="2125"/>
                    </a:lnTo>
                    <a:lnTo>
                      <a:pt x="4118" y="2087"/>
                    </a:lnTo>
                    <a:lnTo>
                      <a:pt x="4102" y="2028"/>
                    </a:lnTo>
                    <a:lnTo>
                      <a:pt x="4081" y="1990"/>
                    </a:lnTo>
                    <a:lnTo>
                      <a:pt x="4070" y="1979"/>
                    </a:lnTo>
                    <a:lnTo>
                      <a:pt x="4070" y="1958"/>
                    </a:lnTo>
                    <a:lnTo>
                      <a:pt x="4065" y="1941"/>
                    </a:lnTo>
                    <a:lnTo>
                      <a:pt x="4048" y="1909"/>
                    </a:lnTo>
                    <a:lnTo>
                      <a:pt x="4027" y="1893"/>
                    </a:lnTo>
                    <a:lnTo>
                      <a:pt x="4016" y="1876"/>
                    </a:lnTo>
                    <a:lnTo>
                      <a:pt x="4032" y="1839"/>
                    </a:lnTo>
                    <a:lnTo>
                      <a:pt x="4006" y="1784"/>
                    </a:lnTo>
                    <a:lnTo>
                      <a:pt x="3962" y="1747"/>
                    </a:lnTo>
                    <a:lnTo>
                      <a:pt x="3946" y="1719"/>
                    </a:lnTo>
                    <a:lnTo>
                      <a:pt x="3940" y="1352"/>
                    </a:lnTo>
                    <a:lnTo>
                      <a:pt x="3934" y="1152"/>
                    </a:lnTo>
                    <a:lnTo>
                      <a:pt x="3892" y="1141"/>
                    </a:lnTo>
                    <a:lnTo>
                      <a:pt x="3848" y="1157"/>
                    </a:lnTo>
                    <a:lnTo>
                      <a:pt x="3837" y="1157"/>
                    </a:lnTo>
                    <a:lnTo>
                      <a:pt x="3794" y="1119"/>
                    </a:lnTo>
                    <a:close/>
                  </a:path>
                </a:pathLst>
              </a:custGeom>
              <a:solidFill>
                <a:schemeClr val="tx1">
                  <a:lumMod val="65000"/>
                  <a:lumOff val="35000"/>
                </a:schemeClr>
              </a:solidFill>
              <a:ln w="9525">
                <a:solidFill>
                  <a:schemeClr val="tx1">
                    <a:lumMod val="65000"/>
                    <a:lumOff val="35000"/>
                  </a:schemeClr>
                </a:solidFill>
                <a:round/>
                <a:headEnd/>
                <a:tailEnd/>
              </a:ln>
            </p:spPr>
          </p:sp>
          <p:sp>
            <p:nvSpPr>
              <p:cNvPr id="104" name="LA"/>
              <p:cNvSpPr>
                <a:spLocks/>
              </p:cNvSpPr>
              <p:nvPr/>
            </p:nvSpPr>
            <p:spPr bwMode="auto">
              <a:xfrm>
                <a:off x="2797198" y="2634328"/>
                <a:ext cx="409841" cy="361824"/>
              </a:xfrm>
              <a:custGeom>
                <a:avLst/>
                <a:gdLst>
                  <a:gd name="T0" fmla="*/ 2147483647 w 1669"/>
                  <a:gd name="T1" fmla="*/ 2147483647 h 1450"/>
                  <a:gd name="T2" fmla="*/ 2147483647 w 1669"/>
                  <a:gd name="T3" fmla="*/ 2147483647 h 1450"/>
                  <a:gd name="T4" fmla="*/ 2147483647 w 1669"/>
                  <a:gd name="T5" fmla="*/ 2147483647 h 1450"/>
                  <a:gd name="T6" fmla="*/ 2147483647 w 1669"/>
                  <a:gd name="T7" fmla="*/ 2147483647 h 1450"/>
                  <a:gd name="T8" fmla="*/ 2147483647 w 1669"/>
                  <a:gd name="T9" fmla="*/ 2147483647 h 1450"/>
                  <a:gd name="T10" fmla="*/ 2147483647 w 1669"/>
                  <a:gd name="T11" fmla="*/ 2147483647 h 1450"/>
                  <a:gd name="T12" fmla="*/ 2147483647 w 1669"/>
                  <a:gd name="T13" fmla="*/ 2147483647 h 1450"/>
                  <a:gd name="T14" fmla="*/ 2147483647 w 1669"/>
                  <a:gd name="T15" fmla="*/ 2147483647 h 1450"/>
                  <a:gd name="T16" fmla="*/ 2147483647 w 1669"/>
                  <a:gd name="T17" fmla="*/ 2147483647 h 1450"/>
                  <a:gd name="T18" fmla="*/ 2147483647 w 1669"/>
                  <a:gd name="T19" fmla="*/ 2147483647 h 1450"/>
                  <a:gd name="T20" fmla="*/ 2147483647 w 1669"/>
                  <a:gd name="T21" fmla="*/ 2147483647 h 1450"/>
                  <a:gd name="T22" fmla="*/ 2147483647 w 1669"/>
                  <a:gd name="T23" fmla="*/ 2147483647 h 1450"/>
                  <a:gd name="T24" fmla="*/ 2147483647 w 1669"/>
                  <a:gd name="T25" fmla="*/ 2147483647 h 1450"/>
                  <a:gd name="T26" fmla="*/ 2147483647 w 1669"/>
                  <a:gd name="T27" fmla="*/ 2147483647 h 1450"/>
                  <a:gd name="T28" fmla="*/ 2147483647 w 1669"/>
                  <a:gd name="T29" fmla="*/ 2147483647 h 1450"/>
                  <a:gd name="T30" fmla="*/ 2147483647 w 1669"/>
                  <a:gd name="T31" fmla="*/ 2147483647 h 1450"/>
                  <a:gd name="T32" fmla="*/ 2147483647 w 1669"/>
                  <a:gd name="T33" fmla="*/ 2147483647 h 1450"/>
                  <a:gd name="T34" fmla="*/ 2147483647 w 1669"/>
                  <a:gd name="T35" fmla="*/ 2147483647 h 1450"/>
                  <a:gd name="T36" fmla="*/ 2147483647 w 1669"/>
                  <a:gd name="T37" fmla="*/ 2147483647 h 1450"/>
                  <a:gd name="T38" fmla="*/ 2147483647 w 1669"/>
                  <a:gd name="T39" fmla="*/ 2147483647 h 1450"/>
                  <a:gd name="T40" fmla="*/ 2147483647 w 1669"/>
                  <a:gd name="T41" fmla="*/ 2147483647 h 1450"/>
                  <a:gd name="T42" fmla="*/ 2147483647 w 1669"/>
                  <a:gd name="T43" fmla="*/ 2147483647 h 1450"/>
                  <a:gd name="T44" fmla="*/ 2147483647 w 1669"/>
                  <a:gd name="T45" fmla="*/ 2147483647 h 1450"/>
                  <a:gd name="T46" fmla="*/ 2147483647 w 1669"/>
                  <a:gd name="T47" fmla="*/ 2147483647 h 1450"/>
                  <a:gd name="T48" fmla="*/ 2147483647 w 1669"/>
                  <a:gd name="T49" fmla="*/ 2147483647 h 1450"/>
                  <a:gd name="T50" fmla="*/ 2147483647 w 1669"/>
                  <a:gd name="T51" fmla="*/ 2147483647 h 1450"/>
                  <a:gd name="T52" fmla="*/ 2147483647 w 1669"/>
                  <a:gd name="T53" fmla="*/ 2147483647 h 1450"/>
                  <a:gd name="T54" fmla="*/ 2147483647 w 1669"/>
                  <a:gd name="T55" fmla="*/ 2147483647 h 1450"/>
                  <a:gd name="T56" fmla="*/ 2147483647 w 1669"/>
                  <a:gd name="T57" fmla="*/ 2147483647 h 1450"/>
                  <a:gd name="T58" fmla="*/ 2147483647 w 1669"/>
                  <a:gd name="T59" fmla="*/ 2147483647 h 1450"/>
                  <a:gd name="T60" fmla="*/ 2147483647 w 1669"/>
                  <a:gd name="T61" fmla="*/ 2147483647 h 1450"/>
                  <a:gd name="T62" fmla="*/ 2147483647 w 1669"/>
                  <a:gd name="T63" fmla="*/ 2147483647 h 1450"/>
                  <a:gd name="T64" fmla="*/ 2147483647 w 1669"/>
                  <a:gd name="T65" fmla="*/ 2147483647 h 1450"/>
                  <a:gd name="T66" fmla="*/ 2147483647 w 1669"/>
                  <a:gd name="T67" fmla="*/ 2147483647 h 1450"/>
                  <a:gd name="T68" fmla="*/ 2147483647 w 1669"/>
                  <a:gd name="T69" fmla="*/ 2147483647 h 1450"/>
                  <a:gd name="T70" fmla="*/ 2147483647 w 1669"/>
                  <a:gd name="T71" fmla="*/ 2147483647 h 1450"/>
                  <a:gd name="T72" fmla="*/ 2147483647 w 1669"/>
                  <a:gd name="T73" fmla="*/ 2147483647 h 1450"/>
                  <a:gd name="T74" fmla="*/ 2147483647 w 1669"/>
                  <a:gd name="T75" fmla="*/ 2147483647 h 1450"/>
                  <a:gd name="T76" fmla="*/ 2147483647 w 1669"/>
                  <a:gd name="T77" fmla="*/ 2147483647 h 1450"/>
                  <a:gd name="T78" fmla="*/ 2147483647 w 1669"/>
                  <a:gd name="T79" fmla="*/ 2147483647 h 1450"/>
                  <a:gd name="T80" fmla="*/ 2147483647 w 1669"/>
                  <a:gd name="T81" fmla="*/ 2147483647 h 1450"/>
                  <a:gd name="T82" fmla="*/ 2147483647 w 1669"/>
                  <a:gd name="T83" fmla="*/ 2147483647 h 145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669"/>
                  <a:gd name="T127" fmla="*/ 0 h 1450"/>
                  <a:gd name="T128" fmla="*/ 1669 w 1669"/>
                  <a:gd name="T129" fmla="*/ 1450 h 145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669" h="1450">
                    <a:moveTo>
                      <a:pt x="0" y="28"/>
                    </a:moveTo>
                    <a:lnTo>
                      <a:pt x="894" y="0"/>
                    </a:lnTo>
                    <a:lnTo>
                      <a:pt x="889" y="33"/>
                    </a:lnTo>
                    <a:lnTo>
                      <a:pt x="932" y="104"/>
                    </a:lnTo>
                    <a:lnTo>
                      <a:pt x="938" y="174"/>
                    </a:lnTo>
                    <a:lnTo>
                      <a:pt x="954" y="217"/>
                    </a:lnTo>
                    <a:lnTo>
                      <a:pt x="976" y="233"/>
                    </a:lnTo>
                    <a:lnTo>
                      <a:pt x="981" y="265"/>
                    </a:lnTo>
                    <a:lnTo>
                      <a:pt x="938" y="293"/>
                    </a:lnTo>
                    <a:lnTo>
                      <a:pt x="927" y="304"/>
                    </a:lnTo>
                    <a:lnTo>
                      <a:pt x="905" y="385"/>
                    </a:lnTo>
                    <a:lnTo>
                      <a:pt x="851" y="471"/>
                    </a:lnTo>
                    <a:lnTo>
                      <a:pt x="797" y="629"/>
                    </a:lnTo>
                    <a:lnTo>
                      <a:pt x="797" y="741"/>
                    </a:lnTo>
                    <a:lnTo>
                      <a:pt x="1376" y="720"/>
                    </a:lnTo>
                    <a:lnTo>
                      <a:pt x="1387" y="736"/>
                    </a:lnTo>
                    <a:lnTo>
                      <a:pt x="1371" y="790"/>
                    </a:lnTo>
                    <a:lnTo>
                      <a:pt x="1376" y="877"/>
                    </a:lnTo>
                    <a:lnTo>
                      <a:pt x="1436" y="936"/>
                    </a:lnTo>
                    <a:lnTo>
                      <a:pt x="1452" y="1007"/>
                    </a:lnTo>
                    <a:lnTo>
                      <a:pt x="1366" y="991"/>
                    </a:lnTo>
                    <a:lnTo>
                      <a:pt x="1290" y="958"/>
                    </a:lnTo>
                    <a:lnTo>
                      <a:pt x="1274" y="947"/>
                    </a:lnTo>
                    <a:lnTo>
                      <a:pt x="1252" y="963"/>
                    </a:lnTo>
                    <a:lnTo>
                      <a:pt x="1197" y="1012"/>
                    </a:lnTo>
                    <a:lnTo>
                      <a:pt x="1192" y="1039"/>
                    </a:lnTo>
                    <a:lnTo>
                      <a:pt x="1214" y="1066"/>
                    </a:lnTo>
                    <a:lnTo>
                      <a:pt x="1246" y="1077"/>
                    </a:lnTo>
                    <a:lnTo>
                      <a:pt x="1306" y="1072"/>
                    </a:lnTo>
                    <a:lnTo>
                      <a:pt x="1344" y="1050"/>
                    </a:lnTo>
                    <a:lnTo>
                      <a:pt x="1366" y="1033"/>
                    </a:lnTo>
                    <a:lnTo>
                      <a:pt x="1404" y="1033"/>
                    </a:lnTo>
                    <a:lnTo>
                      <a:pt x="1425" y="1033"/>
                    </a:lnTo>
                    <a:lnTo>
                      <a:pt x="1425" y="1045"/>
                    </a:lnTo>
                    <a:lnTo>
                      <a:pt x="1415" y="1061"/>
                    </a:lnTo>
                    <a:lnTo>
                      <a:pt x="1392" y="1082"/>
                    </a:lnTo>
                    <a:lnTo>
                      <a:pt x="1399" y="1104"/>
                    </a:lnTo>
                    <a:lnTo>
                      <a:pt x="1420" y="1115"/>
                    </a:lnTo>
                    <a:lnTo>
                      <a:pt x="1441" y="1120"/>
                    </a:lnTo>
                    <a:lnTo>
                      <a:pt x="1458" y="1109"/>
                    </a:lnTo>
                    <a:lnTo>
                      <a:pt x="1479" y="1061"/>
                    </a:lnTo>
                    <a:lnTo>
                      <a:pt x="1544" y="1039"/>
                    </a:lnTo>
                    <a:lnTo>
                      <a:pt x="1566" y="1023"/>
                    </a:lnTo>
                    <a:lnTo>
                      <a:pt x="1583" y="1023"/>
                    </a:lnTo>
                    <a:lnTo>
                      <a:pt x="1599" y="1045"/>
                    </a:lnTo>
                    <a:lnTo>
                      <a:pt x="1588" y="1072"/>
                    </a:lnTo>
                    <a:lnTo>
                      <a:pt x="1599" y="1082"/>
                    </a:lnTo>
                    <a:lnTo>
                      <a:pt x="1593" y="1109"/>
                    </a:lnTo>
                    <a:lnTo>
                      <a:pt x="1560" y="1126"/>
                    </a:lnTo>
                    <a:lnTo>
                      <a:pt x="1518" y="1191"/>
                    </a:lnTo>
                    <a:lnTo>
                      <a:pt x="1469" y="1223"/>
                    </a:lnTo>
                    <a:lnTo>
                      <a:pt x="1469" y="1256"/>
                    </a:lnTo>
                    <a:lnTo>
                      <a:pt x="1479" y="1282"/>
                    </a:lnTo>
                    <a:lnTo>
                      <a:pt x="1544" y="1321"/>
                    </a:lnTo>
                    <a:lnTo>
                      <a:pt x="1653" y="1363"/>
                    </a:lnTo>
                    <a:lnTo>
                      <a:pt x="1669" y="1385"/>
                    </a:lnTo>
                    <a:lnTo>
                      <a:pt x="1658" y="1407"/>
                    </a:lnTo>
                    <a:lnTo>
                      <a:pt x="1637" y="1418"/>
                    </a:lnTo>
                    <a:lnTo>
                      <a:pt x="1555" y="1450"/>
                    </a:lnTo>
                    <a:lnTo>
                      <a:pt x="1544" y="1379"/>
                    </a:lnTo>
                    <a:lnTo>
                      <a:pt x="1495" y="1363"/>
                    </a:lnTo>
                    <a:lnTo>
                      <a:pt x="1399" y="1326"/>
                    </a:lnTo>
                    <a:lnTo>
                      <a:pt x="1387" y="1293"/>
                    </a:lnTo>
                    <a:lnTo>
                      <a:pt x="1371" y="1282"/>
                    </a:lnTo>
                    <a:lnTo>
                      <a:pt x="1344" y="1293"/>
                    </a:lnTo>
                    <a:lnTo>
                      <a:pt x="1327" y="1358"/>
                    </a:lnTo>
                    <a:lnTo>
                      <a:pt x="1339" y="1369"/>
                    </a:lnTo>
                    <a:lnTo>
                      <a:pt x="1339" y="1379"/>
                    </a:lnTo>
                    <a:lnTo>
                      <a:pt x="1290" y="1418"/>
                    </a:lnTo>
                    <a:lnTo>
                      <a:pt x="1274" y="1412"/>
                    </a:lnTo>
                    <a:lnTo>
                      <a:pt x="1246" y="1374"/>
                    </a:lnTo>
                    <a:lnTo>
                      <a:pt x="1230" y="1374"/>
                    </a:lnTo>
                    <a:lnTo>
                      <a:pt x="1197" y="1385"/>
                    </a:lnTo>
                    <a:lnTo>
                      <a:pt x="1181" y="1369"/>
                    </a:lnTo>
                    <a:lnTo>
                      <a:pt x="1171" y="1374"/>
                    </a:lnTo>
                    <a:lnTo>
                      <a:pt x="1127" y="1418"/>
                    </a:lnTo>
                    <a:lnTo>
                      <a:pt x="1073" y="1423"/>
                    </a:lnTo>
                    <a:lnTo>
                      <a:pt x="1057" y="1407"/>
                    </a:lnTo>
                    <a:lnTo>
                      <a:pt x="1008" y="1402"/>
                    </a:lnTo>
                    <a:lnTo>
                      <a:pt x="932" y="1298"/>
                    </a:lnTo>
                    <a:lnTo>
                      <a:pt x="883" y="1293"/>
                    </a:lnTo>
                    <a:lnTo>
                      <a:pt x="840" y="1272"/>
                    </a:lnTo>
                    <a:lnTo>
                      <a:pt x="824" y="1244"/>
                    </a:lnTo>
                    <a:lnTo>
                      <a:pt x="813" y="1244"/>
                    </a:lnTo>
                    <a:lnTo>
                      <a:pt x="808" y="1239"/>
                    </a:lnTo>
                    <a:lnTo>
                      <a:pt x="808" y="1233"/>
                    </a:lnTo>
                    <a:lnTo>
                      <a:pt x="808" y="1217"/>
                    </a:lnTo>
                    <a:lnTo>
                      <a:pt x="785" y="1207"/>
                    </a:lnTo>
                    <a:lnTo>
                      <a:pt x="775" y="1217"/>
                    </a:lnTo>
                    <a:lnTo>
                      <a:pt x="743" y="1207"/>
                    </a:lnTo>
                    <a:lnTo>
                      <a:pt x="737" y="1201"/>
                    </a:lnTo>
                    <a:lnTo>
                      <a:pt x="726" y="1179"/>
                    </a:lnTo>
                    <a:lnTo>
                      <a:pt x="704" y="1179"/>
                    </a:lnTo>
                    <a:lnTo>
                      <a:pt x="645" y="1233"/>
                    </a:lnTo>
                    <a:lnTo>
                      <a:pt x="678" y="1272"/>
                    </a:lnTo>
                    <a:lnTo>
                      <a:pt x="666" y="1277"/>
                    </a:lnTo>
                    <a:lnTo>
                      <a:pt x="569" y="1282"/>
                    </a:lnTo>
                    <a:lnTo>
                      <a:pt x="401" y="1249"/>
                    </a:lnTo>
                    <a:lnTo>
                      <a:pt x="309" y="1217"/>
                    </a:lnTo>
                    <a:lnTo>
                      <a:pt x="87" y="1249"/>
                    </a:lnTo>
                    <a:lnTo>
                      <a:pt x="76" y="1233"/>
                    </a:lnTo>
                    <a:lnTo>
                      <a:pt x="66" y="1207"/>
                    </a:lnTo>
                    <a:lnTo>
                      <a:pt x="76" y="1196"/>
                    </a:lnTo>
                    <a:lnTo>
                      <a:pt x="87" y="1174"/>
                    </a:lnTo>
                    <a:lnTo>
                      <a:pt x="108" y="1147"/>
                    </a:lnTo>
                    <a:lnTo>
                      <a:pt x="136" y="1066"/>
                    </a:lnTo>
                    <a:lnTo>
                      <a:pt x="113" y="1033"/>
                    </a:lnTo>
                    <a:lnTo>
                      <a:pt x="113" y="1007"/>
                    </a:lnTo>
                    <a:lnTo>
                      <a:pt x="119" y="991"/>
                    </a:lnTo>
                    <a:lnTo>
                      <a:pt x="119" y="968"/>
                    </a:lnTo>
                    <a:lnTo>
                      <a:pt x="130" y="926"/>
                    </a:lnTo>
                    <a:lnTo>
                      <a:pt x="152" y="903"/>
                    </a:lnTo>
                    <a:lnTo>
                      <a:pt x="162" y="866"/>
                    </a:lnTo>
                    <a:lnTo>
                      <a:pt x="178" y="801"/>
                    </a:lnTo>
                    <a:lnTo>
                      <a:pt x="178" y="763"/>
                    </a:lnTo>
                    <a:lnTo>
                      <a:pt x="162" y="704"/>
                    </a:lnTo>
                    <a:lnTo>
                      <a:pt x="141" y="666"/>
                    </a:lnTo>
                    <a:lnTo>
                      <a:pt x="130" y="655"/>
                    </a:lnTo>
                    <a:lnTo>
                      <a:pt x="130" y="634"/>
                    </a:lnTo>
                    <a:lnTo>
                      <a:pt x="125" y="617"/>
                    </a:lnTo>
                    <a:lnTo>
                      <a:pt x="108" y="585"/>
                    </a:lnTo>
                    <a:lnTo>
                      <a:pt x="87" y="569"/>
                    </a:lnTo>
                    <a:lnTo>
                      <a:pt x="76" y="552"/>
                    </a:lnTo>
                    <a:lnTo>
                      <a:pt x="92" y="515"/>
                    </a:lnTo>
                    <a:lnTo>
                      <a:pt x="66" y="460"/>
                    </a:lnTo>
                    <a:lnTo>
                      <a:pt x="22" y="423"/>
                    </a:lnTo>
                    <a:lnTo>
                      <a:pt x="6" y="395"/>
                    </a:lnTo>
                    <a:lnTo>
                      <a:pt x="0" y="28"/>
                    </a:lnTo>
                    <a:close/>
                  </a:path>
                </a:pathLst>
              </a:custGeom>
              <a:solidFill>
                <a:schemeClr val="tx1">
                  <a:lumMod val="65000"/>
                  <a:lumOff val="35000"/>
                </a:schemeClr>
              </a:solidFill>
              <a:ln w="9525">
                <a:solidFill>
                  <a:schemeClr val="tx1">
                    <a:lumMod val="65000"/>
                    <a:lumOff val="35000"/>
                  </a:schemeClr>
                </a:solidFill>
                <a:round/>
                <a:headEnd/>
                <a:tailEnd/>
              </a:ln>
            </p:spPr>
          </p:sp>
          <p:sp>
            <p:nvSpPr>
              <p:cNvPr id="105" name="AR"/>
              <p:cNvSpPr>
                <a:spLocks/>
              </p:cNvSpPr>
              <p:nvPr/>
            </p:nvSpPr>
            <p:spPr bwMode="auto">
              <a:xfrm>
                <a:off x="2748982" y="2320747"/>
                <a:ext cx="361624" cy="321620"/>
              </a:xfrm>
              <a:custGeom>
                <a:avLst/>
                <a:gdLst>
                  <a:gd name="T0" fmla="*/ 0 w 1469"/>
                  <a:gd name="T1" fmla="*/ 2147483647 h 1342"/>
                  <a:gd name="T2" fmla="*/ 2147483647 w 1469"/>
                  <a:gd name="T3" fmla="*/ 0 h 1342"/>
                  <a:gd name="T4" fmla="*/ 2147483647 w 1469"/>
                  <a:gd name="T5" fmla="*/ 2147483647 h 1342"/>
                  <a:gd name="T6" fmla="*/ 2147483647 w 1469"/>
                  <a:gd name="T7" fmla="*/ 2147483647 h 1342"/>
                  <a:gd name="T8" fmla="*/ 2147483647 w 1469"/>
                  <a:gd name="T9" fmla="*/ 2147483647 h 1342"/>
                  <a:gd name="T10" fmla="*/ 2147483647 w 1469"/>
                  <a:gd name="T11" fmla="*/ 2147483647 h 1342"/>
                  <a:gd name="T12" fmla="*/ 2147483647 w 1469"/>
                  <a:gd name="T13" fmla="*/ 2147483647 h 1342"/>
                  <a:gd name="T14" fmla="*/ 2147483647 w 1469"/>
                  <a:gd name="T15" fmla="*/ 2147483647 h 1342"/>
                  <a:gd name="T16" fmla="*/ 2147483647 w 1469"/>
                  <a:gd name="T17" fmla="*/ 2147483647 h 1342"/>
                  <a:gd name="T18" fmla="*/ 2147483647 w 1469"/>
                  <a:gd name="T19" fmla="*/ 2147483647 h 1342"/>
                  <a:gd name="T20" fmla="*/ 2147483647 w 1469"/>
                  <a:gd name="T21" fmla="*/ 2147483647 h 1342"/>
                  <a:gd name="T22" fmla="*/ 2147483647 w 1469"/>
                  <a:gd name="T23" fmla="*/ 2147483647 h 1342"/>
                  <a:gd name="T24" fmla="*/ 2147483647 w 1469"/>
                  <a:gd name="T25" fmla="*/ 2147483647 h 1342"/>
                  <a:gd name="T26" fmla="*/ 2147483647 w 1469"/>
                  <a:gd name="T27" fmla="*/ 2147483647 h 1342"/>
                  <a:gd name="T28" fmla="*/ 2147483647 w 1469"/>
                  <a:gd name="T29" fmla="*/ 2147483647 h 1342"/>
                  <a:gd name="T30" fmla="*/ 2147483647 w 1469"/>
                  <a:gd name="T31" fmla="*/ 2147483647 h 1342"/>
                  <a:gd name="T32" fmla="*/ 2147483647 w 1469"/>
                  <a:gd name="T33" fmla="*/ 2147483647 h 1342"/>
                  <a:gd name="T34" fmla="*/ 2147483647 w 1469"/>
                  <a:gd name="T35" fmla="*/ 2147483647 h 1342"/>
                  <a:gd name="T36" fmla="*/ 2147483647 w 1469"/>
                  <a:gd name="T37" fmla="*/ 2147483647 h 1342"/>
                  <a:gd name="T38" fmla="*/ 2147483647 w 1469"/>
                  <a:gd name="T39" fmla="*/ 2147483647 h 1342"/>
                  <a:gd name="T40" fmla="*/ 2147483647 w 1469"/>
                  <a:gd name="T41" fmla="*/ 2147483647 h 1342"/>
                  <a:gd name="T42" fmla="*/ 2147483647 w 1469"/>
                  <a:gd name="T43" fmla="*/ 2147483647 h 1342"/>
                  <a:gd name="T44" fmla="*/ 2147483647 w 1469"/>
                  <a:gd name="T45" fmla="*/ 2147483647 h 1342"/>
                  <a:gd name="T46" fmla="*/ 2147483647 w 1469"/>
                  <a:gd name="T47" fmla="*/ 2147483647 h 1342"/>
                  <a:gd name="T48" fmla="*/ 2147483647 w 1469"/>
                  <a:gd name="T49" fmla="*/ 2147483647 h 1342"/>
                  <a:gd name="T50" fmla="*/ 2147483647 w 1469"/>
                  <a:gd name="T51" fmla="*/ 2147483647 h 1342"/>
                  <a:gd name="T52" fmla="*/ 2147483647 w 1469"/>
                  <a:gd name="T53" fmla="*/ 2147483647 h 1342"/>
                  <a:gd name="T54" fmla="*/ 2147483647 w 1469"/>
                  <a:gd name="T55" fmla="*/ 2147483647 h 1342"/>
                  <a:gd name="T56" fmla="*/ 2147483647 w 1469"/>
                  <a:gd name="T57" fmla="*/ 2147483647 h 1342"/>
                  <a:gd name="T58" fmla="*/ 2147483647 w 1469"/>
                  <a:gd name="T59" fmla="*/ 2147483647 h 1342"/>
                  <a:gd name="T60" fmla="*/ 2147483647 w 1469"/>
                  <a:gd name="T61" fmla="*/ 2147483647 h 1342"/>
                  <a:gd name="T62" fmla="*/ 2147483647 w 1469"/>
                  <a:gd name="T63" fmla="*/ 2147483647 h 1342"/>
                  <a:gd name="T64" fmla="*/ 2147483647 w 1469"/>
                  <a:gd name="T65" fmla="*/ 2147483647 h 1342"/>
                  <a:gd name="T66" fmla="*/ 2147483647 w 1469"/>
                  <a:gd name="T67" fmla="*/ 2147483647 h 1342"/>
                  <a:gd name="T68" fmla="*/ 2147483647 w 1469"/>
                  <a:gd name="T69" fmla="*/ 2147483647 h 1342"/>
                  <a:gd name="T70" fmla="*/ 2147483647 w 1469"/>
                  <a:gd name="T71" fmla="*/ 2147483647 h 1342"/>
                  <a:gd name="T72" fmla="*/ 2147483647 w 1469"/>
                  <a:gd name="T73" fmla="*/ 2147483647 h 1342"/>
                  <a:gd name="T74" fmla="*/ 2147483647 w 1469"/>
                  <a:gd name="T75" fmla="*/ 2147483647 h 1342"/>
                  <a:gd name="T76" fmla="*/ 2147483647 w 1469"/>
                  <a:gd name="T77" fmla="*/ 2147483647 h 1342"/>
                  <a:gd name="T78" fmla="*/ 2147483647 w 1469"/>
                  <a:gd name="T79" fmla="*/ 2147483647 h 1342"/>
                  <a:gd name="T80" fmla="*/ 2147483647 w 1469"/>
                  <a:gd name="T81" fmla="*/ 2147483647 h 1342"/>
                  <a:gd name="T82" fmla="*/ 2147483647 w 1469"/>
                  <a:gd name="T83" fmla="*/ 2147483647 h 1342"/>
                  <a:gd name="T84" fmla="*/ 2147483647 w 1469"/>
                  <a:gd name="T85" fmla="*/ 2147483647 h 1342"/>
                  <a:gd name="T86" fmla="*/ 2147483647 w 1469"/>
                  <a:gd name="T87" fmla="*/ 2147483647 h 1342"/>
                  <a:gd name="T88" fmla="*/ 2147483647 w 1469"/>
                  <a:gd name="T89" fmla="*/ 2147483647 h 1342"/>
                  <a:gd name="T90" fmla="*/ 2147483647 w 1469"/>
                  <a:gd name="T91" fmla="*/ 2147483647 h 1342"/>
                  <a:gd name="T92" fmla="*/ 2147483647 w 1469"/>
                  <a:gd name="T93" fmla="*/ 2147483647 h 1342"/>
                  <a:gd name="T94" fmla="*/ 2147483647 w 1469"/>
                  <a:gd name="T95" fmla="*/ 2147483647 h 1342"/>
                  <a:gd name="T96" fmla="*/ 0 w 1469"/>
                  <a:gd name="T97" fmla="*/ 2147483647 h 134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469"/>
                  <a:gd name="T148" fmla="*/ 0 h 1342"/>
                  <a:gd name="T149" fmla="*/ 1469 w 1469"/>
                  <a:gd name="T150" fmla="*/ 1342 h 134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469" h="1342">
                    <a:moveTo>
                      <a:pt x="0" y="55"/>
                    </a:moveTo>
                    <a:lnTo>
                      <a:pt x="1322" y="0"/>
                    </a:lnTo>
                    <a:lnTo>
                      <a:pt x="1317" y="17"/>
                    </a:lnTo>
                    <a:lnTo>
                      <a:pt x="1343" y="33"/>
                    </a:lnTo>
                    <a:lnTo>
                      <a:pt x="1355" y="65"/>
                    </a:lnTo>
                    <a:lnTo>
                      <a:pt x="1350" y="93"/>
                    </a:lnTo>
                    <a:lnTo>
                      <a:pt x="1311" y="125"/>
                    </a:lnTo>
                    <a:lnTo>
                      <a:pt x="1273" y="168"/>
                    </a:lnTo>
                    <a:lnTo>
                      <a:pt x="1268" y="195"/>
                    </a:lnTo>
                    <a:lnTo>
                      <a:pt x="1469" y="179"/>
                    </a:lnTo>
                    <a:lnTo>
                      <a:pt x="1463" y="195"/>
                    </a:lnTo>
                    <a:lnTo>
                      <a:pt x="1469" y="217"/>
                    </a:lnTo>
                    <a:lnTo>
                      <a:pt x="1452" y="249"/>
                    </a:lnTo>
                    <a:lnTo>
                      <a:pt x="1415" y="288"/>
                    </a:lnTo>
                    <a:lnTo>
                      <a:pt x="1403" y="363"/>
                    </a:lnTo>
                    <a:lnTo>
                      <a:pt x="1360" y="411"/>
                    </a:lnTo>
                    <a:lnTo>
                      <a:pt x="1371" y="455"/>
                    </a:lnTo>
                    <a:lnTo>
                      <a:pt x="1371" y="525"/>
                    </a:lnTo>
                    <a:lnTo>
                      <a:pt x="1360" y="525"/>
                    </a:lnTo>
                    <a:lnTo>
                      <a:pt x="1322" y="558"/>
                    </a:lnTo>
                    <a:lnTo>
                      <a:pt x="1322" y="579"/>
                    </a:lnTo>
                    <a:lnTo>
                      <a:pt x="1262" y="628"/>
                    </a:lnTo>
                    <a:lnTo>
                      <a:pt x="1241" y="687"/>
                    </a:lnTo>
                    <a:lnTo>
                      <a:pt x="1246" y="741"/>
                    </a:lnTo>
                    <a:lnTo>
                      <a:pt x="1241" y="780"/>
                    </a:lnTo>
                    <a:lnTo>
                      <a:pt x="1187" y="812"/>
                    </a:lnTo>
                    <a:lnTo>
                      <a:pt x="1149" y="866"/>
                    </a:lnTo>
                    <a:lnTo>
                      <a:pt x="1133" y="882"/>
                    </a:lnTo>
                    <a:lnTo>
                      <a:pt x="1133" y="931"/>
                    </a:lnTo>
                    <a:lnTo>
                      <a:pt x="1106" y="963"/>
                    </a:lnTo>
                    <a:lnTo>
                      <a:pt x="1106" y="1001"/>
                    </a:lnTo>
                    <a:lnTo>
                      <a:pt x="1084" y="1050"/>
                    </a:lnTo>
                    <a:lnTo>
                      <a:pt x="1057" y="1103"/>
                    </a:lnTo>
                    <a:lnTo>
                      <a:pt x="1068" y="1158"/>
                    </a:lnTo>
                    <a:lnTo>
                      <a:pt x="1094" y="1185"/>
                    </a:lnTo>
                    <a:lnTo>
                      <a:pt x="1100" y="1223"/>
                    </a:lnTo>
                    <a:lnTo>
                      <a:pt x="1111" y="1233"/>
                    </a:lnTo>
                    <a:lnTo>
                      <a:pt x="1111" y="1250"/>
                    </a:lnTo>
                    <a:lnTo>
                      <a:pt x="1094" y="1261"/>
                    </a:lnTo>
                    <a:lnTo>
                      <a:pt x="1084" y="1293"/>
                    </a:lnTo>
                    <a:lnTo>
                      <a:pt x="1089" y="1314"/>
                    </a:lnTo>
                    <a:lnTo>
                      <a:pt x="195" y="1342"/>
                    </a:lnTo>
                    <a:lnTo>
                      <a:pt x="189" y="1142"/>
                    </a:lnTo>
                    <a:lnTo>
                      <a:pt x="147" y="1131"/>
                    </a:lnTo>
                    <a:lnTo>
                      <a:pt x="103" y="1147"/>
                    </a:lnTo>
                    <a:lnTo>
                      <a:pt x="92" y="1147"/>
                    </a:lnTo>
                    <a:lnTo>
                      <a:pt x="49" y="1109"/>
                    </a:lnTo>
                    <a:lnTo>
                      <a:pt x="54" y="455"/>
                    </a:lnTo>
                    <a:lnTo>
                      <a:pt x="0" y="55"/>
                    </a:lnTo>
                    <a:close/>
                  </a:path>
                </a:pathLst>
              </a:custGeom>
              <a:solidFill>
                <a:schemeClr val="tx1">
                  <a:lumMod val="65000"/>
                  <a:lumOff val="35000"/>
                </a:schemeClr>
              </a:solidFill>
              <a:ln w="9525">
                <a:solidFill>
                  <a:schemeClr val="tx1">
                    <a:lumMod val="65000"/>
                    <a:lumOff val="35000"/>
                  </a:schemeClr>
                </a:solidFill>
                <a:round/>
                <a:headEnd/>
                <a:tailEnd/>
              </a:ln>
            </p:spPr>
          </p:sp>
        </p:grpSp>
        <p:sp>
          <p:nvSpPr>
            <p:cNvPr id="26" name="ID"/>
            <p:cNvSpPr>
              <a:spLocks/>
            </p:cNvSpPr>
            <p:nvPr/>
          </p:nvSpPr>
          <p:spPr bwMode="auto">
            <a:xfrm>
              <a:off x="1254269" y="1066425"/>
              <a:ext cx="425914" cy="691484"/>
            </a:xfrm>
            <a:custGeom>
              <a:avLst/>
              <a:gdLst>
                <a:gd name="T0" fmla="*/ 2147483647 w 1761"/>
                <a:gd name="T1" fmla="*/ 2147483647 h 2845"/>
                <a:gd name="T2" fmla="*/ 2147483647 w 1761"/>
                <a:gd name="T3" fmla="*/ 2147483647 h 2845"/>
                <a:gd name="T4" fmla="*/ 2147483647 w 1761"/>
                <a:gd name="T5" fmla="*/ 2147483647 h 2845"/>
                <a:gd name="T6" fmla="*/ 2147483647 w 1761"/>
                <a:gd name="T7" fmla="*/ 2147483647 h 2845"/>
                <a:gd name="T8" fmla="*/ 2147483647 w 1761"/>
                <a:gd name="T9" fmla="*/ 2147483647 h 2845"/>
                <a:gd name="T10" fmla="*/ 2147483647 w 1761"/>
                <a:gd name="T11" fmla="*/ 2147483647 h 2845"/>
                <a:gd name="T12" fmla="*/ 2147483647 w 1761"/>
                <a:gd name="T13" fmla="*/ 2147483647 h 2845"/>
                <a:gd name="T14" fmla="*/ 2147483647 w 1761"/>
                <a:gd name="T15" fmla="*/ 2147483647 h 2845"/>
                <a:gd name="T16" fmla="*/ 2147483647 w 1761"/>
                <a:gd name="T17" fmla="*/ 2147483647 h 2845"/>
                <a:gd name="T18" fmla="*/ 2147483647 w 1761"/>
                <a:gd name="T19" fmla="*/ 2147483647 h 2845"/>
                <a:gd name="T20" fmla="*/ 2147483647 w 1761"/>
                <a:gd name="T21" fmla="*/ 2147483647 h 2845"/>
                <a:gd name="T22" fmla="*/ 2147483647 w 1761"/>
                <a:gd name="T23" fmla="*/ 2147483647 h 2845"/>
                <a:gd name="T24" fmla="*/ 2147483647 w 1761"/>
                <a:gd name="T25" fmla="*/ 2147483647 h 2845"/>
                <a:gd name="T26" fmla="*/ 2147483647 w 1761"/>
                <a:gd name="T27" fmla="*/ 2147483647 h 2845"/>
                <a:gd name="T28" fmla="*/ 2147483647 w 1761"/>
                <a:gd name="T29" fmla="*/ 0 h 2845"/>
                <a:gd name="T30" fmla="*/ 2147483647 w 1761"/>
                <a:gd name="T31" fmla="*/ 2147483647 h 2845"/>
                <a:gd name="T32" fmla="*/ 2147483647 w 1761"/>
                <a:gd name="T33" fmla="*/ 2147483647 h 2845"/>
                <a:gd name="T34" fmla="*/ 2147483647 w 1761"/>
                <a:gd name="T35" fmla="*/ 2147483647 h 2845"/>
                <a:gd name="T36" fmla="*/ 2147483647 w 1761"/>
                <a:gd name="T37" fmla="*/ 2147483647 h 2845"/>
                <a:gd name="T38" fmla="*/ 2147483647 w 1761"/>
                <a:gd name="T39" fmla="*/ 2147483647 h 2845"/>
                <a:gd name="T40" fmla="*/ 2147483647 w 1761"/>
                <a:gd name="T41" fmla="*/ 2147483647 h 2845"/>
                <a:gd name="T42" fmla="*/ 2147483647 w 1761"/>
                <a:gd name="T43" fmla="*/ 2147483647 h 2845"/>
                <a:gd name="T44" fmla="*/ 2147483647 w 1761"/>
                <a:gd name="T45" fmla="*/ 2147483647 h 2845"/>
                <a:gd name="T46" fmla="*/ 2147483647 w 1761"/>
                <a:gd name="T47" fmla="*/ 2147483647 h 2845"/>
                <a:gd name="T48" fmla="*/ 2147483647 w 1761"/>
                <a:gd name="T49" fmla="*/ 2147483647 h 2845"/>
                <a:gd name="T50" fmla="*/ 2147483647 w 1761"/>
                <a:gd name="T51" fmla="*/ 2147483647 h 2845"/>
                <a:gd name="T52" fmla="*/ 2147483647 w 1761"/>
                <a:gd name="T53" fmla="*/ 2147483647 h 2845"/>
                <a:gd name="T54" fmla="*/ 2147483647 w 1761"/>
                <a:gd name="T55" fmla="*/ 2147483647 h 2845"/>
                <a:gd name="T56" fmla="*/ 2147483647 w 1761"/>
                <a:gd name="T57" fmla="*/ 2147483647 h 2845"/>
                <a:gd name="T58" fmla="*/ 2147483647 w 1761"/>
                <a:gd name="T59" fmla="*/ 2147483647 h 2845"/>
                <a:gd name="T60" fmla="*/ 2147483647 w 1761"/>
                <a:gd name="T61" fmla="*/ 2147483647 h 2845"/>
                <a:gd name="T62" fmla="*/ 2147483647 w 1761"/>
                <a:gd name="T63" fmla="*/ 2147483647 h 2845"/>
                <a:gd name="T64" fmla="*/ 2147483647 w 1761"/>
                <a:gd name="T65" fmla="*/ 2147483647 h 2845"/>
                <a:gd name="T66" fmla="*/ 2147483647 w 1761"/>
                <a:gd name="T67" fmla="*/ 2147483647 h 2845"/>
                <a:gd name="T68" fmla="*/ 2147483647 w 1761"/>
                <a:gd name="T69" fmla="*/ 2147483647 h 2845"/>
                <a:gd name="T70" fmla="*/ 2147483647 w 1761"/>
                <a:gd name="T71" fmla="*/ 2147483647 h 2845"/>
                <a:gd name="T72" fmla="*/ 2147483647 w 1761"/>
                <a:gd name="T73" fmla="*/ 2147483647 h 2845"/>
                <a:gd name="T74" fmla="*/ 2147483647 w 1761"/>
                <a:gd name="T75" fmla="*/ 2147483647 h 2845"/>
                <a:gd name="T76" fmla="*/ 2147483647 w 1761"/>
                <a:gd name="T77" fmla="*/ 2147483647 h 2845"/>
                <a:gd name="T78" fmla="*/ 2147483647 w 1761"/>
                <a:gd name="T79" fmla="*/ 2147483647 h 2845"/>
                <a:gd name="T80" fmla="*/ 2147483647 w 1761"/>
                <a:gd name="T81" fmla="*/ 2147483647 h 2845"/>
                <a:gd name="T82" fmla="*/ 2147483647 w 1761"/>
                <a:gd name="T83" fmla="*/ 2147483647 h 2845"/>
                <a:gd name="T84" fmla="*/ 2147483647 w 1761"/>
                <a:gd name="T85" fmla="*/ 2147483647 h 2845"/>
                <a:gd name="T86" fmla="*/ 2147483647 w 1761"/>
                <a:gd name="T87" fmla="*/ 2147483647 h 2845"/>
                <a:gd name="T88" fmla="*/ 2147483647 w 1761"/>
                <a:gd name="T89" fmla="*/ 2147483647 h 2845"/>
                <a:gd name="T90" fmla="*/ 2147483647 w 1761"/>
                <a:gd name="T91" fmla="*/ 2147483647 h 2845"/>
                <a:gd name="T92" fmla="*/ 2147483647 w 1761"/>
                <a:gd name="T93" fmla="*/ 2147483647 h 2845"/>
                <a:gd name="T94" fmla="*/ 2147483647 w 1761"/>
                <a:gd name="T95" fmla="*/ 2147483647 h 284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761"/>
                <a:gd name="T145" fmla="*/ 0 h 2845"/>
                <a:gd name="T146" fmla="*/ 1761 w 1761"/>
                <a:gd name="T147" fmla="*/ 2845 h 284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761" h="2845">
                  <a:moveTo>
                    <a:pt x="0" y="2537"/>
                  </a:moveTo>
                  <a:lnTo>
                    <a:pt x="146" y="1877"/>
                  </a:lnTo>
                  <a:lnTo>
                    <a:pt x="184" y="1828"/>
                  </a:lnTo>
                  <a:lnTo>
                    <a:pt x="184" y="1785"/>
                  </a:lnTo>
                  <a:lnTo>
                    <a:pt x="195" y="1785"/>
                  </a:lnTo>
                  <a:lnTo>
                    <a:pt x="200" y="1769"/>
                  </a:lnTo>
                  <a:lnTo>
                    <a:pt x="211" y="1747"/>
                  </a:lnTo>
                  <a:lnTo>
                    <a:pt x="190" y="1720"/>
                  </a:lnTo>
                  <a:lnTo>
                    <a:pt x="151" y="1699"/>
                  </a:lnTo>
                  <a:lnTo>
                    <a:pt x="141" y="1676"/>
                  </a:lnTo>
                  <a:lnTo>
                    <a:pt x="151" y="1634"/>
                  </a:lnTo>
                  <a:lnTo>
                    <a:pt x="216" y="1530"/>
                  </a:lnTo>
                  <a:lnTo>
                    <a:pt x="260" y="1514"/>
                  </a:lnTo>
                  <a:lnTo>
                    <a:pt x="287" y="1481"/>
                  </a:lnTo>
                  <a:lnTo>
                    <a:pt x="292" y="1460"/>
                  </a:lnTo>
                  <a:lnTo>
                    <a:pt x="314" y="1434"/>
                  </a:lnTo>
                  <a:lnTo>
                    <a:pt x="439" y="1239"/>
                  </a:lnTo>
                  <a:lnTo>
                    <a:pt x="434" y="1190"/>
                  </a:lnTo>
                  <a:lnTo>
                    <a:pt x="406" y="1168"/>
                  </a:lnTo>
                  <a:lnTo>
                    <a:pt x="379" y="1158"/>
                  </a:lnTo>
                  <a:lnTo>
                    <a:pt x="358" y="1125"/>
                  </a:lnTo>
                  <a:lnTo>
                    <a:pt x="352" y="1093"/>
                  </a:lnTo>
                  <a:lnTo>
                    <a:pt x="346" y="1044"/>
                  </a:lnTo>
                  <a:lnTo>
                    <a:pt x="358" y="1028"/>
                  </a:lnTo>
                  <a:lnTo>
                    <a:pt x="369" y="1012"/>
                  </a:lnTo>
                  <a:lnTo>
                    <a:pt x="346" y="979"/>
                  </a:lnTo>
                  <a:lnTo>
                    <a:pt x="346" y="947"/>
                  </a:lnTo>
                  <a:lnTo>
                    <a:pt x="358" y="936"/>
                  </a:lnTo>
                  <a:lnTo>
                    <a:pt x="569" y="0"/>
                  </a:lnTo>
                  <a:lnTo>
                    <a:pt x="563" y="0"/>
                  </a:lnTo>
                  <a:lnTo>
                    <a:pt x="797" y="60"/>
                  </a:lnTo>
                  <a:lnTo>
                    <a:pt x="737" y="417"/>
                  </a:lnTo>
                  <a:lnTo>
                    <a:pt x="774" y="513"/>
                  </a:lnTo>
                  <a:lnTo>
                    <a:pt x="791" y="573"/>
                  </a:lnTo>
                  <a:lnTo>
                    <a:pt x="774" y="611"/>
                  </a:lnTo>
                  <a:lnTo>
                    <a:pt x="758" y="627"/>
                  </a:lnTo>
                  <a:lnTo>
                    <a:pt x="781" y="649"/>
                  </a:lnTo>
                  <a:lnTo>
                    <a:pt x="807" y="687"/>
                  </a:lnTo>
                  <a:lnTo>
                    <a:pt x="872" y="752"/>
                  </a:lnTo>
                  <a:lnTo>
                    <a:pt x="916" y="849"/>
                  </a:lnTo>
                  <a:lnTo>
                    <a:pt x="927" y="893"/>
                  </a:lnTo>
                  <a:lnTo>
                    <a:pt x="948" y="942"/>
                  </a:lnTo>
                  <a:lnTo>
                    <a:pt x="986" y="942"/>
                  </a:lnTo>
                  <a:lnTo>
                    <a:pt x="986" y="973"/>
                  </a:lnTo>
                  <a:lnTo>
                    <a:pt x="1046" y="979"/>
                  </a:lnTo>
                  <a:lnTo>
                    <a:pt x="1062" y="1001"/>
                  </a:lnTo>
                  <a:lnTo>
                    <a:pt x="1002" y="1119"/>
                  </a:lnTo>
                  <a:lnTo>
                    <a:pt x="1007" y="1142"/>
                  </a:lnTo>
                  <a:lnTo>
                    <a:pt x="986" y="1158"/>
                  </a:lnTo>
                  <a:lnTo>
                    <a:pt x="981" y="1217"/>
                  </a:lnTo>
                  <a:lnTo>
                    <a:pt x="986" y="1223"/>
                  </a:lnTo>
                  <a:lnTo>
                    <a:pt x="986" y="1255"/>
                  </a:lnTo>
                  <a:lnTo>
                    <a:pt x="943" y="1282"/>
                  </a:lnTo>
                  <a:lnTo>
                    <a:pt x="943" y="1314"/>
                  </a:lnTo>
                  <a:lnTo>
                    <a:pt x="948" y="1336"/>
                  </a:lnTo>
                  <a:lnTo>
                    <a:pt x="932" y="1369"/>
                  </a:lnTo>
                  <a:lnTo>
                    <a:pt x="986" y="1418"/>
                  </a:lnTo>
                  <a:lnTo>
                    <a:pt x="1002" y="1411"/>
                  </a:lnTo>
                  <a:lnTo>
                    <a:pt x="1078" y="1353"/>
                  </a:lnTo>
                  <a:lnTo>
                    <a:pt x="1089" y="1341"/>
                  </a:lnTo>
                  <a:lnTo>
                    <a:pt x="1100" y="1353"/>
                  </a:lnTo>
                  <a:lnTo>
                    <a:pt x="1111" y="1379"/>
                  </a:lnTo>
                  <a:lnTo>
                    <a:pt x="1121" y="1385"/>
                  </a:lnTo>
                  <a:lnTo>
                    <a:pt x="1132" y="1395"/>
                  </a:lnTo>
                  <a:lnTo>
                    <a:pt x="1127" y="1444"/>
                  </a:lnTo>
                  <a:lnTo>
                    <a:pt x="1127" y="1514"/>
                  </a:lnTo>
                  <a:lnTo>
                    <a:pt x="1144" y="1563"/>
                  </a:lnTo>
                  <a:lnTo>
                    <a:pt x="1176" y="1606"/>
                  </a:lnTo>
                  <a:lnTo>
                    <a:pt x="1170" y="1634"/>
                  </a:lnTo>
                  <a:lnTo>
                    <a:pt x="1154" y="1666"/>
                  </a:lnTo>
                  <a:lnTo>
                    <a:pt x="1181" y="1709"/>
                  </a:lnTo>
                  <a:lnTo>
                    <a:pt x="1214" y="1709"/>
                  </a:lnTo>
                  <a:lnTo>
                    <a:pt x="1241" y="1747"/>
                  </a:lnTo>
                  <a:lnTo>
                    <a:pt x="1246" y="1769"/>
                  </a:lnTo>
                  <a:lnTo>
                    <a:pt x="1235" y="1817"/>
                  </a:lnTo>
                  <a:lnTo>
                    <a:pt x="1235" y="1828"/>
                  </a:lnTo>
                  <a:lnTo>
                    <a:pt x="1257" y="1871"/>
                  </a:lnTo>
                  <a:lnTo>
                    <a:pt x="1290" y="1893"/>
                  </a:lnTo>
                  <a:lnTo>
                    <a:pt x="1306" y="1855"/>
                  </a:lnTo>
                  <a:lnTo>
                    <a:pt x="1328" y="1845"/>
                  </a:lnTo>
                  <a:lnTo>
                    <a:pt x="1381" y="1866"/>
                  </a:lnTo>
                  <a:lnTo>
                    <a:pt x="1409" y="1871"/>
                  </a:lnTo>
                  <a:lnTo>
                    <a:pt x="1436" y="1850"/>
                  </a:lnTo>
                  <a:lnTo>
                    <a:pt x="1453" y="1845"/>
                  </a:lnTo>
                  <a:lnTo>
                    <a:pt x="1468" y="1861"/>
                  </a:lnTo>
                  <a:lnTo>
                    <a:pt x="1539" y="1866"/>
                  </a:lnTo>
                  <a:lnTo>
                    <a:pt x="1572" y="1882"/>
                  </a:lnTo>
                  <a:lnTo>
                    <a:pt x="1582" y="1871"/>
                  </a:lnTo>
                  <a:lnTo>
                    <a:pt x="1658" y="1877"/>
                  </a:lnTo>
                  <a:lnTo>
                    <a:pt x="1653" y="1845"/>
                  </a:lnTo>
                  <a:lnTo>
                    <a:pt x="1685" y="1817"/>
                  </a:lnTo>
                  <a:lnTo>
                    <a:pt x="1723" y="1855"/>
                  </a:lnTo>
                  <a:lnTo>
                    <a:pt x="1734" y="1904"/>
                  </a:lnTo>
                  <a:lnTo>
                    <a:pt x="1761" y="1925"/>
                  </a:lnTo>
                  <a:lnTo>
                    <a:pt x="1625" y="2845"/>
                  </a:lnTo>
                  <a:lnTo>
                    <a:pt x="807" y="2699"/>
                  </a:lnTo>
                  <a:lnTo>
                    <a:pt x="0" y="2537"/>
                  </a:lnTo>
                  <a:close/>
                </a:path>
              </a:pathLst>
            </a:custGeom>
            <a:solidFill>
              <a:schemeClr val="bg2">
                <a:lumMod val="20000"/>
                <a:lumOff val="80000"/>
              </a:schemeClr>
            </a:solidFill>
            <a:ln w="9525">
              <a:solidFill>
                <a:schemeClr val="bg2">
                  <a:lumMod val="20000"/>
                  <a:lumOff val="80000"/>
                </a:schemeClr>
              </a:solidFill>
              <a:round/>
              <a:headEnd/>
              <a:tailEnd/>
            </a:ln>
          </p:spPr>
        </p:sp>
        <p:sp>
          <p:nvSpPr>
            <p:cNvPr id="27" name="MT"/>
            <p:cNvSpPr>
              <a:spLocks/>
            </p:cNvSpPr>
            <p:nvPr/>
          </p:nvSpPr>
          <p:spPr bwMode="auto">
            <a:xfrm>
              <a:off x="1431064" y="1074465"/>
              <a:ext cx="731287" cy="466350"/>
            </a:xfrm>
            <a:custGeom>
              <a:avLst/>
              <a:gdLst>
                <a:gd name="T0" fmla="*/ 2147483647 w 3008"/>
                <a:gd name="T1" fmla="*/ 2147483647 h 1908"/>
                <a:gd name="T2" fmla="*/ 2147483647 w 3008"/>
                <a:gd name="T3" fmla="*/ 2147483647 h 1908"/>
                <a:gd name="T4" fmla="*/ 2147483647 w 3008"/>
                <a:gd name="T5" fmla="*/ 2147483647 h 1908"/>
                <a:gd name="T6" fmla="*/ 2147483647 w 3008"/>
                <a:gd name="T7" fmla="*/ 2147483647 h 1908"/>
                <a:gd name="T8" fmla="*/ 2147483647 w 3008"/>
                <a:gd name="T9" fmla="*/ 2147483647 h 1908"/>
                <a:gd name="T10" fmla="*/ 2147483647 w 3008"/>
                <a:gd name="T11" fmla="*/ 2147483647 h 1908"/>
                <a:gd name="T12" fmla="*/ 2147483647 w 3008"/>
                <a:gd name="T13" fmla="*/ 2147483647 h 1908"/>
                <a:gd name="T14" fmla="*/ 2147483647 w 3008"/>
                <a:gd name="T15" fmla="*/ 2147483647 h 1908"/>
                <a:gd name="T16" fmla="*/ 2147483647 w 3008"/>
                <a:gd name="T17" fmla="*/ 2147483647 h 1908"/>
                <a:gd name="T18" fmla="*/ 2147483647 w 3008"/>
                <a:gd name="T19" fmla="*/ 2147483647 h 1908"/>
                <a:gd name="T20" fmla="*/ 2147483647 w 3008"/>
                <a:gd name="T21" fmla="*/ 2147483647 h 1908"/>
                <a:gd name="T22" fmla="*/ 2147483647 w 3008"/>
                <a:gd name="T23" fmla="*/ 2147483647 h 1908"/>
                <a:gd name="T24" fmla="*/ 2147483647 w 3008"/>
                <a:gd name="T25" fmla="*/ 2147483647 h 1908"/>
                <a:gd name="T26" fmla="*/ 2147483647 w 3008"/>
                <a:gd name="T27" fmla="*/ 2147483647 h 1908"/>
                <a:gd name="T28" fmla="*/ 2147483647 w 3008"/>
                <a:gd name="T29" fmla="*/ 2147483647 h 1908"/>
                <a:gd name="T30" fmla="*/ 2147483647 w 3008"/>
                <a:gd name="T31" fmla="*/ 2147483647 h 1908"/>
                <a:gd name="T32" fmla="*/ 2147483647 w 3008"/>
                <a:gd name="T33" fmla="*/ 2147483647 h 1908"/>
                <a:gd name="T34" fmla="*/ 2147483647 w 3008"/>
                <a:gd name="T35" fmla="*/ 2147483647 h 1908"/>
                <a:gd name="T36" fmla="*/ 2147483647 w 3008"/>
                <a:gd name="T37" fmla="*/ 2147483647 h 1908"/>
                <a:gd name="T38" fmla="*/ 2147483647 w 3008"/>
                <a:gd name="T39" fmla="*/ 2147483647 h 1908"/>
                <a:gd name="T40" fmla="*/ 2147483647 w 3008"/>
                <a:gd name="T41" fmla="*/ 2147483647 h 1908"/>
                <a:gd name="T42" fmla="*/ 2147483647 w 3008"/>
                <a:gd name="T43" fmla="*/ 2147483647 h 1908"/>
                <a:gd name="T44" fmla="*/ 2147483647 w 3008"/>
                <a:gd name="T45" fmla="*/ 2147483647 h 1908"/>
                <a:gd name="T46" fmla="*/ 2147483647 w 3008"/>
                <a:gd name="T47" fmla="*/ 2147483647 h 1908"/>
                <a:gd name="T48" fmla="*/ 2147483647 w 3008"/>
                <a:gd name="T49" fmla="*/ 2147483647 h 1908"/>
                <a:gd name="T50" fmla="*/ 2147483647 w 3008"/>
                <a:gd name="T51" fmla="*/ 2147483647 h 1908"/>
                <a:gd name="T52" fmla="*/ 2147483647 w 3008"/>
                <a:gd name="T53" fmla="*/ 2147483647 h 1908"/>
                <a:gd name="T54" fmla="*/ 2147483647 w 3008"/>
                <a:gd name="T55" fmla="*/ 2147483647 h 1908"/>
                <a:gd name="T56" fmla="*/ 2147483647 w 3008"/>
                <a:gd name="T57" fmla="*/ 2147483647 h 1908"/>
                <a:gd name="T58" fmla="*/ 2147483647 w 3008"/>
                <a:gd name="T59" fmla="*/ 2147483647 h 1908"/>
                <a:gd name="T60" fmla="*/ 2147483647 w 3008"/>
                <a:gd name="T61" fmla="*/ 2147483647 h 1908"/>
                <a:gd name="T62" fmla="*/ 2147483647 w 3008"/>
                <a:gd name="T63" fmla="*/ 2147483647 h 1908"/>
                <a:gd name="T64" fmla="*/ 2147483647 w 3008"/>
                <a:gd name="T65" fmla="*/ 0 h 1908"/>
                <a:gd name="T66" fmla="*/ 2147483647 w 3008"/>
                <a:gd name="T67" fmla="*/ 2147483647 h 1908"/>
                <a:gd name="T68" fmla="*/ 2147483647 w 3008"/>
                <a:gd name="T69" fmla="*/ 2147483647 h 1908"/>
                <a:gd name="T70" fmla="*/ 2147483647 w 3008"/>
                <a:gd name="T71" fmla="*/ 2147483647 h 190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008"/>
                <a:gd name="T109" fmla="*/ 0 h 1908"/>
                <a:gd name="T110" fmla="*/ 3008 w 3008"/>
                <a:gd name="T111" fmla="*/ 1908 h 190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008" h="1908">
                  <a:moveTo>
                    <a:pt x="2889" y="1908"/>
                  </a:moveTo>
                  <a:lnTo>
                    <a:pt x="1051" y="1681"/>
                  </a:lnTo>
                  <a:lnTo>
                    <a:pt x="1024" y="1865"/>
                  </a:lnTo>
                  <a:lnTo>
                    <a:pt x="997" y="1844"/>
                  </a:lnTo>
                  <a:lnTo>
                    <a:pt x="986" y="1795"/>
                  </a:lnTo>
                  <a:lnTo>
                    <a:pt x="948" y="1757"/>
                  </a:lnTo>
                  <a:lnTo>
                    <a:pt x="916" y="1785"/>
                  </a:lnTo>
                  <a:lnTo>
                    <a:pt x="921" y="1817"/>
                  </a:lnTo>
                  <a:lnTo>
                    <a:pt x="845" y="1811"/>
                  </a:lnTo>
                  <a:lnTo>
                    <a:pt x="835" y="1822"/>
                  </a:lnTo>
                  <a:lnTo>
                    <a:pt x="802" y="1806"/>
                  </a:lnTo>
                  <a:lnTo>
                    <a:pt x="731" y="1801"/>
                  </a:lnTo>
                  <a:lnTo>
                    <a:pt x="716" y="1785"/>
                  </a:lnTo>
                  <a:lnTo>
                    <a:pt x="699" y="1790"/>
                  </a:lnTo>
                  <a:lnTo>
                    <a:pt x="672" y="1811"/>
                  </a:lnTo>
                  <a:lnTo>
                    <a:pt x="644" y="1806"/>
                  </a:lnTo>
                  <a:lnTo>
                    <a:pt x="591" y="1785"/>
                  </a:lnTo>
                  <a:lnTo>
                    <a:pt x="569" y="1795"/>
                  </a:lnTo>
                  <a:lnTo>
                    <a:pt x="553" y="1833"/>
                  </a:lnTo>
                  <a:lnTo>
                    <a:pt x="520" y="1811"/>
                  </a:lnTo>
                  <a:lnTo>
                    <a:pt x="498" y="1768"/>
                  </a:lnTo>
                  <a:lnTo>
                    <a:pt x="498" y="1757"/>
                  </a:lnTo>
                  <a:lnTo>
                    <a:pt x="509" y="1709"/>
                  </a:lnTo>
                  <a:lnTo>
                    <a:pt x="504" y="1687"/>
                  </a:lnTo>
                  <a:lnTo>
                    <a:pt x="477" y="1649"/>
                  </a:lnTo>
                  <a:lnTo>
                    <a:pt x="444" y="1649"/>
                  </a:lnTo>
                  <a:lnTo>
                    <a:pt x="417" y="1606"/>
                  </a:lnTo>
                  <a:lnTo>
                    <a:pt x="433" y="1574"/>
                  </a:lnTo>
                  <a:lnTo>
                    <a:pt x="439" y="1546"/>
                  </a:lnTo>
                  <a:lnTo>
                    <a:pt x="407" y="1503"/>
                  </a:lnTo>
                  <a:lnTo>
                    <a:pt x="390" y="1454"/>
                  </a:lnTo>
                  <a:lnTo>
                    <a:pt x="390" y="1384"/>
                  </a:lnTo>
                  <a:lnTo>
                    <a:pt x="395" y="1335"/>
                  </a:lnTo>
                  <a:lnTo>
                    <a:pt x="384" y="1325"/>
                  </a:lnTo>
                  <a:lnTo>
                    <a:pt x="374" y="1319"/>
                  </a:lnTo>
                  <a:lnTo>
                    <a:pt x="363" y="1293"/>
                  </a:lnTo>
                  <a:lnTo>
                    <a:pt x="352" y="1281"/>
                  </a:lnTo>
                  <a:lnTo>
                    <a:pt x="341" y="1293"/>
                  </a:lnTo>
                  <a:lnTo>
                    <a:pt x="265" y="1351"/>
                  </a:lnTo>
                  <a:lnTo>
                    <a:pt x="249" y="1358"/>
                  </a:lnTo>
                  <a:lnTo>
                    <a:pt x="195" y="1309"/>
                  </a:lnTo>
                  <a:lnTo>
                    <a:pt x="211" y="1276"/>
                  </a:lnTo>
                  <a:lnTo>
                    <a:pt x="206" y="1254"/>
                  </a:lnTo>
                  <a:lnTo>
                    <a:pt x="206" y="1222"/>
                  </a:lnTo>
                  <a:lnTo>
                    <a:pt x="249" y="1195"/>
                  </a:lnTo>
                  <a:lnTo>
                    <a:pt x="249" y="1163"/>
                  </a:lnTo>
                  <a:lnTo>
                    <a:pt x="244" y="1157"/>
                  </a:lnTo>
                  <a:lnTo>
                    <a:pt x="249" y="1098"/>
                  </a:lnTo>
                  <a:lnTo>
                    <a:pt x="270" y="1082"/>
                  </a:lnTo>
                  <a:lnTo>
                    <a:pt x="265" y="1059"/>
                  </a:lnTo>
                  <a:lnTo>
                    <a:pt x="325" y="941"/>
                  </a:lnTo>
                  <a:lnTo>
                    <a:pt x="309" y="919"/>
                  </a:lnTo>
                  <a:lnTo>
                    <a:pt x="249" y="913"/>
                  </a:lnTo>
                  <a:lnTo>
                    <a:pt x="249" y="882"/>
                  </a:lnTo>
                  <a:lnTo>
                    <a:pt x="211" y="882"/>
                  </a:lnTo>
                  <a:lnTo>
                    <a:pt x="190" y="833"/>
                  </a:lnTo>
                  <a:lnTo>
                    <a:pt x="179" y="789"/>
                  </a:lnTo>
                  <a:lnTo>
                    <a:pt x="135" y="692"/>
                  </a:lnTo>
                  <a:lnTo>
                    <a:pt x="70" y="627"/>
                  </a:lnTo>
                  <a:lnTo>
                    <a:pt x="44" y="589"/>
                  </a:lnTo>
                  <a:lnTo>
                    <a:pt x="21" y="567"/>
                  </a:lnTo>
                  <a:lnTo>
                    <a:pt x="37" y="551"/>
                  </a:lnTo>
                  <a:lnTo>
                    <a:pt x="54" y="513"/>
                  </a:lnTo>
                  <a:lnTo>
                    <a:pt x="37" y="453"/>
                  </a:lnTo>
                  <a:lnTo>
                    <a:pt x="0" y="357"/>
                  </a:lnTo>
                  <a:lnTo>
                    <a:pt x="60" y="0"/>
                  </a:lnTo>
                  <a:lnTo>
                    <a:pt x="335" y="49"/>
                  </a:lnTo>
                  <a:lnTo>
                    <a:pt x="1073" y="172"/>
                  </a:lnTo>
                  <a:lnTo>
                    <a:pt x="1831" y="302"/>
                  </a:lnTo>
                  <a:lnTo>
                    <a:pt x="3008" y="422"/>
                  </a:lnTo>
                  <a:lnTo>
                    <a:pt x="2915" y="1546"/>
                  </a:lnTo>
                  <a:lnTo>
                    <a:pt x="2889" y="1908"/>
                  </a:lnTo>
                  <a:close/>
                </a:path>
              </a:pathLst>
            </a:custGeom>
            <a:solidFill>
              <a:schemeClr val="bg2">
                <a:lumMod val="20000"/>
                <a:lumOff val="80000"/>
              </a:schemeClr>
            </a:solidFill>
            <a:ln w="9525">
              <a:solidFill>
                <a:schemeClr val="bg2">
                  <a:lumMod val="20000"/>
                  <a:lumOff val="80000"/>
                </a:schemeClr>
              </a:solidFill>
              <a:round/>
              <a:headEnd/>
              <a:tailEnd/>
            </a:ln>
          </p:spPr>
        </p:sp>
        <p:sp>
          <p:nvSpPr>
            <p:cNvPr id="28" name="WY"/>
            <p:cNvSpPr>
              <a:spLocks/>
            </p:cNvSpPr>
            <p:nvPr/>
          </p:nvSpPr>
          <p:spPr bwMode="auto">
            <a:xfrm>
              <a:off x="1631967" y="1484531"/>
              <a:ext cx="506276" cy="418106"/>
            </a:xfrm>
            <a:custGeom>
              <a:avLst/>
              <a:gdLst>
                <a:gd name="T0" fmla="*/ 2147483647 w 2060"/>
                <a:gd name="T1" fmla="*/ 2147483647 h 1699"/>
                <a:gd name="T2" fmla="*/ 2147483647 w 2060"/>
                <a:gd name="T3" fmla="*/ 2147483647 h 1699"/>
                <a:gd name="T4" fmla="*/ 2147483647 w 2060"/>
                <a:gd name="T5" fmla="*/ 2147483647 h 1699"/>
                <a:gd name="T6" fmla="*/ 2147483647 w 2060"/>
                <a:gd name="T7" fmla="*/ 0 h 1699"/>
                <a:gd name="T8" fmla="*/ 2147483647 w 2060"/>
                <a:gd name="T9" fmla="*/ 2147483647 h 1699"/>
                <a:gd name="T10" fmla="*/ 2147483647 w 2060"/>
                <a:gd name="T11" fmla="*/ 2147483647 h 1699"/>
                <a:gd name="T12" fmla="*/ 0 w 2060"/>
                <a:gd name="T13" fmla="*/ 2147483647 h 1699"/>
                <a:gd name="T14" fmla="*/ 2147483647 w 2060"/>
                <a:gd name="T15" fmla="*/ 2147483647 h 1699"/>
                <a:gd name="T16" fmla="*/ 2147483647 w 2060"/>
                <a:gd name="T17" fmla="*/ 2147483647 h 169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60"/>
                <a:gd name="T28" fmla="*/ 0 h 1699"/>
                <a:gd name="T29" fmla="*/ 2060 w 2060"/>
                <a:gd name="T30" fmla="*/ 1699 h 169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60" h="1699">
                  <a:moveTo>
                    <a:pt x="1929" y="1699"/>
                  </a:moveTo>
                  <a:lnTo>
                    <a:pt x="1994" y="958"/>
                  </a:lnTo>
                  <a:lnTo>
                    <a:pt x="2060" y="227"/>
                  </a:lnTo>
                  <a:lnTo>
                    <a:pt x="222" y="0"/>
                  </a:lnTo>
                  <a:lnTo>
                    <a:pt x="195" y="184"/>
                  </a:lnTo>
                  <a:lnTo>
                    <a:pt x="59" y="1104"/>
                  </a:lnTo>
                  <a:lnTo>
                    <a:pt x="0" y="1460"/>
                  </a:lnTo>
                  <a:lnTo>
                    <a:pt x="548" y="1548"/>
                  </a:lnTo>
                  <a:lnTo>
                    <a:pt x="1929" y="1699"/>
                  </a:lnTo>
                  <a:close/>
                </a:path>
              </a:pathLst>
            </a:custGeom>
            <a:solidFill>
              <a:schemeClr val="bg2">
                <a:lumMod val="20000"/>
                <a:lumOff val="80000"/>
              </a:schemeClr>
            </a:solidFill>
            <a:ln w="9525">
              <a:solidFill>
                <a:schemeClr val="bg2">
                  <a:lumMod val="20000"/>
                  <a:lumOff val="80000"/>
                </a:schemeClr>
              </a:solidFill>
              <a:round/>
              <a:headEnd/>
              <a:tailEnd/>
            </a:ln>
          </p:spPr>
        </p:sp>
        <p:sp>
          <p:nvSpPr>
            <p:cNvPr id="29" name="CO"/>
            <p:cNvSpPr>
              <a:spLocks/>
            </p:cNvSpPr>
            <p:nvPr/>
          </p:nvSpPr>
          <p:spPr bwMode="auto">
            <a:xfrm>
              <a:off x="1720364" y="1862436"/>
              <a:ext cx="522348" cy="418106"/>
            </a:xfrm>
            <a:custGeom>
              <a:avLst/>
              <a:gdLst>
                <a:gd name="T0" fmla="*/ 0 w 2141"/>
                <a:gd name="T1" fmla="*/ 2147483647 h 1692"/>
                <a:gd name="T2" fmla="*/ 2147483647 w 2141"/>
                <a:gd name="T3" fmla="*/ 0 h 1692"/>
                <a:gd name="T4" fmla="*/ 2147483647 w 2141"/>
                <a:gd name="T5" fmla="*/ 2147483647 h 1692"/>
                <a:gd name="T6" fmla="*/ 2147483647 w 2141"/>
                <a:gd name="T7" fmla="*/ 2147483647 h 1692"/>
                <a:gd name="T8" fmla="*/ 2147483647 w 2141"/>
                <a:gd name="T9" fmla="*/ 2147483647 h 1692"/>
                <a:gd name="T10" fmla="*/ 2147483647 w 2141"/>
                <a:gd name="T11" fmla="*/ 2147483647 h 1692"/>
                <a:gd name="T12" fmla="*/ 2147483647 w 2141"/>
                <a:gd name="T13" fmla="*/ 2147483647 h 1692"/>
                <a:gd name="T14" fmla="*/ 0 w 2141"/>
                <a:gd name="T15" fmla="*/ 2147483647 h 1692"/>
                <a:gd name="T16" fmla="*/ 0 60000 65536"/>
                <a:gd name="T17" fmla="*/ 0 60000 65536"/>
                <a:gd name="T18" fmla="*/ 0 60000 65536"/>
                <a:gd name="T19" fmla="*/ 0 60000 65536"/>
                <a:gd name="T20" fmla="*/ 0 60000 65536"/>
                <a:gd name="T21" fmla="*/ 0 60000 65536"/>
                <a:gd name="T22" fmla="*/ 0 60000 65536"/>
                <a:gd name="T23" fmla="*/ 0 60000 65536"/>
                <a:gd name="T24" fmla="*/ 0 w 2141"/>
                <a:gd name="T25" fmla="*/ 0 h 1692"/>
                <a:gd name="T26" fmla="*/ 2141 w 2141"/>
                <a:gd name="T27" fmla="*/ 1692 h 16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41" h="1692">
                  <a:moveTo>
                    <a:pt x="0" y="1475"/>
                  </a:moveTo>
                  <a:lnTo>
                    <a:pt x="201" y="0"/>
                  </a:lnTo>
                  <a:lnTo>
                    <a:pt x="1582" y="151"/>
                  </a:lnTo>
                  <a:lnTo>
                    <a:pt x="2141" y="199"/>
                  </a:lnTo>
                  <a:lnTo>
                    <a:pt x="2118" y="567"/>
                  </a:lnTo>
                  <a:lnTo>
                    <a:pt x="2053" y="1692"/>
                  </a:lnTo>
                  <a:lnTo>
                    <a:pt x="1766" y="1670"/>
                  </a:lnTo>
                  <a:lnTo>
                    <a:pt x="0" y="1475"/>
                  </a:lnTo>
                  <a:close/>
                </a:path>
              </a:pathLst>
            </a:custGeom>
            <a:solidFill>
              <a:schemeClr val="bg2">
                <a:lumMod val="20000"/>
                <a:lumOff val="80000"/>
              </a:schemeClr>
            </a:solidFill>
            <a:ln w="9525">
              <a:solidFill>
                <a:schemeClr val="bg2">
                  <a:lumMod val="20000"/>
                  <a:lumOff val="80000"/>
                </a:schemeClr>
              </a:solidFill>
              <a:round/>
              <a:headEnd/>
              <a:tailEnd/>
            </a:ln>
          </p:spPr>
        </p:sp>
        <p:sp>
          <p:nvSpPr>
            <p:cNvPr id="30" name="UT"/>
            <p:cNvSpPr>
              <a:spLocks/>
            </p:cNvSpPr>
            <p:nvPr/>
          </p:nvSpPr>
          <p:spPr bwMode="auto">
            <a:xfrm>
              <a:off x="1366775" y="1717706"/>
              <a:ext cx="401806" cy="506552"/>
            </a:xfrm>
            <a:custGeom>
              <a:avLst/>
              <a:gdLst>
                <a:gd name="T0" fmla="*/ 2147483647 w 1664"/>
                <a:gd name="T1" fmla="*/ 2147483647 h 2065"/>
                <a:gd name="T2" fmla="*/ 2147483647 w 1664"/>
                <a:gd name="T3" fmla="*/ 2147483647 h 2065"/>
                <a:gd name="T4" fmla="*/ 2147483647 w 1664"/>
                <a:gd name="T5" fmla="*/ 2147483647 h 2065"/>
                <a:gd name="T6" fmla="*/ 2147483647 w 1664"/>
                <a:gd name="T7" fmla="*/ 2147483647 h 2065"/>
                <a:gd name="T8" fmla="*/ 2147483647 w 1664"/>
                <a:gd name="T9" fmla="*/ 0 h 2065"/>
                <a:gd name="T10" fmla="*/ 0 w 1664"/>
                <a:gd name="T11" fmla="*/ 2147483647 h 2065"/>
                <a:gd name="T12" fmla="*/ 0 w 1664"/>
                <a:gd name="T13" fmla="*/ 2147483647 h 2065"/>
                <a:gd name="T14" fmla="*/ 2147483647 w 1664"/>
                <a:gd name="T15" fmla="*/ 2147483647 h 2065"/>
                <a:gd name="T16" fmla="*/ 0 60000 65536"/>
                <a:gd name="T17" fmla="*/ 0 60000 65536"/>
                <a:gd name="T18" fmla="*/ 0 60000 65536"/>
                <a:gd name="T19" fmla="*/ 0 60000 65536"/>
                <a:gd name="T20" fmla="*/ 0 60000 65536"/>
                <a:gd name="T21" fmla="*/ 0 60000 65536"/>
                <a:gd name="T22" fmla="*/ 0 60000 65536"/>
                <a:gd name="T23" fmla="*/ 0 60000 65536"/>
                <a:gd name="T24" fmla="*/ 0 w 1664"/>
                <a:gd name="T25" fmla="*/ 0 h 2065"/>
                <a:gd name="T26" fmla="*/ 1664 w 1664"/>
                <a:gd name="T27" fmla="*/ 2065 h 20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64" h="2065">
                  <a:moveTo>
                    <a:pt x="1463" y="2065"/>
                  </a:moveTo>
                  <a:lnTo>
                    <a:pt x="1664" y="590"/>
                  </a:lnTo>
                  <a:lnTo>
                    <a:pt x="1116" y="502"/>
                  </a:lnTo>
                  <a:lnTo>
                    <a:pt x="1175" y="146"/>
                  </a:lnTo>
                  <a:lnTo>
                    <a:pt x="357" y="0"/>
                  </a:lnTo>
                  <a:lnTo>
                    <a:pt x="0" y="1832"/>
                  </a:lnTo>
                  <a:lnTo>
                    <a:pt x="0" y="1839"/>
                  </a:lnTo>
                  <a:lnTo>
                    <a:pt x="1463" y="2065"/>
                  </a:lnTo>
                  <a:close/>
                </a:path>
              </a:pathLst>
            </a:custGeom>
            <a:solidFill>
              <a:schemeClr val="bg2">
                <a:lumMod val="20000"/>
                <a:lumOff val="80000"/>
              </a:schemeClr>
            </a:solidFill>
            <a:ln w="9525">
              <a:solidFill>
                <a:schemeClr val="bg2">
                  <a:lumMod val="20000"/>
                  <a:lumOff val="80000"/>
                </a:schemeClr>
              </a:solidFill>
              <a:round/>
              <a:headEnd/>
              <a:tailEnd/>
            </a:ln>
          </p:spPr>
        </p:sp>
        <p:sp>
          <p:nvSpPr>
            <p:cNvPr id="31" name="Freeform 30"/>
            <p:cNvSpPr>
              <a:spLocks/>
            </p:cNvSpPr>
            <p:nvPr/>
          </p:nvSpPr>
          <p:spPr bwMode="auto">
            <a:xfrm>
              <a:off x="522981" y="3776079"/>
              <a:ext cx="24108" cy="16081"/>
            </a:xfrm>
            <a:custGeom>
              <a:avLst/>
              <a:gdLst>
                <a:gd name="T0" fmla="*/ 2147483647 w 100"/>
                <a:gd name="T1" fmla="*/ 2147483647 h 42"/>
                <a:gd name="T2" fmla="*/ 2147483647 w 100"/>
                <a:gd name="T3" fmla="*/ 2147483647 h 42"/>
                <a:gd name="T4" fmla="*/ 2147483647 w 100"/>
                <a:gd name="T5" fmla="*/ 2147483647 h 42"/>
                <a:gd name="T6" fmla="*/ 2147483647 w 100"/>
                <a:gd name="T7" fmla="*/ 2147483647 h 42"/>
                <a:gd name="T8" fmla="*/ 2147483647 w 100"/>
                <a:gd name="T9" fmla="*/ 2147483647 h 42"/>
                <a:gd name="T10" fmla="*/ 2147483647 w 100"/>
                <a:gd name="T11" fmla="*/ 0 h 42"/>
                <a:gd name="T12" fmla="*/ 2147483647 w 100"/>
                <a:gd name="T13" fmla="*/ 0 h 42"/>
                <a:gd name="T14" fmla="*/ 2147483647 w 100"/>
                <a:gd name="T15" fmla="*/ 2147483647 h 42"/>
                <a:gd name="T16" fmla="*/ 2147483647 w 100"/>
                <a:gd name="T17" fmla="*/ 2147483647 h 42"/>
                <a:gd name="T18" fmla="*/ 2147483647 w 100"/>
                <a:gd name="T19" fmla="*/ 2147483647 h 42"/>
                <a:gd name="T20" fmla="*/ 2147483647 w 100"/>
                <a:gd name="T21" fmla="*/ 2147483647 h 42"/>
                <a:gd name="T22" fmla="*/ 2147483647 w 100"/>
                <a:gd name="T23" fmla="*/ 2147483647 h 42"/>
                <a:gd name="T24" fmla="*/ 2147483647 w 100"/>
                <a:gd name="T25" fmla="*/ 2147483647 h 42"/>
                <a:gd name="T26" fmla="*/ 2147483647 w 100"/>
                <a:gd name="T27" fmla="*/ 2147483647 h 42"/>
                <a:gd name="T28" fmla="*/ 2147483647 w 100"/>
                <a:gd name="T29" fmla="*/ 2147483647 h 42"/>
                <a:gd name="T30" fmla="*/ 2147483647 w 100"/>
                <a:gd name="T31" fmla="*/ 2147483647 h 42"/>
                <a:gd name="T32" fmla="*/ 2147483647 w 100"/>
                <a:gd name="T33" fmla="*/ 2147483647 h 42"/>
                <a:gd name="T34" fmla="*/ 2147483647 w 100"/>
                <a:gd name="T35" fmla="*/ 2147483647 h 42"/>
                <a:gd name="T36" fmla="*/ 2147483647 w 100"/>
                <a:gd name="T37" fmla="*/ 2147483647 h 42"/>
                <a:gd name="T38" fmla="*/ 2147483647 w 100"/>
                <a:gd name="T39" fmla="*/ 2147483647 h 42"/>
                <a:gd name="T40" fmla="*/ 2147483647 w 100"/>
                <a:gd name="T41" fmla="*/ 2147483647 h 42"/>
                <a:gd name="T42" fmla="*/ 2147483647 w 100"/>
                <a:gd name="T43" fmla="*/ 2147483647 h 42"/>
                <a:gd name="T44" fmla="*/ 2147483647 w 100"/>
                <a:gd name="T45" fmla="*/ 2147483647 h 42"/>
                <a:gd name="T46" fmla="*/ 2147483647 w 100"/>
                <a:gd name="T47" fmla="*/ 2147483647 h 42"/>
                <a:gd name="T48" fmla="*/ 2147483647 w 100"/>
                <a:gd name="T49" fmla="*/ 2147483647 h 42"/>
                <a:gd name="T50" fmla="*/ 2147483647 w 100"/>
                <a:gd name="T51" fmla="*/ 2147483647 h 42"/>
                <a:gd name="T52" fmla="*/ 2147483647 w 100"/>
                <a:gd name="T53" fmla="*/ 2147483647 h 42"/>
                <a:gd name="T54" fmla="*/ 2147483647 w 100"/>
                <a:gd name="T55" fmla="*/ 2147483647 h 42"/>
                <a:gd name="T56" fmla="*/ 2147483647 w 100"/>
                <a:gd name="T57" fmla="*/ 2147483647 h 42"/>
                <a:gd name="T58" fmla="*/ 2147483647 w 100"/>
                <a:gd name="T59" fmla="*/ 2147483647 h 42"/>
                <a:gd name="T60" fmla="*/ 2147483647 w 100"/>
                <a:gd name="T61" fmla="*/ 2147483647 h 42"/>
                <a:gd name="T62" fmla="*/ 2147483647 w 100"/>
                <a:gd name="T63" fmla="*/ 2147483647 h 42"/>
                <a:gd name="T64" fmla="*/ 2147483647 w 100"/>
                <a:gd name="T65" fmla="*/ 2147483647 h 42"/>
                <a:gd name="T66" fmla="*/ 2147483647 w 100"/>
                <a:gd name="T67" fmla="*/ 2147483647 h 42"/>
                <a:gd name="T68" fmla="*/ 2147483647 w 100"/>
                <a:gd name="T69" fmla="*/ 2147483647 h 42"/>
                <a:gd name="T70" fmla="*/ 2147483647 w 100"/>
                <a:gd name="T71" fmla="*/ 2147483647 h 42"/>
                <a:gd name="T72" fmla="*/ 2147483647 w 100"/>
                <a:gd name="T73" fmla="*/ 2147483647 h 42"/>
                <a:gd name="T74" fmla="*/ 2147483647 w 100"/>
                <a:gd name="T75" fmla="*/ 2147483647 h 42"/>
                <a:gd name="T76" fmla="*/ 2147483647 w 100"/>
                <a:gd name="T77" fmla="*/ 2147483647 h 42"/>
                <a:gd name="T78" fmla="*/ 2147483647 w 100"/>
                <a:gd name="T79" fmla="*/ 2147483647 h 42"/>
                <a:gd name="T80" fmla="*/ 2147483647 w 100"/>
                <a:gd name="T81" fmla="*/ 2147483647 h 42"/>
                <a:gd name="T82" fmla="*/ 2147483647 w 100"/>
                <a:gd name="T83" fmla="*/ 2147483647 h 42"/>
                <a:gd name="T84" fmla="*/ 2147483647 w 100"/>
                <a:gd name="T85" fmla="*/ 2147483647 h 42"/>
                <a:gd name="T86" fmla="*/ 2147483647 w 100"/>
                <a:gd name="T87" fmla="*/ 2147483647 h 42"/>
                <a:gd name="T88" fmla="*/ 2147483647 w 100"/>
                <a:gd name="T89" fmla="*/ 2147483647 h 42"/>
                <a:gd name="T90" fmla="*/ 2147483647 w 100"/>
                <a:gd name="T91" fmla="*/ 2147483647 h 42"/>
                <a:gd name="T92" fmla="*/ 2147483647 w 100"/>
                <a:gd name="T93" fmla="*/ 2147483647 h 42"/>
                <a:gd name="T94" fmla="*/ 2147483647 w 100"/>
                <a:gd name="T95" fmla="*/ 2147483647 h 42"/>
                <a:gd name="T96" fmla="*/ 2147483647 w 100"/>
                <a:gd name="T97" fmla="*/ 2147483647 h 42"/>
                <a:gd name="T98" fmla="*/ 2147483647 w 100"/>
                <a:gd name="T99" fmla="*/ 2147483647 h 42"/>
                <a:gd name="T100" fmla="*/ 0 w 100"/>
                <a:gd name="T101" fmla="*/ 2147483647 h 42"/>
                <a:gd name="T102" fmla="*/ 0 w 100"/>
                <a:gd name="T103" fmla="*/ 2147483647 h 42"/>
                <a:gd name="T104" fmla="*/ 2147483647 w 100"/>
                <a:gd name="T105" fmla="*/ 2147483647 h 4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00"/>
                <a:gd name="T160" fmla="*/ 0 h 42"/>
                <a:gd name="T161" fmla="*/ 100 w 100"/>
                <a:gd name="T162" fmla="*/ 42 h 4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00" h="42">
                  <a:moveTo>
                    <a:pt x="1" y="14"/>
                  </a:moveTo>
                  <a:lnTo>
                    <a:pt x="10" y="9"/>
                  </a:lnTo>
                  <a:lnTo>
                    <a:pt x="18" y="5"/>
                  </a:lnTo>
                  <a:lnTo>
                    <a:pt x="28" y="2"/>
                  </a:lnTo>
                  <a:lnTo>
                    <a:pt x="37" y="1"/>
                  </a:lnTo>
                  <a:lnTo>
                    <a:pt x="46" y="0"/>
                  </a:lnTo>
                  <a:lnTo>
                    <a:pt x="55" y="0"/>
                  </a:lnTo>
                  <a:lnTo>
                    <a:pt x="63" y="2"/>
                  </a:lnTo>
                  <a:lnTo>
                    <a:pt x="72" y="3"/>
                  </a:lnTo>
                  <a:lnTo>
                    <a:pt x="74" y="3"/>
                  </a:lnTo>
                  <a:lnTo>
                    <a:pt x="72" y="3"/>
                  </a:lnTo>
                  <a:lnTo>
                    <a:pt x="78" y="4"/>
                  </a:lnTo>
                  <a:lnTo>
                    <a:pt x="84" y="5"/>
                  </a:lnTo>
                  <a:lnTo>
                    <a:pt x="90" y="7"/>
                  </a:lnTo>
                  <a:lnTo>
                    <a:pt x="94" y="10"/>
                  </a:lnTo>
                  <a:lnTo>
                    <a:pt x="97" y="13"/>
                  </a:lnTo>
                  <a:lnTo>
                    <a:pt x="100" y="17"/>
                  </a:lnTo>
                  <a:lnTo>
                    <a:pt x="100" y="21"/>
                  </a:lnTo>
                  <a:lnTo>
                    <a:pt x="99" y="25"/>
                  </a:lnTo>
                  <a:lnTo>
                    <a:pt x="96" y="26"/>
                  </a:lnTo>
                  <a:lnTo>
                    <a:pt x="92" y="27"/>
                  </a:lnTo>
                  <a:lnTo>
                    <a:pt x="89" y="27"/>
                  </a:lnTo>
                  <a:lnTo>
                    <a:pt x="85" y="27"/>
                  </a:lnTo>
                  <a:lnTo>
                    <a:pt x="77" y="25"/>
                  </a:lnTo>
                  <a:lnTo>
                    <a:pt x="66" y="25"/>
                  </a:lnTo>
                  <a:lnTo>
                    <a:pt x="64" y="33"/>
                  </a:lnTo>
                  <a:lnTo>
                    <a:pt x="61" y="42"/>
                  </a:lnTo>
                  <a:lnTo>
                    <a:pt x="50" y="42"/>
                  </a:lnTo>
                  <a:lnTo>
                    <a:pt x="40" y="42"/>
                  </a:lnTo>
                  <a:lnTo>
                    <a:pt x="37" y="37"/>
                  </a:lnTo>
                  <a:lnTo>
                    <a:pt x="36" y="33"/>
                  </a:lnTo>
                  <a:lnTo>
                    <a:pt x="36" y="31"/>
                  </a:lnTo>
                  <a:lnTo>
                    <a:pt x="34" y="29"/>
                  </a:lnTo>
                  <a:lnTo>
                    <a:pt x="32" y="27"/>
                  </a:lnTo>
                  <a:lnTo>
                    <a:pt x="29" y="25"/>
                  </a:lnTo>
                  <a:lnTo>
                    <a:pt x="28" y="23"/>
                  </a:lnTo>
                  <a:lnTo>
                    <a:pt x="27" y="21"/>
                  </a:lnTo>
                  <a:lnTo>
                    <a:pt x="27" y="19"/>
                  </a:lnTo>
                  <a:lnTo>
                    <a:pt x="27" y="17"/>
                  </a:lnTo>
                  <a:lnTo>
                    <a:pt x="28" y="15"/>
                  </a:lnTo>
                  <a:lnTo>
                    <a:pt x="29" y="14"/>
                  </a:lnTo>
                  <a:lnTo>
                    <a:pt x="18" y="21"/>
                  </a:lnTo>
                  <a:lnTo>
                    <a:pt x="12" y="25"/>
                  </a:lnTo>
                  <a:lnTo>
                    <a:pt x="12" y="17"/>
                  </a:lnTo>
                  <a:lnTo>
                    <a:pt x="12" y="14"/>
                  </a:lnTo>
                  <a:lnTo>
                    <a:pt x="10" y="12"/>
                  </a:lnTo>
                  <a:lnTo>
                    <a:pt x="7" y="12"/>
                  </a:lnTo>
                  <a:lnTo>
                    <a:pt x="5" y="12"/>
                  </a:lnTo>
                  <a:lnTo>
                    <a:pt x="3" y="12"/>
                  </a:lnTo>
                  <a:lnTo>
                    <a:pt x="1" y="13"/>
                  </a:lnTo>
                  <a:lnTo>
                    <a:pt x="0" y="13"/>
                  </a:lnTo>
                  <a:lnTo>
                    <a:pt x="0" y="14"/>
                  </a:lnTo>
                  <a:lnTo>
                    <a:pt x="1" y="14"/>
                  </a:lnTo>
                  <a:close/>
                </a:path>
              </a:pathLst>
            </a:custGeom>
            <a:solidFill>
              <a:schemeClr val="accent3"/>
            </a:solidFill>
            <a:ln w="9525">
              <a:solidFill>
                <a:schemeClr val="accent3"/>
              </a:solidFill>
              <a:round/>
              <a:headEnd/>
              <a:tailEnd/>
            </a:ln>
          </p:spPr>
        </p:sp>
        <p:sp>
          <p:nvSpPr>
            <p:cNvPr id="32" name="Freeform 31"/>
            <p:cNvSpPr>
              <a:spLocks/>
            </p:cNvSpPr>
            <p:nvPr/>
          </p:nvSpPr>
          <p:spPr bwMode="auto">
            <a:xfrm>
              <a:off x="643523" y="3864525"/>
              <a:ext cx="16072" cy="16081"/>
            </a:xfrm>
            <a:custGeom>
              <a:avLst/>
              <a:gdLst>
                <a:gd name="T0" fmla="*/ 2147483647 w 84"/>
                <a:gd name="T1" fmla="*/ 2147483647 h 76"/>
                <a:gd name="T2" fmla="*/ 2147483647 w 84"/>
                <a:gd name="T3" fmla="*/ 2147483647 h 76"/>
                <a:gd name="T4" fmla="*/ 2147483647 w 84"/>
                <a:gd name="T5" fmla="*/ 2147483647 h 76"/>
                <a:gd name="T6" fmla="*/ 2147483647 w 84"/>
                <a:gd name="T7" fmla="*/ 2147483647 h 76"/>
                <a:gd name="T8" fmla="*/ 2147483647 w 84"/>
                <a:gd name="T9" fmla="*/ 2147483647 h 76"/>
                <a:gd name="T10" fmla="*/ 2147483647 w 84"/>
                <a:gd name="T11" fmla="*/ 2147483647 h 76"/>
                <a:gd name="T12" fmla="*/ 2147483647 w 84"/>
                <a:gd name="T13" fmla="*/ 2147483647 h 76"/>
                <a:gd name="T14" fmla="*/ 2147483647 w 84"/>
                <a:gd name="T15" fmla="*/ 2147483647 h 76"/>
                <a:gd name="T16" fmla="*/ 2147483647 w 84"/>
                <a:gd name="T17" fmla="*/ 2147483647 h 76"/>
                <a:gd name="T18" fmla="*/ 2147483647 w 84"/>
                <a:gd name="T19" fmla="*/ 2147483647 h 76"/>
                <a:gd name="T20" fmla="*/ 2147483647 w 84"/>
                <a:gd name="T21" fmla="*/ 2147483647 h 76"/>
                <a:gd name="T22" fmla="*/ 2147483647 w 84"/>
                <a:gd name="T23" fmla="*/ 2147483647 h 76"/>
                <a:gd name="T24" fmla="*/ 2147483647 w 84"/>
                <a:gd name="T25" fmla="*/ 2147483647 h 76"/>
                <a:gd name="T26" fmla="*/ 2147483647 w 84"/>
                <a:gd name="T27" fmla="*/ 2147483647 h 76"/>
                <a:gd name="T28" fmla="*/ 2147483647 w 84"/>
                <a:gd name="T29" fmla="*/ 2147483647 h 76"/>
                <a:gd name="T30" fmla="*/ 2147483647 w 84"/>
                <a:gd name="T31" fmla="*/ 2147483647 h 76"/>
                <a:gd name="T32" fmla="*/ 2147483647 w 84"/>
                <a:gd name="T33" fmla="*/ 2147483647 h 76"/>
                <a:gd name="T34" fmla="*/ 2147483647 w 84"/>
                <a:gd name="T35" fmla="*/ 2147483647 h 76"/>
                <a:gd name="T36" fmla="*/ 2147483647 w 84"/>
                <a:gd name="T37" fmla="*/ 0 h 76"/>
                <a:gd name="T38" fmla="*/ 2147483647 w 84"/>
                <a:gd name="T39" fmla="*/ 2147483647 h 76"/>
                <a:gd name="T40" fmla="*/ 2147483647 w 84"/>
                <a:gd name="T41" fmla="*/ 2147483647 h 76"/>
                <a:gd name="T42" fmla="*/ 2147483647 w 84"/>
                <a:gd name="T43" fmla="*/ 2147483647 h 76"/>
                <a:gd name="T44" fmla="*/ 2147483647 w 84"/>
                <a:gd name="T45" fmla="*/ 2147483647 h 76"/>
                <a:gd name="T46" fmla="*/ 0 w 84"/>
                <a:gd name="T47" fmla="*/ 2147483647 h 76"/>
                <a:gd name="T48" fmla="*/ 0 w 84"/>
                <a:gd name="T49" fmla="*/ 2147483647 h 76"/>
                <a:gd name="T50" fmla="*/ 2147483647 w 84"/>
                <a:gd name="T51" fmla="*/ 2147483647 h 76"/>
                <a:gd name="T52" fmla="*/ 2147483647 w 84"/>
                <a:gd name="T53" fmla="*/ 2147483647 h 76"/>
                <a:gd name="T54" fmla="*/ 2147483647 w 84"/>
                <a:gd name="T55" fmla="*/ 2147483647 h 76"/>
                <a:gd name="T56" fmla="*/ 2147483647 w 84"/>
                <a:gd name="T57" fmla="*/ 2147483647 h 76"/>
                <a:gd name="T58" fmla="*/ 2147483647 w 84"/>
                <a:gd name="T59" fmla="*/ 2147483647 h 76"/>
                <a:gd name="T60" fmla="*/ 2147483647 w 84"/>
                <a:gd name="T61" fmla="*/ 2147483647 h 76"/>
                <a:gd name="T62" fmla="*/ 2147483647 w 84"/>
                <a:gd name="T63" fmla="*/ 2147483647 h 76"/>
                <a:gd name="T64" fmla="*/ 2147483647 w 84"/>
                <a:gd name="T65" fmla="*/ 2147483647 h 76"/>
                <a:gd name="T66" fmla="*/ 2147483647 w 84"/>
                <a:gd name="T67" fmla="*/ 2147483647 h 76"/>
                <a:gd name="T68" fmla="*/ 2147483647 w 84"/>
                <a:gd name="T69" fmla="*/ 2147483647 h 76"/>
                <a:gd name="T70" fmla="*/ 2147483647 w 84"/>
                <a:gd name="T71" fmla="*/ 2147483647 h 76"/>
                <a:gd name="T72" fmla="*/ 2147483647 w 84"/>
                <a:gd name="T73" fmla="*/ 2147483647 h 76"/>
                <a:gd name="T74" fmla="*/ 2147483647 w 84"/>
                <a:gd name="T75" fmla="*/ 2147483647 h 76"/>
                <a:gd name="T76" fmla="*/ 2147483647 w 84"/>
                <a:gd name="T77" fmla="*/ 2147483647 h 7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84"/>
                <a:gd name="T118" fmla="*/ 0 h 76"/>
                <a:gd name="T119" fmla="*/ 84 w 84"/>
                <a:gd name="T120" fmla="*/ 76 h 7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84" h="76">
                  <a:moveTo>
                    <a:pt x="76" y="76"/>
                  </a:moveTo>
                  <a:lnTo>
                    <a:pt x="80" y="73"/>
                  </a:lnTo>
                  <a:lnTo>
                    <a:pt x="83" y="72"/>
                  </a:lnTo>
                  <a:lnTo>
                    <a:pt x="84" y="71"/>
                  </a:lnTo>
                  <a:lnTo>
                    <a:pt x="81" y="71"/>
                  </a:lnTo>
                  <a:lnTo>
                    <a:pt x="74" y="66"/>
                  </a:lnTo>
                  <a:lnTo>
                    <a:pt x="67" y="60"/>
                  </a:lnTo>
                  <a:lnTo>
                    <a:pt x="61" y="54"/>
                  </a:lnTo>
                  <a:lnTo>
                    <a:pt x="55" y="45"/>
                  </a:lnTo>
                  <a:lnTo>
                    <a:pt x="45" y="30"/>
                  </a:lnTo>
                  <a:lnTo>
                    <a:pt x="33" y="17"/>
                  </a:lnTo>
                  <a:lnTo>
                    <a:pt x="38" y="22"/>
                  </a:lnTo>
                  <a:lnTo>
                    <a:pt x="37" y="21"/>
                  </a:lnTo>
                  <a:lnTo>
                    <a:pt x="31" y="16"/>
                  </a:lnTo>
                  <a:lnTo>
                    <a:pt x="22" y="9"/>
                  </a:lnTo>
                  <a:lnTo>
                    <a:pt x="18" y="5"/>
                  </a:lnTo>
                  <a:lnTo>
                    <a:pt x="14" y="3"/>
                  </a:lnTo>
                  <a:lnTo>
                    <a:pt x="10" y="1"/>
                  </a:lnTo>
                  <a:lnTo>
                    <a:pt x="6" y="0"/>
                  </a:lnTo>
                  <a:lnTo>
                    <a:pt x="5" y="1"/>
                  </a:lnTo>
                  <a:lnTo>
                    <a:pt x="3" y="1"/>
                  </a:lnTo>
                  <a:lnTo>
                    <a:pt x="2" y="2"/>
                  </a:lnTo>
                  <a:lnTo>
                    <a:pt x="1" y="4"/>
                  </a:lnTo>
                  <a:lnTo>
                    <a:pt x="0" y="9"/>
                  </a:lnTo>
                  <a:lnTo>
                    <a:pt x="0" y="17"/>
                  </a:lnTo>
                  <a:lnTo>
                    <a:pt x="1" y="19"/>
                  </a:lnTo>
                  <a:lnTo>
                    <a:pt x="4" y="22"/>
                  </a:lnTo>
                  <a:lnTo>
                    <a:pt x="7" y="24"/>
                  </a:lnTo>
                  <a:lnTo>
                    <a:pt x="12" y="27"/>
                  </a:lnTo>
                  <a:lnTo>
                    <a:pt x="21" y="33"/>
                  </a:lnTo>
                  <a:lnTo>
                    <a:pt x="27" y="38"/>
                  </a:lnTo>
                  <a:lnTo>
                    <a:pt x="39" y="52"/>
                  </a:lnTo>
                  <a:lnTo>
                    <a:pt x="49" y="66"/>
                  </a:lnTo>
                  <a:lnTo>
                    <a:pt x="58" y="69"/>
                  </a:lnTo>
                  <a:lnTo>
                    <a:pt x="67" y="71"/>
                  </a:lnTo>
                  <a:lnTo>
                    <a:pt x="70" y="72"/>
                  </a:lnTo>
                  <a:lnTo>
                    <a:pt x="73" y="73"/>
                  </a:lnTo>
                  <a:lnTo>
                    <a:pt x="75" y="75"/>
                  </a:lnTo>
                  <a:lnTo>
                    <a:pt x="76" y="76"/>
                  </a:lnTo>
                  <a:close/>
                </a:path>
              </a:pathLst>
            </a:custGeom>
            <a:solidFill>
              <a:schemeClr val="accent3"/>
            </a:solidFill>
            <a:ln w="9525">
              <a:solidFill>
                <a:schemeClr val="accent3"/>
              </a:solidFill>
              <a:round/>
              <a:headEnd/>
              <a:tailEnd/>
            </a:ln>
          </p:spPr>
        </p:sp>
        <p:sp>
          <p:nvSpPr>
            <p:cNvPr id="33" name="Freeform 32"/>
            <p:cNvSpPr>
              <a:spLocks/>
            </p:cNvSpPr>
            <p:nvPr/>
          </p:nvSpPr>
          <p:spPr bwMode="auto">
            <a:xfrm>
              <a:off x="820317" y="3800201"/>
              <a:ext cx="40181" cy="32162"/>
            </a:xfrm>
            <a:custGeom>
              <a:avLst/>
              <a:gdLst>
                <a:gd name="T0" fmla="*/ 2147483647 w 176"/>
                <a:gd name="T1" fmla="*/ 2147483647 h 133"/>
                <a:gd name="T2" fmla="*/ 2147483647 w 176"/>
                <a:gd name="T3" fmla="*/ 2147483647 h 133"/>
                <a:gd name="T4" fmla="*/ 2147483647 w 176"/>
                <a:gd name="T5" fmla="*/ 2147483647 h 133"/>
                <a:gd name="T6" fmla="*/ 2147483647 w 176"/>
                <a:gd name="T7" fmla="*/ 2147483647 h 133"/>
                <a:gd name="T8" fmla="*/ 2147483647 w 176"/>
                <a:gd name="T9" fmla="*/ 2147483647 h 133"/>
                <a:gd name="T10" fmla="*/ 2147483647 w 176"/>
                <a:gd name="T11" fmla="*/ 0 h 133"/>
                <a:gd name="T12" fmla="*/ 2147483647 w 176"/>
                <a:gd name="T13" fmla="*/ 0 h 133"/>
                <a:gd name="T14" fmla="*/ 2147483647 w 176"/>
                <a:gd name="T15" fmla="*/ 2147483647 h 133"/>
                <a:gd name="T16" fmla="*/ 2147483647 w 176"/>
                <a:gd name="T17" fmla="*/ 2147483647 h 133"/>
                <a:gd name="T18" fmla="*/ 2147483647 w 176"/>
                <a:gd name="T19" fmla="*/ 2147483647 h 133"/>
                <a:gd name="T20" fmla="*/ 2147483647 w 176"/>
                <a:gd name="T21" fmla="*/ 2147483647 h 133"/>
                <a:gd name="T22" fmla="*/ 2147483647 w 176"/>
                <a:gd name="T23" fmla="*/ 2147483647 h 133"/>
                <a:gd name="T24" fmla="*/ 2147483647 w 176"/>
                <a:gd name="T25" fmla="*/ 2147483647 h 133"/>
                <a:gd name="T26" fmla="*/ 2147483647 w 176"/>
                <a:gd name="T27" fmla="*/ 2147483647 h 133"/>
                <a:gd name="T28" fmla="*/ 2147483647 w 176"/>
                <a:gd name="T29" fmla="*/ 2147483647 h 133"/>
                <a:gd name="T30" fmla="*/ 2147483647 w 176"/>
                <a:gd name="T31" fmla="*/ 2147483647 h 133"/>
                <a:gd name="T32" fmla="*/ 2147483647 w 176"/>
                <a:gd name="T33" fmla="*/ 2147483647 h 133"/>
                <a:gd name="T34" fmla="*/ 2147483647 w 176"/>
                <a:gd name="T35" fmla="*/ 2147483647 h 133"/>
                <a:gd name="T36" fmla="*/ 2147483647 w 176"/>
                <a:gd name="T37" fmla="*/ 2147483647 h 133"/>
                <a:gd name="T38" fmla="*/ 2147483647 w 176"/>
                <a:gd name="T39" fmla="*/ 2147483647 h 133"/>
                <a:gd name="T40" fmla="*/ 2147483647 w 176"/>
                <a:gd name="T41" fmla="*/ 2147483647 h 133"/>
                <a:gd name="T42" fmla="*/ 2147483647 w 176"/>
                <a:gd name="T43" fmla="*/ 2147483647 h 133"/>
                <a:gd name="T44" fmla="*/ 0 w 176"/>
                <a:gd name="T45" fmla="*/ 2147483647 h 133"/>
                <a:gd name="T46" fmla="*/ 2147483647 w 176"/>
                <a:gd name="T47" fmla="*/ 2147483647 h 133"/>
                <a:gd name="T48" fmla="*/ 2147483647 w 176"/>
                <a:gd name="T49" fmla="*/ 2147483647 h 133"/>
                <a:gd name="T50" fmla="*/ 2147483647 w 176"/>
                <a:gd name="T51" fmla="*/ 2147483647 h 133"/>
                <a:gd name="T52" fmla="*/ 2147483647 w 176"/>
                <a:gd name="T53" fmla="*/ 2147483647 h 133"/>
                <a:gd name="T54" fmla="*/ 2147483647 w 176"/>
                <a:gd name="T55" fmla="*/ 2147483647 h 133"/>
                <a:gd name="T56" fmla="*/ 2147483647 w 176"/>
                <a:gd name="T57" fmla="*/ 2147483647 h 133"/>
                <a:gd name="T58" fmla="*/ 2147483647 w 176"/>
                <a:gd name="T59" fmla="*/ 2147483647 h 133"/>
                <a:gd name="T60" fmla="*/ 2147483647 w 176"/>
                <a:gd name="T61" fmla="*/ 2147483647 h 133"/>
                <a:gd name="T62" fmla="*/ 2147483647 w 176"/>
                <a:gd name="T63" fmla="*/ 2147483647 h 133"/>
                <a:gd name="T64" fmla="*/ 2147483647 w 176"/>
                <a:gd name="T65" fmla="*/ 2147483647 h 133"/>
                <a:gd name="T66" fmla="*/ 2147483647 w 176"/>
                <a:gd name="T67" fmla="*/ 2147483647 h 133"/>
                <a:gd name="T68" fmla="*/ 2147483647 w 176"/>
                <a:gd name="T69" fmla="*/ 2147483647 h 133"/>
                <a:gd name="T70" fmla="*/ 2147483647 w 176"/>
                <a:gd name="T71" fmla="*/ 2147483647 h 133"/>
                <a:gd name="T72" fmla="*/ 2147483647 w 176"/>
                <a:gd name="T73" fmla="*/ 2147483647 h 133"/>
                <a:gd name="T74" fmla="*/ 2147483647 w 176"/>
                <a:gd name="T75" fmla="*/ 2147483647 h 13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76"/>
                <a:gd name="T115" fmla="*/ 0 h 133"/>
                <a:gd name="T116" fmla="*/ 176 w 176"/>
                <a:gd name="T117" fmla="*/ 133 h 13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76" h="133">
                  <a:moveTo>
                    <a:pt x="159" y="46"/>
                  </a:moveTo>
                  <a:lnTo>
                    <a:pt x="163" y="41"/>
                  </a:lnTo>
                  <a:lnTo>
                    <a:pt x="167" y="35"/>
                  </a:lnTo>
                  <a:lnTo>
                    <a:pt x="171" y="29"/>
                  </a:lnTo>
                  <a:lnTo>
                    <a:pt x="174" y="22"/>
                  </a:lnTo>
                  <a:lnTo>
                    <a:pt x="176" y="16"/>
                  </a:lnTo>
                  <a:lnTo>
                    <a:pt x="176" y="9"/>
                  </a:lnTo>
                  <a:lnTo>
                    <a:pt x="175" y="7"/>
                  </a:lnTo>
                  <a:lnTo>
                    <a:pt x="174" y="5"/>
                  </a:lnTo>
                  <a:lnTo>
                    <a:pt x="172" y="3"/>
                  </a:lnTo>
                  <a:lnTo>
                    <a:pt x="169" y="2"/>
                  </a:lnTo>
                  <a:lnTo>
                    <a:pt x="163" y="0"/>
                  </a:lnTo>
                  <a:lnTo>
                    <a:pt x="158" y="0"/>
                  </a:lnTo>
                  <a:lnTo>
                    <a:pt x="152" y="0"/>
                  </a:lnTo>
                  <a:lnTo>
                    <a:pt x="147" y="0"/>
                  </a:lnTo>
                  <a:lnTo>
                    <a:pt x="141" y="2"/>
                  </a:lnTo>
                  <a:lnTo>
                    <a:pt x="135" y="3"/>
                  </a:lnTo>
                  <a:lnTo>
                    <a:pt x="130" y="6"/>
                  </a:lnTo>
                  <a:lnTo>
                    <a:pt x="125" y="9"/>
                  </a:lnTo>
                  <a:lnTo>
                    <a:pt x="116" y="16"/>
                  </a:lnTo>
                  <a:lnTo>
                    <a:pt x="108" y="24"/>
                  </a:lnTo>
                  <a:lnTo>
                    <a:pt x="100" y="32"/>
                  </a:lnTo>
                  <a:lnTo>
                    <a:pt x="94" y="40"/>
                  </a:lnTo>
                  <a:lnTo>
                    <a:pt x="91" y="45"/>
                  </a:lnTo>
                  <a:lnTo>
                    <a:pt x="89" y="52"/>
                  </a:lnTo>
                  <a:lnTo>
                    <a:pt x="89" y="59"/>
                  </a:lnTo>
                  <a:lnTo>
                    <a:pt x="88" y="67"/>
                  </a:lnTo>
                  <a:lnTo>
                    <a:pt x="84" y="71"/>
                  </a:lnTo>
                  <a:lnTo>
                    <a:pt x="80" y="75"/>
                  </a:lnTo>
                  <a:lnTo>
                    <a:pt x="73" y="79"/>
                  </a:lnTo>
                  <a:lnTo>
                    <a:pt x="66" y="83"/>
                  </a:lnTo>
                  <a:lnTo>
                    <a:pt x="62" y="87"/>
                  </a:lnTo>
                  <a:lnTo>
                    <a:pt x="57" y="89"/>
                  </a:lnTo>
                  <a:lnTo>
                    <a:pt x="52" y="89"/>
                  </a:lnTo>
                  <a:lnTo>
                    <a:pt x="45" y="89"/>
                  </a:lnTo>
                  <a:lnTo>
                    <a:pt x="40" y="91"/>
                  </a:lnTo>
                  <a:lnTo>
                    <a:pt x="35" y="94"/>
                  </a:lnTo>
                  <a:lnTo>
                    <a:pt x="32" y="97"/>
                  </a:lnTo>
                  <a:lnTo>
                    <a:pt x="30" y="100"/>
                  </a:lnTo>
                  <a:lnTo>
                    <a:pt x="25" y="106"/>
                  </a:lnTo>
                  <a:lnTo>
                    <a:pt x="17" y="110"/>
                  </a:lnTo>
                  <a:lnTo>
                    <a:pt x="12" y="115"/>
                  </a:lnTo>
                  <a:lnTo>
                    <a:pt x="5" y="118"/>
                  </a:lnTo>
                  <a:lnTo>
                    <a:pt x="2" y="121"/>
                  </a:lnTo>
                  <a:lnTo>
                    <a:pt x="1" y="123"/>
                  </a:lnTo>
                  <a:lnTo>
                    <a:pt x="0" y="124"/>
                  </a:lnTo>
                  <a:lnTo>
                    <a:pt x="1" y="126"/>
                  </a:lnTo>
                  <a:lnTo>
                    <a:pt x="4" y="130"/>
                  </a:lnTo>
                  <a:lnTo>
                    <a:pt x="7" y="132"/>
                  </a:lnTo>
                  <a:lnTo>
                    <a:pt x="11" y="133"/>
                  </a:lnTo>
                  <a:lnTo>
                    <a:pt x="15" y="132"/>
                  </a:lnTo>
                  <a:lnTo>
                    <a:pt x="19" y="132"/>
                  </a:lnTo>
                  <a:lnTo>
                    <a:pt x="23" y="130"/>
                  </a:lnTo>
                  <a:lnTo>
                    <a:pt x="26" y="128"/>
                  </a:lnTo>
                  <a:lnTo>
                    <a:pt x="29" y="126"/>
                  </a:lnTo>
                  <a:lnTo>
                    <a:pt x="35" y="124"/>
                  </a:lnTo>
                  <a:lnTo>
                    <a:pt x="40" y="121"/>
                  </a:lnTo>
                  <a:lnTo>
                    <a:pt x="45" y="117"/>
                  </a:lnTo>
                  <a:lnTo>
                    <a:pt x="50" y="113"/>
                  </a:lnTo>
                  <a:lnTo>
                    <a:pt x="58" y="106"/>
                  </a:lnTo>
                  <a:lnTo>
                    <a:pt x="66" y="100"/>
                  </a:lnTo>
                  <a:lnTo>
                    <a:pt x="82" y="93"/>
                  </a:lnTo>
                  <a:lnTo>
                    <a:pt x="96" y="89"/>
                  </a:lnTo>
                  <a:lnTo>
                    <a:pt x="103" y="86"/>
                  </a:lnTo>
                  <a:lnTo>
                    <a:pt x="111" y="82"/>
                  </a:lnTo>
                  <a:lnTo>
                    <a:pt x="118" y="78"/>
                  </a:lnTo>
                  <a:lnTo>
                    <a:pt x="126" y="72"/>
                  </a:lnTo>
                  <a:lnTo>
                    <a:pt x="131" y="70"/>
                  </a:lnTo>
                  <a:lnTo>
                    <a:pt x="136" y="67"/>
                  </a:lnTo>
                  <a:lnTo>
                    <a:pt x="141" y="63"/>
                  </a:lnTo>
                  <a:lnTo>
                    <a:pt x="145" y="59"/>
                  </a:lnTo>
                  <a:lnTo>
                    <a:pt x="149" y="55"/>
                  </a:lnTo>
                  <a:lnTo>
                    <a:pt x="154" y="51"/>
                  </a:lnTo>
                  <a:lnTo>
                    <a:pt x="159" y="48"/>
                  </a:lnTo>
                  <a:lnTo>
                    <a:pt x="164" y="46"/>
                  </a:lnTo>
                  <a:lnTo>
                    <a:pt x="161" y="46"/>
                  </a:lnTo>
                  <a:lnTo>
                    <a:pt x="159" y="46"/>
                  </a:lnTo>
                  <a:close/>
                </a:path>
              </a:pathLst>
            </a:custGeom>
            <a:solidFill>
              <a:schemeClr val="accent3"/>
            </a:solidFill>
            <a:ln w="9525">
              <a:solidFill>
                <a:schemeClr val="accent3"/>
              </a:solidFill>
              <a:round/>
              <a:headEnd/>
              <a:tailEnd/>
            </a:ln>
          </p:spPr>
        </p:sp>
        <p:sp>
          <p:nvSpPr>
            <p:cNvPr id="34" name="Freeform 33"/>
            <p:cNvSpPr>
              <a:spLocks/>
            </p:cNvSpPr>
            <p:nvPr/>
          </p:nvSpPr>
          <p:spPr bwMode="auto">
            <a:xfrm>
              <a:off x="860497" y="3784120"/>
              <a:ext cx="48217" cy="32162"/>
            </a:xfrm>
            <a:custGeom>
              <a:avLst/>
              <a:gdLst>
                <a:gd name="T0" fmla="*/ 2147483647 w 197"/>
                <a:gd name="T1" fmla="*/ 2147483647 h 130"/>
                <a:gd name="T2" fmla="*/ 2147483647 w 197"/>
                <a:gd name="T3" fmla="*/ 2147483647 h 130"/>
                <a:gd name="T4" fmla="*/ 2147483647 w 197"/>
                <a:gd name="T5" fmla="*/ 2147483647 h 130"/>
                <a:gd name="T6" fmla="*/ 2147483647 w 197"/>
                <a:gd name="T7" fmla="*/ 2147483647 h 130"/>
                <a:gd name="T8" fmla="*/ 2147483647 w 197"/>
                <a:gd name="T9" fmla="*/ 2147483647 h 130"/>
                <a:gd name="T10" fmla="*/ 2147483647 w 197"/>
                <a:gd name="T11" fmla="*/ 2147483647 h 130"/>
                <a:gd name="T12" fmla="*/ 2147483647 w 197"/>
                <a:gd name="T13" fmla="*/ 2147483647 h 130"/>
                <a:gd name="T14" fmla="*/ 2147483647 w 197"/>
                <a:gd name="T15" fmla="*/ 2147483647 h 130"/>
                <a:gd name="T16" fmla="*/ 2147483647 w 197"/>
                <a:gd name="T17" fmla="*/ 2147483647 h 130"/>
                <a:gd name="T18" fmla="*/ 2147483647 w 197"/>
                <a:gd name="T19" fmla="*/ 2147483647 h 130"/>
                <a:gd name="T20" fmla="*/ 2147483647 w 197"/>
                <a:gd name="T21" fmla="*/ 2147483647 h 130"/>
                <a:gd name="T22" fmla="*/ 2147483647 w 197"/>
                <a:gd name="T23" fmla="*/ 2147483647 h 130"/>
                <a:gd name="T24" fmla="*/ 2147483647 w 197"/>
                <a:gd name="T25" fmla="*/ 2147483647 h 130"/>
                <a:gd name="T26" fmla="*/ 2147483647 w 197"/>
                <a:gd name="T27" fmla="*/ 2147483647 h 130"/>
                <a:gd name="T28" fmla="*/ 2147483647 w 197"/>
                <a:gd name="T29" fmla="*/ 2147483647 h 130"/>
                <a:gd name="T30" fmla="*/ 2147483647 w 197"/>
                <a:gd name="T31" fmla="*/ 2147483647 h 130"/>
                <a:gd name="T32" fmla="*/ 2147483647 w 197"/>
                <a:gd name="T33" fmla="*/ 2147483647 h 130"/>
                <a:gd name="T34" fmla="*/ 2147483647 w 197"/>
                <a:gd name="T35" fmla="*/ 2147483647 h 130"/>
                <a:gd name="T36" fmla="*/ 2147483647 w 197"/>
                <a:gd name="T37" fmla="*/ 2147483647 h 130"/>
                <a:gd name="T38" fmla="*/ 2147483647 w 197"/>
                <a:gd name="T39" fmla="*/ 2147483647 h 130"/>
                <a:gd name="T40" fmla="*/ 2147483647 w 197"/>
                <a:gd name="T41" fmla="*/ 2147483647 h 130"/>
                <a:gd name="T42" fmla="*/ 2147483647 w 197"/>
                <a:gd name="T43" fmla="*/ 2147483647 h 130"/>
                <a:gd name="T44" fmla="*/ 2147483647 w 197"/>
                <a:gd name="T45" fmla="*/ 2147483647 h 130"/>
                <a:gd name="T46" fmla="*/ 2147483647 w 197"/>
                <a:gd name="T47" fmla="*/ 2147483647 h 130"/>
                <a:gd name="T48" fmla="*/ 2147483647 w 197"/>
                <a:gd name="T49" fmla="*/ 2147483647 h 130"/>
                <a:gd name="T50" fmla="*/ 2147483647 w 197"/>
                <a:gd name="T51" fmla="*/ 2147483647 h 130"/>
                <a:gd name="T52" fmla="*/ 2147483647 w 197"/>
                <a:gd name="T53" fmla="*/ 2147483647 h 130"/>
                <a:gd name="T54" fmla="*/ 2147483647 w 197"/>
                <a:gd name="T55" fmla="*/ 2147483647 h 130"/>
                <a:gd name="T56" fmla="*/ 2147483647 w 197"/>
                <a:gd name="T57" fmla="*/ 2147483647 h 130"/>
                <a:gd name="T58" fmla="*/ 2147483647 w 197"/>
                <a:gd name="T59" fmla="*/ 2147483647 h 130"/>
                <a:gd name="T60" fmla="*/ 2147483647 w 197"/>
                <a:gd name="T61" fmla="*/ 2147483647 h 130"/>
                <a:gd name="T62" fmla="*/ 2147483647 w 197"/>
                <a:gd name="T63" fmla="*/ 2147483647 h 130"/>
                <a:gd name="T64" fmla="*/ 2147483647 w 197"/>
                <a:gd name="T65" fmla="*/ 2147483647 h 130"/>
                <a:gd name="T66" fmla="*/ 2147483647 w 197"/>
                <a:gd name="T67" fmla="*/ 2147483647 h 130"/>
                <a:gd name="T68" fmla="*/ 2147483647 w 197"/>
                <a:gd name="T69" fmla="*/ 2147483647 h 130"/>
                <a:gd name="T70" fmla="*/ 2147483647 w 197"/>
                <a:gd name="T71" fmla="*/ 2147483647 h 130"/>
                <a:gd name="T72" fmla="*/ 2147483647 w 197"/>
                <a:gd name="T73" fmla="*/ 2147483647 h 130"/>
                <a:gd name="T74" fmla="*/ 2147483647 w 197"/>
                <a:gd name="T75" fmla="*/ 2147483647 h 130"/>
                <a:gd name="T76" fmla="*/ 2147483647 w 197"/>
                <a:gd name="T77" fmla="*/ 2147483647 h 130"/>
                <a:gd name="T78" fmla="*/ 2147483647 w 197"/>
                <a:gd name="T79" fmla="*/ 2147483647 h 130"/>
                <a:gd name="T80" fmla="*/ 2147483647 w 197"/>
                <a:gd name="T81" fmla="*/ 2147483647 h 130"/>
                <a:gd name="T82" fmla="*/ 2147483647 w 197"/>
                <a:gd name="T83" fmla="*/ 2147483647 h 13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97"/>
                <a:gd name="T127" fmla="*/ 0 h 130"/>
                <a:gd name="T128" fmla="*/ 197 w 197"/>
                <a:gd name="T129" fmla="*/ 130 h 13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97" h="130">
                  <a:moveTo>
                    <a:pt x="184" y="6"/>
                  </a:moveTo>
                  <a:lnTo>
                    <a:pt x="172" y="7"/>
                  </a:lnTo>
                  <a:lnTo>
                    <a:pt x="159" y="6"/>
                  </a:lnTo>
                  <a:lnTo>
                    <a:pt x="145" y="5"/>
                  </a:lnTo>
                  <a:lnTo>
                    <a:pt x="130" y="4"/>
                  </a:lnTo>
                  <a:lnTo>
                    <a:pt x="116" y="4"/>
                  </a:lnTo>
                  <a:lnTo>
                    <a:pt x="102" y="4"/>
                  </a:lnTo>
                  <a:lnTo>
                    <a:pt x="96" y="5"/>
                  </a:lnTo>
                  <a:lnTo>
                    <a:pt x="89" y="6"/>
                  </a:lnTo>
                  <a:lnTo>
                    <a:pt x="83" y="8"/>
                  </a:lnTo>
                  <a:lnTo>
                    <a:pt x="76" y="11"/>
                  </a:lnTo>
                  <a:lnTo>
                    <a:pt x="71" y="15"/>
                  </a:lnTo>
                  <a:lnTo>
                    <a:pt x="67" y="21"/>
                  </a:lnTo>
                  <a:lnTo>
                    <a:pt x="66" y="26"/>
                  </a:lnTo>
                  <a:lnTo>
                    <a:pt x="65" y="31"/>
                  </a:lnTo>
                  <a:lnTo>
                    <a:pt x="67" y="43"/>
                  </a:lnTo>
                  <a:lnTo>
                    <a:pt x="70" y="55"/>
                  </a:lnTo>
                  <a:lnTo>
                    <a:pt x="64" y="52"/>
                  </a:lnTo>
                  <a:lnTo>
                    <a:pt x="58" y="50"/>
                  </a:lnTo>
                  <a:lnTo>
                    <a:pt x="53" y="51"/>
                  </a:lnTo>
                  <a:lnTo>
                    <a:pt x="47" y="53"/>
                  </a:lnTo>
                  <a:lnTo>
                    <a:pt x="42" y="56"/>
                  </a:lnTo>
                  <a:lnTo>
                    <a:pt x="37" y="60"/>
                  </a:lnTo>
                  <a:lnTo>
                    <a:pt x="32" y="65"/>
                  </a:lnTo>
                  <a:lnTo>
                    <a:pt x="28" y="71"/>
                  </a:lnTo>
                  <a:lnTo>
                    <a:pt x="25" y="82"/>
                  </a:lnTo>
                  <a:lnTo>
                    <a:pt x="22" y="98"/>
                  </a:lnTo>
                  <a:lnTo>
                    <a:pt x="21" y="102"/>
                  </a:lnTo>
                  <a:lnTo>
                    <a:pt x="18" y="104"/>
                  </a:lnTo>
                  <a:lnTo>
                    <a:pt x="15" y="105"/>
                  </a:lnTo>
                  <a:lnTo>
                    <a:pt x="11" y="107"/>
                  </a:lnTo>
                  <a:lnTo>
                    <a:pt x="7" y="109"/>
                  </a:lnTo>
                  <a:lnTo>
                    <a:pt x="3" y="111"/>
                  </a:lnTo>
                  <a:lnTo>
                    <a:pt x="1" y="114"/>
                  </a:lnTo>
                  <a:lnTo>
                    <a:pt x="0" y="120"/>
                  </a:lnTo>
                  <a:lnTo>
                    <a:pt x="3" y="120"/>
                  </a:lnTo>
                  <a:lnTo>
                    <a:pt x="5" y="120"/>
                  </a:lnTo>
                  <a:lnTo>
                    <a:pt x="6" y="121"/>
                  </a:lnTo>
                  <a:lnTo>
                    <a:pt x="7" y="122"/>
                  </a:lnTo>
                  <a:lnTo>
                    <a:pt x="6" y="124"/>
                  </a:lnTo>
                  <a:lnTo>
                    <a:pt x="5" y="125"/>
                  </a:lnTo>
                  <a:lnTo>
                    <a:pt x="11" y="125"/>
                  </a:lnTo>
                  <a:lnTo>
                    <a:pt x="16" y="125"/>
                  </a:lnTo>
                  <a:lnTo>
                    <a:pt x="13" y="125"/>
                  </a:lnTo>
                  <a:lnTo>
                    <a:pt x="11" y="126"/>
                  </a:lnTo>
                  <a:lnTo>
                    <a:pt x="11" y="127"/>
                  </a:lnTo>
                  <a:lnTo>
                    <a:pt x="11" y="130"/>
                  </a:lnTo>
                  <a:lnTo>
                    <a:pt x="20" y="130"/>
                  </a:lnTo>
                  <a:lnTo>
                    <a:pt x="30" y="130"/>
                  </a:lnTo>
                  <a:lnTo>
                    <a:pt x="34" y="129"/>
                  </a:lnTo>
                  <a:lnTo>
                    <a:pt x="38" y="128"/>
                  </a:lnTo>
                  <a:lnTo>
                    <a:pt x="41" y="127"/>
                  </a:lnTo>
                  <a:lnTo>
                    <a:pt x="44" y="125"/>
                  </a:lnTo>
                  <a:lnTo>
                    <a:pt x="52" y="117"/>
                  </a:lnTo>
                  <a:lnTo>
                    <a:pt x="61" y="111"/>
                  </a:lnTo>
                  <a:lnTo>
                    <a:pt x="69" y="105"/>
                  </a:lnTo>
                  <a:lnTo>
                    <a:pt x="78" y="99"/>
                  </a:lnTo>
                  <a:lnTo>
                    <a:pt x="97" y="87"/>
                  </a:lnTo>
                  <a:lnTo>
                    <a:pt x="114" y="76"/>
                  </a:lnTo>
                  <a:lnTo>
                    <a:pt x="120" y="73"/>
                  </a:lnTo>
                  <a:lnTo>
                    <a:pt x="125" y="70"/>
                  </a:lnTo>
                  <a:lnTo>
                    <a:pt x="130" y="66"/>
                  </a:lnTo>
                  <a:lnTo>
                    <a:pt x="135" y="62"/>
                  </a:lnTo>
                  <a:lnTo>
                    <a:pt x="144" y="53"/>
                  </a:lnTo>
                  <a:lnTo>
                    <a:pt x="152" y="44"/>
                  </a:lnTo>
                  <a:lnTo>
                    <a:pt x="160" y="41"/>
                  </a:lnTo>
                  <a:lnTo>
                    <a:pt x="168" y="39"/>
                  </a:lnTo>
                  <a:lnTo>
                    <a:pt x="176" y="36"/>
                  </a:lnTo>
                  <a:lnTo>
                    <a:pt x="184" y="33"/>
                  </a:lnTo>
                  <a:lnTo>
                    <a:pt x="188" y="31"/>
                  </a:lnTo>
                  <a:lnTo>
                    <a:pt x="191" y="28"/>
                  </a:lnTo>
                  <a:lnTo>
                    <a:pt x="194" y="26"/>
                  </a:lnTo>
                  <a:lnTo>
                    <a:pt x="196" y="23"/>
                  </a:lnTo>
                  <a:lnTo>
                    <a:pt x="197" y="19"/>
                  </a:lnTo>
                  <a:lnTo>
                    <a:pt x="197" y="16"/>
                  </a:lnTo>
                  <a:lnTo>
                    <a:pt x="196" y="13"/>
                  </a:lnTo>
                  <a:lnTo>
                    <a:pt x="195" y="11"/>
                  </a:lnTo>
                  <a:lnTo>
                    <a:pt x="195" y="7"/>
                  </a:lnTo>
                  <a:lnTo>
                    <a:pt x="194" y="4"/>
                  </a:lnTo>
                  <a:lnTo>
                    <a:pt x="192" y="2"/>
                  </a:lnTo>
                  <a:lnTo>
                    <a:pt x="190" y="1"/>
                  </a:lnTo>
                  <a:lnTo>
                    <a:pt x="188" y="1"/>
                  </a:lnTo>
                  <a:lnTo>
                    <a:pt x="184" y="0"/>
                  </a:lnTo>
                  <a:lnTo>
                    <a:pt x="184" y="3"/>
                  </a:lnTo>
                  <a:lnTo>
                    <a:pt x="184" y="6"/>
                  </a:lnTo>
                  <a:close/>
                </a:path>
              </a:pathLst>
            </a:custGeom>
            <a:solidFill>
              <a:schemeClr val="accent3"/>
            </a:solidFill>
            <a:ln w="9525">
              <a:solidFill>
                <a:schemeClr val="accent3"/>
              </a:solidFill>
              <a:round/>
              <a:headEnd/>
              <a:tailEnd/>
            </a:ln>
          </p:spPr>
        </p:sp>
        <p:sp>
          <p:nvSpPr>
            <p:cNvPr id="35" name="AK"/>
            <p:cNvSpPr>
              <a:spLocks/>
            </p:cNvSpPr>
            <p:nvPr/>
          </p:nvSpPr>
          <p:spPr bwMode="auto">
            <a:xfrm>
              <a:off x="948895" y="2931825"/>
              <a:ext cx="1004513" cy="844254"/>
            </a:xfrm>
            <a:custGeom>
              <a:avLst/>
              <a:gdLst>
                <a:gd name="T0" fmla="*/ 2147483647 w 4113"/>
                <a:gd name="T1" fmla="*/ 2147483647 h 3482"/>
                <a:gd name="T2" fmla="*/ 2147483647 w 4113"/>
                <a:gd name="T3" fmla="*/ 2147483647 h 3482"/>
                <a:gd name="T4" fmla="*/ 2147483647 w 4113"/>
                <a:gd name="T5" fmla="*/ 2147483647 h 3482"/>
                <a:gd name="T6" fmla="*/ 2147483647 w 4113"/>
                <a:gd name="T7" fmla="*/ 2147483647 h 3482"/>
                <a:gd name="T8" fmla="*/ 2147483647 w 4113"/>
                <a:gd name="T9" fmla="*/ 2147483647 h 3482"/>
                <a:gd name="T10" fmla="*/ 2147483647 w 4113"/>
                <a:gd name="T11" fmla="*/ 2147483647 h 3482"/>
                <a:gd name="T12" fmla="*/ 2147483647 w 4113"/>
                <a:gd name="T13" fmla="*/ 2147483647 h 3482"/>
                <a:gd name="T14" fmla="*/ 2147483647 w 4113"/>
                <a:gd name="T15" fmla="*/ 2147483647 h 3482"/>
                <a:gd name="T16" fmla="*/ 2147483647 w 4113"/>
                <a:gd name="T17" fmla="*/ 2147483647 h 3482"/>
                <a:gd name="T18" fmla="*/ 2147483647 w 4113"/>
                <a:gd name="T19" fmla="*/ 2147483647 h 3482"/>
                <a:gd name="T20" fmla="*/ 2147483647 w 4113"/>
                <a:gd name="T21" fmla="*/ 2147483647 h 3482"/>
                <a:gd name="T22" fmla="*/ 2147483647 w 4113"/>
                <a:gd name="T23" fmla="*/ 2147483647 h 3482"/>
                <a:gd name="T24" fmla="*/ 2147483647 w 4113"/>
                <a:gd name="T25" fmla="*/ 2147483647 h 3482"/>
                <a:gd name="T26" fmla="*/ 2147483647 w 4113"/>
                <a:gd name="T27" fmla="*/ 2147483647 h 3482"/>
                <a:gd name="T28" fmla="*/ 2147483647 w 4113"/>
                <a:gd name="T29" fmla="*/ 2147483647 h 3482"/>
                <a:gd name="T30" fmla="*/ 2147483647 w 4113"/>
                <a:gd name="T31" fmla="*/ 2147483647 h 3482"/>
                <a:gd name="T32" fmla="*/ 2147483647 w 4113"/>
                <a:gd name="T33" fmla="*/ 2147483647 h 3482"/>
                <a:gd name="T34" fmla="*/ 2147483647 w 4113"/>
                <a:gd name="T35" fmla="*/ 2147483647 h 3482"/>
                <a:gd name="T36" fmla="*/ 2147483647 w 4113"/>
                <a:gd name="T37" fmla="*/ 2147483647 h 3482"/>
                <a:gd name="T38" fmla="*/ 2147483647 w 4113"/>
                <a:gd name="T39" fmla="*/ 2147483647 h 3482"/>
                <a:gd name="T40" fmla="*/ 2147483647 w 4113"/>
                <a:gd name="T41" fmla="*/ 2147483647 h 3482"/>
                <a:gd name="T42" fmla="*/ 2147483647 w 4113"/>
                <a:gd name="T43" fmla="*/ 2147483647 h 3482"/>
                <a:gd name="T44" fmla="*/ 2147483647 w 4113"/>
                <a:gd name="T45" fmla="*/ 2147483647 h 3482"/>
                <a:gd name="T46" fmla="*/ 2147483647 w 4113"/>
                <a:gd name="T47" fmla="*/ 2147483647 h 3482"/>
                <a:gd name="T48" fmla="*/ 2147483647 w 4113"/>
                <a:gd name="T49" fmla="*/ 2147483647 h 3482"/>
                <a:gd name="T50" fmla="*/ 2147483647 w 4113"/>
                <a:gd name="T51" fmla="*/ 2147483647 h 3482"/>
                <a:gd name="T52" fmla="*/ 2147483647 w 4113"/>
                <a:gd name="T53" fmla="*/ 2147483647 h 3482"/>
                <a:gd name="T54" fmla="*/ 2147483647 w 4113"/>
                <a:gd name="T55" fmla="*/ 2147483647 h 3482"/>
                <a:gd name="T56" fmla="*/ 2147483647 w 4113"/>
                <a:gd name="T57" fmla="*/ 2147483647 h 3482"/>
                <a:gd name="T58" fmla="*/ 2147483647 w 4113"/>
                <a:gd name="T59" fmla="*/ 2147483647 h 3482"/>
                <a:gd name="T60" fmla="*/ 2147483647 w 4113"/>
                <a:gd name="T61" fmla="*/ 2147483647 h 3482"/>
                <a:gd name="T62" fmla="*/ 2147483647 w 4113"/>
                <a:gd name="T63" fmla="*/ 2147483647 h 3482"/>
                <a:gd name="T64" fmla="*/ 2147483647 w 4113"/>
                <a:gd name="T65" fmla="*/ 2147483647 h 3482"/>
                <a:gd name="T66" fmla="*/ 2147483647 w 4113"/>
                <a:gd name="T67" fmla="*/ 2147483647 h 3482"/>
                <a:gd name="T68" fmla="*/ 2147483647 w 4113"/>
                <a:gd name="T69" fmla="*/ 2147483647 h 3482"/>
                <a:gd name="T70" fmla="*/ 2147483647 w 4113"/>
                <a:gd name="T71" fmla="*/ 2147483647 h 3482"/>
                <a:gd name="T72" fmla="*/ 2147483647 w 4113"/>
                <a:gd name="T73" fmla="*/ 2147483647 h 3482"/>
                <a:gd name="T74" fmla="*/ 2147483647 w 4113"/>
                <a:gd name="T75" fmla="*/ 2147483647 h 3482"/>
                <a:gd name="T76" fmla="*/ 2147483647 w 4113"/>
                <a:gd name="T77" fmla="*/ 2147483647 h 3482"/>
                <a:gd name="T78" fmla="*/ 2147483647 w 4113"/>
                <a:gd name="T79" fmla="*/ 2147483647 h 3482"/>
                <a:gd name="T80" fmla="*/ 2147483647 w 4113"/>
                <a:gd name="T81" fmla="*/ 2147483647 h 3482"/>
                <a:gd name="T82" fmla="*/ 2147483647 w 4113"/>
                <a:gd name="T83" fmla="*/ 2147483647 h 3482"/>
                <a:gd name="T84" fmla="*/ 2147483647 w 4113"/>
                <a:gd name="T85" fmla="*/ 2147483647 h 3482"/>
                <a:gd name="T86" fmla="*/ 2147483647 w 4113"/>
                <a:gd name="T87" fmla="*/ 2147483647 h 3482"/>
                <a:gd name="T88" fmla="*/ 2147483647 w 4113"/>
                <a:gd name="T89" fmla="*/ 2147483647 h 3482"/>
                <a:gd name="T90" fmla="*/ 2147483647 w 4113"/>
                <a:gd name="T91" fmla="*/ 2147483647 h 3482"/>
                <a:gd name="T92" fmla="*/ 2147483647 w 4113"/>
                <a:gd name="T93" fmla="*/ 0 h 3482"/>
                <a:gd name="T94" fmla="*/ 2147483647 w 4113"/>
                <a:gd name="T95" fmla="*/ 2147483647 h 3482"/>
                <a:gd name="T96" fmla="*/ 2147483647 w 4113"/>
                <a:gd name="T97" fmla="*/ 2147483647 h 3482"/>
                <a:gd name="T98" fmla="*/ 2147483647 w 4113"/>
                <a:gd name="T99" fmla="*/ 2147483647 h 3482"/>
                <a:gd name="T100" fmla="*/ 2147483647 w 4113"/>
                <a:gd name="T101" fmla="*/ 2147483647 h 34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113"/>
                <a:gd name="T154" fmla="*/ 0 h 3482"/>
                <a:gd name="T155" fmla="*/ 4113 w 4113"/>
                <a:gd name="T156" fmla="*/ 3482 h 348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113" h="3482">
                  <a:moveTo>
                    <a:pt x="212" y="557"/>
                  </a:moveTo>
                  <a:lnTo>
                    <a:pt x="314" y="659"/>
                  </a:lnTo>
                  <a:lnTo>
                    <a:pt x="417" y="838"/>
                  </a:lnTo>
                  <a:lnTo>
                    <a:pt x="558" y="870"/>
                  </a:lnTo>
                  <a:lnTo>
                    <a:pt x="558" y="1081"/>
                  </a:lnTo>
                  <a:lnTo>
                    <a:pt x="384" y="1081"/>
                  </a:lnTo>
                  <a:lnTo>
                    <a:pt x="384" y="940"/>
                  </a:lnTo>
                  <a:lnTo>
                    <a:pt x="352" y="940"/>
                  </a:lnTo>
                  <a:lnTo>
                    <a:pt x="0" y="1081"/>
                  </a:lnTo>
                  <a:lnTo>
                    <a:pt x="108" y="1184"/>
                  </a:lnTo>
                  <a:lnTo>
                    <a:pt x="108" y="1324"/>
                  </a:lnTo>
                  <a:lnTo>
                    <a:pt x="244" y="1395"/>
                  </a:lnTo>
                  <a:lnTo>
                    <a:pt x="455" y="1427"/>
                  </a:lnTo>
                  <a:lnTo>
                    <a:pt x="591" y="1324"/>
                  </a:lnTo>
                  <a:lnTo>
                    <a:pt x="628" y="1567"/>
                  </a:lnTo>
                  <a:lnTo>
                    <a:pt x="487" y="1600"/>
                  </a:lnTo>
                  <a:lnTo>
                    <a:pt x="455" y="1671"/>
                  </a:lnTo>
                  <a:lnTo>
                    <a:pt x="384" y="1703"/>
                  </a:lnTo>
                  <a:lnTo>
                    <a:pt x="282" y="1638"/>
                  </a:lnTo>
                  <a:lnTo>
                    <a:pt x="212" y="1773"/>
                  </a:lnTo>
                  <a:lnTo>
                    <a:pt x="38" y="1952"/>
                  </a:lnTo>
                  <a:lnTo>
                    <a:pt x="140" y="2124"/>
                  </a:lnTo>
                  <a:lnTo>
                    <a:pt x="108" y="2195"/>
                  </a:lnTo>
                  <a:lnTo>
                    <a:pt x="244" y="2330"/>
                  </a:lnTo>
                  <a:lnTo>
                    <a:pt x="417" y="2330"/>
                  </a:lnTo>
                  <a:lnTo>
                    <a:pt x="487" y="2438"/>
                  </a:lnTo>
                  <a:lnTo>
                    <a:pt x="455" y="2503"/>
                  </a:lnTo>
                  <a:lnTo>
                    <a:pt x="487" y="2611"/>
                  </a:lnTo>
                  <a:lnTo>
                    <a:pt x="628" y="2541"/>
                  </a:lnTo>
                  <a:lnTo>
                    <a:pt x="770" y="2681"/>
                  </a:lnTo>
                  <a:lnTo>
                    <a:pt x="975" y="2574"/>
                  </a:lnTo>
                  <a:lnTo>
                    <a:pt x="910" y="2714"/>
                  </a:lnTo>
                  <a:lnTo>
                    <a:pt x="910" y="2855"/>
                  </a:lnTo>
                  <a:lnTo>
                    <a:pt x="628" y="3066"/>
                  </a:lnTo>
                  <a:lnTo>
                    <a:pt x="526" y="3201"/>
                  </a:lnTo>
                  <a:lnTo>
                    <a:pt x="417" y="3201"/>
                  </a:lnTo>
                  <a:lnTo>
                    <a:pt x="244" y="3341"/>
                  </a:lnTo>
                  <a:lnTo>
                    <a:pt x="70" y="3373"/>
                  </a:lnTo>
                  <a:lnTo>
                    <a:pt x="0" y="3444"/>
                  </a:lnTo>
                  <a:lnTo>
                    <a:pt x="70" y="3482"/>
                  </a:lnTo>
                  <a:lnTo>
                    <a:pt x="417" y="3341"/>
                  </a:lnTo>
                  <a:lnTo>
                    <a:pt x="628" y="3238"/>
                  </a:lnTo>
                  <a:lnTo>
                    <a:pt x="1045" y="2957"/>
                  </a:lnTo>
                  <a:lnTo>
                    <a:pt x="1360" y="2611"/>
                  </a:lnTo>
                  <a:lnTo>
                    <a:pt x="1392" y="2541"/>
                  </a:lnTo>
                  <a:lnTo>
                    <a:pt x="1296" y="2541"/>
                  </a:lnTo>
                  <a:lnTo>
                    <a:pt x="1604" y="2087"/>
                  </a:lnTo>
                  <a:lnTo>
                    <a:pt x="1675" y="2054"/>
                  </a:lnTo>
                  <a:lnTo>
                    <a:pt x="1675" y="2124"/>
                  </a:lnTo>
                  <a:lnTo>
                    <a:pt x="1571" y="2195"/>
                  </a:lnTo>
                  <a:lnTo>
                    <a:pt x="1533" y="2400"/>
                  </a:lnTo>
                  <a:lnTo>
                    <a:pt x="1604" y="2368"/>
                  </a:lnTo>
                  <a:lnTo>
                    <a:pt x="1533" y="2438"/>
                  </a:lnTo>
                  <a:lnTo>
                    <a:pt x="1571" y="2470"/>
                  </a:lnTo>
                  <a:lnTo>
                    <a:pt x="1783" y="2330"/>
                  </a:lnTo>
                  <a:lnTo>
                    <a:pt x="1885" y="2298"/>
                  </a:lnTo>
                  <a:lnTo>
                    <a:pt x="1918" y="2195"/>
                  </a:lnTo>
                  <a:lnTo>
                    <a:pt x="1885" y="2124"/>
                  </a:lnTo>
                  <a:lnTo>
                    <a:pt x="2092" y="2087"/>
                  </a:lnTo>
                  <a:lnTo>
                    <a:pt x="2336" y="2228"/>
                  </a:lnTo>
                  <a:lnTo>
                    <a:pt x="2547" y="2157"/>
                  </a:lnTo>
                  <a:lnTo>
                    <a:pt x="2650" y="2195"/>
                  </a:lnTo>
                  <a:lnTo>
                    <a:pt x="2790" y="2195"/>
                  </a:lnTo>
                  <a:lnTo>
                    <a:pt x="3176" y="2368"/>
                  </a:lnTo>
                  <a:lnTo>
                    <a:pt x="3246" y="2438"/>
                  </a:lnTo>
                  <a:lnTo>
                    <a:pt x="3348" y="2574"/>
                  </a:lnTo>
                  <a:lnTo>
                    <a:pt x="3555" y="2714"/>
                  </a:lnTo>
                  <a:lnTo>
                    <a:pt x="3630" y="2784"/>
                  </a:lnTo>
                  <a:lnTo>
                    <a:pt x="3874" y="2925"/>
                  </a:lnTo>
                  <a:lnTo>
                    <a:pt x="4113" y="2816"/>
                  </a:lnTo>
                  <a:lnTo>
                    <a:pt x="4113" y="2681"/>
                  </a:lnTo>
                  <a:lnTo>
                    <a:pt x="4048" y="2541"/>
                  </a:lnTo>
                  <a:lnTo>
                    <a:pt x="3939" y="2503"/>
                  </a:lnTo>
                  <a:lnTo>
                    <a:pt x="3837" y="2503"/>
                  </a:lnTo>
                  <a:lnTo>
                    <a:pt x="3695" y="2400"/>
                  </a:lnTo>
                  <a:lnTo>
                    <a:pt x="3555" y="2298"/>
                  </a:lnTo>
                  <a:lnTo>
                    <a:pt x="3278" y="2017"/>
                  </a:lnTo>
                  <a:lnTo>
                    <a:pt x="3208" y="2054"/>
                  </a:lnTo>
                  <a:lnTo>
                    <a:pt x="3138" y="2157"/>
                  </a:lnTo>
                  <a:lnTo>
                    <a:pt x="3067" y="2228"/>
                  </a:lnTo>
                  <a:lnTo>
                    <a:pt x="2823" y="2087"/>
                  </a:lnTo>
                  <a:lnTo>
                    <a:pt x="2823" y="2017"/>
                  </a:lnTo>
                  <a:lnTo>
                    <a:pt x="2617" y="2087"/>
                  </a:lnTo>
                  <a:lnTo>
                    <a:pt x="2547" y="1741"/>
                  </a:lnTo>
                  <a:lnTo>
                    <a:pt x="2373" y="973"/>
                  </a:lnTo>
                  <a:lnTo>
                    <a:pt x="2233" y="453"/>
                  </a:lnTo>
                  <a:lnTo>
                    <a:pt x="2162" y="211"/>
                  </a:lnTo>
                  <a:lnTo>
                    <a:pt x="1956" y="107"/>
                  </a:lnTo>
                  <a:lnTo>
                    <a:pt x="1848" y="172"/>
                  </a:lnTo>
                  <a:lnTo>
                    <a:pt x="1501" y="107"/>
                  </a:lnTo>
                  <a:lnTo>
                    <a:pt x="1392" y="140"/>
                  </a:lnTo>
                  <a:lnTo>
                    <a:pt x="1296" y="107"/>
                  </a:lnTo>
                  <a:lnTo>
                    <a:pt x="1296" y="70"/>
                  </a:lnTo>
                  <a:lnTo>
                    <a:pt x="975" y="0"/>
                  </a:lnTo>
                  <a:lnTo>
                    <a:pt x="943" y="70"/>
                  </a:lnTo>
                  <a:lnTo>
                    <a:pt x="770" y="70"/>
                  </a:lnTo>
                  <a:lnTo>
                    <a:pt x="628" y="172"/>
                  </a:lnTo>
                  <a:lnTo>
                    <a:pt x="526" y="281"/>
                  </a:lnTo>
                  <a:lnTo>
                    <a:pt x="487" y="383"/>
                  </a:lnTo>
                  <a:lnTo>
                    <a:pt x="417" y="453"/>
                  </a:lnTo>
                  <a:lnTo>
                    <a:pt x="282" y="453"/>
                  </a:lnTo>
                  <a:lnTo>
                    <a:pt x="212" y="557"/>
                  </a:lnTo>
                  <a:close/>
                </a:path>
              </a:pathLst>
            </a:custGeom>
            <a:solidFill>
              <a:schemeClr val="tx1">
                <a:lumMod val="50000"/>
                <a:lumOff val="50000"/>
              </a:schemeClr>
            </a:solidFill>
            <a:ln w="9525">
              <a:solidFill>
                <a:schemeClr val="tx1">
                  <a:lumMod val="50000"/>
                  <a:lumOff val="50000"/>
                </a:schemeClr>
              </a:solidFill>
              <a:round/>
              <a:headEnd/>
              <a:tailEnd/>
            </a:ln>
          </p:spPr>
        </p:sp>
        <p:sp>
          <p:nvSpPr>
            <p:cNvPr id="36" name="Freeform 35"/>
            <p:cNvSpPr>
              <a:spLocks/>
            </p:cNvSpPr>
            <p:nvPr/>
          </p:nvSpPr>
          <p:spPr bwMode="auto">
            <a:xfrm>
              <a:off x="916750" y="3776079"/>
              <a:ext cx="24108" cy="8040"/>
            </a:xfrm>
            <a:custGeom>
              <a:avLst/>
              <a:gdLst>
                <a:gd name="T0" fmla="*/ 2147483647 w 92"/>
                <a:gd name="T1" fmla="*/ 2147483647 h 53"/>
                <a:gd name="T2" fmla="*/ 2147483647 w 92"/>
                <a:gd name="T3" fmla="*/ 2147483647 h 53"/>
                <a:gd name="T4" fmla="*/ 2147483647 w 92"/>
                <a:gd name="T5" fmla="*/ 2147483647 h 53"/>
                <a:gd name="T6" fmla="*/ 2147483647 w 92"/>
                <a:gd name="T7" fmla="*/ 2147483647 h 53"/>
                <a:gd name="T8" fmla="*/ 2147483647 w 92"/>
                <a:gd name="T9" fmla="*/ 2147483647 h 53"/>
                <a:gd name="T10" fmla="*/ 2147483647 w 92"/>
                <a:gd name="T11" fmla="*/ 2147483647 h 53"/>
                <a:gd name="T12" fmla="*/ 2147483647 w 92"/>
                <a:gd name="T13" fmla="*/ 2147483647 h 53"/>
                <a:gd name="T14" fmla="*/ 2147483647 w 92"/>
                <a:gd name="T15" fmla="*/ 2147483647 h 53"/>
                <a:gd name="T16" fmla="*/ 2147483647 w 92"/>
                <a:gd name="T17" fmla="*/ 2147483647 h 53"/>
                <a:gd name="T18" fmla="*/ 2147483647 w 92"/>
                <a:gd name="T19" fmla="*/ 2147483647 h 53"/>
                <a:gd name="T20" fmla="*/ 2147483647 w 92"/>
                <a:gd name="T21" fmla="*/ 2147483647 h 53"/>
                <a:gd name="T22" fmla="*/ 2147483647 w 92"/>
                <a:gd name="T23" fmla="*/ 2147483647 h 53"/>
                <a:gd name="T24" fmla="*/ 2147483647 w 92"/>
                <a:gd name="T25" fmla="*/ 2147483647 h 53"/>
                <a:gd name="T26" fmla="*/ 2147483647 w 92"/>
                <a:gd name="T27" fmla="*/ 2147483647 h 53"/>
                <a:gd name="T28" fmla="*/ 2147483647 w 92"/>
                <a:gd name="T29" fmla="*/ 2147483647 h 53"/>
                <a:gd name="T30" fmla="*/ 2147483647 w 92"/>
                <a:gd name="T31" fmla="*/ 2147483647 h 53"/>
                <a:gd name="T32" fmla="*/ 2147483647 w 92"/>
                <a:gd name="T33" fmla="*/ 2147483647 h 53"/>
                <a:gd name="T34" fmla="*/ 0 w 92"/>
                <a:gd name="T35" fmla="*/ 2147483647 h 53"/>
                <a:gd name="T36" fmla="*/ 2147483647 w 92"/>
                <a:gd name="T37" fmla="*/ 2147483647 h 53"/>
                <a:gd name="T38" fmla="*/ 2147483647 w 92"/>
                <a:gd name="T39" fmla="*/ 2147483647 h 53"/>
                <a:gd name="T40" fmla="*/ 2147483647 w 92"/>
                <a:gd name="T41" fmla="*/ 2147483647 h 53"/>
                <a:gd name="T42" fmla="*/ 2147483647 w 92"/>
                <a:gd name="T43" fmla="*/ 2147483647 h 53"/>
                <a:gd name="T44" fmla="*/ 2147483647 w 92"/>
                <a:gd name="T45" fmla="*/ 2147483647 h 53"/>
                <a:gd name="T46" fmla="*/ 2147483647 w 92"/>
                <a:gd name="T47" fmla="*/ 2147483647 h 53"/>
                <a:gd name="T48" fmla="*/ 2147483647 w 92"/>
                <a:gd name="T49" fmla="*/ 2147483647 h 53"/>
                <a:gd name="T50" fmla="*/ 2147483647 w 92"/>
                <a:gd name="T51" fmla="*/ 2147483647 h 53"/>
                <a:gd name="T52" fmla="*/ 2147483647 w 92"/>
                <a:gd name="T53" fmla="*/ 2147483647 h 53"/>
                <a:gd name="T54" fmla="*/ 2147483647 w 92"/>
                <a:gd name="T55" fmla="*/ 2147483647 h 53"/>
                <a:gd name="T56" fmla="*/ 2147483647 w 92"/>
                <a:gd name="T57" fmla="*/ 2147483647 h 53"/>
                <a:gd name="T58" fmla="*/ 2147483647 w 92"/>
                <a:gd name="T59" fmla="*/ 2147483647 h 53"/>
                <a:gd name="T60" fmla="*/ 2147483647 w 92"/>
                <a:gd name="T61" fmla="*/ 2147483647 h 53"/>
                <a:gd name="T62" fmla="*/ 2147483647 w 92"/>
                <a:gd name="T63" fmla="*/ 2147483647 h 53"/>
                <a:gd name="T64" fmla="*/ 2147483647 w 92"/>
                <a:gd name="T65" fmla="*/ 2147483647 h 53"/>
                <a:gd name="T66" fmla="*/ 2147483647 w 92"/>
                <a:gd name="T67" fmla="*/ 2147483647 h 53"/>
                <a:gd name="T68" fmla="*/ 2147483647 w 92"/>
                <a:gd name="T69" fmla="*/ 2147483647 h 53"/>
                <a:gd name="T70" fmla="*/ 2147483647 w 92"/>
                <a:gd name="T71" fmla="*/ 2147483647 h 53"/>
                <a:gd name="T72" fmla="*/ 2147483647 w 92"/>
                <a:gd name="T73" fmla="*/ 2147483647 h 53"/>
                <a:gd name="T74" fmla="*/ 2147483647 w 92"/>
                <a:gd name="T75" fmla="*/ 2147483647 h 53"/>
                <a:gd name="T76" fmla="*/ 2147483647 w 92"/>
                <a:gd name="T77" fmla="*/ 2147483647 h 53"/>
                <a:gd name="T78" fmla="*/ 2147483647 w 92"/>
                <a:gd name="T79" fmla="*/ 2147483647 h 53"/>
                <a:gd name="T80" fmla="*/ 2147483647 w 92"/>
                <a:gd name="T81" fmla="*/ 2147483647 h 53"/>
                <a:gd name="T82" fmla="*/ 2147483647 w 92"/>
                <a:gd name="T83" fmla="*/ 2147483647 h 53"/>
                <a:gd name="T84" fmla="*/ 2147483647 w 92"/>
                <a:gd name="T85" fmla="*/ 2147483647 h 53"/>
                <a:gd name="T86" fmla="*/ 2147483647 w 92"/>
                <a:gd name="T87" fmla="*/ 2083394383 h 53"/>
                <a:gd name="T88" fmla="*/ 2147483647 w 92"/>
                <a:gd name="T89" fmla="*/ 0 h 53"/>
                <a:gd name="T90" fmla="*/ 2147483647 w 92"/>
                <a:gd name="T91" fmla="*/ 0 h 53"/>
                <a:gd name="T92" fmla="*/ 2147483647 w 92"/>
                <a:gd name="T93" fmla="*/ 0 h 53"/>
                <a:gd name="T94" fmla="*/ 2147483647 w 92"/>
                <a:gd name="T95" fmla="*/ 2147483647 h 53"/>
                <a:gd name="T96" fmla="*/ 2147483647 w 92"/>
                <a:gd name="T97" fmla="*/ 2147483647 h 53"/>
                <a:gd name="T98" fmla="*/ 2147483647 w 92"/>
                <a:gd name="T99" fmla="*/ 2147483647 h 53"/>
                <a:gd name="T100" fmla="*/ 2147483647 w 92"/>
                <a:gd name="T101" fmla="*/ 2147483647 h 53"/>
                <a:gd name="T102" fmla="*/ 2147483647 w 92"/>
                <a:gd name="T103" fmla="*/ 2147483647 h 53"/>
                <a:gd name="T104" fmla="*/ 2147483647 w 92"/>
                <a:gd name="T105" fmla="*/ 2147483647 h 53"/>
                <a:gd name="T106" fmla="*/ 2147483647 w 92"/>
                <a:gd name="T107" fmla="*/ 2147483647 h 53"/>
                <a:gd name="T108" fmla="*/ 2147483647 w 92"/>
                <a:gd name="T109" fmla="*/ 2147483647 h 53"/>
                <a:gd name="T110" fmla="*/ 2147483647 w 92"/>
                <a:gd name="T111" fmla="*/ 2147483647 h 53"/>
                <a:gd name="T112" fmla="*/ 2147483647 w 92"/>
                <a:gd name="T113" fmla="*/ 2147483647 h 5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92"/>
                <a:gd name="T172" fmla="*/ 0 h 53"/>
                <a:gd name="T173" fmla="*/ 92 w 92"/>
                <a:gd name="T174" fmla="*/ 53 h 5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92" h="53">
                  <a:moveTo>
                    <a:pt x="49" y="36"/>
                  </a:moveTo>
                  <a:lnTo>
                    <a:pt x="49" y="29"/>
                  </a:lnTo>
                  <a:lnTo>
                    <a:pt x="51" y="23"/>
                  </a:lnTo>
                  <a:lnTo>
                    <a:pt x="51" y="21"/>
                  </a:lnTo>
                  <a:lnTo>
                    <a:pt x="51" y="19"/>
                  </a:lnTo>
                  <a:lnTo>
                    <a:pt x="50" y="17"/>
                  </a:lnTo>
                  <a:lnTo>
                    <a:pt x="49" y="15"/>
                  </a:lnTo>
                  <a:lnTo>
                    <a:pt x="42" y="11"/>
                  </a:lnTo>
                  <a:lnTo>
                    <a:pt x="35" y="8"/>
                  </a:lnTo>
                  <a:lnTo>
                    <a:pt x="28" y="5"/>
                  </a:lnTo>
                  <a:lnTo>
                    <a:pt x="21" y="4"/>
                  </a:lnTo>
                  <a:lnTo>
                    <a:pt x="14" y="4"/>
                  </a:lnTo>
                  <a:lnTo>
                    <a:pt x="8" y="4"/>
                  </a:lnTo>
                  <a:lnTo>
                    <a:pt x="6" y="5"/>
                  </a:lnTo>
                  <a:lnTo>
                    <a:pt x="4" y="6"/>
                  </a:lnTo>
                  <a:lnTo>
                    <a:pt x="2" y="8"/>
                  </a:lnTo>
                  <a:lnTo>
                    <a:pt x="1" y="9"/>
                  </a:lnTo>
                  <a:lnTo>
                    <a:pt x="0" y="14"/>
                  </a:lnTo>
                  <a:lnTo>
                    <a:pt x="1" y="19"/>
                  </a:lnTo>
                  <a:lnTo>
                    <a:pt x="2" y="24"/>
                  </a:lnTo>
                  <a:lnTo>
                    <a:pt x="4" y="28"/>
                  </a:lnTo>
                  <a:lnTo>
                    <a:pt x="8" y="32"/>
                  </a:lnTo>
                  <a:lnTo>
                    <a:pt x="11" y="36"/>
                  </a:lnTo>
                  <a:lnTo>
                    <a:pt x="15" y="39"/>
                  </a:lnTo>
                  <a:lnTo>
                    <a:pt x="20" y="43"/>
                  </a:lnTo>
                  <a:lnTo>
                    <a:pt x="30" y="48"/>
                  </a:lnTo>
                  <a:lnTo>
                    <a:pt x="40" y="51"/>
                  </a:lnTo>
                  <a:lnTo>
                    <a:pt x="45" y="52"/>
                  </a:lnTo>
                  <a:lnTo>
                    <a:pt x="50" y="53"/>
                  </a:lnTo>
                  <a:lnTo>
                    <a:pt x="56" y="53"/>
                  </a:lnTo>
                  <a:lnTo>
                    <a:pt x="60" y="52"/>
                  </a:lnTo>
                  <a:lnTo>
                    <a:pt x="68" y="49"/>
                  </a:lnTo>
                  <a:lnTo>
                    <a:pt x="76" y="44"/>
                  </a:lnTo>
                  <a:lnTo>
                    <a:pt x="82" y="39"/>
                  </a:lnTo>
                  <a:lnTo>
                    <a:pt x="88" y="32"/>
                  </a:lnTo>
                  <a:lnTo>
                    <a:pt x="90" y="28"/>
                  </a:lnTo>
                  <a:lnTo>
                    <a:pt x="91" y="25"/>
                  </a:lnTo>
                  <a:lnTo>
                    <a:pt x="92" y="21"/>
                  </a:lnTo>
                  <a:lnTo>
                    <a:pt x="92" y="17"/>
                  </a:lnTo>
                  <a:lnTo>
                    <a:pt x="92" y="14"/>
                  </a:lnTo>
                  <a:lnTo>
                    <a:pt x="91" y="10"/>
                  </a:lnTo>
                  <a:lnTo>
                    <a:pt x="89" y="7"/>
                  </a:lnTo>
                  <a:lnTo>
                    <a:pt x="87" y="4"/>
                  </a:lnTo>
                  <a:lnTo>
                    <a:pt x="86" y="2"/>
                  </a:lnTo>
                  <a:lnTo>
                    <a:pt x="85" y="0"/>
                  </a:lnTo>
                  <a:lnTo>
                    <a:pt x="83" y="0"/>
                  </a:lnTo>
                  <a:lnTo>
                    <a:pt x="82" y="0"/>
                  </a:lnTo>
                  <a:lnTo>
                    <a:pt x="78" y="3"/>
                  </a:lnTo>
                  <a:lnTo>
                    <a:pt x="74" y="8"/>
                  </a:lnTo>
                  <a:lnTo>
                    <a:pt x="69" y="15"/>
                  </a:lnTo>
                  <a:lnTo>
                    <a:pt x="64" y="22"/>
                  </a:lnTo>
                  <a:lnTo>
                    <a:pt x="57" y="29"/>
                  </a:lnTo>
                  <a:lnTo>
                    <a:pt x="49" y="36"/>
                  </a:lnTo>
                  <a:lnTo>
                    <a:pt x="49" y="38"/>
                  </a:lnTo>
                  <a:lnTo>
                    <a:pt x="49" y="42"/>
                  </a:lnTo>
                  <a:lnTo>
                    <a:pt x="51" y="47"/>
                  </a:lnTo>
                  <a:lnTo>
                    <a:pt x="54" y="52"/>
                  </a:lnTo>
                </a:path>
              </a:pathLst>
            </a:custGeom>
            <a:solidFill>
              <a:schemeClr val="accent3"/>
            </a:solidFill>
            <a:ln w="0">
              <a:solidFill>
                <a:schemeClr val="accent3"/>
              </a:solidFill>
              <a:round/>
              <a:headEnd/>
              <a:tailEnd/>
            </a:ln>
          </p:spPr>
        </p:sp>
        <p:sp>
          <p:nvSpPr>
            <p:cNvPr id="37" name="Freeform 36"/>
            <p:cNvSpPr>
              <a:spLocks/>
            </p:cNvSpPr>
            <p:nvPr/>
          </p:nvSpPr>
          <p:spPr bwMode="auto">
            <a:xfrm>
              <a:off x="860497" y="3784120"/>
              <a:ext cx="48217" cy="32162"/>
            </a:xfrm>
            <a:custGeom>
              <a:avLst/>
              <a:gdLst>
                <a:gd name="T0" fmla="*/ 2147483647 w 197"/>
                <a:gd name="T1" fmla="*/ 2147483647 h 130"/>
                <a:gd name="T2" fmla="*/ 2147483647 w 197"/>
                <a:gd name="T3" fmla="*/ 2147483647 h 130"/>
                <a:gd name="T4" fmla="*/ 2147483647 w 197"/>
                <a:gd name="T5" fmla="*/ 2147483647 h 130"/>
                <a:gd name="T6" fmla="*/ 2147483647 w 197"/>
                <a:gd name="T7" fmla="*/ 2147483647 h 130"/>
                <a:gd name="T8" fmla="*/ 2147483647 w 197"/>
                <a:gd name="T9" fmla="*/ 2147483647 h 130"/>
                <a:gd name="T10" fmla="*/ 2147483647 w 197"/>
                <a:gd name="T11" fmla="*/ 2147483647 h 130"/>
                <a:gd name="T12" fmla="*/ 2147483647 w 197"/>
                <a:gd name="T13" fmla="*/ 2147483647 h 130"/>
                <a:gd name="T14" fmla="*/ 2147483647 w 197"/>
                <a:gd name="T15" fmla="*/ 2147483647 h 130"/>
                <a:gd name="T16" fmla="*/ 2147483647 w 197"/>
                <a:gd name="T17" fmla="*/ 2147483647 h 130"/>
                <a:gd name="T18" fmla="*/ 2147483647 w 197"/>
                <a:gd name="T19" fmla="*/ 2147483647 h 130"/>
                <a:gd name="T20" fmla="*/ 2147483647 w 197"/>
                <a:gd name="T21" fmla="*/ 2147483647 h 130"/>
                <a:gd name="T22" fmla="*/ 2147483647 w 197"/>
                <a:gd name="T23" fmla="*/ 2147483647 h 130"/>
                <a:gd name="T24" fmla="*/ 2147483647 w 197"/>
                <a:gd name="T25" fmla="*/ 2147483647 h 130"/>
                <a:gd name="T26" fmla="*/ 2147483647 w 197"/>
                <a:gd name="T27" fmla="*/ 2147483647 h 130"/>
                <a:gd name="T28" fmla="*/ 2147483647 w 197"/>
                <a:gd name="T29" fmla="*/ 2147483647 h 130"/>
                <a:gd name="T30" fmla="*/ 2147483647 w 197"/>
                <a:gd name="T31" fmla="*/ 2147483647 h 130"/>
                <a:gd name="T32" fmla="*/ 2147483647 w 197"/>
                <a:gd name="T33" fmla="*/ 2147483647 h 130"/>
                <a:gd name="T34" fmla="*/ 2147483647 w 197"/>
                <a:gd name="T35" fmla="*/ 2147483647 h 130"/>
                <a:gd name="T36" fmla="*/ 2147483647 w 197"/>
                <a:gd name="T37" fmla="*/ 2147483647 h 130"/>
                <a:gd name="T38" fmla="*/ 2147483647 w 197"/>
                <a:gd name="T39" fmla="*/ 2147483647 h 130"/>
                <a:gd name="T40" fmla="*/ 2147483647 w 197"/>
                <a:gd name="T41" fmla="*/ 2147483647 h 130"/>
                <a:gd name="T42" fmla="*/ 2147483647 w 197"/>
                <a:gd name="T43" fmla="*/ 2147483647 h 130"/>
                <a:gd name="T44" fmla="*/ 2147483647 w 197"/>
                <a:gd name="T45" fmla="*/ 2147483647 h 130"/>
                <a:gd name="T46" fmla="*/ 2147483647 w 197"/>
                <a:gd name="T47" fmla="*/ 2147483647 h 130"/>
                <a:gd name="T48" fmla="*/ 2147483647 w 197"/>
                <a:gd name="T49" fmla="*/ 2147483647 h 130"/>
                <a:gd name="T50" fmla="*/ 2147483647 w 197"/>
                <a:gd name="T51" fmla="*/ 2147483647 h 130"/>
                <a:gd name="T52" fmla="*/ 2147483647 w 197"/>
                <a:gd name="T53" fmla="*/ 2147483647 h 130"/>
                <a:gd name="T54" fmla="*/ 2147483647 w 197"/>
                <a:gd name="T55" fmla="*/ 2147483647 h 130"/>
                <a:gd name="T56" fmla="*/ 2147483647 w 197"/>
                <a:gd name="T57" fmla="*/ 2147483647 h 130"/>
                <a:gd name="T58" fmla="*/ 2147483647 w 197"/>
                <a:gd name="T59" fmla="*/ 2147483647 h 130"/>
                <a:gd name="T60" fmla="*/ 2147483647 w 197"/>
                <a:gd name="T61" fmla="*/ 2147483647 h 130"/>
                <a:gd name="T62" fmla="*/ 2147483647 w 197"/>
                <a:gd name="T63" fmla="*/ 2147483647 h 130"/>
                <a:gd name="T64" fmla="*/ 2147483647 w 197"/>
                <a:gd name="T65" fmla="*/ 2147483647 h 130"/>
                <a:gd name="T66" fmla="*/ 2147483647 w 197"/>
                <a:gd name="T67" fmla="*/ 2147483647 h 130"/>
                <a:gd name="T68" fmla="*/ 2147483647 w 197"/>
                <a:gd name="T69" fmla="*/ 2147483647 h 130"/>
                <a:gd name="T70" fmla="*/ 2147483647 w 197"/>
                <a:gd name="T71" fmla="*/ 2147483647 h 130"/>
                <a:gd name="T72" fmla="*/ 2147483647 w 197"/>
                <a:gd name="T73" fmla="*/ 2147483647 h 130"/>
                <a:gd name="T74" fmla="*/ 2147483647 w 197"/>
                <a:gd name="T75" fmla="*/ 2147483647 h 130"/>
                <a:gd name="T76" fmla="*/ 2147483647 w 197"/>
                <a:gd name="T77" fmla="*/ 2147483647 h 130"/>
                <a:gd name="T78" fmla="*/ 2147483647 w 197"/>
                <a:gd name="T79" fmla="*/ 2147483647 h 130"/>
                <a:gd name="T80" fmla="*/ 2147483647 w 197"/>
                <a:gd name="T81" fmla="*/ 2147483647 h 130"/>
                <a:gd name="T82" fmla="*/ 2147483647 w 197"/>
                <a:gd name="T83" fmla="*/ 2147483647 h 13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97"/>
                <a:gd name="T127" fmla="*/ 0 h 130"/>
                <a:gd name="T128" fmla="*/ 197 w 197"/>
                <a:gd name="T129" fmla="*/ 130 h 13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97" h="130">
                  <a:moveTo>
                    <a:pt x="184" y="6"/>
                  </a:moveTo>
                  <a:lnTo>
                    <a:pt x="172" y="7"/>
                  </a:lnTo>
                  <a:lnTo>
                    <a:pt x="159" y="6"/>
                  </a:lnTo>
                  <a:lnTo>
                    <a:pt x="145" y="5"/>
                  </a:lnTo>
                  <a:lnTo>
                    <a:pt x="130" y="4"/>
                  </a:lnTo>
                  <a:lnTo>
                    <a:pt x="116" y="4"/>
                  </a:lnTo>
                  <a:lnTo>
                    <a:pt x="102" y="4"/>
                  </a:lnTo>
                  <a:lnTo>
                    <a:pt x="96" y="5"/>
                  </a:lnTo>
                  <a:lnTo>
                    <a:pt x="89" y="6"/>
                  </a:lnTo>
                  <a:lnTo>
                    <a:pt x="83" y="8"/>
                  </a:lnTo>
                  <a:lnTo>
                    <a:pt x="76" y="11"/>
                  </a:lnTo>
                  <a:lnTo>
                    <a:pt x="71" y="15"/>
                  </a:lnTo>
                  <a:lnTo>
                    <a:pt x="67" y="21"/>
                  </a:lnTo>
                  <a:lnTo>
                    <a:pt x="66" y="26"/>
                  </a:lnTo>
                  <a:lnTo>
                    <a:pt x="65" y="31"/>
                  </a:lnTo>
                  <a:lnTo>
                    <a:pt x="67" y="43"/>
                  </a:lnTo>
                  <a:lnTo>
                    <a:pt x="70" y="55"/>
                  </a:lnTo>
                  <a:lnTo>
                    <a:pt x="64" y="52"/>
                  </a:lnTo>
                  <a:lnTo>
                    <a:pt x="58" y="50"/>
                  </a:lnTo>
                  <a:lnTo>
                    <a:pt x="53" y="51"/>
                  </a:lnTo>
                  <a:lnTo>
                    <a:pt x="47" y="53"/>
                  </a:lnTo>
                  <a:lnTo>
                    <a:pt x="42" y="56"/>
                  </a:lnTo>
                  <a:lnTo>
                    <a:pt x="37" y="60"/>
                  </a:lnTo>
                  <a:lnTo>
                    <a:pt x="32" y="65"/>
                  </a:lnTo>
                  <a:lnTo>
                    <a:pt x="28" y="71"/>
                  </a:lnTo>
                  <a:lnTo>
                    <a:pt x="25" y="82"/>
                  </a:lnTo>
                  <a:lnTo>
                    <a:pt x="22" y="98"/>
                  </a:lnTo>
                  <a:lnTo>
                    <a:pt x="21" y="102"/>
                  </a:lnTo>
                  <a:lnTo>
                    <a:pt x="18" y="104"/>
                  </a:lnTo>
                  <a:lnTo>
                    <a:pt x="15" y="105"/>
                  </a:lnTo>
                  <a:lnTo>
                    <a:pt x="11" y="107"/>
                  </a:lnTo>
                  <a:lnTo>
                    <a:pt x="7" y="109"/>
                  </a:lnTo>
                  <a:lnTo>
                    <a:pt x="3" y="111"/>
                  </a:lnTo>
                  <a:lnTo>
                    <a:pt x="1" y="114"/>
                  </a:lnTo>
                  <a:lnTo>
                    <a:pt x="0" y="120"/>
                  </a:lnTo>
                  <a:lnTo>
                    <a:pt x="3" y="120"/>
                  </a:lnTo>
                  <a:lnTo>
                    <a:pt x="5" y="120"/>
                  </a:lnTo>
                  <a:lnTo>
                    <a:pt x="6" y="121"/>
                  </a:lnTo>
                  <a:lnTo>
                    <a:pt x="7" y="122"/>
                  </a:lnTo>
                  <a:lnTo>
                    <a:pt x="6" y="124"/>
                  </a:lnTo>
                  <a:lnTo>
                    <a:pt x="5" y="125"/>
                  </a:lnTo>
                  <a:lnTo>
                    <a:pt x="11" y="125"/>
                  </a:lnTo>
                  <a:lnTo>
                    <a:pt x="16" y="125"/>
                  </a:lnTo>
                  <a:lnTo>
                    <a:pt x="13" y="125"/>
                  </a:lnTo>
                  <a:lnTo>
                    <a:pt x="11" y="126"/>
                  </a:lnTo>
                  <a:lnTo>
                    <a:pt x="11" y="127"/>
                  </a:lnTo>
                  <a:lnTo>
                    <a:pt x="11" y="130"/>
                  </a:lnTo>
                  <a:lnTo>
                    <a:pt x="20" y="130"/>
                  </a:lnTo>
                  <a:lnTo>
                    <a:pt x="30" y="130"/>
                  </a:lnTo>
                  <a:lnTo>
                    <a:pt x="34" y="129"/>
                  </a:lnTo>
                  <a:lnTo>
                    <a:pt x="38" y="128"/>
                  </a:lnTo>
                  <a:lnTo>
                    <a:pt x="41" y="127"/>
                  </a:lnTo>
                  <a:lnTo>
                    <a:pt x="44" y="125"/>
                  </a:lnTo>
                  <a:lnTo>
                    <a:pt x="52" y="117"/>
                  </a:lnTo>
                  <a:lnTo>
                    <a:pt x="61" y="111"/>
                  </a:lnTo>
                  <a:lnTo>
                    <a:pt x="69" y="105"/>
                  </a:lnTo>
                  <a:lnTo>
                    <a:pt x="78" y="99"/>
                  </a:lnTo>
                  <a:lnTo>
                    <a:pt x="97" y="87"/>
                  </a:lnTo>
                  <a:lnTo>
                    <a:pt x="114" y="76"/>
                  </a:lnTo>
                  <a:lnTo>
                    <a:pt x="120" y="73"/>
                  </a:lnTo>
                  <a:lnTo>
                    <a:pt x="125" y="70"/>
                  </a:lnTo>
                  <a:lnTo>
                    <a:pt x="130" y="66"/>
                  </a:lnTo>
                  <a:lnTo>
                    <a:pt x="135" y="62"/>
                  </a:lnTo>
                  <a:lnTo>
                    <a:pt x="144" y="53"/>
                  </a:lnTo>
                  <a:lnTo>
                    <a:pt x="152" y="44"/>
                  </a:lnTo>
                  <a:lnTo>
                    <a:pt x="160" y="41"/>
                  </a:lnTo>
                  <a:lnTo>
                    <a:pt x="168" y="39"/>
                  </a:lnTo>
                  <a:lnTo>
                    <a:pt x="176" y="36"/>
                  </a:lnTo>
                  <a:lnTo>
                    <a:pt x="184" y="33"/>
                  </a:lnTo>
                  <a:lnTo>
                    <a:pt x="188" y="31"/>
                  </a:lnTo>
                  <a:lnTo>
                    <a:pt x="191" y="28"/>
                  </a:lnTo>
                  <a:lnTo>
                    <a:pt x="194" y="26"/>
                  </a:lnTo>
                  <a:lnTo>
                    <a:pt x="196" y="23"/>
                  </a:lnTo>
                  <a:lnTo>
                    <a:pt x="197" y="19"/>
                  </a:lnTo>
                  <a:lnTo>
                    <a:pt x="197" y="16"/>
                  </a:lnTo>
                  <a:lnTo>
                    <a:pt x="196" y="13"/>
                  </a:lnTo>
                  <a:lnTo>
                    <a:pt x="195" y="11"/>
                  </a:lnTo>
                  <a:lnTo>
                    <a:pt x="195" y="7"/>
                  </a:lnTo>
                  <a:lnTo>
                    <a:pt x="194" y="4"/>
                  </a:lnTo>
                  <a:lnTo>
                    <a:pt x="192" y="2"/>
                  </a:lnTo>
                  <a:lnTo>
                    <a:pt x="190" y="1"/>
                  </a:lnTo>
                  <a:lnTo>
                    <a:pt x="188" y="1"/>
                  </a:lnTo>
                  <a:lnTo>
                    <a:pt x="184" y="0"/>
                  </a:lnTo>
                  <a:lnTo>
                    <a:pt x="184" y="3"/>
                  </a:lnTo>
                  <a:lnTo>
                    <a:pt x="184" y="6"/>
                  </a:lnTo>
                </a:path>
              </a:pathLst>
            </a:custGeom>
            <a:solidFill>
              <a:schemeClr val="tx1">
                <a:lumMod val="50000"/>
                <a:lumOff val="50000"/>
              </a:schemeClr>
            </a:solidFill>
            <a:ln w="0">
              <a:solidFill>
                <a:schemeClr val="tx1">
                  <a:lumMod val="50000"/>
                  <a:lumOff val="50000"/>
                </a:schemeClr>
              </a:solidFill>
              <a:round/>
              <a:headEnd/>
              <a:tailEnd/>
            </a:ln>
          </p:spPr>
        </p:sp>
        <p:sp>
          <p:nvSpPr>
            <p:cNvPr id="38" name="Freeform 37"/>
            <p:cNvSpPr>
              <a:spLocks/>
            </p:cNvSpPr>
            <p:nvPr/>
          </p:nvSpPr>
          <p:spPr bwMode="auto">
            <a:xfrm>
              <a:off x="820317" y="3800201"/>
              <a:ext cx="40181" cy="32162"/>
            </a:xfrm>
            <a:custGeom>
              <a:avLst/>
              <a:gdLst>
                <a:gd name="T0" fmla="*/ 2147483647 w 176"/>
                <a:gd name="T1" fmla="*/ 2147483647 h 133"/>
                <a:gd name="T2" fmla="*/ 2147483647 w 176"/>
                <a:gd name="T3" fmla="*/ 2147483647 h 133"/>
                <a:gd name="T4" fmla="*/ 2147483647 w 176"/>
                <a:gd name="T5" fmla="*/ 2147483647 h 133"/>
                <a:gd name="T6" fmla="*/ 2147483647 w 176"/>
                <a:gd name="T7" fmla="*/ 2147483647 h 133"/>
                <a:gd name="T8" fmla="*/ 2147483647 w 176"/>
                <a:gd name="T9" fmla="*/ 2147483647 h 133"/>
                <a:gd name="T10" fmla="*/ 2147483647 w 176"/>
                <a:gd name="T11" fmla="*/ 0 h 133"/>
                <a:gd name="T12" fmla="*/ 2147483647 w 176"/>
                <a:gd name="T13" fmla="*/ 0 h 133"/>
                <a:gd name="T14" fmla="*/ 2147483647 w 176"/>
                <a:gd name="T15" fmla="*/ 2147483647 h 133"/>
                <a:gd name="T16" fmla="*/ 2147483647 w 176"/>
                <a:gd name="T17" fmla="*/ 2147483647 h 133"/>
                <a:gd name="T18" fmla="*/ 2147483647 w 176"/>
                <a:gd name="T19" fmla="*/ 2147483647 h 133"/>
                <a:gd name="T20" fmla="*/ 2147483647 w 176"/>
                <a:gd name="T21" fmla="*/ 2147483647 h 133"/>
                <a:gd name="T22" fmla="*/ 2147483647 w 176"/>
                <a:gd name="T23" fmla="*/ 2147483647 h 133"/>
                <a:gd name="T24" fmla="*/ 2147483647 w 176"/>
                <a:gd name="T25" fmla="*/ 2147483647 h 133"/>
                <a:gd name="T26" fmla="*/ 2147483647 w 176"/>
                <a:gd name="T27" fmla="*/ 2147483647 h 133"/>
                <a:gd name="T28" fmla="*/ 2147483647 w 176"/>
                <a:gd name="T29" fmla="*/ 2147483647 h 133"/>
                <a:gd name="T30" fmla="*/ 2147483647 w 176"/>
                <a:gd name="T31" fmla="*/ 2147483647 h 133"/>
                <a:gd name="T32" fmla="*/ 2147483647 w 176"/>
                <a:gd name="T33" fmla="*/ 2147483647 h 133"/>
                <a:gd name="T34" fmla="*/ 2147483647 w 176"/>
                <a:gd name="T35" fmla="*/ 2147483647 h 133"/>
                <a:gd name="T36" fmla="*/ 2147483647 w 176"/>
                <a:gd name="T37" fmla="*/ 2147483647 h 133"/>
                <a:gd name="T38" fmla="*/ 2147483647 w 176"/>
                <a:gd name="T39" fmla="*/ 2147483647 h 133"/>
                <a:gd name="T40" fmla="*/ 2147483647 w 176"/>
                <a:gd name="T41" fmla="*/ 2147483647 h 133"/>
                <a:gd name="T42" fmla="*/ 2147483647 w 176"/>
                <a:gd name="T43" fmla="*/ 2147483647 h 133"/>
                <a:gd name="T44" fmla="*/ 0 w 176"/>
                <a:gd name="T45" fmla="*/ 2147483647 h 133"/>
                <a:gd name="T46" fmla="*/ 2147483647 w 176"/>
                <a:gd name="T47" fmla="*/ 2147483647 h 133"/>
                <a:gd name="T48" fmla="*/ 2147483647 w 176"/>
                <a:gd name="T49" fmla="*/ 2147483647 h 133"/>
                <a:gd name="T50" fmla="*/ 2147483647 w 176"/>
                <a:gd name="T51" fmla="*/ 2147483647 h 133"/>
                <a:gd name="T52" fmla="*/ 2147483647 w 176"/>
                <a:gd name="T53" fmla="*/ 2147483647 h 133"/>
                <a:gd name="T54" fmla="*/ 2147483647 w 176"/>
                <a:gd name="T55" fmla="*/ 2147483647 h 133"/>
                <a:gd name="T56" fmla="*/ 2147483647 w 176"/>
                <a:gd name="T57" fmla="*/ 2147483647 h 133"/>
                <a:gd name="T58" fmla="*/ 2147483647 w 176"/>
                <a:gd name="T59" fmla="*/ 2147483647 h 133"/>
                <a:gd name="T60" fmla="*/ 2147483647 w 176"/>
                <a:gd name="T61" fmla="*/ 2147483647 h 133"/>
                <a:gd name="T62" fmla="*/ 2147483647 w 176"/>
                <a:gd name="T63" fmla="*/ 2147483647 h 133"/>
                <a:gd name="T64" fmla="*/ 2147483647 w 176"/>
                <a:gd name="T65" fmla="*/ 2147483647 h 133"/>
                <a:gd name="T66" fmla="*/ 2147483647 w 176"/>
                <a:gd name="T67" fmla="*/ 2147483647 h 133"/>
                <a:gd name="T68" fmla="*/ 2147483647 w 176"/>
                <a:gd name="T69" fmla="*/ 2147483647 h 133"/>
                <a:gd name="T70" fmla="*/ 2147483647 w 176"/>
                <a:gd name="T71" fmla="*/ 2147483647 h 133"/>
                <a:gd name="T72" fmla="*/ 2147483647 w 176"/>
                <a:gd name="T73" fmla="*/ 2147483647 h 133"/>
                <a:gd name="T74" fmla="*/ 2147483647 w 176"/>
                <a:gd name="T75" fmla="*/ 2147483647 h 13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76"/>
                <a:gd name="T115" fmla="*/ 0 h 133"/>
                <a:gd name="T116" fmla="*/ 176 w 176"/>
                <a:gd name="T117" fmla="*/ 133 h 13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76" h="133">
                  <a:moveTo>
                    <a:pt x="159" y="46"/>
                  </a:moveTo>
                  <a:lnTo>
                    <a:pt x="163" y="41"/>
                  </a:lnTo>
                  <a:lnTo>
                    <a:pt x="167" y="35"/>
                  </a:lnTo>
                  <a:lnTo>
                    <a:pt x="171" y="29"/>
                  </a:lnTo>
                  <a:lnTo>
                    <a:pt x="174" y="22"/>
                  </a:lnTo>
                  <a:lnTo>
                    <a:pt x="176" y="16"/>
                  </a:lnTo>
                  <a:lnTo>
                    <a:pt x="176" y="9"/>
                  </a:lnTo>
                  <a:lnTo>
                    <a:pt x="175" y="7"/>
                  </a:lnTo>
                  <a:lnTo>
                    <a:pt x="174" y="5"/>
                  </a:lnTo>
                  <a:lnTo>
                    <a:pt x="172" y="3"/>
                  </a:lnTo>
                  <a:lnTo>
                    <a:pt x="169" y="2"/>
                  </a:lnTo>
                  <a:lnTo>
                    <a:pt x="163" y="0"/>
                  </a:lnTo>
                  <a:lnTo>
                    <a:pt x="158" y="0"/>
                  </a:lnTo>
                  <a:lnTo>
                    <a:pt x="152" y="0"/>
                  </a:lnTo>
                  <a:lnTo>
                    <a:pt x="147" y="0"/>
                  </a:lnTo>
                  <a:lnTo>
                    <a:pt x="141" y="2"/>
                  </a:lnTo>
                  <a:lnTo>
                    <a:pt x="135" y="3"/>
                  </a:lnTo>
                  <a:lnTo>
                    <a:pt x="130" y="6"/>
                  </a:lnTo>
                  <a:lnTo>
                    <a:pt x="125" y="9"/>
                  </a:lnTo>
                  <a:lnTo>
                    <a:pt x="116" y="16"/>
                  </a:lnTo>
                  <a:lnTo>
                    <a:pt x="108" y="24"/>
                  </a:lnTo>
                  <a:lnTo>
                    <a:pt x="100" y="32"/>
                  </a:lnTo>
                  <a:lnTo>
                    <a:pt x="94" y="40"/>
                  </a:lnTo>
                  <a:lnTo>
                    <a:pt x="91" y="45"/>
                  </a:lnTo>
                  <a:lnTo>
                    <a:pt x="89" y="52"/>
                  </a:lnTo>
                  <a:lnTo>
                    <a:pt x="89" y="59"/>
                  </a:lnTo>
                  <a:lnTo>
                    <a:pt x="88" y="67"/>
                  </a:lnTo>
                  <a:lnTo>
                    <a:pt x="84" y="71"/>
                  </a:lnTo>
                  <a:lnTo>
                    <a:pt x="80" y="75"/>
                  </a:lnTo>
                  <a:lnTo>
                    <a:pt x="73" y="79"/>
                  </a:lnTo>
                  <a:lnTo>
                    <a:pt x="66" y="83"/>
                  </a:lnTo>
                  <a:lnTo>
                    <a:pt x="62" y="87"/>
                  </a:lnTo>
                  <a:lnTo>
                    <a:pt x="57" y="89"/>
                  </a:lnTo>
                  <a:lnTo>
                    <a:pt x="52" y="89"/>
                  </a:lnTo>
                  <a:lnTo>
                    <a:pt x="45" y="89"/>
                  </a:lnTo>
                  <a:lnTo>
                    <a:pt x="40" y="91"/>
                  </a:lnTo>
                  <a:lnTo>
                    <a:pt x="35" y="94"/>
                  </a:lnTo>
                  <a:lnTo>
                    <a:pt x="32" y="97"/>
                  </a:lnTo>
                  <a:lnTo>
                    <a:pt x="30" y="100"/>
                  </a:lnTo>
                  <a:lnTo>
                    <a:pt x="25" y="106"/>
                  </a:lnTo>
                  <a:lnTo>
                    <a:pt x="17" y="110"/>
                  </a:lnTo>
                  <a:lnTo>
                    <a:pt x="12" y="115"/>
                  </a:lnTo>
                  <a:lnTo>
                    <a:pt x="5" y="118"/>
                  </a:lnTo>
                  <a:lnTo>
                    <a:pt x="2" y="121"/>
                  </a:lnTo>
                  <a:lnTo>
                    <a:pt x="1" y="123"/>
                  </a:lnTo>
                  <a:lnTo>
                    <a:pt x="0" y="124"/>
                  </a:lnTo>
                  <a:lnTo>
                    <a:pt x="1" y="126"/>
                  </a:lnTo>
                  <a:lnTo>
                    <a:pt x="4" y="130"/>
                  </a:lnTo>
                  <a:lnTo>
                    <a:pt x="7" y="132"/>
                  </a:lnTo>
                  <a:lnTo>
                    <a:pt x="11" y="133"/>
                  </a:lnTo>
                  <a:lnTo>
                    <a:pt x="15" y="132"/>
                  </a:lnTo>
                  <a:lnTo>
                    <a:pt x="19" y="132"/>
                  </a:lnTo>
                  <a:lnTo>
                    <a:pt x="23" y="130"/>
                  </a:lnTo>
                  <a:lnTo>
                    <a:pt x="26" y="128"/>
                  </a:lnTo>
                  <a:lnTo>
                    <a:pt x="29" y="126"/>
                  </a:lnTo>
                  <a:lnTo>
                    <a:pt x="35" y="124"/>
                  </a:lnTo>
                  <a:lnTo>
                    <a:pt x="40" y="121"/>
                  </a:lnTo>
                  <a:lnTo>
                    <a:pt x="45" y="117"/>
                  </a:lnTo>
                  <a:lnTo>
                    <a:pt x="50" y="113"/>
                  </a:lnTo>
                  <a:lnTo>
                    <a:pt x="58" y="106"/>
                  </a:lnTo>
                  <a:lnTo>
                    <a:pt x="66" y="100"/>
                  </a:lnTo>
                  <a:lnTo>
                    <a:pt x="82" y="93"/>
                  </a:lnTo>
                  <a:lnTo>
                    <a:pt x="96" y="89"/>
                  </a:lnTo>
                  <a:lnTo>
                    <a:pt x="103" y="86"/>
                  </a:lnTo>
                  <a:lnTo>
                    <a:pt x="111" y="82"/>
                  </a:lnTo>
                  <a:lnTo>
                    <a:pt x="118" y="78"/>
                  </a:lnTo>
                  <a:lnTo>
                    <a:pt x="126" y="72"/>
                  </a:lnTo>
                  <a:lnTo>
                    <a:pt x="131" y="70"/>
                  </a:lnTo>
                  <a:lnTo>
                    <a:pt x="136" y="67"/>
                  </a:lnTo>
                  <a:lnTo>
                    <a:pt x="141" y="63"/>
                  </a:lnTo>
                  <a:lnTo>
                    <a:pt x="145" y="59"/>
                  </a:lnTo>
                  <a:lnTo>
                    <a:pt x="149" y="55"/>
                  </a:lnTo>
                  <a:lnTo>
                    <a:pt x="154" y="51"/>
                  </a:lnTo>
                  <a:lnTo>
                    <a:pt x="159" y="48"/>
                  </a:lnTo>
                  <a:lnTo>
                    <a:pt x="164" y="46"/>
                  </a:lnTo>
                  <a:lnTo>
                    <a:pt x="161" y="46"/>
                  </a:lnTo>
                  <a:lnTo>
                    <a:pt x="159" y="46"/>
                  </a:lnTo>
                </a:path>
              </a:pathLst>
            </a:custGeom>
            <a:solidFill>
              <a:schemeClr val="tx1">
                <a:lumMod val="50000"/>
                <a:lumOff val="50000"/>
              </a:schemeClr>
            </a:solidFill>
            <a:ln w="0">
              <a:solidFill>
                <a:schemeClr val="tx1">
                  <a:lumMod val="50000"/>
                  <a:lumOff val="50000"/>
                </a:schemeClr>
              </a:solidFill>
              <a:round/>
              <a:headEnd/>
              <a:tailEnd/>
            </a:ln>
          </p:spPr>
        </p:sp>
        <p:sp>
          <p:nvSpPr>
            <p:cNvPr id="39" name="Freeform 38"/>
            <p:cNvSpPr>
              <a:spLocks/>
            </p:cNvSpPr>
            <p:nvPr/>
          </p:nvSpPr>
          <p:spPr bwMode="auto">
            <a:xfrm>
              <a:off x="804245" y="3840404"/>
              <a:ext cx="8036" cy="0"/>
            </a:xfrm>
            <a:custGeom>
              <a:avLst/>
              <a:gdLst>
                <a:gd name="T0" fmla="*/ 2147483647 w 43"/>
                <a:gd name="T1" fmla="*/ 0 h 17"/>
                <a:gd name="T2" fmla="*/ 2147483647 w 43"/>
                <a:gd name="T3" fmla="*/ 0 h 17"/>
                <a:gd name="T4" fmla="*/ 2147483647 w 43"/>
                <a:gd name="T5" fmla="*/ 0 h 17"/>
                <a:gd name="T6" fmla="*/ 2147483647 w 43"/>
                <a:gd name="T7" fmla="*/ 0 h 17"/>
                <a:gd name="T8" fmla="*/ 2147483647 w 43"/>
                <a:gd name="T9" fmla="*/ 0 h 17"/>
                <a:gd name="T10" fmla="*/ 2147483647 w 43"/>
                <a:gd name="T11" fmla="*/ 0 h 17"/>
                <a:gd name="T12" fmla="*/ 2147483647 w 43"/>
                <a:gd name="T13" fmla="*/ 0 h 17"/>
                <a:gd name="T14" fmla="*/ 0 w 43"/>
                <a:gd name="T15" fmla="*/ 0 h 17"/>
                <a:gd name="T16" fmla="*/ 0 w 43"/>
                <a:gd name="T17" fmla="*/ 0 h 17"/>
                <a:gd name="T18" fmla="*/ 2147483647 w 43"/>
                <a:gd name="T19" fmla="*/ 0 h 17"/>
                <a:gd name="T20" fmla="*/ 2147483647 w 43"/>
                <a:gd name="T21" fmla="*/ 0 h 17"/>
                <a:gd name="T22" fmla="*/ 2147483647 w 43"/>
                <a:gd name="T23" fmla="*/ 0 h 17"/>
                <a:gd name="T24" fmla="*/ 2147483647 w 43"/>
                <a:gd name="T25" fmla="*/ 0 h 17"/>
                <a:gd name="T26" fmla="*/ 2147483647 w 43"/>
                <a:gd name="T27" fmla="*/ 0 h 17"/>
                <a:gd name="T28" fmla="*/ 2147483647 w 43"/>
                <a:gd name="T29" fmla="*/ 0 h 17"/>
                <a:gd name="T30" fmla="*/ 2147483647 w 43"/>
                <a:gd name="T31" fmla="*/ 0 h 17"/>
                <a:gd name="T32" fmla="*/ 2147483647 w 43"/>
                <a:gd name="T33" fmla="*/ 0 h 17"/>
                <a:gd name="T34" fmla="*/ 2147483647 w 43"/>
                <a:gd name="T35" fmla="*/ 0 h 17"/>
                <a:gd name="T36" fmla="*/ 2147483647 w 43"/>
                <a:gd name="T37" fmla="*/ 0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3"/>
                <a:gd name="T58" fmla="*/ 0 h 17"/>
                <a:gd name="T59" fmla="*/ 43 w 43"/>
                <a:gd name="T60" fmla="*/ 0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3" h="17">
                  <a:moveTo>
                    <a:pt x="33" y="0"/>
                  </a:moveTo>
                  <a:lnTo>
                    <a:pt x="22" y="2"/>
                  </a:lnTo>
                  <a:lnTo>
                    <a:pt x="12" y="4"/>
                  </a:lnTo>
                  <a:lnTo>
                    <a:pt x="7" y="5"/>
                  </a:lnTo>
                  <a:lnTo>
                    <a:pt x="3" y="8"/>
                  </a:lnTo>
                  <a:lnTo>
                    <a:pt x="2" y="10"/>
                  </a:lnTo>
                  <a:lnTo>
                    <a:pt x="1" y="12"/>
                  </a:lnTo>
                  <a:lnTo>
                    <a:pt x="0" y="14"/>
                  </a:lnTo>
                  <a:lnTo>
                    <a:pt x="0" y="17"/>
                  </a:lnTo>
                  <a:lnTo>
                    <a:pt x="11" y="17"/>
                  </a:lnTo>
                  <a:lnTo>
                    <a:pt x="23" y="17"/>
                  </a:lnTo>
                  <a:lnTo>
                    <a:pt x="28" y="17"/>
                  </a:lnTo>
                  <a:lnTo>
                    <a:pt x="34" y="15"/>
                  </a:lnTo>
                  <a:lnTo>
                    <a:pt x="39" y="11"/>
                  </a:lnTo>
                  <a:lnTo>
                    <a:pt x="43" y="5"/>
                  </a:lnTo>
                  <a:lnTo>
                    <a:pt x="41" y="2"/>
                  </a:lnTo>
                  <a:lnTo>
                    <a:pt x="38" y="0"/>
                  </a:lnTo>
                  <a:lnTo>
                    <a:pt x="33" y="0"/>
                  </a:lnTo>
                </a:path>
              </a:pathLst>
            </a:custGeom>
            <a:solidFill>
              <a:schemeClr val="accent3"/>
            </a:solidFill>
            <a:ln w="0">
              <a:solidFill>
                <a:schemeClr val="accent3"/>
              </a:solidFill>
              <a:round/>
              <a:headEnd/>
              <a:tailEnd/>
            </a:ln>
          </p:spPr>
        </p:sp>
        <p:sp>
          <p:nvSpPr>
            <p:cNvPr id="40" name="Freeform 39"/>
            <p:cNvSpPr>
              <a:spLocks/>
            </p:cNvSpPr>
            <p:nvPr/>
          </p:nvSpPr>
          <p:spPr bwMode="auto">
            <a:xfrm>
              <a:off x="739956" y="3856484"/>
              <a:ext cx="16072" cy="8040"/>
            </a:xfrm>
            <a:custGeom>
              <a:avLst/>
              <a:gdLst>
                <a:gd name="T0" fmla="*/ 2147483647 w 65"/>
                <a:gd name="T1" fmla="*/ 2147483647 h 50"/>
                <a:gd name="T2" fmla="*/ 2147483647 w 65"/>
                <a:gd name="T3" fmla="*/ 2147483647 h 50"/>
                <a:gd name="T4" fmla="*/ 2147483647 w 65"/>
                <a:gd name="T5" fmla="*/ 1320166502 h 50"/>
                <a:gd name="T6" fmla="*/ 2147483647 w 65"/>
                <a:gd name="T7" fmla="*/ 0 h 50"/>
                <a:gd name="T8" fmla="*/ 2147483647 w 65"/>
                <a:gd name="T9" fmla="*/ 0 h 50"/>
                <a:gd name="T10" fmla="*/ 2147483647 w 65"/>
                <a:gd name="T11" fmla="*/ 0 h 50"/>
                <a:gd name="T12" fmla="*/ 2147483647 w 65"/>
                <a:gd name="T13" fmla="*/ 2147483647 h 50"/>
                <a:gd name="T14" fmla="*/ 2147483647 w 65"/>
                <a:gd name="T15" fmla="*/ 2147483647 h 50"/>
                <a:gd name="T16" fmla="*/ 2147483647 w 65"/>
                <a:gd name="T17" fmla="*/ 2147483647 h 50"/>
                <a:gd name="T18" fmla="*/ 2147483647 w 65"/>
                <a:gd name="T19" fmla="*/ 2147483647 h 50"/>
                <a:gd name="T20" fmla="*/ 2147483647 w 65"/>
                <a:gd name="T21" fmla="*/ 2147483647 h 50"/>
                <a:gd name="T22" fmla="*/ 2147483647 w 65"/>
                <a:gd name="T23" fmla="*/ 2147483647 h 50"/>
                <a:gd name="T24" fmla="*/ 2147483647 w 65"/>
                <a:gd name="T25" fmla="*/ 2147483647 h 50"/>
                <a:gd name="T26" fmla="*/ 2147483647 w 65"/>
                <a:gd name="T27" fmla="*/ 2147483647 h 50"/>
                <a:gd name="T28" fmla="*/ 2147483647 w 65"/>
                <a:gd name="T29" fmla="*/ 2147483647 h 50"/>
                <a:gd name="T30" fmla="*/ 2147483647 w 65"/>
                <a:gd name="T31" fmla="*/ 2147483647 h 50"/>
                <a:gd name="T32" fmla="*/ 2147483647 w 65"/>
                <a:gd name="T33" fmla="*/ 2147483647 h 50"/>
                <a:gd name="T34" fmla="*/ 2147483647 w 65"/>
                <a:gd name="T35" fmla="*/ 2147483647 h 50"/>
                <a:gd name="T36" fmla="*/ 2147483647 w 65"/>
                <a:gd name="T37" fmla="*/ 2147483647 h 50"/>
                <a:gd name="T38" fmla="*/ 2147483647 w 65"/>
                <a:gd name="T39" fmla="*/ 2147483647 h 50"/>
                <a:gd name="T40" fmla="*/ 2147483647 w 65"/>
                <a:gd name="T41" fmla="*/ 2147483647 h 50"/>
                <a:gd name="T42" fmla="*/ 2147483647 w 65"/>
                <a:gd name="T43" fmla="*/ 2147483647 h 50"/>
                <a:gd name="T44" fmla="*/ 2147483647 w 65"/>
                <a:gd name="T45" fmla="*/ 2147483647 h 50"/>
                <a:gd name="T46" fmla="*/ 2147483647 w 65"/>
                <a:gd name="T47" fmla="*/ 2147483647 h 50"/>
                <a:gd name="T48" fmla="*/ 2147483647 w 65"/>
                <a:gd name="T49" fmla="*/ 2147483647 h 50"/>
                <a:gd name="T50" fmla="*/ 2147483647 w 65"/>
                <a:gd name="T51" fmla="*/ 2147483647 h 50"/>
                <a:gd name="T52" fmla="*/ 2147483647 w 65"/>
                <a:gd name="T53" fmla="*/ 2147483647 h 50"/>
                <a:gd name="T54" fmla="*/ 2147483647 w 65"/>
                <a:gd name="T55" fmla="*/ 2147483647 h 50"/>
                <a:gd name="T56" fmla="*/ 2147483647 w 65"/>
                <a:gd name="T57" fmla="*/ 2147483647 h 50"/>
                <a:gd name="T58" fmla="*/ 2147483647 w 65"/>
                <a:gd name="T59" fmla="*/ 2147483647 h 50"/>
                <a:gd name="T60" fmla="*/ 0 w 65"/>
                <a:gd name="T61" fmla="*/ 2147483647 h 50"/>
                <a:gd name="T62" fmla="*/ 2147483647 w 65"/>
                <a:gd name="T63" fmla="*/ 2147483647 h 50"/>
                <a:gd name="T64" fmla="*/ 2147483647 w 65"/>
                <a:gd name="T65" fmla="*/ 2147483647 h 50"/>
                <a:gd name="T66" fmla="*/ 2147483647 w 65"/>
                <a:gd name="T67" fmla="*/ 2147483647 h 50"/>
                <a:gd name="T68" fmla="*/ 2147483647 w 65"/>
                <a:gd name="T69" fmla="*/ 2147483647 h 50"/>
                <a:gd name="T70" fmla="*/ 2147483647 w 65"/>
                <a:gd name="T71" fmla="*/ 2147483647 h 50"/>
                <a:gd name="T72" fmla="*/ 2147483647 w 65"/>
                <a:gd name="T73" fmla="*/ 2147483647 h 50"/>
                <a:gd name="T74" fmla="*/ 2147483647 w 65"/>
                <a:gd name="T75" fmla="*/ 2147483647 h 50"/>
                <a:gd name="T76" fmla="*/ 2147483647 w 65"/>
                <a:gd name="T77" fmla="*/ 2147483647 h 50"/>
                <a:gd name="T78" fmla="*/ 2147483647 w 65"/>
                <a:gd name="T79" fmla="*/ 2147483647 h 50"/>
                <a:gd name="T80" fmla="*/ 2147483647 w 65"/>
                <a:gd name="T81" fmla="*/ 2147483647 h 50"/>
                <a:gd name="T82" fmla="*/ 2147483647 w 65"/>
                <a:gd name="T83" fmla="*/ 2147483647 h 50"/>
                <a:gd name="T84" fmla="*/ 2147483647 w 65"/>
                <a:gd name="T85" fmla="*/ 2147483647 h 5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5"/>
                <a:gd name="T130" fmla="*/ 0 h 50"/>
                <a:gd name="T131" fmla="*/ 65 w 65"/>
                <a:gd name="T132" fmla="*/ 50 h 5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5" h="50">
                  <a:moveTo>
                    <a:pt x="32" y="7"/>
                  </a:moveTo>
                  <a:lnTo>
                    <a:pt x="36" y="3"/>
                  </a:lnTo>
                  <a:lnTo>
                    <a:pt x="42" y="1"/>
                  </a:lnTo>
                  <a:lnTo>
                    <a:pt x="48" y="0"/>
                  </a:lnTo>
                  <a:lnTo>
                    <a:pt x="55" y="0"/>
                  </a:lnTo>
                  <a:lnTo>
                    <a:pt x="57" y="0"/>
                  </a:lnTo>
                  <a:lnTo>
                    <a:pt x="60" y="2"/>
                  </a:lnTo>
                  <a:lnTo>
                    <a:pt x="62" y="3"/>
                  </a:lnTo>
                  <a:lnTo>
                    <a:pt x="63" y="5"/>
                  </a:lnTo>
                  <a:lnTo>
                    <a:pt x="65" y="8"/>
                  </a:lnTo>
                  <a:lnTo>
                    <a:pt x="65" y="11"/>
                  </a:lnTo>
                  <a:lnTo>
                    <a:pt x="65" y="14"/>
                  </a:lnTo>
                  <a:lnTo>
                    <a:pt x="65" y="18"/>
                  </a:lnTo>
                  <a:lnTo>
                    <a:pt x="57" y="18"/>
                  </a:lnTo>
                  <a:lnTo>
                    <a:pt x="48" y="18"/>
                  </a:lnTo>
                  <a:lnTo>
                    <a:pt x="56" y="23"/>
                  </a:lnTo>
                  <a:lnTo>
                    <a:pt x="59" y="23"/>
                  </a:lnTo>
                  <a:lnTo>
                    <a:pt x="59" y="25"/>
                  </a:lnTo>
                  <a:lnTo>
                    <a:pt x="58" y="27"/>
                  </a:lnTo>
                  <a:lnTo>
                    <a:pt x="56" y="28"/>
                  </a:lnTo>
                  <a:lnTo>
                    <a:pt x="53" y="29"/>
                  </a:lnTo>
                  <a:lnTo>
                    <a:pt x="47" y="31"/>
                  </a:lnTo>
                  <a:lnTo>
                    <a:pt x="42" y="34"/>
                  </a:lnTo>
                  <a:lnTo>
                    <a:pt x="38" y="35"/>
                  </a:lnTo>
                  <a:lnTo>
                    <a:pt x="35" y="37"/>
                  </a:lnTo>
                  <a:lnTo>
                    <a:pt x="33" y="41"/>
                  </a:lnTo>
                  <a:lnTo>
                    <a:pt x="32" y="45"/>
                  </a:lnTo>
                  <a:lnTo>
                    <a:pt x="24" y="48"/>
                  </a:lnTo>
                  <a:lnTo>
                    <a:pt x="16" y="49"/>
                  </a:lnTo>
                  <a:lnTo>
                    <a:pt x="8" y="50"/>
                  </a:lnTo>
                  <a:lnTo>
                    <a:pt x="0" y="50"/>
                  </a:lnTo>
                  <a:lnTo>
                    <a:pt x="2" y="45"/>
                  </a:lnTo>
                  <a:lnTo>
                    <a:pt x="6" y="40"/>
                  </a:lnTo>
                  <a:lnTo>
                    <a:pt x="9" y="36"/>
                  </a:lnTo>
                  <a:lnTo>
                    <a:pt x="14" y="32"/>
                  </a:lnTo>
                  <a:lnTo>
                    <a:pt x="23" y="25"/>
                  </a:lnTo>
                  <a:lnTo>
                    <a:pt x="32" y="18"/>
                  </a:lnTo>
                  <a:lnTo>
                    <a:pt x="33" y="17"/>
                  </a:lnTo>
                  <a:lnTo>
                    <a:pt x="36" y="15"/>
                  </a:lnTo>
                  <a:lnTo>
                    <a:pt x="36" y="13"/>
                  </a:lnTo>
                  <a:lnTo>
                    <a:pt x="36" y="11"/>
                  </a:lnTo>
                  <a:lnTo>
                    <a:pt x="35" y="9"/>
                  </a:lnTo>
                  <a:lnTo>
                    <a:pt x="32" y="7"/>
                  </a:lnTo>
                </a:path>
              </a:pathLst>
            </a:custGeom>
            <a:solidFill>
              <a:schemeClr val="accent3"/>
            </a:solidFill>
            <a:ln w="0">
              <a:solidFill>
                <a:schemeClr val="accent3"/>
              </a:solidFill>
              <a:round/>
              <a:headEnd/>
              <a:tailEnd/>
            </a:ln>
          </p:spPr>
        </p:sp>
        <p:sp>
          <p:nvSpPr>
            <p:cNvPr id="41" name="Freeform 40"/>
            <p:cNvSpPr>
              <a:spLocks/>
            </p:cNvSpPr>
            <p:nvPr/>
          </p:nvSpPr>
          <p:spPr bwMode="auto">
            <a:xfrm>
              <a:off x="691739" y="3864525"/>
              <a:ext cx="24108" cy="8040"/>
            </a:xfrm>
            <a:custGeom>
              <a:avLst/>
              <a:gdLst>
                <a:gd name="T0" fmla="*/ 2147483647 w 77"/>
                <a:gd name="T1" fmla="*/ 2147483647 h 53"/>
                <a:gd name="T2" fmla="*/ 2147483647 w 77"/>
                <a:gd name="T3" fmla="*/ 2147483647 h 53"/>
                <a:gd name="T4" fmla="*/ 2147483647 w 77"/>
                <a:gd name="T5" fmla="*/ 2147483647 h 53"/>
                <a:gd name="T6" fmla="*/ 2147483647 w 77"/>
                <a:gd name="T7" fmla="*/ 2147483647 h 53"/>
                <a:gd name="T8" fmla="*/ 2147483647 w 77"/>
                <a:gd name="T9" fmla="*/ 2147483647 h 53"/>
                <a:gd name="T10" fmla="*/ 2147483647 w 77"/>
                <a:gd name="T11" fmla="*/ 2147483647 h 53"/>
                <a:gd name="T12" fmla="*/ 2147483647 w 77"/>
                <a:gd name="T13" fmla="*/ 2147483647 h 53"/>
                <a:gd name="T14" fmla="*/ 2147483647 w 77"/>
                <a:gd name="T15" fmla="*/ 1044587759 h 53"/>
                <a:gd name="T16" fmla="*/ 2147483647 w 77"/>
                <a:gd name="T17" fmla="*/ 0 h 53"/>
                <a:gd name="T18" fmla="*/ 2147483647 w 77"/>
                <a:gd name="T19" fmla="*/ 0 h 53"/>
                <a:gd name="T20" fmla="*/ 2147483647 w 77"/>
                <a:gd name="T21" fmla="*/ 1044587759 h 53"/>
                <a:gd name="T22" fmla="*/ 2147483647 w 77"/>
                <a:gd name="T23" fmla="*/ 2083394383 h 53"/>
                <a:gd name="T24" fmla="*/ 2147483647 w 77"/>
                <a:gd name="T25" fmla="*/ 2147483647 h 53"/>
                <a:gd name="T26" fmla="*/ 2147483647 w 77"/>
                <a:gd name="T27" fmla="*/ 2147483647 h 53"/>
                <a:gd name="T28" fmla="*/ 2147483647 w 77"/>
                <a:gd name="T29" fmla="*/ 2147483647 h 53"/>
                <a:gd name="T30" fmla="*/ 2147483647 w 77"/>
                <a:gd name="T31" fmla="*/ 2147483647 h 53"/>
                <a:gd name="T32" fmla="*/ 2147483647 w 77"/>
                <a:gd name="T33" fmla="*/ 2147483647 h 53"/>
                <a:gd name="T34" fmla="*/ 2147483647 w 77"/>
                <a:gd name="T35" fmla="*/ 2147483647 h 53"/>
                <a:gd name="T36" fmla="*/ 2147483647 w 77"/>
                <a:gd name="T37" fmla="*/ 2147483647 h 53"/>
                <a:gd name="T38" fmla="*/ 2147483647 w 77"/>
                <a:gd name="T39" fmla="*/ 2147483647 h 53"/>
                <a:gd name="T40" fmla="*/ 2147483647 w 77"/>
                <a:gd name="T41" fmla="*/ 2147483647 h 53"/>
                <a:gd name="T42" fmla="*/ 2147483647 w 77"/>
                <a:gd name="T43" fmla="*/ 2147483647 h 53"/>
                <a:gd name="T44" fmla="*/ 2147483647 w 77"/>
                <a:gd name="T45" fmla="*/ 2147483647 h 53"/>
                <a:gd name="T46" fmla="*/ 2147483647 w 77"/>
                <a:gd name="T47" fmla="*/ 2147483647 h 53"/>
                <a:gd name="T48" fmla="*/ 2147483647 w 77"/>
                <a:gd name="T49" fmla="*/ 2147483647 h 53"/>
                <a:gd name="T50" fmla="*/ 0 w 77"/>
                <a:gd name="T51" fmla="*/ 2147483647 h 53"/>
                <a:gd name="T52" fmla="*/ 0 w 77"/>
                <a:gd name="T53" fmla="*/ 2147483647 h 53"/>
                <a:gd name="T54" fmla="*/ 2147483647 w 77"/>
                <a:gd name="T55" fmla="*/ 2147483647 h 53"/>
                <a:gd name="T56" fmla="*/ 2147483647 w 77"/>
                <a:gd name="T57" fmla="*/ 2147483647 h 53"/>
                <a:gd name="T58" fmla="*/ 2147483647 w 77"/>
                <a:gd name="T59" fmla="*/ 2147483647 h 53"/>
                <a:gd name="T60" fmla="*/ 2147483647 w 77"/>
                <a:gd name="T61" fmla="*/ 2147483647 h 53"/>
                <a:gd name="T62" fmla="*/ 2147483647 w 77"/>
                <a:gd name="T63" fmla="*/ 2147483647 h 53"/>
                <a:gd name="T64" fmla="*/ 2147483647 w 77"/>
                <a:gd name="T65" fmla="*/ 2147483647 h 53"/>
                <a:gd name="T66" fmla="*/ 2147483647 w 77"/>
                <a:gd name="T67" fmla="*/ 2147483647 h 53"/>
                <a:gd name="T68" fmla="*/ 2147483647 w 77"/>
                <a:gd name="T69" fmla="*/ 2147483647 h 53"/>
                <a:gd name="T70" fmla="*/ 2147483647 w 77"/>
                <a:gd name="T71" fmla="*/ 2147483647 h 53"/>
                <a:gd name="T72" fmla="*/ 2147483647 w 77"/>
                <a:gd name="T73" fmla="*/ 2147483647 h 5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7"/>
                <a:gd name="T112" fmla="*/ 0 h 53"/>
                <a:gd name="T113" fmla="*/ 77 w 77"/>
                <a:gd name="T114" fmla="*/ 53 h 5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7" h="53">
                  <a:moveTo>
                    <a:pt x="55" y="20"/>
                  </a:moveTo>
                  <a:lnTo>
                    <a:pt x="54" y="15"/>
                  </a:lnTo>
                  <a:lnTo>
                    <a:pt x="51" y="10"/>
                  </a:lnTo>
                  <a:lnTo>
                    <a:pt x="49" y="8"/>
                  </a:lnTo>
                  <a:lnTo>
                    <a:pt x="47" y="6"/>
                  </a:lnTo>
                  <a:lnTo>
                    <a:pt x="49" y="5"/>
                  </a:lnTo>
                  <a:lnTo>
                    <a:pt x="50" y="4"/>
                  </a:lnTo>
                  <a:lnTo>
                    <a:pt x="57" y="1"/>
                  </a:lnTo>
                  <a:lnTo>
                    <a:pt x="63" y="0"/>
                  </a:lnTo>
                  <a:lnTo>
                    <a:pt x="65" y="0"/>
                  </a:lnTo>
                  <a:lnTo>
                    <a:pt x="67" y="1"/>
                  </a:lnTo>
                  <a:lnTo>
                    <a:pt x="69" y="2"/>
                  </a:lnTo>
                  <a:lnTo>
                    <a:pt x="71" y="4"/>
                  </a:lnTo>
                  <a:lnTo>
                    <a:pt x="75" y="13"/>
                  </a:lnTo>
                  <a:lnTo>
                    <a:pt x="77" y="21"/>
                  </a:lnTo>
                  <a:lnTo>
                    <a:pt x="77" y="25"/>
                  </a:lnTo>
                  <a:lnTo>
                    <a:pt x="76" y="28"/>
                  </a:lnTo>
                  <a:lnTo>
                    <a:pt x="74" y="30"/>
                  </a:lnTo>
                  <a:lnTo>
                    <a:pt x="71" y="31"/>
                  </a:lnTo>
                  <a:lnTo>
                    <a:pt x="55" y="39"/>
                  </a:lnTo>
                  <a:lnTo>
                    <a:pt x="38" y="46"/>
                  </a:lnTo>
                  <a:lnTo>
                    <a:pt x="29" y="49"/>
                  </a:lnTo>
                  <a:lnTo>
                    <a:pt x="20" y="51"/>
                  </a:lnTo>
                  <a:lnTo>
                    <a:pt x="11" y="53"/>
                  </a:lnTo>
                  <a:lnTo>
                    <a:pt x="1" y="53"/>
                  </a:lnTo>
                  <a:lnTo>
                    <a:pt x="0" y="49"/>
                  </a:lnTo>
                  <a:lnTo>
                    <a:pt x="0" y="46"/>
                  </a:lnTo>
                  <a:lnTo>
                    <a:pt x="1" y="43"/>
                  </a:lnTo>
                  <a:lnTo>
                    <a:pt x="3" y="40"/>
                  </a:lnTo>
                  <a:lnTo>
                    <a:pt x="10" y="37"/>
                  </a:lnTo>
                  <a:lnTo>
                    <a:pt x="20" y="34"/>
                  </a:lnTo>
                  <a:lnTo>
                    <a:pt x="30" y="32"/>
                  </a:lnTo>
                  <a:lnTo>
                    <a:pt x="40" y="29"/>
                  </a:lnTo>
                  <a:lnTo>
                    <a:pt x="44" y="27"/>
                  </a:lnTo>
                  <a:lnTo>
                    <a:pt x="49" y="25"/>
                  </a:lnTo>
                  <a:lnTo>
                    <a:pt x="53" y="23"/>
                  </a:lnTo>
                  <a:lnTo>
                    <a:pt x="55" y="20"/>
                  </a:lnTo>
                </a:path>
              </a:pathLst>
            </a:custGeom>
            <a:solidFill>
              <a:schemeClr val="accent3"/>
            </a:solidFill>
            <a:ln w="0">
              <a:solidFill>
                <a:schemeClr val="accent3"/>
              </a:solidFill>
              <a:round/>
              <a:headEnd/>
              <a:tailEnd/>
            </a:ln>
          </p:spPr>
        </p:sp>
        <p:sp>
          <p:nvSpPr>
            <p:cNvPr id="42" name="Freeform 41"/>
            <p:cNvSpPr>
              <a:spLocks/>
            </p:cNvSpPr>
            <p:nvPr/>
          </p:nvSpPr>
          <p:spPr bwMode="auto">
            <a:xfrm>
              <a:off x="675667" y="3864525"/>
              <a:ext cx="0" cy="8040"/>
            </a:xfrm>
            <a:custGeom>
              <a:avLst/>
              <a:gdLst>
                <a:gd name="T0" fmla="*/ 0 w 10"/>
                <a:gd name="T1" fmla="*/ 0 h 6"/>
                <a:gd name="T2" fmla="*/ 0 w 10"/>
                <a:gd name="T3" fmla="*/ 0 h 6"/>
                <a:gd name="T4" fmla="*/ 0 w 10"/>
                <a:gd name="T5" fmla="*/ 0 h 6"/>
                <a:gd name="T6" fmla="*/ 0 w 10"/>
                <a:gd name="T7" fmla="*/ 2147483647 h 6"/>
                <a:gd name="T8" fmla="*/ 0 w 10"/>
                <a:gd name="T9" fmla="*/ 2147483647 h 6"/>
                <a:gd name="T10" fmla="*/ 0 w 10"/>
                <a:gd name="T11" fmla="*/ 2147483647 h 6"/>
                <a:gd name="T12" fmla="*/ 0 w 10"/>
                <a:gd name="T13" fmla="*/ 2147483647 h 6"/>
                <a:gd name="T14" fmla="*/ 0 w 10"/>
                <a:gd name="T15" fmla="*/ 2147483647 h 6"/>
                <a:gd name="T16" fmla="*/ 0 w 10"/>
                <a:gd name="T17" fmla="*/ 2147483647 h 6"/>
                <a:gd name="T18" fmla="*/ 0 w 10"/>
                <a:gd name="T19" fmla="*/ 2147483647 h 6"/>
                <a:gd name="T20" fmla="*/ 0 w 10"/>
                <a:gd name="T21" fmla="*/ 0 h 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
                <a:gd name="T34" fmla="*/ 0 h 6"/>
                <a:gd name="T35" fmla="*/ 0 w 10"/>
                <a:gd name="T36" fmla="*/ 6 h 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 h="6">
                  <a:moveTo>
                    <a:pt x="10" y="0"/>
                  </a:moveTo>
                  <a:lnTo>
                    <a:pt x="5" y="0"/>
                  </a:lnTo>
                  <a:lnTo>
                    <a:pt x="4" y="0"/>
                  </a:lnTo>
                  <a:lnTo>
                    <a:pt x="1" y="1"/>
                  </a:lnTo>
                  <a:lnTo>
                    <a:pt x="0" y="3"/>
                  </a:lnTo>
                  <a:lnTo>
                    <a:pt x="1" y="5"/>
                  </a:lnTo>
                  <a:lnTo>
                    <a:pt x="4" y="6"/>
                  </a:lnTo>
                  <a:lnTo>
                    <a:pt x="5" y="6"/>
                  </a:lnTo>
                  <a:lnTo>
                    <a:pt x="10" y="6"/>
                  </a:lnTo>
                  <a:lnTo>
                    <a:pt x="10" y="3"/>
                  </a:lnTo>
                  <a:lnTo>
                    <a:pt x="10" y="0"/>
                  </a:lnTo>
                </a:path>
              </a:pathLst>
            </a:custGeom>
            <a:solidFill>
              <a:schemeClr val="accent3"/>
            </a:solidFill>
            <a:ln w="0">
              <a:solidFill>
                <a:schemeClr val="accent3"/>
              </a:solidFill>
              <a:round/>
              <a:headEnd/>
              <a:tailEnd/>
            </a:ln>
          </p:spPr>
        </p:sp>
        <p:sp>
          <p:nvSpPr>
            <p:cNvPr id="43" name="Freeform 42"/>
            <p:cNvSpPr>
              <a:spLocks/>
            </p:cNvSpPr>
            <p:nvPr/>
          </p:nvSpPr>
          <p:spPr bwMode="auto">
            <a:xfrm>
              <a:off x="643523" y="3864525"/>
              <a:ext cx="16072" cy="16081"/>
            </a:xfrm>
            <a:custGeom>
              <a:avLst/>
              <a:gdLst>
                <a:gd name="T0" fmla="*/ 2147483647 w 84"/>
                <a:gd name="T1" fmla="*/ 2147483647 h 76"/>
                <a:gd name="T2" fmla="*/ 2147483647 w 84"/>
                <a:gd name="T3" fmla="*/ 2147483647 h 76"/>
                <a:gd name="T4" fmla="*/ 2147483647 w 84"/>
                <a:gd name="T5" fmla="*/ 2147483647 h 76"/>
                <a:gd name="T6" fmla="*/ 2147483647 w 84"/>
                <a:gd name="T7" fmla="*/ 2147483647 h 76"/>
                <a:gd name="T8" fmla="*/ 2147483647 w 84"/>
                <a:gd name="T9" fmla="*/ 2147483647 h 76"/>
                <a:gd name="T10" fmla="*/ 2147483647 w 84"/>
                <a:gd name="T11" fmla="*/ 2147483647 h 76"/>
                <a:gd name="T12" fmla="*/ 2147483647 w 84"/>
                <a:gd name="T13" fmla="*/ 2147483647 h 76"/>
                <a:gd name="T14" fmla="*/ 2147483647 w 84"/>
                <a:gd name="T15" fmla="*/ 2147483647 h 76"/>
                <a:gd name="T16" fmla="*/ 2147483647 w 84"/>
                <a:gd name="T17" fmla="*/ 2147483647 h 76"/>
                <a:gd name="T18" fmla="*/ 2147483647 w 84"/>
                <a:gd name="T19" fmla="*/ 2147483647 h 76"/>
                <a:gd name="T20" fmla="*/ 2147483647 w 84"/>
                <a:gd name="T21" fmla="*/ 2147483647 h 76"/>
                <a:gd name="T22" fmla="*/ 2147483647 w 84"/>
                <a:gd name="T23" fmla="*/ 2147483647 h 76"/>
                <a:gd name="T24" fmla="*/ 2147483647 w 84"/>
                <a:gd name="T25" fmla="*/ 2147483647 h 76"/>
                <a:gd name="T26" fmla="*/ 2147483647 w 84"/>
                <a:gd name="T27" fmla="*/ 2147483647 h 76"/>
                <a:gd name="T28" fmla="*/ 2147483647 w 84"/>
                <a:gd name="T29" fmla="*/ 2147483647 h 76"/>
                <a:gd name="T30" fmla="*/ 2147483647 w 84"/>
                <a:gd name="T31" fmla="*/ 2147483647 h 76"/>
                <a:gd name="T32" fmla="*/ 2147483647 w 84"/>
                <a:gd name="T33" fmla="*/ 2147483647 h 76"/>
                <a:gd name="T34" fmla="*/ 2147483647 w 84"/>
                <a:gd name="T35" fmla="*/ 2147483647 h 76"/>
                <a:gd name="T36" fmla="*/ 2147483647 w 84"/>
                <a:gd name="T37" fmla="*/ 0 h 76"/>
                <a:gd name="T38" fmla="*/ 2147483647 w 84"/>
                <a:gd name="T39" fmla="*/ 2147483647 h 76"/>
                <a:gd name="T40" fmla="*/ 2147483647 w 84"/>
                <a:gd name="T41" fmla="*/ 2147483647 h 76"/>
                <a:gd name="T42" fmla="*/ 2147483647 w 84"/>
                <a:gd name="T43" fmla="*/ 2147483647 h 76"/>
                <a:gd name="T44" fmla="*/ 2147483647 w 84"/>
                <a:gd name="T45" fmla="*/ 2147483647 h 76"/>
                <a:gd name="T46" fmla="*/ 0 w 84"/>
                <a:gd name="T47" fmla="*/ 2147483647 h 76"/>
                <a:gd name="T48" fmla="*/ 0 w 84"/>
                <a:gd name="T49" fmla="*/ 2147483647 h 76"/>
                <a:gd name="T50" fmla="*/ 2147483647 w 84"/>
                <a:gd name="T51" fmla="*/ 2147483647 h 76"/>
                <a:gd name="T52" fmla="*/ 2147483647 w 84"/>
                <a:gd name="T53" fmla="*/ 2147483647 h 76"/>
                <a:gd name="T54" fmla="*/ 2147483647 w 84"/>
                <a:gd name="T55" fmla="*/ 2147483647 h 76"/>
                <a:gd name="T56" fmla="*/ 2147483647 w 84"/>
                <a:gd name="T57" fmla="*/ 2147483647 h 76"/>
                <a:gd name="T58" fmla="*/ 2147483647 w 84"/>
                <a:gd name="T59" fmla="*/ 2147483647 h 76"/>
                <a:gd name="T60" fmla="*/ 2147483647 w 84"/>
                <a:gd name="T61" fmla="*/ 2147483647 h 76"/>
                <a:gd name="T62" fmla="*/ 2147483647 w 84"/>
                <a:gd name="T63" fmla="*/ 2147483647 h 76"/>
                <a:gd name="T64" fmla="*/ 2147483647 w 84"/>
                <a:gd name="T65" fmla="*/ 2147483647 h 76"/>
                <a:gd name="T66" fmla="*/ 2147483647 w 84"/>
                <a:gd name="T67" fmla="*/ 2147483647 h 76"/>
                <a:gd name="T68" fmla="*/ 2147483647 w 84"/>
                <a:gd name="T69" fmla="*/ 2147483647 h 76"/>
                <a:gd name="T70" fmla="*/ 2147483647 w 84"/>
                <a:gd name="T71" fmla="*/ 2147483647 h 76"/>
                <a:gd name="T72" fmla="*/ 2147483647 w 84"/>
                <a:gd name="T73" fmla="*/ 2147483647 h 76"/>
                <a:gd name="T74" fmla="*/ 2147483647 w 84"/>
                <a:gd name="T75" fmla="*/ 2147483647 h 76"/>
                <a:gd name="T76" fmla="*/ 2147483647 w 84"/>
                <a:gd name="T77" fmla="*/ 2147483647 h 7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84"/>
                <a:gd name="T118" fmla="*/ 0 h 76"/>
                <a:gd name="T119" fmla="*/ 84 w 84"/>
                <a:gd name="T120" fmla="*/ 76 h 7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84" h="76">
                  <a:moveTo>
                    <a:pt x="76" y="76"/>
                  </a:moveTo>
                  <a:lnTo>
                    <a:pt x="80" y="73"/>
                  </a:lnTo>
                  <a:lnTo>
                    <a:pt x="83" y="72"/>
                  </a:lnTo>
                  <a:lnTo>
                    <a:pt x="84" y="71"/>
                  </a:lnTo>
                  <a:lnTo>
                    <a:pt x="81" y="71"/>
                  </a:lnTo>
                  <a:lnTo>
                    <a:pt x="74" y="66"/>
                  </a:lnTo>
                  <a:lnTo>
                    <a:pt x="67" y="60"/>
                  </a:lnTo>
                  <a:lnTo>
                    <a:pt x="61" y="54"/>
                  </a:lnTo>
                  <a:lnTo>
                    <a:pt x="55" y="45"/>
                  </a:lnTo>
                  <a:lnTo>
                    <a:pt x="45" y="30"/>
                  </a:lnTo>
                  <a:lnTo>
                    <a:pt x="33" y="17"/>
                  </a:lnTo>
                  <a:lnTo>
                    <a:pt x="38" y="22"/>
                  </a:lnTo>
                  <a:lnTo>
                    <a:pt x="37" y="21"/>
                  </a:lnTo>
                  <a:lnTo>
                    <a:pt x="31" y="16"/>
                  </a:lnTo>
                  <a:lnTo>
                    <a:pt x="22" y="9"/>
                  </a:lnTo>
                  <a:lnTo>
                    <a:pt x="18" y="5"/>
                  </a:lnTo>
                  <a:lnTo>
                    <a:pt x="14" y="3"/>
                  </a:lnTo>
                  <a:lnTo>
                    <a:pt x="10" y="1"/>
                  </a:lnTo>
                  <a:lnTo>
                    <a:pt x="6" y="0"/>
                  </a:lnTo>
                  <a:lnTo>
                    <a:pt x="5" y="1"/>
                  </a:lnTo>
                  <a:lnTo>
                    <a:pt x="3" y="1"/>
                  </a:lnTo>
                  <a:lnTo>
                    <a:pt x="2" y="2"/>
                  </a:lnTo>
                  <a:lnTo>
                    <a:pt x="1" y="4"/>
                  </a:lnTo>
                  <a:lnTo>
                    <a:pt x="0" y="9"/>
                  </a:lnTo>
                  <a:lnTo>
                    <a:pt x="0" y="17"/>
                  </a:lnTo>
                  <a:lnTo>
                    <a:pt x="1" y="19"/>
                  </a:lnTo>
                  <a:lnTo>
                    <a:pt x="4" y="22"/>
                  </a:lnTo>
                  <a:lnTo>
                    <a:pt x="7" y="24"/>
                  </a:lnTo>
                  <a:lnTo>
                    <a:pt x="12" y="27"/>
                  </a:lnTo>
                  <a:lnTo>
                    <a:pt x="21" y="33"/>
                  </a:lnTo>
                  <a:lnTo>
                    <a:pt x="27" y="38"/>
                  </a:lnTo>
                  <a:lnTo>
                    <a:pt x="39" y="52"/>
                  </a:lnTo>
                  <a:lnTo>
                    <a:pt x="49" y="66"/>
                  </a:lnTo>
                  <a:lnTo>
                    <a:pt x="58" y="69"/>
                  </a:lnTo>
                  <a:lnTo>
                    <a:pt x="67" y="71"/>
                  </a:lnTo>
                  <a:lnTo>
                    <a:pt x="70" y="72"/>
                  </a:lnTo>
                  <a:lnTo>
                    <a:pt x="73" y="73"/>
                  </a:lnTo>
                  <a:lnTo>
                    <a:pt x="75" y="75"/>
                  </a:lnTo>
                  <a:lnTo>
                    <a:pt x="76" y="76"/>
                  </a:lnTo>
                </a:path>
              </a:pathLst>
            </a:custGeom>
            <a:solidFill>
              <a:schemeClr val="tx1">
                <a:lumMod val="50000"/>
                <a:lumOff val="50000"/>
              </a:schemeClr>
            </a:solidFill>
            <a:ln w="0">
              <a:solidFill>
                <a:schemeClr val="tx1">
                  <a:lumMod val="50000"/>
                  <a:lumOff val="50000"/>
                </a:schemeClr>
              </a:solidFill>
              <a:round/>
              <a:headEnd/>
              <a:tailEnd/>
            </a:ln>
          </p:spPr>
        </p:sp>
        <p:sp>
          <p:nvSpPr>
            <p:cNvPr id="44" name="Freeform 43"/>
            <p:cNvSpPr>
              <a:spLocks/>
            </p:cNvSpPr>
            <p:nvPr/>
          </p:nvSpPr>
          <p:spPr bwMode="auto">
            <a:xfrm>
              <a:off x="611378" y="3848444"/>
              <a:ext cx="16072" cy="16081"/>
            </a:xfrm>
            <a:custGeom>
              <a:avLst/>
              <a:gdLst>
                <a:gd name="T0" fmla="*/ 2147483647 w 56"/>
                <a:gd name="T1" fmla="*/ 2147483647 h 65"/>
                <a:gd name="T2" fmla="*/ 2147483647 w 56"/>
                <a:gd name="T3" fmla="*/ 2147483647 h 65"/>
                <a:gd name="T4" fmla="*/ 2147483647 w 56"/>
                <a:gd name="T5" fmla="*/ 2147483647 h 65"/>
                <a:gd name="T6" fmla="*/ 2147483647 w 56"/>
                <a:gd name="T7" fmla="*/ 2147483647 h 65"/>
                <a:gd name="T8" fmla="*/ 2147483647 w 56"/>
                <a:gd name="T9" fmla="*/ 0 h 65"/>
                <a:gd name="T10" fmla="*/ 2147483647 w 56"/>
                <a:gd name="T11" fmla="*/ 2147483647 h 65"/>
                <a:gd name="T12" fmla="*/ 2147483647 w 56"/>
                <a:gd name="T13" fmla="*/ 2147483647 h 65"/>
                <a:gd name="T14" fmla="*/ 2147483647 w 56"/>
                <a:gd name="T15" fmla="*/ 2147483647 h 65"/>
                <a:gd name="T16" fmla="*/ 2147483647 w 56"/>
                <a:gd name="T17" fmla="*/ 2147483647 h 65"/>
                <a:gd name="T18" fmla="*/ 2147483647 w 56"/>
                <a:gd name="T19" fmla="*/ 2147483647 h 65"/>
                <a:gd name="T20" fmla="*/ 2147483647 w 56"/>
                <a:gd name="T21" fmla="*/ 2147483647 h 65"/>
                <a:gd name="T22" fmla="*/ 2147483647 w 56"/>
                <a:gd name="T23" fmla="*/ 2147483647 h 65"/>
                <a:gd name="T24" fmla="*/ 2147483647 w 56"/>
                <a:gd name="T25" fmla="*/ 2147483647 h 65"/>
                <a:gd name="T26" fmla="*/ 2147483647 w 56"/>
                <a:gd name="T27" fmla="*/ 2147483647 h 65"/>
                <a:gd name="T28" fmla="*/ 2147483647 w 56"/>
                <a:gd name="T29" fmla="*/ 2147483647 h 65"/>
                <a:gd name="T30" fmla="*/ 2147483647 w 56"/>
                <a:gd name="T31" fmla="*/ 2147483647 h 65"/>
                <a:gd name="T32" fmla="*/ 2147483647 w 56"/>
                <a:gd name="T33" fmla="*/ 2147483647 h 65"/>
                <a:gd name="T34" fmla="*/ 2147483647 w 56"/>
                <a:gd name="T35" fmla="*/ 2147483647 h 65"/>
                <a:gd name="T36" fmla="*/ 2147483647 w 56"/>
                <a:gd name="T37" fmla="*/ 2147483647 h 65"/>
                <a:gd name="T38" fmla="*/ 2147483647 w 56"/>
                <a:gd name="T39" fmla="*/ 2147483647 h 65"/>
                <a:gd name="T40" fmla="*/ 2147483647 w 56"/>
                <a:gd name="T41" fmla="*/ 2147483647 h 65"/>
                <a:gd name="T42" fmla="*/ 2147483647 w 56"/>
                <a:gd name="T43" fmla="*/ 2147483647 h 65"/>
                <a:gd name="T44" fmla="*/ 2147483647 w 56"/>
                <a:gd name="T45" fmla="*/ 2147483647 h 65"/>
                <a:gd name="T46" fmla="*/ 2147483647 w 56"/>
                <a:gd name="T47" fmla="*/ 2147483647 h 65"/>
                <a:gd name="T48" fmla="*/ 0 w 56"/>
                <a:gd name="T49" fmla="*/ 2147483647 h 65"/>
                <a:gd name="T50" fmla="*/ 2147483647 w 56"/>
                <a:gd name="T51" fmla="*/ 2147483647 h 65"/>
                <a:gd name="T52" fmla="*/ 2147483647 w 56"/>
                <a:gd name="T53" fmla="*/ 2147483647 h 65"/>
                <a:gd name="T54" fmla="*/ 2147483647 w 56"/>
                <a:gd name="T55" fmla="*/ 2147483647 h 65"/>
                <a:gd name="T56" fmla="*/ 2147483647 w 56"/>
                <a:gd name="T57" fmla="*/ 2147483647 h 65"/>
                <a:gd name="T58" fmla="*/ 2147483647 w 56"/>
                <a:gd name="T59" fmla="*/ 2147483647 h 65"/>
                <a:gd name="T60" fmla="*/ 2147483647 w 56"/>
                <a:gd name="T61" fmla="*/ 2147483647 h 65"/>
                <a:gd name="T62" fmla="*/ 2147483647 w 56"/>
                <a:gd name="T63" fmla="*/ 2147483647 h 65"/>
                <a:gd name="T64" fmla="*/ 2147483647 w 56"/>
                <a:gd name="T65" fmla="*/ 2147483647 h 6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6"/>
                <a:gd name="T100" fmla="*/ 0 h 65"/>
                <a:gd name="T101" fmla="*/ 56 w 56"/>
                <a:gd name="T102" fmla="*/ 65 h 6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6" h="65">
                  <a:moveTo>
                    <a:pt x="21" y="32"/>
                  </a:moveTo>
                  <a:lnTo>
                    <a:pt x="26" y="24"/>
                  </a:lnTo>
                  <a:lnTo>
                    <a:pt x="33" y="16"/>
                  </a:lnTo>
                  <a:lnTo>
                    <a:pt x="43" y="8"/>
                  </a:lnTo>
                  <a:lnTo>
                    <a:pt x="54" y="0"/>
                  </a:lnTo>
                  <a:lnTo>
                    <a:pt x="55" y="4"/>
                  </a:lnTo>
                  <a:lnTo>
                    <a:pt x="56" y="7"/>
                  </a:lnTo>
                  <a:lnTo>
                    <a:pt x="56" y="11"/>
                  </a:lnTo>
                  <a:lnTo>
                    <a:pt x="56" y="13"/>
                  </a:lnTo>
                  <a:lnTo>
                    <a:pt x="53" y="18"/>
                  </a:lnTo>
                  <a:lnTo>
                    <a:pt x="49" y="23"/>
                  </a:lnTo>
                  <a:lnTo>
                    <a:pt x="40" y="30"/>
                  </a:lnTo>
                  <a:lnTo>
                    <a:pt x="31" y="38"/>
                  </a:lnTo>
                  <a:lnTo>
                    <a:pt x="34" y="46"/>
                  </a:lnTo>
                  <a:lnTo>
                    <a:pt x="38" y="49"/>
                  </a:lnTo>
                  <a:lnTo>
                    <a:pt x="35" y="53"/>
                  </a:lnTo>
                  <a:lnTo>
                    <a:pt x="32" y="56"/>
                  </a:lnTo>
                  <a:lnTo>
                    <a:pt x="29" y="59"/>
                  </a:lnTo>
                  <a:lnTo>
                    <a:pt x="26" y="61"/>
                  </a:lnTo>
                  <a:lnTo>
                    <a:pt x="20" y="64"/>
                  </a:lnTo>
                  <a:lnTo>
                    <a:pt x="16" y="65"/>
                  </a:lnTo>
                  <a:lnTo>
                    <a:pt x="11" y="62"/>
                  </a:lnTo>
                  <a:lnTo>
                    <a:pt x="8" y="59"/>
                  </a:lnTo>
                  <a:lnTo>
                    <a:pt x="3" y="55"/>
                  </a:lnTo>
                  <a:lnTo>
                    <a:pt x="0" y="49"/>
                  </a:lnTo>
                  <a:lnTo>
                    <a:pt x="5" y="49"/>
                  </a:lnTo>
                  <a:lnTo>
                    <a:pt x="8" y="47"/>
                  </a:lnTo>
                  <a:lnTo>
                    <a:pt x="10" y="45"/>
                  </a:lnTo>
                  <a:lnTo>
                    <a:pt x="12" y="43"/>
                  </a:lnTo>
                  <a:lnTo>
                    <a:pt x="14" y="41"/>
                  </a:lnTo>
                  <a:lnTo>
                    <a:pt x="15" y="38"/>
                  </a:lnTo>
                  <a:lnTo>
                    <a:pt x="17" y="34"/>
                  </a:lnTo>
                  <a:lnTo>
                    <a:pt x="21" y="32"/>
                  </a:lnTo>
                </a:path>
              </a:pathLst>
            </a:custGeom>
            <a:solidFill>
              <a:schemeClr val="accent3"/>
            </a:solidFill>
            <a:ln w="0">
              <a:solidFill>
                <a:schemeClr val="accent3"/>
              </a:solidFill>
              <a:round/>
              <a:headEnd/>
              <a:tailEnd/>
            </a:ln>
          </p:spPr>
        </p:sp>
        <p:sp>
          <p:nvSpPr>
            <p:cNvPr id="45" name="Freeform 44"/>
            <p:cNvSpPr>
              <a:spLocks/>
            </p:cNvSpPr>
            <p:nvPr/>
          </p:nvSpPr>
          <p:spPr bwMode="auto">
            <a:xfrm>
              <a:off x="539053" y="3800201"/>
              <a:ext cx="16072" cy="8040"/>
            </a:xfrm>
            <a:custGeom>
              <a:avLst/>
              <a:gdLst>
                <a:gd name="T0" fmla="*/ 0 w 55"/>
                <a:gd name="T1" fmla="*/ 2147483647 h 43"/>
                <a:gd name="T2" fmla="*/ 2147483647 w 55"/>
                <a:gd name="T3" fmla="*/ 2147483647 h 43"/>
                <a:gd name="T4" fmla="*/ 2147483647 w 55"/>
                <a:gd name="T5" fmla="*/ 2147483647 h 43"/>
                <a:gd name="T6" fmla="*/ 2147483647 w 55"/>
                <a:gd name="T7" fmla="*/ 2147483647 h 43"/>
                <a:gd name="T8" fmla="*/ 2147483647 w 55"/>
                <a:gd name="T9" fmla="*/ 2147483647 h 43"/>
                <a:gd name="T10" fmla="*/ 2147483647 w 55"/>
                <a:gd name="T11" fmla="*/ 2147483647 h 43"/>
                <a:gd name="T12" fmla="*/ 2147483647 w 55"/>
                <a:gd name="T13" fmla="*/ 0 h 43"/>
                <a:gd name="T14" fmla="*/ 2147483647 w 55"/>
                <a:gd name="T15" fmla="*/ 2147483647 h 43"/>
                <a:gd name="T16" fmla="*/ 2147483647 w 55"/>
                <a:gd name="T17" fmla="*/ 2147483647 h 43"/>
                <a:gd name="T18" fmla="*/ 2147483647 w 55"/>
                <a:gd name="T19" fmla="*/ 2147483647 h 43"/>
                <a:gd name="T20" fmla="*/ 2147483647 w 55"/>
                <a:gd name="T21" fmla="*/ 2147483647 h 43"/>
                <a:gd name="T22" fmla="*/ 2147483647 w 55"/>
                <a:gd name="T23" fmla="*/ 2147483647 h 43"/>
                <a:gd name="T24" fmla="*/ 2147483647 w 55"/>
                <a:gd name="T25" fmla="*/ 2147483647 h 43"/>
                <a:gd name="T26" fmla="*/ 2147483647 w 55"/>
                <a:gd name="T27" fmla="*/ 2147483647 h 43"/>
                <a:gd name="T28" fmla="*/ 2147483647 w 55"/>
                <a:gd name="T29" fmla="*/ 2147483647 h 43"/>
                <a:gd name="T30" fmla="*/ 2147483647 w 55"/>
                <a:gd name="T31" fmla="*/ 2147483647 h 43"/>
                <a:gd name="T32" fmla="*/ 2147483647 w 55"/>
                <a:gd name="T33" fmla="*/ 2147483647 h 43"/>
                <a:gd name="T34" fmla="*/ 2147483647 w 55"/>
                <a:gd name="T35" fmla="*/ 2147483647 h 43"/>
                <a:gd name="T36" fmla="*/ 2147483647 w 55"/>
                <a:gd name="T37" fmla="*/ 2147483647 h 43"/>
                <a:gd name="T38" fmla="*/ 2147483647 w 55"/>
                <a:gd name="T39" fmla="*/ 2147483647 h 43"/>
                <a:gd name="T40" fmla="*/ 2147483647 w 55"/>
                <a:gd name="T41" fmla="*/ 2147483647 h 43"/>
                <a:gd name="T42" fmla="*/ 2147483647 w 55"/>
                <a:gd name="T43" fmla="*/ 2147483647 h 43"/>
                <a:gd name="T44" fmla="*/ 2147483647 w 55"/>
                <a:gd name="T45" fmla="*/ 2147483647 h 43"/>
                <a:gd name="T46" fmla="*/ 2147483647 w 55"/>
                <a:gd name="T47" fmla="*/ 2147483647 h 43"/>
                <a:gd name="T48" fmla="*/ 2147483647 w 55"/>
                <a:gd name="T49" fmla="*/ 2147483647 h 43"/>
                <a:gd name="T50" fmla="*/ 2147483647 w 55"/>
                <a:gd name="T51" fmla="*/ 2147483647 h 43"/>
                <a:gd name="T52" fmla="*/ 0 w 55"/>
                <a:gd name="T53" fmla="*/ 2147483647 h 4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5"/>
                <a:gd name="T82" fmla="*/ 0 h 43"/>
                <a:gd name="T83" fmla="*/ 55 w 55"/>
                <a:gd name="T84" fmla="*/ 43 h 4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5" h="43">
                  <a:moveTo>
                    <a:pt x="0" y="33"/>
                  </a:moveTo>
                  <a:lnTo>
                    <a:pt x="14" y="25"/>
                  </a:lnTo>
                  <a:lnTo>
                    <a:pt x="27" y="19"/>
                  </a:lnTo>
                  <a:lnTo>
                    <a:pt x="34" y="14"/>
                  </a:lnTo>
                  <a:lnTo>
                    <a:pt x="41" y="10"/>
                  </a:lnTo>
                  <a:lnTo>
                    <a:pt x="48" y="5"/>
                  </a:lnTo>
                  <a:lnTo>
                    <a:pt x="54" y="0"/>
                  </a:lnTo>
                  <a:lnTo>
                    <a:pt x="55" y="3"/>
                  </a:lnTo>
                  <a:lnTo>
                    <a:pt x="55" y="7"/>
                  </a:lnTo>
                  <a:lnTo>
                    <a:pt x="54" y="10"/>
                  </a:lnTo>
                  <a:lnTo>
                    <a:pt x="53" y="12"/>
                  </a:lnTo>
                  <a:lnTo>
                    <a:pt x="50" y="17"/>
                  </a:lnTo>
                  <a:lnTo>
                    <a:pt x="47" y="22"/>
                  </a:lnTo>
                  <a:lnTo>
                    <a:pt x="43" y="26"/>
                  </a:lnTo>
                  <a:lnTo>
                    <a:pt x="41" y="31"/>
                  </a:lnTo>
                  <a:lnTo>
                    <a:pt x="41" y="33"/>
                  </a:lnTo>
                  <a:lnTo>
                    <a:pt x="41" y="36"/>
                  </a:lnTo>
                  <a:lnTo>
                    <a:pt x="42" y="39"/>
                  </a:lnTo>
                  <a:lnTo>
                    <a:pt x="43" y="43"/>
                  </a:lnTo>
                  <a:lnTo>
                    <a:pt x="38" y="43"/>
                  </a:lnTo>
                  <a:lnTo>
                    <a:pt x="33" y="43"/>
                  </a:lnTo>
                  <a:lnTo>
                    <a:pt x="29" y="40"/>
                  </a:lnTo>
                  <a:lnTo>
                    <a:pt x="25" y="38"/>
                  </a:lnTo>
                  <a:lnTo>
                    <a:pt x="21" y="37"/>
                  </a:lnTo>
                  <a:lnTo>
                    <a:pt x="17" y="36"/>
                  </a:lnTo>
                  <a:lnTo>
                    <a:pt x="8" y="35"/>
                  </a:lnTo>
                  <a:lnTo>
                    <a:pt x="0" y="33"/>
                  </a:lnTo>
                </a:path>
              </a:pathLst>
            </a:custGeom>
            <a:solidFill>
              <a:schemeClr val="accent3"/>
            </a:solidFill>
            <a:ln w="0">
              <a:solidFill>
                <a:schemeClr val="accent3"/>
              </a:solidFill>
              <a:round/>
              <a:headEnd/>
              <a:tailEnd/>
            </a:ln>
          </p:spPr>
        </p:sp>
        <p:sp>
          <p:nvSpPr>
            <p:cNvPr id="46" name="Freeform 45"/>
            <p:cNvSpPr>
              <a:spLocks/>
            </p:cNvSpPr>
            <p:nvPr/>
          </p:nvSpPr>
          <p:spPr bwMode="auto">
            <a:xfrm>
              <a:off x="522981" y="3776079"/>
              <a:ext cx="24108" cy="16081"/>
            </a:xfrm>
            <a:custGeom>
              <a:avLst/>
              <a:gdLst>
                <a:gd name="T0" fmla="*/ 2147483647 w 100"/>
                <a:gd name="T1" fmla="*/ 2147483647 h 42"/>
                <a:gd name="T2" fmla="*/ 2147483647 w 100"/>
                <a:gd name="T3" fmla="*/ 2147483647 h 42"/>
                <a:gd name="T4" fmla="*/ 2147483647 w 100"/>
                <a:gd name="T5" fmla="*/ 2147483647 h 42"/>
                <a:gd name="T6" fmla="*/ 2147483647 w 100"/>
                <a:gd name="T7" fmla="*/ 2147483647 h 42"/>
                <a:gd name="T8" fmla="*/ 2147483647 w 100"/>
                <a:gd name="T9" fmla="*/ 2147483647 h 42"/>
                <a:gd name="T10" fmla="*/ 2147483647 w 100"/>
                <a:gd name="T11" fmla="*/ 0 h 42"/>
                <a:gd name="T12" fmla="*/ 2147483647 w 100"/>
                <a:gd name="T13" fmla="*/ 0 h 42"/>
                <a:gd name="T14" fmla="*/ 2147483647 w 100"/>
                <a:gd name="T15" fmla="*/ 2147483647 h 42"/>
                <a:gd name="T16" fmla="*/ 2147483647 w 100"/>
                <a:gd name="T17" fmla="*/ 2147483647 h 42"/>
                <a:gd name="T18" fmla="*/ 2147483647 w 100"/>
                <a:gd name="T19" fmla="*/ 2147483647 h 42"/>
                <a:gd name="T20" fmla="*/ 2147483647 w 100"/>
                <a:gd name="T21" fmla="*/ 2147483647 h 42"/>
                <a:gd name="T22" fmla="*/ 2147483647 w 100"/>
                <a:gd name="T23" fmla="*/ 2147483647 h 42"/>
                <a:gd name="T24" fmla="*/ 2147483647 w 100"/>
                <a:gd name="T25" fmla="*/ 2147483647 h 42"/>
                <a:gd name="T26" fmla="*/ 2147483647 w 100"/>
                <a:gd name="T27" fmla="*/ 2147483647 h 42"/>
                <a:gd name="T28" fmla="*/ 2147483647 w 100"/>
                <a:gd name="T29" fmla="*/ 2147483647 h 42"/>
                <a:gd name="T30" fmla="*/ 2147483647 w 100"/>
                <a:gd name="T31" fmla="*/ 2147483647 h 42"/>
                <a:gd name="T32" fmla="*/ 2147483647 w 100"/>
                <a:gd name="T33" fmla="*/ 2147483647 h 42"/>
                <a:gd name="T34" fmla="*/ 2147483647 w 100"/>
                <a:gd name="T35" fmla="*/ 2147483647 h 42"/>
                <a:gd name="T36" fmla="*/ 2147483647 w 100"/>
                <a:gd name="T37" fmla="*/ 2147483647 h 42"/>
                <a:gd name="T38" fmla="*/ 2147483647 w 100"/>
                <a:gd name="T39" fmla="*/ 2147483647 h 42"/>
                <a:gd name="T40" fmla="*/ 2147483647 w 100"/>
                <a:gd name="T41" fmla="*/ 2147483647 h 42"/>
                <a:gd name="T42" fmla="*/ 2147483647 w 100"/>
                <a:gd name="T43" fmla="*/ 2147483647 h 42"/>
                <a:gd name="T44" fmla="*/ 2147483647 w 100"/>
                <a:gd name="T45" fmla="*/ 2147483647 h 42"/>
                <a:gd name="T46" fmla="*/ 2147483647 w 100"/>
                <a:gd name="T47" fmla="*/ 2147483647 h 42"/>
                <a:gd name="T48" fmla="*/ 2147483647 w 100"/>
                <a:gd name="T49" fmla="*/ 2147483647 h 42"/>
                <a:gd name="T50" fmla="*/ 2147483647 w 100"/>
                <a:gd name="T51" fmla="*/ 2147483647 h 42"/>
                <a:gd name="T52" fmla="*/ 2147483647 w 100"/>
                <a:gd name="T53" fmla="*/ 2147483647 h 42"/>
                <a:gd name="T54" fmla="*/ 2147483647 w 100"/>
                <a:gd name="T55" fmla="*/ 2147483647 h 42"/>
                <a:gd name="T56" fmla="*/ 2147483647 w 100"/>
                <a:gd name="T57" fmla="*/ 2147483647 h 42"/>
                <a:gd name="T58" fmla="*/ 2147483647 w 100"/>
                <a:gd name="T59" fmla="*/ 2147483647 h 42"/>
                <a:gd name="T60" fmla="*/ 2147483647 w 100"/>
                <a:gd name="T61" fmla="*/ 2147483647 h 42"/>
                <a:gd name="T62" fmla="*/ 2147483647 w 100"/>
                <a:gd name="T63" fmla="*/ 2147483647 h 42"/>
                <a:gd name="T64" fmla="*/ 2147483647 w 100"/>
                <a:gd name="T65" fmla="*/ 2147483647 h 42"/>
                <a:gd name="T66" fmla="*/ 2147483647 w 100"/>
                <a:gd name="T67" fmla="*/ 2147483647 h 42"/>
                <a:gd name="T68" fmla="*/ 2147483647 w 100"/>
                <a:gd name="T69" fmla="*/ 2147483647 h 42"/>
                <a:gd name="T70" fmla="*/ 2147483647 w 100"/>
                <a:gd name="T71" fmla="*/ 2147483647 h 42"/>
                <a:gd name="T72" fmla="*/ 2147483647 w 100"/>
                <a:gd name="T73" fmla="*/ 2147483647 h 42"/>
                <a:gd name="T74" fmla="*/ 2147483647 w 100"/>
                <a:gd name="T75" fmla="*/ 2147483647 h 42"/>
                <a:gd name="T76" fmla="*/ 2147483647 w 100"/>
                <a:gd name="T77" fmla="*/ 2147483647 h 42"/>
                <a:gd name="T78" fmla="*/ 2147483647 w 100"/>
                <a:gd name="T79" fmla="*/ 2147483647 h 42"/>
                <a:gd name="T80" fmla="*/ 2147483647 w 100"/>
                <a:gd name="T81" fmla="*/ 2147483647 h 42"/>
                <a:gd name="T82" fmla="*/ 2147483647 w 100"/>
                <a:gd name="T83" fmla="*/ 2147483647 h 42"/>
                <a:gd name="T84" fmla="*/ 2147483647 w 100"/>
                <a:gd name="T85" fmla="*/ 2147483647 h 42"/>
                <a:gd name="T86" fmla="*/ 2147483647 w 100"/>
                <a:gd name="T87" fmla="*/ 2147483647 h 42"/>
                <a:gd name="T88" fmla="*/ 2147483647 w 100"/>
                <a:gd name="T89" fmla="*/ 2147483647 h 42"/>
                <a:gd name="T90" fmla="*/ 2147483647 w 100"/>
                <a:gd name="T91" fmla="*/ 2147483647 h 42"/>
                <a:gd name="T92" fmla="*/ 2147483647 w 100"/>
                <a:gd name="T93" fmla="*/ 2147483647 h 42"/>
                <a:gd name="T94" fmla="*/ 2147483647 w 100"/>
                <a:gd name="T95" fmla="*/ 2147483647 h 42"/>
                <a:gd name="T96" fmla="*/ 2147483647 w 100"/>
                <a:gd name="T97" fmla="*/ 2147483647 h 42"/>
                <a:gd name="T98" fmla="*/ 2147483647 w 100"/>
                <a:gd name="T99" fmla="*/ 2147483647 h 42"/>
                <a:gd name="T100" fmla="*/ 0 w 100"/>
                <a:gd name="T101" fmla="*/ 2147483647 h 42"/>
                <a:gd name="T102" fmla="*/ 0 w 100"/>
                <a:gd name="T103" fmla="*/ 2147483647 h 42"/>
                <a:gd name="T104" fmla="*/ 2147483647 w 100"/>
                <a:gd name="T105" fmla="*/ 2147483647 h 4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00"/>
                <a:gd name="T160" fmla="*/ 0 h 42"/>
                <a:gd name="T161" fmla="*/ 100 w 100"/>
                <a:gd name="T162" fmla="*/ 42 h 4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00" h="42">
                  <a:moveTo>
                    <a:pt x="1" y="14"/>
                  </a:moveTo>
                  <a:lnTo>
                    <a:pt x="10" y="9"/>
                  </a:lnTo>
                  <a:lnTo>
                    <a:pt x="18" y="5"/>
                  </a:lnTo>
                  <a:lnTo>
                    <a:pt x="28" y="2"/>
                  </a:lnTo>
                  <a:lnTo>
                    <a:pt x="37" y="1"/>
                  </a:lnTo>
                  <a:lnTo>
                    <a:pt x="46" y="0"/>
                  </a:lnTo>
                  <a:lnTo>
                    <a:pt x="55" y="0"/>
                  </a:lnTo>
                  <a:lnTo>
                    <a:pt x="63" y="2"/>
                  </a:lnTo>
                  <a:lnTo>
                    <a:pt x="72" y="3"/>
                  </a:lnTo>
                  <a:lnTo>
                    <a:pt x="74" y="3"/>
                  </a:lnTo>
                  <a:lnTo>
                    <a:pt x="72" y="3"/>
                  </a:lnTo>
                  <a:lnTo>
                    <a:pt x="78" y="4"/>
                  </a:lnTo>
                  <a:lnTo>
                    <a:pt x="84" y="5"/>
                  </a:lnTo>
                  <a:lnTo>
                    <a:pt x="90" y="7"/>
                  </a:lnTo>
                  <a:lnTo>
                    <a:pt x="94" y="10"/>
                  </a:lnTo>
                  <a:lnTo>
                    <a:pt x="97" y="13"/>
                  </a:lnTo>
                  <a:lnTo>
                    <a:pt x="100" y="17"/>
                  </a:lnTo>
                  <a:lnTo>
                    <a:pt x="100" y="21"/>
                  </a:lnTo>
                  <a:lnTo>
                    <a:pt x="99" y="25"/>
                  </a:lnTo>
                  <a:lnTo>
                    <a:pt x="96" y="26"/>
                  </a:lnTo>
                  <a:lnTo>
                    <a:pt x="92" y="27"/>
                  </a:lnTo>
                  <a:lnTo>
                    <a:pt x="89" y="27"/>
                  </a:lnTo>
                  <a:lnTo>
                    <a:pt x="85" y="27"/>
                  </a:lnTo>
                  <a:lnTo>
                    <a:pt x="77" y="25"/>
                  </a:lnTo>
                  <a:lnTo>
                    <a:pt x="66" y="25"/>
                  </a:lnTo>
                  <a:lnTo>
                    <a:pt x="64" y="33"/>
                  </a:lnTo>
                  <a:lnTo>
                    <a:pt x="61" y="42"/>
                  </a:lnTo>
                  <a:lnTo>
                    <a:pt x="50" y="42"/>
                  </a:lnTo>
                  <a:lnTo>
                    <a:pt x="40" y="42"/>
                  </a:lnTo>
                  <a:lnTo>
                    <a:pt x="37" y="37"/>
                  </a:lnTo>
                  <a:lnTo>
                    <a:pt x="36" y="33"/>
                  </a:lnTo>
                  <a:lnTo>
                    <a:pt x="36" y="31"/>
                  </a:lnTo>
                  <a:lnTo>
                    <a:pt x="34" y="29"/>
                  </a:lnTo>
                  <a:lnTo>
                    <a:pt x="32" y="27"/>
                  </a:lnTo>
                  <a:lnTo>
                    <a:pt x="29" y="25"/>
                  </a:lnTo>
                  <a:lnTo>
                    <a:pt x="28" y="23"/>
                  </a:lnTo>
                  <a:lnTo>
                    <a:pt x="27" y="21"/>
                  </a:lnTo>
                  <a:lnTo>
                    <a:pt x="27" y="19"/>
                  </a:lnTo>
                  <a:lnTo>
                    <a:pt x="27" y="17"/>
                  </a:lnTo>
                  <a:lnTo>
                    <a:pt x="28" y="15"/>
                  </a:lnTo>
                  <a:lnTo>
                    <a:pt x="29" y="14"/>
                  </a:lnTo>
                  <a:lnTo>
                    <a:pt x="18" y="21"/>
                  </a:lnTo>
                  <a:lnTo>
                    <a:pt x="12" y="25"/>
                  </a:lnTo>
                  <a:lnTo>
                    <a:pt x="12" y="17"/>
                  </a:lnTo>
                  <a:lnTo>
                    <a:pt x="12" y="14"/>
                  </a:lnTo>
                  <a:lnTo>
                    <a:pt x="10" y="12"/>
                  </a:lnTo>
                  <a:lnTo>
                    <a:pt x="7" y="12"/>
                  </a:lnTo>
                  <a:lnTo>
                    <a:pt x="5" y="12"/>
                  </a:lnTo>
                  <a:lnTo>
                    <a:pt x="3" y="12"/>
                  </a:lnTo>
                  <a:lnTo>
                    <a:pt x="1" y="13"/>
                  </a:lnTo>
                  <a:lnTo>
                    <a:pt x="0" y="13"/>
                  </a:lnTo>
                  <a:lnTo>
                    <a:pt x="0" y="14"/>
                  </a:lnTo>
                  <a:lnTo>
                    <a:pt x="1" y="14"/>
                  </a:lnTo>
                </a:path>
              </a:pathLst>
            </a:custGeom>
            <a:solidFill>
              <a:schemeClr val="tx1">
                <a:lumMod val="50000"/>
                <a:lumOff val="50000"/>
              </a:schemeClr>
            </a:solidFill>
            <a:ln w="0">
              <a:solidFill>
                <a:schemeClr val="tx1">
                  <a:lumMod val="50000"/>
                  <a:lumOff val="50000"/>
                </a:schemeClr>
              </a:solidFill>
              <a:round/>
              <a:headEnd/>
              <a:tailEnd/>
            </a:ln>
          </p:spPr>
        </p:sp>
        <p:sp>
          <p:nvSpPr>
            <p:cNvPr id="47" name="Freeform 46"/>
            <p:cNvSpPr>
              <a:spLocks/>
            </p:cNvSpPr>
            <p:nvPr/>
          </p:nvSpPr>
          <p:spPr bwMode="auto">
            <a:xfrm>
              <a:off x="579234" y="3824323"/>
              <a:ext cx="8036" cy="8040"/>
            </a:xfrm>
            <a:custGeom>
              <a:avLst/>
              <a:gdLst>
                <a:gd name="T0" fmla="*/ 2147483647 w 11"/>
                <a:gd name="T1" fmla="*/ 0 h 6"/>
                <a:gd name="T2" fmla="*/ 2147483647 w 11"/>
                <a:gd name="T3" fmla="*/ 0 h 6"/>
                <a:gd name="T4" fmla="*/ 0 w 11"/>
                <a:gd name="T5" fmla="*/ 0 h 6"/>
                <a:gd name="T6" fmla="*/ 0 w 11"/>
                <a:gd name="T7" fmla="*/ 2147483647 h 6"/>
                <a:gd name="T8" fmla="*/ 0 w 11"/>
                <a:gd name="T9" fmla="*/ 2147483647 h 6"/>
                <a:gd name="T10" fmla="*/ 2147483647 w 11"/>
                <a:gd name="T11" fmla="*/ 2147483647 h 6"/>
                <a:gd name="T12" fmla="*/ 2147483647 w 11"/>
                <a:gd name="T13" fmla="*/ 2147483647 h 6"/>
                <a:gd name="T14" fmla="*/ 2147483647 w 11"/>
                <a:gd name="T15" fmla="*/ 2147483647 h 6"/>
                <a:gd name="T16" fmla="*/ 2147483647 w 11"/>
                <a:gd name="T17" fmla="*/ 0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
                <a:gd name="T28" fmla="*/ 0 h 6"/>
                <a:gd name="T29" fmla="*/ 11 w 11"/>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 h="6">
                  <a:moveTo>
                    <a:pt x="11" y="0"/>
                  </a:moveTo>
                  <a:lnTo>
                    <a:pt x="4" y="0"/>
                  </a:lnTo>
                  <a:lnTo>
                    <a:pt x="0" y="0"/>
                  </a:lnTo>
                  <a:lnTo>
                    <a:pt x="0" y="3"/>
                  </a:lnTo>
                  <a:lnTo>
                    <a:pt x="0" y="6"/>
                  </a:lnTo>
                  <a:lnTo>
                    <a:pt x="4" y="6"/>
                  </a:lnTo>
                  <a:lnTo>
                    <a:pt x="11" y="6"/>
                  </a:lnTo>
                  <a:lnTo>
                    <a:pt x="11" y="3"/>
                  </a:lnTo>
                  <a:lnTo>
                    <a:pt x="11" y="0"/>
                  </a:lnTo>
                </a:path>
              </a:pathLst>
            </a:custGeom>
            <a:solidFill>
              <a:schemeClr val="accent3"/>
            </a:solidFill>
            <a:ln w="0">
              <a:solidFill>
                <a:schemeClr val="accent3"/>
              </a:solidFill>
              <a:round/>
              <a:headEnd/>
              <a:tailEnd/>
            </a:ln>
          </p:spPr>
        </p:sp>
        <p:grpSp>
          <p:nvGrpSpPr>
            <p:cNvPr id="48" name="Group 47"/>
            <p:cNvGrpSpPr/>
            <p:nvPr/>
          </p:nvGrpSpPr>
          <p:grpSpPr>
            <a:xfrm>
              <a:off x="739956" y="977980"/>
              <a:ext cx="650924" cy="1559860"/>
              <a:chOff x="739956" y="977980"/>
              <a:chExt cx="650924" cy="1559860"/>
            </a:xfrm>
          </p:grpSpPr>
          <p:sp>
            <p:nvSpPr>
              <p:cNvPr id="99" name="wa"/>
              <p:cNvSpPr>
                <a:spLocks/>
              </p:cNvSpPr>
              <p:nvPr/>
            </p:nvSpPr>
            <p:spPr bwMode="auto">
              <a:xfrm>
                <a:off x="916750" y="977980"/>
                <a:ext cx="474130" cy="353782"/>
              </a:xfrm>
              <a:custGeom>
                <a:avLst/>
                <a:gdLst>
                  <a:gd name="T0" fmla="*/ 2147483647 w 1968"/>
                  <a:gd name="T1" fmla="*/ 2147483647 h 1434"/>
                  <a:gd name="T2" fmla="*/ 0 w 1968"/>
                  <a:gd name="T3" fmla="*/ 2147483647 h 1434"/>
                  <a:gd name="T4" fmla="*/ 2147483647 w 1968"/>
                  <a:gd name="T5" fmla="*/ 2147483647 h 1434"/>
                  <a:gd name="T6" fmla="*/ 2147483647 w 1968"/>
                  <a:gd name="T7" fmla="*/ 2147483647 h 1434"/>
                  <a:gd name="T8" fmla="*/ 2147483647 w 1968"/>
                  <a:gd name="T9" fmla="*/ 2147483647 h 1434"/>
                  <a:gd name="T10" fmla="*/ 2147483647 w 1968"/>
                  <a:gd name="T11" fmla="*/ 2147483647 h 1434"/>
                  <a:gd name="T12" fmla="*/ 2147483647 w 1968"/>
                  <a:gd name="T13" fmla="*/ 2147483647 h 1434"/>
                  <a:gd name="T14" fmla="*/ 2147483647 w 1968"/>
                  <a:gd name="T15" fmla="*/ 2147483647 h 1434"/>
                  <a:gd name="T16" fmla="*/ 2147483647 w 1968"/>
                  <a:gd name="T17" fmla="*/ 2147483647 h 1434"/>
                  <a:gd name="T18" fmla="*/ 2147483647 w 1968"/>
                  <a:gd name="T19" fmla="*/ 2147483647 h 1434"/>
                  <a:gd name="T20" fmla="*/ 2147483647 w 1968"/>
                  <a:gd name="T21" fmla="*/ 2147483647 h 1434"/>
                  <a:gd name="T22" fmla="*/ 2147483647 w 1968"/>
                  <a:gd name="T23" fmla="*/ 2147483647 h 1434"/>
                  <a:gd name="T24" fmla="*/ 2147483647 w 1968"/>
                  <a:gd name="T25" fmla="*/ 2147483647 h 1434"/>
                  <a:gd name="T26" fmla="*/ 2147483647 w 1968"/>
                  <a:gd name="T27" fmla="*/ 2147483647 h 1434"/>
                  <a:gd name="T28" fmla="*/ 2147483647 w 1968"/>
                  <a:gd name="T29" fmla="*/ 2147483647 h 1434"/>
                  <a:gd name="T30" fmla="*/ 2147483647 w 1968"/>
                  <a:gd name="T31" fmla="*/ 2147483647 h 1434"/>
                  <a:gd name="T32" fmla="*/ 2147483647 w 1968"/>
                  <a:gd name="T33" fmla="*/ 2147483647 h 1434"/>
                  <a:gd name="T34" fmla="*/ 2147483647 w 1968"/>
                  <a:gd name="T35" fmla="*/ 2147483647 h 1434"/>
                  <a:gd name="T36" fmla="*/ 2147483647 w 1968"/>
                  <a:gd name="T37" fmla="*/ 2147483647 h 1434"/>
                  <a:gd name="T38" fmla="*/ 2147483647 w 1968"/>
                  <a:gd name="T39" fmla="*/ 2147483647 h 1434"/>
                  <a:gd name="T40" fmla="*/ 2147483647 w 1968"/>
                  <a:gd name="T41" fmla="*/ 2147483647 h 1434"/>
                  <a:gd name="T42" fmla="*/ 2147483647 w 1968"/>
                  <a:gd name="T43" fmla="*/ 2147483647 h 1434"/>
                  <a:gd name="T44" fmla="*/ 2147483647 w 1968"/>
                  <a:gd name="T45" fmla="*/ 2147483647 h 1434"/>
                  <a:gd name="T46" fmla="*/ 2147483647 w 1968"/>
                  <a:gd name="T47" fmla="*/ 2147483647 h 1434"/>
                  <a:gd name="T48" fmla="*/ 2147483647 w 1968"/>
                  <a:gd name="T49" fmla="*/ 2147483647 h 1434"/>
                  <a:gd name="T50" fmla="*/ 2147483647 w 1968"/>
                  <a:gd name="T51" fmla="*/ 2147483647 h 1434"/>
                  <a:gd name="T52" fmla="*/ 2147483647 w 1968"/>
                  <a:gd name="T53" fmla="*/ 2147483647 h 1434"/>
                  <a:gd name="T54" fmla="*/ 2147483647 w 1968"/>
                  <a:gd name="T55" fmla="*/ 2147483647 h 1434"/>
                  <a:gd name="T56" fmla="*/ 2147483647 w 1968"/>
                  <a:gd name="T57" fmla="*/ 2147483647 h 1434"/>
                  <a:gd name="T58" fmla="*/ 2147483647 w 1968"/>
                  <a:gd name="T59" fmla="*/ 2147483647 h 1434"/>
                  <a:gd name="T60" fmla="*/ 2147483647 w 1968"/>
                  <a:gd name="T61" fmla="*/ 2147483647 h 1434"/>
                  <a:gd name="T62" fmla="*/ 2147483647 w 1968"/>
                  <a:gd name="T63" fmla="*/ 2147483647 h 1434"/>
                  <a:gd name="T64" fmla="*/ 2147483647 w 1968"/>
                  <a:gd name="T65" fmla="*/ 2147483647 h 1434"/>
                  <a:gd name="T66" fmla="*/ 2147483647 w 1968"/>
                  <a:gd name="T67" fmla="*/ 2147483647 h 1434"/>
                  <a:gd name="T68" fmla="*/ 2147483647 w 1968"/>
                  <a:gd name="T69" fmla="*/ 2147483647 h 1434"/>
                  <a:gd name="T70" fmla="*/ 2147483647 w 1968"/>
                  <a:gd name="T71" fmla="*/ 2147483647 h 1434"/>
                  <a:gd name="T72" fmla="*/ 2147483647 w 1968"/>
                  <a:gd name="T73" fmla="*/ 0 h 1434"/>
                  <a:gd name="T74" fmla="*/ 2147483647 w 1968"/>
                  <a:gd name="T75" fmla="*/ 2147483647 h 1434"/>
                  <a:gd name="T76" fmla="*/ 2147483647 w 1968"/>
                  <a:gd name="T77" fmla="*/ 2147483647 h 1434"/>
                  <a:gd name="T78" fmla="*/ 2147483647 w 1968"/>
                  <a:gd name="T79" fmla="*/ 2147483647 h 1434"/>
                  <a:gd name="T80" fmla="*/ 2147483647 w 1968"/>
                  <a:gd name="T81" fmla="*/ 2147483647 h 1434"/>
                  <a:gd name="T82" fmla="*/ 2147483647 w 1968"/>
                  <a:gd name="T83" fmla="*/ 2147483647 h 1434"/>
                  <a:gd name="T84" fmla="*/ 2147483647 w 1968"/>
                  <a:gd name="T85" fmla="*/ 2147483647 h 1434"/>
                  <a:gd name="T86" fmla="*/ 2147483647 w 1968"/>
                  <a:gd name="T87" fmla="*/ 2147483647 h 1434"/>
                  <a:gd name="T88" fmla="*/ 2147483647 w 1968"/>
                  <a:gd name="T89" fmla="*/ 2147483647 h 1434"/>
                  <a:gd name="T90" fmla="*/ 2147483647 w 1968"/>
                  <a:gd name="T91" fmla="*/ 2147483647 h 1434"/>
                  <a:gd name="T92" fmla="*/ 2147483647 w 1968"/>
                  <a:gd name="T93" fmla="*/ 2147483647 h 1434"/>
                  <a:gd name="T94" fmla="*/ 2147483647 w 1968"/>
                  <a:gd name="T95" fmla="*/ 2147483647 h 1434"/>
                  <a:gd name="T96" fmla="*/ 2147483647 w 1968"/>
                  <a:gd name="T97" fmla="*/ 2147483647 h 1434"/>
                  <a:gd name="T98" fmla="*/ 2147483647 w 1968"/>
                  <a:gd name="T99" fmla="*/ 2147483647 h 1434"/>
                  <a:gd name="T100" fmla="*/ 2147483647 w 1968"/>
                  <a:gd name="T101" fmla="*/ 2147483647 h 1434"/>
                  <a:gd name="T102" fmla="*/ 2147483647 w 1968"/>
                  <a:gd name="T103" fmla="*/ 2147483647 h 1434"/>
                  <a:gd name="T104" fmla="*/ 2147483647 w 1968"/>
                  <a:gd name="T105" fmla="*/ 2147483647 h 1434"/>
                  <a:gd name="T106" fmla="*/ 2147483647 w 1968"/>
                  <a:gd name="T107" fmla="*/ 2147483647 h 1434"/>
                  <a:gd name="T108" fmla="*/ 2147483647 w 1968"/>
                  <a:gd name="T109" fmla="*/ 2147483647 h 1434"/>
                  <a:gd name="T110" fmla="*/ 2147483647 w 1968"/>
                  <a:gd name="T111" fmla="*/ 2147483647 h 1434"/>
                  <a:gd name="T112" fmla="*/ 2147483647 w 1968"/>
                  <a:gd name="T113" fmla="*/ 2147483647 h 1434"/>
                  <a:gd name="T114" fmla="*/ 2147483647 w 1968"/>
                  <a:gd name="T115" fmla="*/ 2147483647 h 1434"/>
                  <a:gd name="T116" fmla="*/ 2147483647 w 1968"/>
                  <a:gd name="T117" fmla="*/ 2147483647 h 1434"/>
                  <a:gd name="T118" fmla="*/ 2147483647 w 1968"/>
                  <a:gd name="T119" fmla="*/ 2147483647 h 14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68"/>
                  <a:gd name="T181" fmla="*/ 0 h 1434"/>
                  <a:gd name="T182" fmla="*/ 1968 w 1968"/>
                  <a:gd name="T183" fmla="*/ 1434 h 143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68" h="1434">
                    <a:moveTo>
                      <a:pt x="77" y="903"/>
                    </a:moveTo>
                    <a:lnTo>
                      <a:pt x="28" y="871"/>
                    </a:lnTo>
                    <a:lnTo>
                      <a:pt x="12" y="866"/>
                    </a:lnTo>
                    <a:lnTo>
                      <a:pt x="0" y="861"/>
                    </a:lnTo>
                    <a:lnTo>
                      <a:pt x="0" y="849"/>
                    </a:lnTo>
                    <a:lnTo>
                      <a:pt x="17" y="807"/>
                    </a:lnTo>
                    <a:lnTo>
                      <a:pt x="23" y="784"/>
                    </a:lnTo>
                    <a:lnTo>
                      <a:pt x="23" y="768"/>
                    </a:lnTo>
                    <a:lnTo>
                      <a:pt x="23" y="758"/>
                    </a:lnTo>
                    <a:lnTo>
                      <a:pt x="33" y="752"/>
                    </a:lnTo>
                    <a:lnTo>
                      <a:pt x="39" y="758"/>
                    </a:lnTo>
                    <a:lnTo>
                      <a:pt x="44" y="779"/>
                    </a:lnTo>
                    <a:lnTo>
                      <a:pt x="39" y="796"/>
                    </a:lnTo>
                    <a:lnTo>
                      <a:pt x="33" y="807"/>
                    </a:lnTo>
                    <a:lnTo>
                      <a:pt x="39" y="817"/>
                    </a:lnTo>
                    <a:lnTo>
                      <a:pt x="72" y="784"/>
                    </a:lnTo>
                    <a:lnTo>
                      <a:pt x="66" y="774"/>
                    </a:lnTo>
                    <a:lnTo>
                      <a:pt x="66" y="758"/>
                    </a:lnTo>
                    <a:lnTo>
                      <a:pt x="82" y="736"/>
                    </a:lnTo>
                    <a:lnTo>
                      <a:pt x="72" y="714"/>
                    </a:lnTo>
                    <a:lnTo>
                      <a:pt x="49" y="709"/>
                    </a:lnTo>
                    <a:lnTo>
                      <a:pt x="49" y="655"/>
                    </a:lnTo>
                    <a:lnTo>
                      <a:pt x="60" y="650"/>
                    </a:lnTo>
                    <a:lnTo>
                      <a:pt x="77" y="655"/>
                    </a:lnTo>
                    <a:lnTo>
                      <a:pt x="88" y="650"/>
                    </a:lnTo>
                    <a:lnTo>
                      <a:pt x="120" y="638"/>
                    </a:lnTo>
                    <a:lnTo>
                      <a:pt x="93" y="612"/>
                    </a:lnTo>
                    <a:lnTo>
                      <a:pt x="93" y="606"/>
                    </a:lnTo>
                    <a:lnTo>
                      <a:pt x="88" y="601"/>
                    </a:lnTo>
                    <a:lnTo>
                      <a:pt x="60" y="617"/>
                    </a:lnTo>
                    <a:lnTo>
                      <a:pt x="60" y="580"/>
                    </a:lnTo>
                    <a:lnTo>
                      <a:pt x="60" y="552"/>
                    </a:lnTo>
                    <a:lnTo>
                      <a:pt x="66" y="508"/>
                    </a:lnTo>
                    <a:lnTo>
                      <a:pt x="66" y="476"/>
                    </a:lnTo>
                    <a:lnTo>
                      <a:pt x="60" y="444"/>
                    </a:lnTo>
                    <a:lnTo>
                      <a:pt x="66" y="363"/>
                    </a:lnTo>
                    <a:lnTo>
                      <a:pt x="77" y="336"/>
                    </a:lnTo>
                    <a:lnTo>
                      <a:pt x="44" y="234"/>
                    </a:lnTo>
                    <a:lnTo>
                      <a:pt x="44" y="162"/>
                    </a:lnTo>
                    <a:lnTo>
                      <a:pt x="55" y="125"/>
                    </a:lnTo>
                    <a:lnTo>
                      <a:pt x="66" y="71"/>
                    </a:lnTo>
                    <a:lnTo>
                      <a:pt x="250" y="201"/>
                    </a:lnTo>
                    <a:lnTo>
                      <a:pt x="347" y="255"/>
                    </a:lnTo>
                    <a:lnTo>
                      <a:pt x="418" y="271"/>
                    </a:lnTo>
                    <a:lnTo>
                      <a:pt x="461" y="304"/>
                    </a:lnTo>
                    <a:lnTo>
                      <a:pt x="500" y="304"/>
                    </a:lnTo>
                    <a:lnTo>
                      <a:pt x="521" y="309"/>
                    </a:lnTo>
                    <a:lnTo>
                      <a:pt x="532" y="331"/>
                    </a:lnTo>
                    <a:lnTo>
                      <a:pt x="537" y="422"/>
                    </a:lnTo>
                    <a:lnTo>
                      <a:pt x="532" y="444"/>
                    </a:lnTo>
                    <a:lnTo>
                      <a:pt x="500" y="466"/>
                    </a:lnTo>
                    <a:lnTo>
                      <a:pt x="489" y="503"/>
                    </a:lnTo>
                    <a:lnTo>
                      <a:pt x="489" y="536"/>
                    </a:lnTo>
                    <a:lnTo>
                      <a:pt x="494" y="552"/>
                    </a:lnTo>
                    <a:lnTo>
                      <a:pt x="489" y="568"/>
                    </a:lnTo>
                    <a:lnTo>
                      <a:pt x="483" y="585"/>
                    </a:lnTo>
                    <a:lnTo>
                      <a:pt x="483" y="601"/>
                    </a:lnTo>
                    <a:lnTo>
                      <a:pt x="500" y="617"/>
                    </a:lnTo>
                    <a:lnTo>
                      <a:pt x="537" y="596"/>
                    </a:lnTo>
                    <a:lnTo>
                      <a:pt x="554" y="515"/>
                    </a:lnTo>
                    <a:lnTo>
                      <a:pt x="575" y="498"/>
                    </a:lnTo>
                    <a:lnTo>
                      <a:pt x="586" y="460"/>
                    </a:lnTo>
                    <a:lnTo>
                      <a:pt x="635" y="411"/>
                    </a:lnTo>
                    <a:lnTo>
                      <a:pt x="640" y="395"/>
                    </a:lnTo>
                    <a:lnTo>
                      <a:pt x="619" y="320"/>
                    </a:lnTo>
                    <a:lnTo>
                      <a:pt x="581" y="217"/>
                    </a:lnTo>
                    <a:lnTo>
                      <a:pt x="575" y="201"/>
                    </a:lnTo>
                    <a:lnTo>
                      <a:pt x="591" y="195"/>
                    </a:lnTo>
                    <a:lnTo>
                      <a:pt x="613" y="201"/>
                    </a:lnTo>
                    <a:lnTo>
                      <a:pt x="635" y="152"/>
                    </a:lnTo>
                    <a:lnTo>
                      <a:pt x="629" y="104"/>
                    </a:lnTo>
                    <a:lnTo>
                      <a:pt x="602" y="98"/>
                    </a:lnTo>
                    <a:lnTo>
                      <a:pt x="591" y="65"/>
                    </a:lnTo>
                    <a:lnTo>
                      <a:pt x="591" y="0"/>
                    </a:lnTo>
                    <a:lnTo>
                      <a:pt x="982" y="109"/>
                    </a:lnTo>
                    <a:lnTo>
                      <a:pt x="1356" y="201"/>
                    </a:lnTo>
                    <a:lnTo>
                      <a:pt x="1962" y="341"/>
                    </a:lnTo>
                    <a:lnTo>
                      <a:pt x="1968" y="341"/>
                    </a:lnTo>
                    <a:lnTo>
                      <a:pt x="1757" y="1277"/>
                    </a:lnTo>
                    <a:lnTo>
                      <a:pt x="1745" y="1288"/>
                    </a:lnTo>
                    <a:lnTo>
                      <a:pt x="1745" y="1304"/>
                    </a:lnTo>
                    <a:lnTo>
                      <a:pt x="1745" y="1320"/>
                    </a:lnTo>
                    <a:lnTo>
                      <a:pt x="1757" y="1330"/>
                    </a:lnTo>
                    <a:lnTo>
                      <a:pt x="1768" y="1353"/>
                    </a:lnTo>
                    <a:lnTo>
                      <a:pt x="1762" y="1363"/>
                    </a:lnTo>
                    <a:lnTo>
                      <a:pt x="1757" y="1369"/>
                    </a:lnTo>
                    <a:lnTo>
                      <a:pt x="1745" y="1385"/>
                    </a:lnTo>
                    <a:lnTo>
                      <a:pt x="1745" y="1412"/>
                    </a:lnTo>
                    <a:lnTo>
                      <a:pt x="1751" y="1434"/>
                    </a:lnTo>
                    <a:lnTo>
                      <a:pt x="1231" y="1314"/>
                    </a:lnTo>
                    <a:lnTo>
                      <a:pt x="1193" y="1325"/>
                    </a:lnTo>
                    <a:lnTo>
                      <a:pt x="1166" y="1325"/>
                    </a:lnTo>
                    <a:lnTo>
                      <a:pt x="1138" y="1314"/>
                    </a:lnTo>
                    <a:lnTo>
                      <a:pt x="1106" y="1314"/>
                    </a:lnTo>
                    <a:lnTo>
                      <a:pt x="1090" y="1304"/>
                    </a:lnTo>
                    <a:lnTo>
                      <a:pt x="1057" y="1304"/>
                    </a:lnTo>
                    <a:lnTo>
                      <a:pt x="1031" y="1314"/>
                    </a:lnTo>
                    <a:lnTo>
                      <a:pt x="993" y="1304"/>
                    </a:lnTo>
                    <a:lnTo>
                      <a:pt x="960" y="1304"/>
                    </a:lnTo>
                    <a:lnTo>
                      <a:pt x="922" y="1325"/>
                    </a:lnTo>
                    <a:lnTo>
                      <a:pt x="895" y="1330"/>
                    </a:lnTo>
                    <a:lnTo>
                      <a:pt x="830" y="1320"/>
                    </a:lnTo>
                    <a:lnTo>
                      <a:pt x="814" y="1314"/>
                    </a:lnTo>
                    <a:lnTo>
                      <a:pt x="775" y="1293"/>
                    </a:lnTo>
                    <a:lnTo>
                      <a:pt x="656" y="1309"/>
                    </a:lnTo>
                    <a:lnTo>
                      <a:pt x="635" y="1277"/>
                    </a:lnTo>
                    <a:lnTo>
                      <a:pt x="537" y="1250"/>
                    </a:lnTo>
                    <a:lnTo>
                      <a:pt x="489" y="1239"/>
                    </a:lnTo>
                    <a:lnTo>
                      <a:pt x="429" y="1250"/>
                    </a:lnTo>
                    <a:lnTo>
                      <a:pt x="337" y="1239"/>
                    </a:lnTo>
                    <a:lnTo>
                      <a:pt x="261" y="1207"/>
                    </a:lnTo>
                    <a:lnTo>
                      <a:pt x="250" y="1174"/>
                    </a:lnTo>
                    <a:lnTo>
                      <a:pt x="250" y="1082"/>
                    </a:lnTo>
                    <a:lnTo>
                      <a:pt x="261" y="1060"/>
                    </a:lnTo>
                    <a:lnTo>
                      <a:pt x="250" y="1012"/>
                    </a:lnTo>
                    <a:lnTo>
                      <a:pt x="196" y="963"/>
                    </a:lnTo>
                    <a:lnTo>
                      <a:pt x="152" y="963"/>
                    </a:lnTo>
                    <a:lnTo>
                      <a:pt x="147" y="947"/>
                    </a:lnTo>
                    <a:lnTo>
                      <a:pt x="126" y="926"/>
                    </a:lnTo>
                    <a:lnTo>
                      <a:pt x="77" y="903"/>
                    </a:lnTo>
                    <a:close/>
                  </a:path>
                </a:pathLst>
              </a:custGeom>
              <a:solidFill>
                <a:schemeClr val="tx1">
                  <a:lumMod val="50000"/>
                  <a:lumOff val="50000"/>
                </a:schemeClr>
              </a:solidFill>
              <a:ln w="9525">
                <a:solidFill>
                  <a:schemeClr val="tx1">
                    <a:lumMod val="50000"/>
                    <a:lumOff val="50000"/>
                  </a:schemeClr>
                </a:solidFill>
                <a:round/>
                <a:headEnd/>
                <a:tailEnd/>
              </a:ln>
            </p:spPr>
          </p:sp>
          <p:sp>
            <p:nvSpPr>
              <p:cNvPr id="100" name="or"/>
              <p:cNvSpPr>
                <a:spLocks/>
              </p:cNvSpPr>
              <p:nvPr/>
            </p:nvSpPr>
            <p:spPr bwMode="auto">
              <a:xfrm>
                <a:off x="780136" y="1203115"/>
                <a:ext cx="578600" cy="482431"/>
              </a:xfrm>
              <a:custGeom>
                <a:avLst/>
                <a:gdLst>
                  <a:gd name="T0" fmla="*/ 2147483647 w 2368"/>
                  <a:gd name="T1" fmla="*/ 2147483647 h 1975"/>
                  <a:gd name="T2" fmla="*/ 2147483647 w 2368"/>
                  <a:gd name="T3" fmla="*/ 2147483647 h 1975"/>
                  <a:gd name="T4" fmla="*/ 2147483647 w 2368"/>
                  <a:gd name="T5" fmla="*/ 2147483647 h 1975"/>
                  <a:gd name="T6" fmla="*/ 2147483647 w 2368"/>
                  <a:gd name="T7" fmla="*/ 2147483647 h 1975"/>
                  <a:gd name="T8" fmla="*/ 2147483647 w 2368"/>
                  <a:gd name="T9" fmla="*/ 2147483647 h 1975"/>
                  <a:gd name="T10" fmla="*/ 2147483647 w 2368"/>
                  <a:gd name="T11" fmla="*/ 2147483647 h 1975"/>
                  <a:gd name="T12" fmla="*/ 2147483647 w 2368"/>
                  <a:gd name="T13" fmla="*/ 2147483647 h 1975"/>
                  <a:gd name="T14" fmla="*/ 2147483647 w 2368"/>
                  <a:gd name="T15" fmla="*/ 2147483647 h 1975"/>
                  <a:gd name="T16" fmla="*/ 2147483647 w 2368"/>
                  <a:gd name="T17" fmla="*/ 2147483647 h 1975"/>
                  <a:gd name="T18" fmla="*/ 2147483647 w 2368"/>
                  <a:gd name="T19" fmla="*/ 2147483647 h 1975"/>
                  <a:gd name="T20" fmla="*/ 2147483647 w 2368"/>
                  <a:gd name="T21" fmla="*/ 2147483647 h 1975"/>
                  <a:gd name="T22" fmla="*/ 2147483647 w 2368"/>
                  <a:gd name="T23" fmla="*/ 2147483647 h 1975"/>
                  <a:gd name="T24" fmla="*/ 2147483647 w 2368"/>
                  <a:gd name="T25" fmla="*/ 2147483647 h 1975"/>
                  <a:gd name="T26" fmla="*/ 2147483647 w 2368"/>
                  <a:gd name="T27" fmla="*/ 2147483647 h 1975"/>
                  <a:gd name="T28" fmla="*/ 2147483647 w 2368"/>
                  <a:gd name="T29" fmla="*/ 2147483647 h 1975"/>
                  <a:gd name="T30" fmla="*/ 2147483647 w 2368"/>
                  <a:gd name="T31" fmla="*/ 2147483647 h 1975"/>
                  <a:gd name="T32" fmla="*/ 2147483647 w 2368"/>
                  <a:gd name="T33" fmla="*/ 2147483647 h 1975"/>
                  <a:gd name="T34" fmla="*/ 2147483647 w 2368"/>
                  <a:gd name="T35" fmla="*/ 2147483647 h 1975"/>
                  <a:gd name="T36" fmla="*/ 2147483647 w 2368"/>
                  <a:gd name="T37" fmla="*/ 2147483647 h 1975"/>
                  <a:gd name="T38" fmla="*/ 2147483647 w 2368"/>
                  <a:gd name="T39" fmla="*/ 2147483647 h 1975"/>
                  <a:gd name="T40" fmla="*/ 2147483647 w 2368"/>
                  <a:gd name="T41" fmla="*/ 2147483647 h 1975"/>
                  <a:gd name="T42" fmla="*/ 2147483647 w 2368"/>
                  <a:gd name="T43" fmla="*/ 2147483647 h 1975"/>
                  <a:gd name="T44" fmla="*/ 2147483647 w 2368"/>
                  <a:gd name="T45" fmla="*/ 2147483647 h 1975"/>
                  <a:gd name="T46" fmla="*/ 2147483647 w 2368"/>
                  <a:gd name="T47" fmla="*/ 2147483647 h 1975"/>
                  <a:gd name="T48" fmla="*/ 2147483647 w 2368"/>
                  <a:gd name="T49" fmla="*/ 2147483647 h 1975"/>
                  <a:gd name="T50" fmla="*/ 2147483647 w 2368"/>
                  <a:gd name="T51" fmla="*/ 2147483647 h 1975"/>
                  <a:gd name="T52" fmla="*/ 2147483647 w 2368"/>
                  <a:gd name="T53" fmla="*/ 2147483647 h 1975"/>
                  <a:gd name="T54" fmla="*/ 2147483647 w 2368"/>
                  <a:gd name="T55" fmla="*/ 2147483647 h 1975"/>
                  <a:gd name="T56" fmla="*/ 2147483647 w 2368"/>
                  <a:gd name="T57" fmla="*/ 2147483647 h 1975"/>
                  <a:gd name="T58" fmla="*/ 2147483647 w 2368"/>
                  <a:gd name="T59" fmla="*/ 2147483647 h 1975"/>
                  <a:gd name="T60" fmla="*/ 2147483647 w 2368"/>
                  <a:gd name="T61" fmla="*/ 2147483647 h 1975"/>
                  <a:gd name="T62" fmla="*/ 2147483647 w 2368"/>
                  <a:gd name="T63" fmla="*/ 2147483647 h 1975"/>
                  <a:gd name="T64" fmla="*/ 2147483647 w 2368"/>
                  <a:gd name="T65" fmla="*/ 2147483647 h 1975"/>
                  <a:gd name="T66" fmla="*/ 2147483647 w 2368"/>
                  <a:gd name="T67" fmla="*/ 2147483647 h 1975"/>
                  <a:gd name="T68" fmla="*/ 2147483647 w 2368"/>
                  <a:gd name="T69" fmla="*/ 2147483647 h 1975"/>
                  <a:gd name="T70" fmla="*/ 2147483647 w 2368"/>
                  <a:gd name="T71" fmla="*/ 2147483647 h 1975"/>
                  <a:gd name="T72" fmla="*/ 2147483647 w 2368"/>
                  <a:gd name="T73" fmla="*/ 2147483647 h 1975"/>
                  <a:gd name="T74" fmla="*/ 2147483647 w 2368"/>
                  <a:gd name="T75" fmla="*/ 2147483647 h 1975"/>
                  <a:gd name="T76" fmla="*/ 2147483647 w 2368"/>
                  <a:gd name="T77" fmla="*/ 2147483647 h 1975"/>
                  <a:gd name="T78" fmla="*/ 2147483647 w 2368"/>
                  <a:gd name="T79" fmla="*/ 2147483647 h 197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368"/>
                  <a:gd name="T121" fmla="*/ 0 h 1975"/>
                  <a:gd name="T122" fmla="*/ 2368 w 2368"/>
                  <a:gd name="T123" fmla="*/ 1975 h 197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368" h="1975">
                    <a:moveTo>
                      <a:pt x="32" y="1483"/>
                    </a:moveTo>
                    <a:lnTo>
                      <a:pt x="16" y="1466"/>
                    </a:lnTo>
                    <a:lnTo>
                      <a:pt x="0" y="1390"/>
                    </a:lnTo>
                    <a:lnTo>
                      <a:pt x="16" y="1353"/>
                    </a:lnTo>
                    <a:lnTo>
                      <a:pt x="16" y="1320"/>
                    </a:lnTo>
                    <a:lnTo>
                      <a:pt x="37" y="1260"/>
                    </a:lnTo>
                    <a:lnTo>
                      <a:pt x="27" y="1147"/>
                    </a:lnTo>
                    <a:lnTo>
                      <a:pt x="43" y="1120"/>
                    </a:lnTo>
                    <a:lnTo>
                      <a:pt x="70" y="1109"/>
                    </a:lnTo>
                    <a:lnTo>
                      <a:pt x="81" y="1088"/>
                    </a:lnTo>
                    <a:lnTo>
                      <a:pt x="97" y="1049"/>
                    </a:lnTo>
                    <a:lnTo>
                      <a:pt x="109" y="1039"/>
                    </a:lnTo>
                    <a:lnTo>
                      <a:pt x="119" y="984"/>
                    </a:lnTo>
                    <a:lnTo>
                      <a:pt x="130" y="979"/>
                    </a:lnTo>
                    <a:lnTo>
                      <a:pt x="200" y="898"/>
                    </a:lnTo>
                    <a:lnTo>
                      <a:pt x="233" y="817"/>
                    </a:lnTo>
                    <a:lnTo>
                      <a:pt x="293" y="703"/>
                    </a:lnTo>
                    <a:lnTo>
                      <a:pt x="363" y="503"/>
                    </a:lnTo>
                    <a:lnTo>
                      <a:pt x="412" y="411"/>
                    </a:lnTo>
                    <a:lnTo>
                      <a:pt x="455" y="287"/>
                    </a:lnTo>
                    <a:lnTo>
                      <a:pt x="504" y="125"/>
                    </a:lnTo>
                    <a:lnTo>
                      <a:pt x="525" y="71"/>
                    </a:lnTo>
                    <a:lnTo>
                      <a:pt x="537" y="23"/>
                    </a:lnTo>
                    <a:lnTo>
                      <a:pt x="537" y="6"/>
                    </a:lnTo>
                    <a:lnTo>
                      <a:pt x="558" y="0"/>
                    </a:lnTo>
                    <a:lnTo>
                      <a:pt x="590" y="6"/>
                    </a:lnTo>
                    <a:lnTo>
                      <a:pt x="607" y="0"/>
                    </a:lnTo>
                    <a:lnTo>
                      <a:pt x="656" y="23"/>
                    </a:lnTo>
                    <a:lnTo>
                      <a:pt x="677" y="44"/>
                    </a:lnTo>
                    <a:lnTo>
                      <a:pt x="682" y="60"/>
                    </a:lnTo>
                    <a:lnTo>
                      <a:pt x="726" y="60"/>
                    </a:lnTo>
                    <a:lnTo>
                      <a:pt x="780" y="109"/>
                    </a:lnTo>
                    <a:lnTo>
                      <a:pt x="791" y="157"/>
                    </a:lnTo>
                    <a:lnTo>
                      <a:pt x="780" y="179"/>
                    </a:lnTo>
                    <a:lnTo>
                      <a:pt x="780" y="271"/>
                    </a:lnTo>
                    <a:lnTo>
                      <a:pt x="791" y="304"/>
                    </a:lnTo>
                    <a:lnTo>
                      <a:pt x="867" y="336"/>
                    </a:lnTo>
                    <a:lnTo>
                      <a:pt x="959" y="347"/>
                    </a:lnTo>
                    <a:lnTo>
                      <a:pt x="1019" y="336"/>
                    </a:lnTo>
                    <a:lnTo>
                      <a:pt x="1067" y="347"/>
                    </a:lnTo>
                    <a:lnTo>
                      <a:pt x="1165" y="374"/>
                    </a:lnTo>
                    <a:lnTo>
                      <a:pt x="1186" y="406"/>
                    </a:lnTo>
                    <a:lnTo>
                      <a:pt x="1305" y="390"/>
                    </a:lnTo>
                    <a:lnTo>
                      <a:pt x="1344" y="411"/>
                    </a:lnTo>
                    <a:lnTo>
                      <a:pt x="1360" y="417"/>
                    </a:lnTo>
                    <a:lnTo>
                      <a:pt x="1425" y="427"/>
                    </a:lnTo>
                    <a:lnTo>
                      <a:pt x="1452" y="422"/>
                    </a:lnTo>
                    <a:lnTo>
                      <a:pt x="1490" y="401"/>
                    </a:lnTo>
                    <a:lnTo>
                      <a:pt x="1523" y="401"/>
                    </a:lnTo>
                    <a:lnTo>
                      <a:pt x="1561" y="411"/>
                    </a:lnTo>
                    <a:lnTo>
                      <a:pt x="1587" y="401"/>
                    </a:lnTo>
                    <a:lnTo>
                      <a:pt x="1620" y="401"/>
                    </a:lnTo>
                    <a:lnTo>
                      <a:pt x="1636" y="411"/>
                    </a:lnTo>
                    <a:lnTo>
                      <a:pt x="1668" y="411"/>
                    </a:lnTo>
                    <a:lnTo>
                      <a:pt x="1696" y="422"/>
                    </a:lnTo>
                    <a:lnTo>
                      <a:pt x="1723" y="422"/>
                    </a:lnTo>
                    <a:lnTo>
                      <a:pt x="1761" y="411"/>
                    </a:lnTo>
                    <a:lnTo>
                      <a:pt x="2281" y="531"/>
                    </a:lnTo>
                    <a:lnTo>
                      <a:pt x="2287" y="563"/>
                    </a:lnTo>
                    <a:lnTo>
                      <a:pt x="2308" y="596"/>
                    </a:lnTo>
                    <a:lnTo>
                      <a:pt x="2335" y="606"/>
                    </a:lnTo>
                    <a:lnTo>
                      <a:pt x="2363" y="628"/>
                    </a:lnTo>
                    <a:lnTo>
                      <a:pt x="2368" y="677"/>
                    </a:lnTo>
                    <a:lnTo>
                      <a:pt x="2243" y="872"/>
                    </a:lnTo>
                    <a:lnTo>
                      <a:pt x="2221" y="898"/>
                    </a:lnTo>
                    <a:lnTo>
                      <a:pt x="2216" y="919"/>
                    </a:lnTo>
                    <a:lnTo>
                      <a:pt x="2189" y="952"/>
                    </a:lnTo>
                    <a:lnTo>
                      <a:pt x="2145" y="968"/>
                    </a:lnTo>
                    <a:lnTo>
                      <a:pt x="2080" y="1072"/>
                    </a:lnTo>
                    <a:lnTo>
                      <a:pt x="2070" y="1114"/>
                    </a:lnTo>
                    <a:lnTo>
                      <a:pt x="2080" y="1137"/>
                    </a:lnTo>
                    <a:lnTo>
                      <a:pt x="2119" y="1158"/>
                    </a:lnTo>
                    <a:lnTo>
                      <a:pt x="2140" y="1185"/>
                    </a:lnTo>
                    <a:lnTo>
                      <a:pt x="2129" y="1207"/>
                    </a:lnTo>
                    <a:lnTo>
                      <a:pt x="2124" y="1223"/>
                    </a:lnTo>
                    <a:lnTo>
                      <a:pt x="2113" y="1223"/>
                    </a:lnTo>
                    <a:lnTo>
                      <a:pt x="2113" y="1266"/>
                    </a:lnTo>
                    <a:lnTo>
                      <a:pt x="2075" y="1315"/>
                    </a:lnTo>
                    <a:lnTo>
                      <a:pt x="1929" y="1975"/>
                    </a:lnTo>
                    <a:lnTo>
                      <a:pt x="1138" y="1785"/>
                    </a:lnTo>
                    <a:lnTo>
                      <a:pt x="32" y="1483"/>
                    </a:lnTo>
                    <a:close/>
                  </a:path>
                </a:pathLst>
              </a:custGeom>
              <a:solidFill>
                <a:schemeClr val="tx1">
                  <a:lumMod val="50000"/>
                  <a:lumOff val="50000"/>
                </a:schemeClr>
              </a:solidFill>
              <a:ln w="9525">
                <a:solidFill>
                  <a:schemeClr val="tx1">
                    <a:lumMod val="50000"/>
                    <a:lumOff val="50000"/>
                  </a:schemeClr>
                </a:solidFill>
                <a:round/>
                <a:headEnd/>
                <a:tailEnd/>
              </a:ln>
            </p:spPr>
          </p:sp>
          <p:sp>
            <p:nvSpPr>
              <p:cNvPr id="101" name="ca"/>
              <p:cNvSpPr>
                <a:spLocks/>
              </p:cNvSpPr>
              <p:nvPr/>
            </p:nvSpPr>
            <p:spPr bwMode="auto">
              <a:xfrm>
                <a:off x="739956" y="1564937"/>
                <a:ext cx="570564" cy="972903"/>
              </a:xfrm>
              <a:custGeom>
                <a:avLst/>
                <a:gdLst>
                  <a:gd name="T0" fmla="*/ 2147483647 w 2352"/>
                  <a:gd name="T1" fmla="*/ 2147483647 h 4006"/>
                  <a:gd name="T2" fmla="*/ 2147483647 w 2352"/>
                  <a:gd name="T3" fmla="*/ 2147483647 h 4006"/>
                  <a:gd name="T4" fmla="*/ 2147483647 w 2352"/>
                  <a:gd name="T5" fmla="*/ 2147483647 h 4006"/>
                  <a:gd name="T6" fmla="*/ 2147483647 w 2352"/>
                  <a:gd name="T7" fmla="*/ 2147483647 h 4006"/>
                  <a:gd name="T8" fmla="*/ 2147483647 w 2352"/>
                  <a:gd name="T9" fmla="*/ 2147483647 h 4006"/>
                  <a:gd name="T10" fmla="*/ 2147483647 w 2352"/>
                  <a:gd name="T11" fmla="*/ 2147483647 h 4006"/>
                  <a:gd name="T12" fmla="*/ 2147483647 w 2352"/>
                  <a:gd name="T13" fmla="*/ 2147483647 h 4006"/>
                  <a:gd name="T14" fmla="*/ 2147483647 w 2352"/>
                  <a:gd name="T15" fmla="*/ 2147483647 h 4006"/>
                  <a:gd name="T16" fmla="*/ 2147483647 w 2352"/>
                  <a:gd name="T17" fmla="*/ 2147483647 h 4006"/>
                  <a:gd name="T18" fmla="*/ 2147483647 w 2352"/>
                  <a:gd name="T19" fmla="*/ 2147483647 h 4006"/>
                  <a:gd name="T20" fmla="*/ 2147483647 w 2352"/>
                  <a:gd name="T21" fmla="*/ 2147483647 h 4006"/>
                  <a:gd name="T22" fmla="*/ 2147483647 w 2352"/>
                  <a:gd name="T23" fmla="*/ 2147483647 h 4006"/>
                  <a:gd name="T24" fmla="*/ 2147483647 w 2352"/>
                  <a:gd name="T25" fmla="*/ 2147483647 h 4006"/>
                  <a:gd name="T26" fmla="*/ 2147483647 w 2352"/>
                  <a:gd name="T27" fmla="*/ 2147483647 h 4006"/>
                  <a:gd name="T28" fmla="*/ 2147483647 w 2352"/>
                  <a:gd name="T29" fmla="*/ 2147483647 h 4006"/>
                  <a:gd name="T30" fmla="*/ 2147483647 w 2352"/>
                  <a:gd name="T31" fmla="*/ 2147483647 h 4006"/>
                  <a:gd name="T32" fmla="*/ 2147483647 w 2352"/>
                  <a:gd name="T33" fmla="*/ 2147483647 h 4006"/>
                  <a:gd name="T34" fmla="*/ 2147483647 w 2352"/>
                  <a:gd name="T35" fmla="*/ 2147483647 h 4006"/>
                  <a:gd name="T36" fmla="*/ 2147483647 w 2352"/>
                  <a:gd name="T37" fmla="*/ 2147483647 h 4006"/>
                  <a:gd name="T38" fmla="*/ 2147483647 w 2352"/>
                  <a:gd name="T39" fmla="*/ 2147483647 h 4006"/>
                  <a:gd name="T40" fmla="*/ 2147483647 w 2352"/>
                  <a:gd name="T41" fmla="*/ 2147483647 h 4006"/>
                  <a:gd name="T42" fmla="*/ 2147483647 w 2352"/>
                  <a:gd name="T43" fmla="*/ 2147483647 h 4006"/>
                  <a:gd name="T44" fmla="*/ 2147483647 w 2352"/>
                  <a:gd name="T45" fmla="*/ 2147483647 h 4006"/>
                  <a:gd name="T46" fmla="*/ 2147483647 w 2352"/>
                  <a:gd name="T47" fmla="*/ 2147483647 h 4006"/>
                  <a:gd name="T48" fmla="*/ 2147483647 w 2352"/>
                  <a:gd name="T49" fmla="*/ 2147483647 h 4006"/>
                  <a:gd name="T50" fmla="*/ 2147483647 w 2352"/>
                  <a:gd name="T51" fmla="*/ 2147483647 h 4006"/>
                  <a:gd name="T52" fmla="*/ 2147483647 w 2352"/>
                  <a:gd name="T53" fmla="*/ 2147483647 h 4006"/>
                  <a:gd name="T54" fmla="*/ 2147483647 w 2352"/>
                  <a:gd name="T55" fmla="*/ 2147483647 h 4006"/>
                  <a:gd name="T56" fmla="*/ 2147483647 w 2352"/>
                  <a:gd name="T57" fmla="*/ 2147483647 h 4006"/>
                  <a:gd name="T58" fmla="*/ 2147483647 w 2352"/>
                  <a:gd name="T59" fmla="*/ 2147483647 h 4006"/>
                  <a:gd name="T60" fmla="*/ 2147483647 w 2352"/>
                  <a:gd name="T61" fmla="*/ 2147483647 h 4006"/>
                  <a:gd name="T62" fmla="*/ 2147483647 w 2352"/>
                  <a:gd name="T63" fmla="*/ 2147483647 h 4006"/>
                  <a:gd name="T64" fmla="*/ 2147483647 w 2352"/>
                  <a:gd name="T65" fmla="*/ 2147483647 h 4006"/>
                  <a:gd name="T66" fmla="*/ 2147483647 w 2352"/>
                  <a:gd name="T67" fmla="*/ 2147483647 h 4006"/>
                  <a:gd name="T68" fmla="*/ 2147483647 w 2352"/>
                  <a:gd name="T69" fmla="*/ 2147483647 h 4006"/>
                  <a:gd name="T70" fmla="*/ 2147483647 w 2352"/>
                  <a:gd name="T71" fmla="*/ 2147483647 h 4006"/>
                  <a:gd name="T72" fmla="*/ 2147483647 w 2352"/>
                  <a:gd name="T73" fmla="*/ 2147483647 h 4006"/>
                  <a:gd name="T74" fmla="*/ 2147483647 w 2352"/>
                  <a:gd name="T75" fmla="*/ 2147483647 h 4006"/>
                  <a:gd name="T76" fmla="*/ 2147483647 w 2352"/>
                  <a:gd name="T77" fmla="*/ 2147483647 h 4006"/>
                  <a:gd name="T78" fmla="*/ 2147483647 w 2352"/>
                  <a:gd name="T79" fmla="*/ 2147483647 h 4006"/>
                  <a:gd name="T80" fmla="*/ 2147483647 w 2352"/>
                  <a:gd name="T81" fmla="*/ 2147483647 h 4006"/>
                  <a:gd name="T82" fmla="*/ 2147483647 w 2352"/>
                  <a:gd name="T83" fmla="*/ 2147483647 h 4006"/>
                  <a:gd name="T84" fmla="*/ 2147483647 w 2352"/>
                  <a:gd name="T85" fmla="*/ 2147483647 h 4006"/>
                  <a:gd name="T86" fmla="*/ 2147483647 w 2352"/>
                  <a:gd name="T87" fmla="*/ 2147483647 h 4006"/>
                  <a:gd name="T88" fmla="*/ 2147483647 w 2352"/>
                  <a:gd name="T89" fmla="*/ 2147483647 h 4006"/>
                  <a:gd name="T90" fmla="*/ 2147483647 w 2352"/>
                  <a:gd name="T91" fmla="*/ 2147483647 h 4006"/>
                  <a:gd name="T92" fmla="*/ 2147483647 w 2352"/>
                  <a:gd name="T93" fmla="*/ 2147483647 h 400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352"/>
                  <a:gd name="T142" fmla="*/ 0 h 4006"/>
                  <a:gd name="T143" fmla="*/ 2352 w 2352"/>
                  <a:gd name="T144" fmla="*/ 4006 h 400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352" h="4006">
                    <a:moveTo>
                      <a:pt x="2054" y="3995"/>
                    </a:moveTo>
                    <a:lnTo>
                      <a:pt x="1339" y="3925"/>
                    </a:lnTo>
                    <a:lnTo>
                      <a:pt x="1328" y="3914"/>
                    </a:lnTo>
                    <a:lnTo>
                      <a:pt x="1322" y="3877"/>
                    </a:lnTo>
                    <a:lnTo>
                      <a:pt x="1328" y="3860"/>
                    </a:lnTo>
                    <a:lnTo>
                      <a:pt x="1339" y="3855"/>
                    </a:lnTo>
                    <a:lnTo>
                      <a:pt x="1328" y="3844"/>
                    </a:lnTo>
                    <a:lnTo>
                      <a:pt x="1317" y="3844"/>
                    </a:lnTo>
                    <a:lnTo>
                      <a:pt x="1312" y="3812"/>
                    </a:lnTo>
                    <a:lnTo>
                      <a:pt x="1312" y="3800"/>
                    </a:lnTo>
                    <a:lnTo>
                      <a:pt x="1312" y="3682"/>
                    </a:lnTo>
                    <a:lnTo>
                      <a:pt x="1247" y="3558"/>
                    </a:lnTo>
                    <a:lnTo>
                      <a:pt x="1209" y="3519"/>
                    </a:lnTo>
                    <a:lnTo>
                      <a:pt x="1182" y="3471"/>
                    </a:lnTo>
                    <a:lnTo>
                      <a:pt x="1112" y="3406"/>
                    </a:lnTo>
                    <a:lnTo>
                      <a:pt x="1068" y="3406"/>
                    </a:lnTo>
                    <a:lnTo>
                      <a:pt x="1041" y="3379"/>
                    </a:lnTo>
                    <a:lnTo>
                      <a:pt x="1057" y="3347"/>
                    </a:lnTo>
                    <a:lnTo>
                      <a:pt x="1047" y="3325"/>
                    </a:lnTo>
                    <a:lnTo>
                      <a:pt x="1047" y="3303"/>
                    </a:lnTo>
                    <a:lnTo>
                      <a:pt x="1024" y="3276"/>
                    </a:lnTo>
                    <a:lnTo>
                      <a:pt x="949" y="3266"/>
                    </a:lnTo>
                    <a:lnTo>
                      <a:pt x="905" y="3250"/>
                    </a:lnTo>
                    <a:lnTo>
                      <a:pt x="852" y="3201"/>
                    </a:lnTo>
                    <a:lnTo>
                      <a:pt x="819" y="3120"/>
                    </a:lnTo>
                    <a:lnTo>
                      <a:pt x="775" y="3082"/>
                    </a:lnTo>
                    <a:lnTo>
                      <a:pt x="726" y="3071"/>
                    </a:lnTo>
                    <a:lnTo>
                      <a:pt x="596" y="3011"/>
                    </a:lnTo>
                    <a:lnTo>
                      <a:pt x="554" y="3011"/>
                    </a:lnTo>
                    <a:lnTo>
                      <a:pt x="494" y="2979"/>
                    </a:lnTo>
                    <a:lnTo>
                      <a:pt x="461" y="2946"/>
                    </a:lnTo>
                    <a:lnTo>
                      <a:pt x="461" y="2914"/>
                    </a:lnTo>
                    <a:lnTo>
                      <a:pt x="482" y="2887"/>
                    </a:lnTo>
                    <a:lnTo>
                      <a:pt x="494" y="2822"/>
                    </a:lnTo>
                    <a:lnTo>
                      <a:pt x="505" y="2784"/>
                    </a:lnTo>
                    <a:lnTo>
                      <a:pt x="510" y="2768"/>
                    </a:lnTo>
                    <a:lnTo>
                      <a:pt x="499" y="2719"/>
                    </a:lnTo>
                    <a:lnTo>
                      <a:pt x="466" y="2704"/>
                    </a:lnTo>
                    <a:lnTo>
                      <a:pt x="461" y="2660"/>
                    </a:lnTo>
                    <a:lnTo>
                      <a:pt x="472" y="2649"/>
                    </a:lnTo>
                    <a:lnTo>
                      <a:pt x="477" y="2649"/>
                    </a:lnTo>
                    <a:lnTo>
                      <a:pt x="482" y="2611"/>
                    </a:lnTo>
                    <a:lnTo>
                      <a:pt x="445" y="2584"/>
                    </a:lnTo>
                    <a:lnTo>
                      <a:pt x="358" y="2428"/>
                    </a:lnTo>
                    <a:lnTo>
                      <a:pt x="353" y="2384"/>
                    </a:lnTo>
                    <a:lnTo>
                      <a:pt x="337" y="2346"/>
                    </a:lnTo>
                    <a:lnTo>
                      <a:pt x="331" y="2314"/>
                    </a:lnTo>
                    <a:lnTo>
                      <a:pt x="266" y="2222"/>
                    </a:lnTo>
                    <a:lnTo>
                      <a:pt x="272" y="2124"/>
                    </a:lnTo>
                    <a:lnTo>
                      <a:pt x="288" y="2103"/>
                    </a:lnTo>
                    <a:lnTo>
                      <a:pt x="305" y="2103"/>
                    </a:lnTo>
                    <a:lnTo>
                      <a:pt x="337" y="2070"/>
                    </a:lnTo>
                    <a:lnTo>
                      <a:pt x="342" y="2006"/>
                    </a:lnTo>
                    <a:lnTo>
                      <a:pt x="321" y="1984"/>
                    </a:lnTo>
                    <a:lnTo>
                      <a:pt x="277" y="1962"/>
                    </a:lnTo>
                    <a:lnTo>
                      <a:pt x="228" y="1919"/>
                    </a:lnTo>
                    <a:lnTo>
                      <a:pt x="212" y="1876"/>
                    </a:lnTo>
                    <a:lnTo>
                      <a:pt x="212" y="1757"/>
                    </a:lnTo>
                    <a:lnTo>
                      <a:pt x="223" y="1736"/>
                    </a:lnTo>
                    <a:lnTo>
                      <a:pt x="217" y="1708"/>
                    </a:lnTo>
                    <a:lnTo>
                      <a:pt x="228" y="1703"/>
                    </a:lnTo>
                    <a:lnTo>
                      <a:pt x="239" y="1638"/>
                    </a:lnTo>
                    <a:lnTo>
                      <a:pt x="250" y="1638"/>
                    </a:lnTo>
                    <a:lnTo>
                      <a:pt x="266" y="1654"/>
                    </a:lnTo>
                    <a:lnTo>
                      <a:pt x="261" y="1703"/>
                    </a:lnTo>
                    <a:lnTo>
                      <a:pt x="272" y="1719"/>
                    </a:lnTo>
                    <a:lnTo>
                      <a:pt x="315" y="1752"/>
                    </a:lnTo>
                    <a:lnTo>
                      <a:pt x="321" y="1736"/>
                    </a:lnTo>
                    <a:lnTo>
                      <a:pt x="326" y="1708"/>
                    </a:lnTo>
                    <a:lnTo>
                      <a:pt x="305" y="1638"/>
                    </a:lnTo>
                    <a:lnTo>
                      <a:pt x="298" y="1600"/>
                    </a:lnTo>
                    <a:lnTo>
                      <a:pt x="305" y="1546"/>
                    </a:lnTo>
                    <a:lnTo>
                      <a:pt x="293" y="1541"/>
                    </a:lnTo>
                    <a:lnTo>
                      <a:pt x="266" y="1573"/>
                    </a:lnTo>
                    <a:lnTo>
                      <a:pt x="261" y="1595"/>
                    </a:lnTo>
                    <a:lnTo>
                      <a:pt x="250" y="1616"/>
                    </a:lnTo>
                    <a:lnTo>
                      <a:pt x="212" y="1600"/>
                    </a:lnTo>
                    <a:lnTo>
                      <a:pt x="168" y="1535"/>
                    </a:lnTo>
                    <a:lnTo>
                      <a:pt x="126" y="1519"/>
                    </a:lnTo>
                    <a:lnTo>
                      <a:pt x="147" y="1481"/>
                    </a:lnTo>
                    <a:lnTo>
                      <a:pt x="147" y="1340"/>
                    </a:lnTo>
                    <a:lnTo>
                      <a:pt x="93" y="1281"/>
                    </a:lnTo>
                    <a:lnTo>
                      <a:pt x="66" y="1232"/>
                    </a:lnTo>
                    <a:lnTo>
                      <a:pt x="22" y="1119"/>
                    </a:lnTo>
                    <a:lnTo>
                      <a:pt x="44" y="1081"/>
                    </a:lnTo>
                    <a:lnTo>
                      <a:pt x="33" y="1049"/>
                    </a:lnTo>
                    <a:lnTo>
                      <a:pt x="33" y="1016"/>
                    </a:lnTo>
                    <a:lnTo>
                      <a:pt x="54" y="935"/>
                    </a:lnTo>
                    <a:lnTo>
                      <a:pt x="82" y="897"/>
                    </a:lnTo>
                    <a:lnTo>
                      <a:pt x="87" y="875"/>
                    </a:lnTo>
                    <a:lnTo>
                      <a:pt x="82" y="800"/>
                    </a:lnTo>
                    <a:lnTo>
                      <a:pt x="44" y="724"/>
                    </a:lnTo>
                    <a:lnTo>
                      <a:pt x="44" y="703"/>
                    </a:lnTo>
                    <a:lnTo>
                      <a:pt x="33" y="675"/>
                    </a:lnTo>
                    <a:lnTo>
                      <a:pt x="17" y="659"/>
                    </a:lnTo>
                    <a:lnTo>
                      <a:pt x="6" y="627"/>
                    </a:lnTo>
                    <a:lnTo>
                      <a:pt x="0" y="578"/>
                    </a:lnTo>
                    <a:lnTo>
                      <a:pt x="6" y="567"/>
                    </a:lnTo>
                    <a:lnTo>
                      <a:pt x="6" y="529"/>
                    </a:lnTo>
                    <a:lnTo>
                      <a:pt x="44" y="464"/>
                    </a:lnTo>
                    <a:lnTo>
                      <a:pt x="147" y="351"/>
                    </a:lnTo>
                    <a:lnTo>
                      <a:pt x="147" y="329"/>
                    </a:lnTo>
                    <a:lnTo>
                      <a:pt x="158" y="281"/>
                    </a:lnTo>
                    <a:lnTo>
                      <a:pt x="179" y="264"/>
                    </a:lnTo>
                    <a:lnTo>
                      <a:pt x="201" y="216"/>
                    </a:lnTo>
                    <a:lnTo>
                      <a:pt x="212" y="118"/>
                    </a:lnTo>
                    <a:lnTo>
                      <a:pt x="191" y="70"/>
                    </a:lnTo>
                    <a:lnTo>
                      <a:pt x="212" y="21"/>
                    </a:lnTo>
                    <a:lnTo>
                      <a:pt x="228" y="0"/>
                    </a:lnTo>
                    <a:lnTo>
                      <a:pt x="1334" y="302"/>
                    </a:lnTo>
                    <a:lnTo>
                      <a:pt x="1052" y="1395"/>
                    </a:lnTo>
                    <a:lnTo>
                      <a:pt x="2271" y="3185"/>
                    </a:lnTo>
                    <a:lnTo>
                      <a:pt x="2271" y="3238"/>
                    </a:lnTo>
                    <a:lnTo>
                      <a:pt x="2271" y="3255"/>
                    </a:lnTo>
                    <a:lnTo>
                      <a:pt x="2271" y="3271"/>
                    </a:lnTo>
                    <a:lnTo>
                      <a:pt x="2292" y="3314"/>
                    </a:lnTo>
                    <a:lnTo>
                      <a:pt x="2292" y="3352"/>
                    </a:lnTo>
                    <a:lnTo>
                      <a:pt x="2304" y="3379"/>
                    </a:lnTo>
                    <a:lnTo>
                      <a:pt x="2315" y="3422"/>
                    </a:lnTo>
                    <a:lnTo>
                      <a:pt x="2331" y="3433"/>
                    </a:lnTo>
                    <a:lnTo>
                      <a:pt x="2352" y="3454"/>
                    </a:lnTo>
                    <a:lnTo>
                      <a:pt x="2352" y="3493"/>
                    </a:lnTo>
                    <a:lnTo>
                      <a:pt x="2352" y="3503"/>
                    </a:lnTo>
                    <a:lnTo>
                      <a:pt x="2336" y="3493"/>
                    </a:lnTo>
                    <a:lnTo>
                      <a:pt x="2304" y="3525"/>
                    </a:lnTo>
                    <a:lnTo>
                      <a:pt x="2260" y="3542"/>
                    </a:lnTo>
                    <a:lnTo>
                      <a:pt x="2222" y="3579"/>
                    </a:lnTo>
                    <a:lnTo>
                      <a:pt x="2201" y="3677"/>
                    </a:lnTo>
                    <a:lnTo>
                      <a:pt x="2141" y="3752"/>
                    </a:lnTo>
                    <a:lnTo>
                      <a:pt x="2114" y="3752"/>
                    </a:lnTo>
                    <a:lnTo>
                      <a:pt x="2108" y="3774"/>
                    </a:lnTo>
                    <a:lnTo>
                      <a:pt x="2120" y="3800"/>
                    </a:lnTo>
                    <a:lnTo>
                      <a:pt x="2114" y="3823"/>
                    </a:lnTo>
                    <a:lnTo>
                      <a:pt x="2103" y="3871"/>
                    </a:lnTo>
                    <a:lnTo>
                      <a:pt x="2108" y="3888"/>
                    </a:lnTo>
                    <a:lnTo>
                      <a:pt x="2152" y="3925"/>
                    </a:lnTo>
                    <a:lnTo>
                      <a:pt x="2157" y="3942"/>
                    </a:lnTo>
                    <a:lnTo>
                      <a:pt x="2147" y="3958"/>
                    </a:lnTo>
                    <a:lnTo>
                      <a:pt x="2141" y="3979"/>
                    </a:lnTo>
                    <a:lnTo>
                      <a:pt x="2114" y="4006"/>
                    </a:lnTo>
                    <a:lnTo>
                      <a:pt x="2103" y="4001"/>
                    </a:lnTo>
                    <a:lnTo>
                      <a:pt x="2054" y="3995"/>
                    </a:lnTo>
                    <a:close/>
                  </a:path>
                </a:pathLst>
              </a:custGeom>
              <a:solidFill>
                <a:schemeClr val="tx1">
                  <a:lumMod val="50000"/>
                  <a:lumOff val="50000"/>
                </a:schemeClr>
              </a:solidFill>
              <a:ln w="9525">
                <a:solidFill>
                  <a:schemeClr val="tx1">
                    <a:lumMod val="50000"/>
                    <a:lumOff val="50000"/>
                  </a:schemeClr>
                </a:solidFill>
                <a:round/>
                <a:headEnd/>
                <a:tailEnd/>
              </a:ln>
            </p:spPr>
          </p:sp>
        </p:grpSp>
        <p:grpSp>
          <p:nvGrpSpPr>
            <p:cNvPr id="49" name="Group 48"/>
            <p:cNvGrpSpPr/>
            <p:nvPr/>
          </p:nvGrpSpPr>
          <p:grpSpPr>
            <a:xfrm>
              <a:off x="989075" y="1066425"/>
              <a:ext cx="1253637" cy="1672429"/>
              <a:chOff x="989075" y="1066425"/>
              <a:chExt cx="1253637" cy="1672429"/>
            </a:xfrm>
          </p:grpSpPr>
          <p:sp>
            <p:nvSpPr>
              <p:cNvPr id="91" name="nm"/>
              <p:cNvSpPr>
                <a:spLocks/>
              </p:cNvSpPr>
              <p:nvPr/>
            </p:nvSpPr>
            <p:spPr bwMode="auto">
              <a:xfrm>
                <a:off x="1648036" y="2224261"/>
                <a:ext cx="498238" cy="514593"/>
              </a:xfrm>
              <a:custGeom>
                <a:avLst/>
                <a:gdLst>
                  <a:gd name="T0" fmla="*/ 2147483647 w 2065"/>
                  <a:gd name="T1" fmla="*/ 0 h 2120"/>
                  <a:gd name="T2" fmla="*/ 0 w 2065"/>
                  <a:gd name="T3" fmla="*/ 2147483647 h 2120"/>
                  <a:gd name="T4" fmla="*/ 2147483647 w 2065"/>
                  <a:gd name="T5" fmla="*/ 2147483647 h 2120"/>
                  <a:gd name="T6" fmla="*/ 2147483647 w 2065"/>
                  <a:gd name="T7" fmla="*/ 2147483647 h 2120"/>
                  <a:gd name="T8" fmla="*/ 2147483647 w 2065"/>
                  <a:gd name="T9" fmla="*/ 2147483647 h 2120"/>
                  <a:gd name="T10" fmla="*/ 2147483647 w 2065"/>
                  <a:gd name="T11" fmla="*/ 2147483647 h 2120"/>
                  <a:gd name="T12" fmla="*/ 2147483647 w 2065"/>
                  <a:gd name="T13" fmla="*/ 2147483647 h 2120"/>
                  <a:gd name="T14" fmla="*/ 2147483647 w 2065"/>
                  <a:gd name="T15" fmla="*/ 2147483647 h 2120"/>
                  <a:gd name="T16" fmla="*/ 2147483647 w 2065"/>
                  <a:gd name="T17" fmla="*/ 2147483647 h 2120"/>
                  <a:gd name="T18" fmla="*/ 2147483647 w 2065"/>
                  <a:gd name="T19" fmla="*/ 2147483647 h 2120"/>
                  <a:gd name="T20" fmla="*/ 2147483647 w 2065"/>
                  <a:gd name="T21" fmla="*/ 2147483647 h 2120"/>
                  <a:gd name="T22" fmla="*/ 2147483647 w 2065"/>
                  <a:gd name="T23" fmla="*/ 2147483647 h 2120"/>
                  <a:gd name="T24" fmla="*/ 2147483647 w 2065"/>
                  <a:gd name="T25" fmla="*/ 2147483647 h 2120"/>
                  <a:gd name="T26" fmla="*/ 2147483647 w 2065"/>
                  <a:gd name="T27" fmla="*/ 2147483647 h 2120"/>
                  <a:gd name="T28" fmla="*/ 2147483647 w 2065"/>
                  <a:gd name="T29" fmla="*/ 2147483647 h 2120"/>
                  <a:gd name="T30" fmla="*/ 2147483647 w 2065"/>
                  <a:gd name="T31" fmla="*/ 0 h 212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65"/>
                  <a:gd name="T49" fmla="*/ 0 h 2120"/>
                  <a:gd name="T50" fmla="*/ 2065 w 2065"/>
                  <a:gd name="T51" fmla="*/ 2120 h 212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65" h="2120">
                    <a:moveTo>
                      <a:pt x="299" y="0"/>
                    </a:moveTo>
                    <a:lnTo>
                      <a:pt x="0" y="2088"/>
                    </a:lnTo>
                    <a:lnTo>
                      <a:pt x="272" y="2120"/>
                    </a:lnTo>
                    <a:lnTo>
                      <a:pt x="293" y="1952"/>
                    </a:lnTo>
                    <a:lnTo>
                      <a:pt x="803" y="2017"/>
                    </a:lnTo>
                    <a:lnTo>
                      <a:pt x="803" y="2012"/>
                    </a:lnTo>
                    <a:lnTo>
                      <a:pt x="786" y="1985"/>
                    </a:lnTo>
                    <a:lnTo>
                      <a:pt x="803" y="1963"/>
                    </a:lnTo>
                    <a:lnTo>
                      <a:pt x="797" y="1952"/>
                    </a:lnTo>
                    <a:lnTo>
                      <a:pt x="786" y="1942"/>
                    </a:lnTo>
                    <a:lnTo>
                      <a:pt x="791" y="1936"/>
                    </a:lnTo>
                    <a:lnTo>
                      <a:pt x="1903" y="2044"/>
                    </a:lnTo>
                    <a:lnTo>
                      <a:pt x="2038" y="379"/>
                    </a:lnTo>
                    <a:lnTo>
                      <a:pt x="2054" y="379"/>
                    </a:lnTo>
                    <a:lnTo>
                      <a:pt x="2065" y="195"/>
                    </a:lnTo>
                    <a:lnTo>
                      <a:pt x="299" y="0"/>
                    </a:lnTo>
                    <a:close/>
                  </a:path>
                </a:pathLst>
              </a:custGeom>
              <a:solidFill>
                <a:schemeClr val="bg2">
                  <a:lumMod val="20000"/>
                  <a:lumOff val="80000"/>
                </a:schemeClr>
              </a:solidFill>
              <a:ln w="9525">
                <a:solidFill>
                  <a:schemeClr val="bg2">
                    <a:lumMod val="20000"/>
                    <a:lumOff val="80000"/>
                  </a:schemeClr>
                </a:solidFill>
                <a:round/>
                <a:headEnd/>
                <a:tailEnd/>
              </a:ln>
            </p:spPr>
          </p:sp>
          <p:sp>
            <p:nvSpPr>
              <p:cNvPr id="92" name="Freeform 91"/>
              <p:cNvSpPr>
                <a:spLocks/>
              </p:cNvSpPr>
              <p:nvPr/>
            </p:nvSpPr>
            <p:spPr bwMode="auto">
              <a:xfrm>
                <a:off x="1254269" y="1066425"/>
                <a:ext cx="425914" cy="691484"/>
              </a:xfrm>
              <a:custGeom>
                <a:avLst/>
                <a:gdLst>
                  <a:gd name="T0" fmla="*/ 2147483647 w 1761"/>
                  <a:gd name="T1" fmla="*/ 2147483647 h 2845"/>
                  <a:gd name="T2" fmla="*/ 2147483647 w 1761"/>
                  <a:gd name="T3" fmla="*/ 2147483647 h 2845"/>
                  <a:gd name="T4" fmla="*/ 2147483647 w 1761"/>
                  <a:gd name="T5" fmla="*/ 2147483647 h 2845"/>
                  <a:gd name="T6" fmla="*/ 2147483647 w 1761"/>
                  <a:gd name="T7" fmla="*/ 2147483647 h 2845"/>
                  <a:gd name="T8" fmla="*/ 2147483647 w 1761"/>
                  <a:gd name="T9" fmla="*/ 2147483647 h 2845"/>
                  <a:gd name="T10" fmla="*/ 2147483647 w 1761"/>
                  <a:gd name="T11" fmla="*/ 2147483647 h 2845"/>
                  <a:gd name="T12" fmla="*/ 2147483647 w 1761"/>
                  <a:gd name="T13" fmla="*/ 2147483647 h 2845"/>
                  <a:gd name="T14" fmla="*/ 2147483647 w 1761"/>
                  <a:gd name="T15" fmla="*/ 2147483647 h 2845"/>
                  <a:gd name="T16" fmla="*/ 2147483647 w 1761"/>
                  <a:gd name="T17" fmla="*/ 2147483647 h 2845"/>
                  <a:gd name="T18" fmla="*/ 2147483647 w 1761"/>
                  <a:gd name="T19" fmla="*/ 2147483647 h 2845"/>
                  <a:gd name="T20" fmla="*/ 2147483647 w 1761"/>
                  <a:gd name="T21" fmla="*/ 2147483647 h 2845"/>
                  <a:gd name="T22" fmla="*/ 2147483647 w 1761"/>
                  <a:gd name="T23" fmla="*/ 2147483647 h 2845"/>
                  <a:gd name="T24" fmla="*/ 2147483647 w 1761"/>
                  <a:gd name="T25" fmla="*/ 2147483647 h 2845"/>
                  <a:gd name="T26" fmla="*/ 2147483647 w 1761"/>
                  <a:gd name="T27" fmla="*/ 2147483647 h 2845"/>
                  <a:gd name="T28" fmla="*/ 2147483647 w 1761"/>
                  <a:gd name="T29" fmla="*/ 0 h 2845"/>
                  <a:gd name="T30" fmla="*/ 2147483647 w 1761"/>
                  <a:gd name="T31" fmla="*/ 2147483647 h 2845"/>
                  <a:gd name="T32" fmla="*/ 2147483647 w 1761"/>
                  <a:gd name="T33" fmla="*/ 2147483647 h 2845"/>
                  <a:gd name="T34" fmla="*/ 2147483647 w 1761"/>
                  <a:gd name="T35" fmla="*/ 2147483647 h 2845"/>
                  <a:gd name="T36" fmla="*/ 2147483647 w 1761"/>
                  <a:gd name="T37" fmla="*/ 2147483647 h 2845"/>
                  <a:gd name="T38" fmla="*/ 2147483647 w 1761"/>
                  <a:gd name="T39" fmla="*/ 2147483647 h 2845"/>
                  <a:gd name="T40" fmla="*/ 2147483647 w 1761"/>
                  <a:gd name="T41" fmla="*/ 2147483647 h 2845"/>
                  <a:gd name="T42" fmla="*/ 2147483647 w 1761"/>
                  <a:gd name="T43" fmla="*/ 2147483647 h 2845"/>
                  <a:gd name="T44" fmla="*/ 2147483647 w 1761"/>
                  <a:gd name="T45" fmla="*/ 2147483647 h 2845"/>
                  <a:gd name="T46" fmla="*/ 2147483647 w 1761"/>
                  <a:gd name="T47" fmla="*/ 2147483647 h 2845"/>
                  <a:gd name="T48" fmla="*/ 2147483647 w 1761"/>
                  <a:gd name="T49" fmla="*/ 2147483647 h 2845"/>
                  <a:gd name="T50" fmla="*/ 2147483647 w 1761"/>
                  <a:gd name="T51" fmla="*/ 2147483647 h 2845"/>
                  <a:gd name="T52" fmla="*/ 2147483647 w 1761"/>
                  <a:gd name="T53" fmla="*/ 2147483647 h 2845"/>
                  <a:gd name="T54" fmla="*/ 2147483647 w 1761"/>
                  <a:gd name="T55" fmla="*/ 2147483647 h 2845"/>
                  <a:gd name="T56" fmla="*/ 2147483647 w 1761"/>
                  <a:gd name="T57" fmla="*/ 2147483647 h 2845"/>
                  <a:gd name="T58" fmla="*/ 2147483647 w 1761"/>
                  <a:gd name="T59" fmla="*/ 2147483647 h 2845"/>
                  <a:gd name="T60" fmla="*/ 2147483647 w 1761"/>
                  <a:gd name="T61" fmla="*/ 2147483647 h 2845"/>
                  <a:gd name="T62" fmla="*/ 2147483647 w 1761"/>
                  <a:gd name="T63" fmla="*/ 2147483647 h 2845"/>
                  <a:gd name="T64" fmla="*/ 2147483647 w 1761"/>
                  <a:gd name="T65" fmla="*/ 2147483647 h 2845"/>
                  <a:gd name="T66" fmla="*/ 2147483647 w 1761"/>
                  <a:gd name="T67" fmla="*/ 2147483647 h 2845"/>
                  <a:gd name="T68" fmla="*/ 2147483647 w 1761"/>
                  <a:gd name="T69" fmla="*/ 2147483647 h 2845"/>
                  <a:gd name="T70" fmla="*/ 2147483647 w 1761"/>
                  <a:gd name="T71" fmla="*/ 2147483647 h 2845"/>
                  <a:gd name="T72" fmla="*/ 2147483647 w 1761"/>
                  <a:gd name="T73" fmla="*/ 2147483647 h 2845"/>
                  <a:gd name="T74" fmla="*/ 2147483647 w 1761"/>
                  <a:gd name="T75" fmla="*/ 2147483647 h 2845"/>
                  <a:gd name="T76" fmla="*/ 2147483647 w 1761"/>
                  <a:gd name="T77" fmla="*/ 2147483647 h 2845"/>
                  <a:gd name="T78" fmla="*/ 2147483647 w 1761"/>
                  <a:gd name="T79" fmla="*/ 2147483647 h 2845"/>
                  <a:gd name="T80" fmla="*/ 2147483647 w 1761"/>
                  <a:gd name="T81" fmla="*/ 2147483647 h 2845"/>
                  <a:gd name="T82" fmla="*/ 2147483647 w 1761"/>
                  <a:gd name="T83" fmla="*/ 2147483647 h 2845"/>
                  <a:gd name="T84" fmla="*/ 2147483647 w 1761"/>
                  <a:gd name="T85" fmla="*/ 2147483647 h 2845"/>
                  <a:gd name="T86" fmla="*/ 2147483647 w 1761"/>
                  <a:gd name="T87" fmla="*/ 2147483647 h 2845"/>
                  <a:gd name="T88" fmla="*/ 2147483647 w 1761"/>
                  <a:gd name="T89" fmla="*/ 2147483647 h 2845"/>
                  <a:gd name="T90" fmla="*/ 2147483647 w 1761"/>
                  <a:gd name="T91" fmla="*/ 2147483647 h 2845"/>
                  <a:gd name="T92" fmla="*/ 2147483647 w 1761"/>
                  <a:gd name="T93" fmla="*/ 2147483647 h 2845"/>
                  <a:gd name="T94" fmla="*/ 2147483647 w 1761"/>
                  <a:gd name="T95" fmla="*/ 2147483647 h 284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761"/>
                  <a:gd name="T145" fmla="*/ 0 h 2845"/>
                  <a:gd name="T146" fmla="*/ 1761 w 1761"/>
                  <a:gd name="T147" fmla="*/ 2845 h 284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761" h="2845">
                    <a:moveTo>
                      <a:pt x="0" y="2537"/>
                    </a:moveTo>
                    <a:lnTo>
                      <a:pt x="146" y="1877"/>
                    </a:lnTo>
                    <a:lnTo>
                      <a:pt x="184" y="1828"/>
                    </a:lnTo>
                    <a:lnTo>
                      <a:pt x="184" y="1785"/>
                    </a:lnTo>
                    <a:lnTo>
                      <a:pt x="195" y="1785"/>
                    </a:lnTo>
                    <a:lnTo>
                      <a:pt x="200" y="1769"/>
                    </a:lnTo>
                    <a:lnTo>
                      <a:pt x="211" y="1747"/>
                    </a:lnTo>
                    <a:lnTo>
                      <a:pt x="190" y="1720"/>
                    </a:lnTo>
                    <a:lnTo>
                      <a:pt x="151" y="1699"/>
                    </a:lnTo>
                    <a:lnTo>
                      <a:pt x="141" y="1676"/>
                    </a:lnTo>
                    <a:lnTo>
                      <a:pt x="151" y="1634"/>
                    </a:lnTo>
                    <a:lnTo>
                      <a:pt x="216" y="1530"/>
                    </a:lnTo>
                    <a:lnTo>
                      <a:pt x="260" y="1514"/>
                    </a:lnTo>
                    <a:lnTo>
                      <a:pt x="287" y="1481"/>
                    </a:lnTo>
                    <a:lnTo>
                      <a:pt x="292" y="1460"/>
                    </a:lnTo>
                    <a:lnTo>
                      <a:pt x="314" y="1434"/>
                    </a:lnTo>
                    <a:lnTo>
                      <a:pt x="439" y="1239"/>
                    </a:lnTo>
                    <a:lnTo>
                      <a:pt x="434" y="1190"/>
                    </a:lnTo>
                    <a:lnTo>
                      <a:pt x="406" y="1168"/>
                    </a:lnTo>
                    <a:lnTo>
                      <a:pt x="379" y="1158"/>
                    </a:lnTo>
                    <a:lnTo>
                      <a:pt x="358" y="1125"/>
                    </a:lnTo>
                    <a:lnTo>
                      <a:pt x="352" y="1093"/>
                    </a:lnTo>
                    <a:lnTo>
                      <a:pt x="346" y="1044"/>
                    </a:lnTo>
                    <a:lnTo>
                      <a:pt x="358" y="1028"/>
                    </a:lnTo>
                    <a:lnTo>
                      <a:pt x="369" y="1012"/>
                    </a:lnTo>
                    <a:lnTo>
                      <a:pt x="346" y="979"/>
                    </a:lnTo>
                    <a:lnTo>
                      <a:pt x="346" y="947"/>
                    </a:lnTo>
                    <a:lnTo>
                      <a:pt x="358" y="936"/>
                    </a:lnTo>
                    <a:lnTo>
                      <a:pt x="569" y="0"/>
                    </a:lnTo>
                    <a:lnTo>
                      <a:pt x="563" y="0"/>
                    </a:lnTo>
                    <a:lnTo>
                      <a:pt x="797" y="60"/>
                    </a:lnTo>
                    <a:lnTo>
                      <a:pt x="737" y="417"/>
                    </a:lnTo>
                    <a:lnTo>
                      <a:pt x="774" y="513"/>
                    </a:lnTo>
                    <a:lnTo>
                      <a:pt x="791" y="573"/>
                    </a:lnTo>
                    <a:lnTo>
                      <a:pt x="774" y="611"/>
                    </a:lnTo>
                    <a:lnTo>
                      <a:pt x="758" y="627"/>
                    </a:lnTo>
                    <a:lnTo>
                      <a:pt x="781" y="649"/>
                    </a:lnTo>
                    <a:lnTo>
                      <a:pt x="807" y="687"/>
                    </a:lnTo>
                    <a:lnTo>
                      <a:pt x="872" y="752"/>
                    </a:lnTo>
                    <a:lnTo>
                      <a:pt x="916" y="849"/>
                    </a:lnTo>
                    <a:lnTo>
                      <a:pt x="927" y="893"/>
                    </a:lnTo>
                    <a:lnTo>
                      <a:pt x="948" y="942"/>
                    </a:lnTo>
                    <a:lnTo>
                      <a:pt x="986" y="942"/>
                    </a:lnTo>
                    <a:lnTo>
                      <a:pt x="986" y="973"/>
                    </a:lnTo>
                    <a:lnTo>
                      <a:pt x="1046" y="979"/>
                    </a:lnTo>
                    <a:lnTo>
                      <a:pt x="1062" y="1001"/>
                    </a:lnTo>
                    <a:lnTo>
                      <a:pt x="1002" y="1119"/>
                    </a:lnTo>
                    <a:lnTo>
                      <a:pt x="1007" y="1142"/>
                    </a:lnTo>
                    <a:lnTo>
                      <a:pt x="986" y="1158"/>
                    </a:lnTo>
                    <a:lnTo>
                      <a:pt x="981" y="1217"/>
                    </a:lnTo>
                    <a:lnTo>
                      <a:pt x="986" y="1223"/>
                    </a:lnTo>
                    <a:lnTo>
                      <a:pt x="986" y="1255"/>
                    </a:lnTo>
                    <a:lnTo>
                      <a:pt x="943" y="1282"/>
                    </a:lnTo>
                    <a:lnTo>
                      <a:pt x="943" y="1314"/>
                    </a:lnTo>
                    <a:lnTo>
                      <a:pt x="948" y="1336"/>
                    </a:lnTo>
                    <a:lnTo>
                      <a:pt x="932" y="1369"/>
                    </a:lnTo>
                    <a:lnTo>
                      <a:pt x="986" y="1418"/>
                    </a:lnTo>
                    <a:lnTo>
                      <a:pt x="1002" y="1411"/>
                    </a:lnTo>
                    <a:lnTo>
                      <a:pt x="1078" y="1353"/>
                    </a:lnTo>
                    <a:lnTo>
                      <a:pt x="1089" y="1341"/>
                    </a:lnTo>
                    <a:lnTo>
                      <a:pt x="1100" y="1353"/>
                    </a:lnTo>
                    <a:lnTo>
                      <a:pt x="1111" y="1379"/>
                    </a:lnTo>
                    <a:lnTo>
                      <a:pt x="1121" y="1385"/>
                    </a:lnTo>
                    <a:lnTo>
                      <a:pt x="1132" y="1395"/>
                    </a:lnTo>
                    <a:lnTo>
                      <a:pt x="1127" y="1444"/>
                    </a:lnTo>
                    <a:lnTo>
                      <a:pt x="1127" y="1514"/>
                    </a:lnTo>
                    <a:lnTo>
                      <a:pt x="1144" y="1563"/>
                    </a:lnTo>
                    <a:lnTo>
                      <a:pt x="1176" y="1606"/>
                    </a:lnTo>
                    <a:lnTo>
                      <a:pt x="1170" y="1634"/>
                    </a:lnTo>
                    <a:lnTo>
                      <a:pt x="1154" y="1666"/>
                    </a:lnTo>
                    <a:lnTo>
                      <a:pt x="1181" y="1709"/>
                    </a:lnTo>
                    <a:lnTo>
                      <a:pt x="1214" y="1709"/>
                    </a:lnTo>
                    <a:lnTo>
                      <a:pt x="1241" y="1747"/>
                    </a:lnTo>
                    <a:lnTo>
                      <a:pt x="1246" y="1769"/>
                    </a:lnTo>
                    <a:lnTo>
                      <a:pt x="1235" y="1817"/>
                    </a:lnTo>
                    <a:lnTo>
                      <a:pt x="1235" y="1828"/>
                    </a:lnTo>
                    <a:lnTo>
                      <a:pt x="1257" y="1871"/>
                    </a:lnTo>
                    <a:lnTo>
                      <a:pt x="1290" y="1893"/>
                    </a:lnTo>
                    <a:lnTo>
                      <a:pt x="1306" y="1855"/>
                    </a:lnTo>
                    <a:lnTo>
                      <a:pt x="1328" y="1845"/>
                    </a:lnTo>
                    <a:lnTo>
                      <a:pt x="1381" y="1866"/>
                    </a:lnTo>
                    <a:lnTo>
                      <a:pt x="1409" y="1871"/>
                    </a:lnTo>
                    <a:lnTo>
                      <a:pt x="1436" y="1850"/>
                    </a:lnTo>
                    <a:lnTo>
                      <a:pt x="1453" y="1845"/>
                    </a:lnTo>
                    <a:lnTo>
                      <a:pt x="1468" y="1861"/>
                    </a:lnTo>
                    <a:lnTo>
                      <a:pt x="1539" y="1866"/>
                    </a:lnTo>
                    <a:lnTo>
                      <a:pt x="1572" y="1882"/>
                    </a:lnTo>
                    <a:lnTo>
                      <a:pt x="1582" y="1871"/>
                    </a:lnTo>
                    <a:lnTo>
                      <a:pt x="1658" y="1877"/>
                    </a:lnTo>
                    <a:lnTo>
                      <a:pt x="1653" y="1845"/>
                    </a:lnTo>
                    <a:lnTo>
                      <a:pt x="1685" y="1817"/>
                    </a:lnTo>
                    <a:lnTo>
                      <a:pt x="1723" y="1855"/>
                    </a:lnTo>
                    <a:lnTo>
                      <a:pt x="1734" y="1904"/>
                    </a:lnTo>
                    <a:lnTo>
                      <a:pt x="1761" y="1925"/>
                    </a:lnTo>
                    <a:lnTo>
                      <a:pt x="1625" y="2845"/>
                    </a:lnTo>
                    <a:lnTo>
                      <a:pt x="807" y="2699"/>
                    </a:lnTo>
                    <a:lnTo>
                      <a:pt x="0" y="2537"/>
                    </a:lnTo>
                  </a:path>
                </a:pathLst>
              </a:custGeom>
              <a:solidFill>
                <a:schemeClr val="bg2">
                  <a:lumMod val="20000"/>
                  <a:lumOff val="80000"/>
                </a:schemeClr>
              </a:solidFill>
              <a:ln w="0">
                <a:solidFill>
                  <a:schemeClr val="bg2">
                    <a:lumMod val="20000"/>
                    <a:lumOff val="80000"/>
                  </a:schemeClr>
                </a:solidFill>
                <a:round/>
                <a:headEnd/>
                <a:tailEnd/>
              </a:ln>
            </p:spPr>
          </p:sp>
          <p:sp>
            <p:nvSpPr>
              <p:cNvPr id="93" name="Freeform 92"/>
              <p:cNvSpPr>
                <a:spLocks/>
              </p:cNvSpPr>
              <p:nvPr/>
            </p:nvSpPr>
            <p:spPr bwMode="auto">
              <a:xfrm>
                <a:off x="1431064" y="1074465"/>
                <a:ext cx="731287" cy="466350"/>
              </a:xfrm>
              <a:custGeom>
                <a:avLst/>
                <a:gdLst>
                  <a:gd name="T0" fmla="*/ 2147483647 w 3008"/>
                  <a:gd name="T1" fmla="*/ 2147483647 h 1908"/>
                  <a:gd name="T2" fmla="*/ 2147483647 w 3008"/>
                  <a:gd name="T3" fmla="*/ 2147483647 h 1908"/>
                  <a:gd name="T4" fmla="*/ 2147483647 w 3008"/>
                  <a:gd name="T5" fmla="*/ 2147483647 h 1908"/>
                  <a:gd name="T6" fmla="*/ 2147483647 w 3008"/>
                  <a:gd name="T7" fmla="*/ 2147483647 h 1908"/>
                  <a:gd name="T8" fmla="*/ 2147483647 w 3008"/>
                  <a:gd name="T9" fmla="*/ 2147483647 h 1908"/>
                  <a:gd name="T10" fmla="*/ 2147483647 w 3008"/>
                  <a:gd name="T11" fmla="*/ 2147483647 h 1908"/>
                  <a:gd name="T12" fmla="*/ 2147483647 w 3008"/>
                  <a:gd name="T13" fmla="*/ 2147483647 h 1908"/>
                  <a:gd name="T14" fmla="*/ 2147483647 w 3008"/>
                  <a:gd name="T15" fmla="*/ 2147483647 h 1908"/>
                  <a:gd name="T16" fmla="*/ 2147483647 w 3008"/>
                  <a:gd name="T17" fmla="*/ 2147483647 h 1908"/>
                  <a:gd name="T18" fmla="*/ 2147483647 w 3008"/>
                  <a:gd name="T19" fmla="*/ 2147483647 h 1908"/>
                  <a:gd name="T20" fmla="*/ 2147483647 w 3008"/>
                  <a:gd name="T21" fmla="*/ 2147483647 h 1908"/>
                  <a:gd name="T22" fmla="*/ 2147483647 w 3008"/>
                  <a:gd name="T23" fmla="*/ 2147483647 h 1908"/>
                  <a:gd name="T24" fmla="*/ 2147483647 w 3008"/>
                  <a:gd name="T25" fmla="*/ 2147483647 h 1908"/>
                  <a:gd name="T26" fmla="*/ 2147483647 w 3008"/>
                  <a:gd name="T27" fmla="*/ 2147483647 h 1908"/>
                  <a:gd name="T28" fmla="*/ 2147483647 w 3008"/>
                  <a:gd name="T29" fmla="*/ 2147483647 h 1908"/>
                  <a:gd name="T30" fmla="*/ 2147483647 w 3008"/>
                  <a:gd name="T31" fmla="*/ 2147483647 h 1908"/>
                  <a:gd name="T32" fmla="*/ 2147483647 w 3008"/>
                  <a:gd name="T33" fmla="*/ 2147483647 h 1908"/>
                  <a:gd name="T34" fmla="*/ 2147483647 w 3008"/>
                  <a:gd name="T35" fmla="*/ 2147483647 h 1908"/>
                  <a:gd name="T36" fmla="*/ 2147483647 w 3008"/>
                  <a:gd name="T37" fmla="*/ 2147483647 h 1908"/>
                  <a:gd name="T38" fmla="*/ 2147483647 w 3008"/>
                  <a:gd name="T39" fmla="*/ 2147483647 h 1908"/>
                  <a:gd name="T40" fmla="*/ 2147483647 w 3008"/>
                  <a:gd name="T41" fmla="*/ 2147483647 h 1908"/>
                  <a:gd name="T42" fmla="*/ 2147483647 w 3008"/>
                  <a:gd name="T43" fmla="*/ 2147483647 h 1908"/>
                  <a:gd name="T44" fmla="*/ 2147483647 w 3008"/>
                  <a:gd name="T45" fmla="*/ 2147483647 h 1908"/>
                  <a:gd name="T46" fmla="*/ 2147483647 w 3008"/>
                  <a:gd name="T47" fmla="*/ 2147483647 h 1908"/>
                  <a:gd name="T48" fmla="*/ 2147483647 w 3008"/>
                  <a:gd name="T49" fmla="*/ 2147483647 h 1908"/>
                  <a:gd name="T50" fmla="*/ 2147483647 w 3008"/>
                  <a:gd name="T51" fmla="*/ 2147483647 h 1908"/>
                  <a:gd name="T52" fmla="*/ 2147483647 w 3008"/>
                  <a:gd name="T53" fmla="*/ 2147483647 h 1908"/>
                  <a:gd name="T54" fmla="*/ 2147483647 w 3008"/>
                  <a:gd name="T55" fmla="*/ 2147483647 h 1908"/>
                  <a:gd name="T56" fmla="*/ 2147483647 w 3008"/>
                  <a:gd name="T57" fmla="*/ 2147483647 h 1908"/>
                  <a:gd name="T58" fmla="*/ 2147483647 w 3008"/>
                  <a:gd name="T59" fmla="*/ 2147483647 h 1908"/>
                  <a:gd name="T60" fmla="*/ 2147483647 w 3008"/>
                  <a:gd name="T61" fmla="*/ 2147483647 h 1908"/>
                  <a:gd name="T62" fmla="*/ 2147483647 w 3008"/>
                  <a:gd name="T63" fmla="*/ 2147483647 h 1908"/>
                  <a:gd name="T64" fmla="*/ 2147483647 w 3008"/>
                  <a:gd name="T65" fmla="*/ 0 h 1908"/>
                  <a:gd name="T66" fmla="*/ 2147483647 w 3008"/>
                  <a:gd name="T67" fmla="*/ 2147483647 h 1908"/>
                  <a:gd name="T68" fmla="*/ 2147483647 w 3008"/>
                  <a:gd name="T69" fmla="*/ 2147483647 h 1908"/>
                  <a:gd name="T70" fmla="*/ 2147483647 w 3008"/>
                  <a:gd name="T71" fmla="*/ 2147483647 h 190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008"/>
                  <a:gd name="T109" fmla="*/ 0 h 1908"/>
                  <a:gd name="T110" fmla="*/ 3008 w 3008"/>
                  <a:gd name="T111" fmla="*/ 1908 h 190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008" h="1908">
                    <a:moveTo>
                      <a:pt x="2889" y="1908"/>
                    </a:moveTo>
                    <a:lnTo>
                      <a:pt x="1051" y="1681"/>
                    </a:lnTo>
                    <a:lnTo>
                      <a:pt x="1024" y="1865"/>
                    </a:lnTo>
                    <a:lnTo>
                      <a:pt x="997" y="1844"/>
                    </a:lnTo>
                    <a:lnTo>
                      <a:pt x="986" y="1795"/>
                    </a:lnTo>
                    <a:lnTo>
                      <a:pt x="948" y="1757"/>
                    </a:lnTo>
                    <a:lnTo>
                      <a:pt x="916" y="1785"/>
                    </a:lnTo>
                    <a:lnTo>
                      <a:pt x="921" y="1817"/>
                    </a:lnTo>
                    <a:lnTo>
                      <a:pt x="845" y="1811"/>
                    </a:lnTo>
                    <a:lnTo>
                      <a:pt x="835" y="1822"/>
                    </a:lnTo>
                    <a:lnTo>
                      <a:pt x="802" y="1806"/>
                    </a:lnTo>
                    <a:lnTo>
                      <a:pt x="731" y="1801"/>
                    </a:lnTo>
                    <a:lnTo>
                      <a:pt x="716" y="1785"/>
                    </a:lnTo>
                    <a:lnTo>
                      <a:pt x="699" y="1790"/>
                    </a:lnTo>
                    <a:lnTo>
                      <a:pt x="672" y="1811"/>
                    </a:lnTo>
                    <a:lnTo>
                      <a:pt x="644" y="1806"/>
                    </a:lnTo>
                    <a:lnTo>
                      <a:pt x="591" y="1785"/>
                    </a:lnTo>
                    <a:lnTo>
                      <a:pt x="569" y="1795"/>
                    </a:lnTo>
                    <a:lnTo>
                      <a:pt x="553" y="1833"/>
                    </a:lnTo>
                    <a:lnTo>
                      <a:pt x="520" y="1811"/>
                    </a:lnTo>
                    <a:lnTo>
                      <a:pt x="498" y="1768"/>
                    </a:lnTo>
                    <a:lnTo>
                      <a:pt x="498" y="1757"/>
                    </a:lnTo>
                    <a:lnTo>
                      <a:pt x="509" y="1709"/>
                    </a:lnTo>
                    <a:lnTo>
                      <a:pt x="504" y="1687"/>
                    </a:lnTo>
                    <a:lnTo>
                      <a:pt x="477" y="1649"/>
                    </a:lnTo>
                    <a:lnTo>
                      <a:pt x="444" y="1649"/>
                    </a:lnTo>
                    <a:lnTo>
                      <a:pt x="417" y="1606"/>
                    </a:lnTo>
                    <a:lnTo>
                      <a:pt x="433" y="1574"/>
                    </a:lnTo>
                    <a:lnTo>
                      <a:pt x="439" y="1546"/>
                    </a:lnTo>
                    <a:lnTo>
                      <a:pt x="407" y="1503"/>
                    </a:lnTo>
                    <a:lnTo>
                      <a:pt x="390" y="1454"/>
                    </a:lnTo>
                    <a:lnTo>
                      <a:pt x="390" y="1384"/>
                    </a:lnTo>
                    <a:lnTo>
                      <a:pt x="395" y="1335"/>
                    </a:lnTo>
                    <a:lnTo>
                      <a:pt x="384" y="1325"/>
                    </a:lnTo>
                    <a:lnTo>
                      <a:pt x="374" y="1319"/>
                    </a:lnTo>
                    <a:lnTo>
                      <a:pt x="363" y="1293"/>
                    </a:lnTo>
                    <a:lnTo>
                      <a:pt x="352" y="1281"/>
                    </a:lnTo>
                    <a:lnTo>
                      <a:pt x="341" y="1293"/>
                    </a:lnTo>
                    <a:lnTo>
                      <a:pt x="265" y="1351"/>
                    </a:lnTo>
                    <a:lnTo>
                      <a:pt x="249" y="1358"/>
                    </a:lnTo>
                    <a:lnTo>
                      <a:pt x="195" y="1309"/>
                    </a:lnTo>
                    <a:lnTo>
                      <a:pt x="211" y="1276"/>
                    </a:lnTo>
                    <a:lnTo>
                      <a:pt x="206" y="1254"/>
                    </a:lnTo>
                    <a:lnTo>
                      <a:pt x="206" y="1222"/>
                    </a:lnTo>
                    <a:lnTo>
                      <a:pt x="249" y="1195"/>
                    </a:lnTo>
                    <a:lnTo>
                      <a:pt x="249" y="1163"/>
                    </a:lnTo>
                    <a:lnTo>
                      <a:pt x="244" y="1157"/>
                    </a:lnTo>
                    <a:lnTo>
                      <a:pt x="249" y="1098"/>
                    </a:lnTo>
                    <a:lnTo>
                      <a:pt x="270" y="1082"/>
                    </a:lnTo>
                    <a:lnTo>
                      <a:pt x="265" y="1059"/>
                    </a:lnTo>
                    <a:lnTo>
                      <a:pt x="325" y="941"/>
                    </a:lnTo>
                    <a:lnTo>
                      <a:pt x="309" y="919"/>
                    </a:lnTo>
                    <a:lnTo>
                      <a:pt x="249" y="913"/>
                    </a:lnTo>
                    <a:lnTo>
                      <a:pt x="249" y="882"/>
                    </a:lnTo>
                    <a:lnTo>
                      <a:pt x="211" y="882"/>
                    </a:lnTo>
                    <a:lnTo>
                      <a:pt x="190" y="833"/>
                    </a:lnTo>
                    <a:lnTo>
                      <a:pt x="179" y="789"/>
                    </a:lnTo>
                    <a:lnTo>
                      <a:pt x="135" y="692"/>
                    </a:lnTo>
                    <a:lnTo>
                      <a:pt x="70" y="627"/>
                    </a:lnTo>
                    <a:lnTo>
                      <a:pt x="44" y="589"/>
                    </a:lnTo>
                    <a:lnTo>
                      <a:pt x="21" y="567"/>
                    </a:lnTo>
                    <a:lnTo>
                      <a:pt x="37" y="551"/>
                    </a:lnTo>
                    <a:lnTo>
                      <a:pt x="54" y="513"/>
                    </a:lnTo>
                    <a:lnTo>
                      <a:pt x="37" y="453"/>
                    </a:lnTo>
                    <a:lnTo>
                      <a:pt x="0" y="357"/>
                    </a:lnTo>
                    <a:lnTo>
                      <a:pt x="60" y="0"/>
                    </a:lnTo>
                    <a:lnTo>
                      <a:pt x="335" y="49"/>
                    </a:lnTo>
                    <a:lnTo>
                      <a:pt x="1073" y="172"/>
                    </a:lnTo>
                    <a:lnTo>
                      <a:pt x="1831" y="302"/>
                    </a:lnTo>
                    <a:lnTo>
                      <a:pt x="3008" y="422"/>
                    </a:lnTo>
                    <a:lnTo>
                      <a:pt x="2915" y="1546"/>
                    </a:lnTo>
                    <a:lnTo>
                      <a:pt x="2889" y="1908"/>
                    </a:lnTo>
                  </a:path>
                </a:pathLst>
              </a:custGeom>
              <a:solidFill>
                <a:schemeClr val="bg2">
                  <a:lumMod val="20000"/>
                  <a:lumOff val="80000"/>
                </a:schemeClr>
              </a:solidFill>
              <a:ln w="0">
                <a:solidFill>
                  <a:schemeClr val="bg2">
                    <a:lumMod val="20000"/>
                    <a:lumOff val="80000"/>
                  </a:schemeClr>
                </a:solidFill>
                <a:round/>
                <a:headEnd/>
                <a:tailEnd/>
              </a:ln>
            </p:spPr>
          </p:sp>
          <p:sp>
            <p:nvSpPr>
              <p:cNvPr id="94" name="Freeform 93"/>
              <p:cNvSpPr>
                <a:spLocks/>
              </p:cNvSpPr>
              <p:nvPr/>
            </p:nvSpPr>
            <p:spPr bwMode="auto">
              <a:xfrm>
                <a:off x="1631967" y="1484531"/>
                <a:ext cx="506276" cy="418106"/>
              </a:xfrm>
              <a:custGeom>
                <a:avLst/>
                <a:gdLst>
                  <a:gd name="T0" fmla="*/ 2147483647 w 2060"/>
                  <a:gd name="T1" fmla="*/ 2147483647 h 1699"/>
                  <a:gd name="T2" fmla="*/ 2147483647 w 2060"/>
                  <a:gd name="T3" fmla="*/ 2147483647 h 1699"/>
                  <a:gd name="T4" fmla="*/ 2147483647 w 2060"/>
                  <a:gd name="T5" fmla="*/ 2147483647 h 1699"/>
                  <a:gd name="T6" fmla="*/ 2147483647 w 2060"/>
                  <a:gd name="T7" fmla="*/ 0 h 1699"/>
                  <a:gd name="T8" fmla="*/ 2147483647 w 2060"/>
                  <a:gd name="T9" fmla="*/ 2147483647 h 1699"/>
                  <a:gd name="T10" fmla="*/ 2147483647 w 2060"/>
                  <a:gd name="T11" fmla="*/ 2147483647 h 1699"/>
                  <a:gd name="T12" fmla="*/ 0 w 2060"/>
                  <a:gd name="T13" fmla="*/ 2147483647 h 1699"/>
                  <a:gd name="T14" fmla="*/ 2147483647 w 2060"/>
                  <a:gd name="T15" fmla="*/ 2147483647 h 1699"/>
                  <a:gd name="T16" fmla="*/ 2147483647 w 2060"/>
                  <a:gd name="T17" fmla="*/ 2147483647 h 169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60"/>
                  <a:gd name="T28" fmla="*/ 0 h 1699"/>
                  <a:gd name="T29" fmla="*/ 2060 w 2060"/>
                  <a:gd name="T30" fmla="*/ 1699 h 169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60" h="1699">
                    <a:moveTo>
                      <a:pt x="1929" y="1699"/>
                    </a:moveTo>
                    <a:lnTo>
                      <a:pt x="1994" y="958"/>
                    </a:lnTo>
                    <a:lnTo>
                      <a:pt x="2060" y="227"/>
                    </a:lnTo>
                    <a:lnTo>
                      <a:pt x="222" y="0"/>
                    </a:lnTo>
                    <a:lnTo>
                      <a:pt x="195" y="184"/>
                    </a:lnTo>
                    <a:lnTo>
                      <a:pt x="59" y="1104"/>
                    </a:lnTo>
                    <a:lnTo>
                      <a:pt x="0" y="1460"/>
                    </a:lnTo>
                    <a:lnTo>
                      <a:pt x="548" y="1548"/>
                    </a:lnTo>
                    <a:lnTo>
                      <a:pt x="1929" y="1699"/>
                    </a:lnTo>
                  </a:path>
                </a:pathLst>
              </a:custGeom>
              <a:solidFill>
                <a:schemeClr val="bg2">
                  <a:lumMod val="20000"/>
                  <a:lumOff val="80000"/>
                </a:schemeClr>
              </a:solidFill>
              <a:ln w="0">
                <a:solidFill>
                  <a:schemeClr val="bg2">
                    <a:lumMod val="20000"/>
                    <a:lumOff val="80000"/>
                  </a:schemeClr>
                </a:solidFill>
                <a:round/>
                <a:headEnd/>
                <a:tailEnd/>
              </a:ln>
            </p:spPr>
          </p:sp>
          <p:sp>
            <p:nvSpPr>
              <p:cNvPr id="95" name="Freeform 94"/>
              <p:cNvSpPr>
                <a:spLocks/>
              </p:cNvSpPr>
              <p:nvPr/>
            </p:nvSpPr>
            <p:spPr bwMode="auto">
              <a:xfrm>
                <a:off x="1720364" y="1862436"/>
                <a:ext cx="522348" cy="418106"/>
              </a:xfrm>
              <a:custGeom>
                <a:avLst/>
                <a:gdLst>
                  <a:gd name="T0" fmla="*/ 0 w 2141"/>
                  <a:gd name="T1" fmla="*/ 2147483647 h 1692"/>
                  <a:gd name="T2" fmla="*/ 2147483647 w 2141"/>
                  <a:gd name="T3" fmla="*/ 0 h 1692"/>
                  <a:gd name="T4" fmla="*/ 2147483647 w 2141"/>
                  <a:gd name="T5" fmla="*/ 2147483647 h 1692"/>
                  <a:gd name="T6" fmla="*/ 2147483647 w 2141"/>
                  <a:gd name="T7" fmla="*/ 2147483647 h 1692"/>
                  <a:gd name="T8" fmla="*/ 2147483647 w 2141"/>
                  <a:gd name="T9" fmla="*/ 2147483647 h 1692"/>
                  <a:gd name="T10" fmla="*/ 2147483647 w 2141"/>
                  <a:gd name="T11" fmla="*/ 2147483647 h 1692"/>
                  <a:gd name="T12" fmla="*/ 2147483647 w 2141"/>
                  <a:gd name="T13" fmla="*/ 2147483647 h 1692"/>
                  <a:gd name="T14" fmla="*/ 0 w 2141"/>
                  <a:gd name="T15" fmla="*/ 2147483647 h 1692"/>
                  <a:gd name="T16" fmla="*/ 0 60000 65536"/>
                  <a:gd name="T17" fmla="*/ 0 60000 65536"/>
                  <a:gd name="T18" fmla="*/ 0 60000 65536"/>
                  <a:gd name="T19" fmla="*/ 0 60000 65536"/>
                  <a:gd name="T20" fmla="*/ 0 60000 65536"/>
                  <a:gd name="T21" fmla="*/ 0 60000 65536"/>
                  <a:gd name="T22" fmla="*/ 0 60000 65536"/>
                  <a:gd name="T23" fmla="*/ 0 60000 65536"/>
                  <a:gd name="T24" fmla="*/ 0 w 2141"/>
                  <a:gd name="T25" fmla="*/ 0 h 1692"/>
                  <a:gd name="T26" fmla="*/ 2141 w 2141"/>
                  <a:gd name="T27" fmla="*/ 1692 h 16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41" h="1692">
                    <a:moveTo>
                      <a:pt x="0" y="1475"/>
                    </a:moveTo>
                    <a:lnTo>
                      <a:pt x="201" y="0"/>
                    </a:lnTo>
                    <a:lnTo>
                      <a:pt x="1582" y="151"/>
                    </a:lnTo>
                    <a:lnTo>
                      <a:pt x="2141" y="199"/>
                    </a:lnTo>
                    <a:lnTo>
                      <a:pt x="2118" y="567"/>
                    </a:lnTo>
                    <a:lnTo>
                      <a:pt x="2053" y="1692"/>
                    </a:lnTo>
                    <a:lnTo>
                      <a:pt x="1766" y="1670"/>
                    </a:lnTo>
                    <a:lnTo>
                      <a:pt x="0" y="1475"/>
                    </a:lnTo>
                  </a:path>
                </a:pathLst>
              </a:custGeom>
              <a:solidFill>
                <a:schemeClr val="bg2">
                  <a:lumMod val="20000"/>
                  <a:lumOff val="80000"/>
                </a:schemeClr>
              </a:solidFill>
              <a:ln w="0">
                <a:solidFill>
                  <a:schemeClr val="bg2">
                    <a:lumMod val="20000"/>
                    <a:lumOff val="80000"/>
                  </a:schemeClr>
                </a:solidFill>
                <a:round/>
                <a:headEnd/>
                <a:tailEnd/>
              </a:ln>
            </p:spPr>
          </p:sp>
          <p:sp>
            <p:nvSpPr>
              <p:cNvPr id="96" name="Freeform 95"/>
              <p:cNvSpPr>
                <a:spLocks/>
              </p:cNvSpPr>
              <p:nvPr/>
            </p:nvSpPr>
            <p:spPr bwMode="auto">
              <a:xfrm>
                <a:off x="1366775" y="1717706"/>
                <a:ext cx="401806" cy="506552"/>
              </a:xfrm>
              <a:custGeom>
                <a:avLst/>
                <a:gdLst>
                  <a:gd name="T0" fmla="*/ 2147483647 w 1664"/>
                  <a:gd name="T1" fmla="*/ 2147483647 h 2065"/>
                  <a:gd name="T2" fmla="*/ 2147483647 w 1664"/>
                  <a:gd name="T3" fmla="*/ 2147483647 h 2065"/>
                  <a:gd name="T4" fmla="*/ 2147483647 w 1664"/>
                  <a:gd name="T5" fmla="*/ 2147483647 h 2065"/>
                  <a:gd name="T6" fmla="*/ 2147483647 w 1664"/>
                  <a:gd name="T7" fmla="*/ 2147483647 h 2065"/>
                  <a:gd name="T8" fmla="*/ 2147483647 w 1664"/>
                  <a:gd name="T9" fmla="*/ 0 h 2065"/>
                  <a:gd name="T10" fmla="*/ 0 w 1664"/>
                  <a:gd name="T11" fmla="*/ 2147483647 h 2065"/>
                  <a:gd name="T12" fmla="*/ 0 w 1664"/>
                  <a:gd name="T13" fmla="*/ 2147483647 h 2065"/>
                  <a:gd name="T14" fmla="*/ 2147483647 w 1664"/>
                  <a:gd name="T15" fmla="*/ 2147483647 h 2065"/>
                  <a:gd name="T16" fmla="*/ 0 60000 65536"/>
                  <a:gd name="T17" fmla="*/ 0 60000 65536"/>
                  <a:gd name="T18" fmla="*/ 0 60000 65536"/>
                  <a:gd name="T19" fmla="*/ 0 60000 65536"/>
                  <a:gd name="T20" fmla="*/ 0 60000 65536"/>
                  <a:gd name="T21" fmla="*/ 0 60000 65536"/>
                  <a:gd name="T22" fmla="*/ 0 60000 65536"/>
                  <a:gd name="T23" fmla="*/ 0 60000 65536"/>
                  <a:gd name="T24" fmla="*/ 0 w 1664"/>
                  <a:gd name="T25" fmla="*/ 0 h 2065"/>
                  <a:gd name="T26" fmla="*/ 1664 w 1664"/>
                  <a:gd name="T27" fmla="*/ 2065 h 20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64" h="2065">
                    <a:moveTo>
                      <a:pt x="1463" y="2065"/>
                    </a:moveTo>
                    <a:lnTo>
                      <a:pt x="1664" y="590"/>
                    </a:lnTo>
                    <a:lnTo>
                      <a:pt x="1116" y="502"/>
                    </a:lnTo>
                    <a:lnTo>
                      <a:pt x="1175" y="146"/>
                    </a:lnTo>
                    <a:lnTo>
                      <a:pt x="357" y="0"/>
                    </a:lnTo>
                    <a:lnTo>
                      <a:pt x="0" y="1832"/>
                    </a:lnTo>
                    <a:lnTo>
                      <a:pt x="0" y="1839"/>
                    </a:lnTo>
                    <a:lnTo>
                      <a:pt x="1463" y="2065"/>
                    </a:lnTo>
                  </a:path>
                </a:pathLst>
              </a:custGeom>
              <a:solidFill>
                <a:schemeClr val="bg2">
                  <a:lumMod val="20000"/>
                  <a:lumOff val="80000"/>
                </a:schemeClr>
              </a:solidFill>
              <a:ln w="0">
                <a:solidFill>
                  <a:schemeClr val="bg2">
                    <a:lumMod val="20000"/>
                    <a:lumOff val="80000"/>
                  </a:schemeClr>
                </a:solidFill>
                <a:round/>
                <a:headEnd/>
                <a:tailEnd/>
              </a:ln>
            </p:spPr>
          </p:sp>
          <p:sp>
            <p:nvSpPr>
              <p:cNvPr id="97" name="nv"/>
              <p:cNvSpPr>
                <a:spLocks/>
              </p:cNvSpPr>
              <p:nvPr/>
            </p:nvSpPr>
            <p:spPr bwMode="auto">
              <a:xfrm>
                <a:off x="989075" y="1637302"/>
                <a:ext cx="458058" cy="699525"/>
              </a:xfrm>
              <a:custGeom>
                <a:avLst/>
                <a:gdLst>
                  <a:gd name="T0" fmla="*/ 2147483647 w 1880"/>
                  <a:gd name="T1" fmla="*/ 0 h 2883"/>
                  <a:gd name="T2" fmla="*/ 0 w 1880"/>
                  <a:gd name="T3" fmla="*/ 2147483647 h 2883"/>
                  <a:gd name="T4" fmla="*/ 2147483647 w 1880"/>
                  <a:gd name="T5" fmla="*/ 2147483647 h 2883"/>
                  <a:gd name="T6" fmla="*/ 2147483647 w 1880"/>
                  <a:gd name="T7" fmla="*/ 2147483647 h 2883"/>
                  <a:gd name="T8" fmla="*/ 2147483647 w 1880"/>
                  <a:gd name="T9" fmla="*/ 2147483647 h 2883"/>
                  <a:gd name="T10" fmla="*/ 2147483647 w 1880"/>
                  <a:gd name="T11" fmla="*/ 2147483647 h 2883"/>
                  <a:gd name="T12" fmla="*/ 2147483647 w 1880"/>
                  <a:gd name="T13" fmla="*/ 2147483647 h 2883"/>
                  <a:gd name="T14" fmla="*/ 2147483647 w 1880"/>
                  <a:gd name="T15" fmla="*/ 2147483647 h 2883"/>
                  <a:gd name="T16" fmla="*/ 2147483647 w 1880"/>
                  <a:gd name="T17" fmla="*/ 2147483647 h 2883"/>
                  <a:gd name="T18" fmla="*/ 2147483647 w 1880"/>
                  <a:gd name="T19" fmla="*/ 2147483647 h 2883"/>
                  <a:gd name="T20" fmla="*/ 2147483647 w 1880"/>
                  <a:gd name="T21" fmla="*/ 2147483647 h 2883"/>
                  <a:gd name="T22" fmla="*/ 2147483647 w 1880"/>
                  <a:gd name="T23" fmla="*/ 2147483647 h 2883"/>
                  <a:gd name="T24" fmla="*/ 2147483647 w 1880"/>
                  <a:gd name="T25" fmla="*/ 2147483647 h 2883"/>
                  <a:gd name="T26" fmla="*/ 2147483647 w 1880"/>
                  <a:gd name="T27" fmla="*/ 2147483647 h 2883"/>
                  <a:gd name="T28" fmla="*/ 2147483647 w 1880"/>
                  <a:gd name="T29" fmla="*/ 2147483647 h 2883"/>
                  <a:gd name="T30" fmla="*/ 2147483647 w 1880"/>
                  <a:gd name="T31" fmla="*/ 2147483647 h 2883"/>
                  <a:gd name="T32" fmla="*/ 2147483647 w 1880"/>
                  <a:gd name="T33" fmla="*/ 2147483647 h 2883"/>
                  <a:gd name="T34" fmla="*/ 2147483647 w 1880"/>
                  <a:gd name="T35" fmla="*/ 2147483647 h 2883"/>
                  <a:gd name="T36" fmla="*/ 2147483647 w 1880"/>
                  <a:gd name="T37" fmla="*/ 2147483647 h 2883"/>
                  <a:gd name="T38" fmla="*/ 2147483647 w 1880"/>
                  <a:gd name="T39" fmla="*/ 2147483647 h 2883"/>
                  <a:gd name="T40" fmla="*/ 2147483647 w 1880"/>
                  <a:gd name="T41" fmla="*/ 0 h 28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80"/>
                  <a:gd name="T64" fmla="*/ 0 h 2883"/>
                  <a:gd name="T65" fmla="*/ 1880 w 1880"/>
                  <a:gd name="T66" fmla="*/ 2883 h 288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80" h="2883">
                    <a:moveTo>
                      <a:pt x="282" y="0"/>
                    </a:moveTo>
                    <a:lnTo>
                      <a:pt x="0" y="1093"/>
                    </a:lnTo>
                    <a:lnTo>
                      <a:pt x="1219" y="2883"/>
                    </a:lnTo>
                    <a:lnTo>
                      <a:pt x="1219" y="2861"/>
                    </a:lnTo>
                    <a:lnTo>
                      <a:pt x="1230" y="2834"/>
                    </a:lnTo>
                    <a:lnTo>
                      <a:pt x="1252" y="2764"/>
                    </a:lnTo>
                    <a:lnTo>
                      <a:pt x="1240" y="2731"/>
                    </a:lnTo>
                    <a:lnTo>
                      <a:pt x="1257" y="2558"/>
                    </a:lnTo>
                    <a:lnTo>
                      <a:pt x="1246" y="2488"/>
                    </a:lnTo>
                    <a:lnTo>
                      <a:pt x="1257" y="2472"/>
                    </a:lnTo>
                    <a:lnTo>
                      <a:pt x="1300" y="2460"/>
                    </a:lnTo>
                    <a:lnTo>
                      <a:pt x="1360" y="2477"/>
                    </a:lnTo>
                    <a:lnTo>
                      <a:pt x="1382" y="2504"/>
                    </a:lnTo>
                    <a:lnTo>
                      <a:pt x="1382" y="2514"/>
                    </a:lnTo>
                    <a:lnTo>
                      <a:pt x="1403" y="2537"/>
                    </a:lnTo>
                    <a:lnTo>
                      <a:pt x="1436" y="2537"/>
                    </a:lnTo>
                    <a:lnTo>
                      <a:pt x="1491" y="2379"/>
                    </a:lnTo>
                    <a:lnTo>
                      <a:pt x="1523" y="2184"/>
                    </a:lnTo>
                    <a:lnTo>
                      <a:pt x="1880" y="352"/>
                    </a:lnTo>
                    <a:lnTo>
                      <a:pt x="1073" y="190"/>
                    </a:lnTo>
                    <a:lnTo>
                      <a:pt x="282" y="0"/>
                    </a:lnTo>
                    <a:close/>
                  </a:path>
                </a:pathLst>
              </a:custGeom>
              <a:solidFill>
                <a:schemeClr val="bg2">
                  <a:lumMod val="20000"/>
                  <a:lumOff val="80000"/>
                </a:schemeClr>
              </a:solidFill>
              <a:ln w="0">
                <a:solidFill>
                  <a:schemeClr val="bg2">
                    <a:lumMod val="20000"/>
                    <a:lumOff val="80000"/>
                  </a:schemeClr>
                </a:solidFill>
                <a:round/>
                <a:headEnd/>
                <a:tailEnd/>
              </a:ln>
            </p:spPr>
          </p:sp>
          <p:sp>
            <p:nvSpPr>
              <p:cNvPr id="98" name="AZ"/>
              <p:cNvSpPr>
                <a:spLocks/>
              </p:cNvSpPr>
              <p:nvPr/>
            </p:nvSpPr>
            <p:spPr bwMode="auto">
              <a:xfrm>
                <a:off x="1230158" y="2167976"/>
                <a:ext cx="490202" cy="562837"/>
              </a:xfrm>
              <a:custGeom>
                <a:avLst/>
                <a:gdLst>
                  <a:gd name="T0" fmla="*/ 2147483647 w 2011"/>
                  <a:gd name="T1" fmla="*/ 2147483647 h 2321"/>
                  <a:gd name="T2" fmla="*/ 2147483647 w 2011"/>
                  <a:gd name="T3" fmla="*/ 2147483647 h 2321"/>
                  <a:gd name="T4" fmla="*/ 2147483647 w 2011"/>
                  <a:gd name="T5" fmla="*/ 2147483647 h 2321"/>
                  <a:gd name="T6" fmla="*/ 2147483647 w 2011"/>
                  <a:gd name="T7" fmla="*/ 0 h 2321"/>
                  <a:gd name="T8" fmla="*/ 2147483647 w 2011"/>
                  <a:gd name="T9" fmla="*/ 2147483647 h 2321"/>
                  <a:gd name="T10" fmla="*/ 2147483647 w 2011"/>
                  <a:gd name="T11" fmla="*/ 2147483647 h 2321"/>
                  <a:gd name="T12" fmla="*/ 2147483647 w 2011"/>
                  <a:gd name="T13" fmla="*/ 2147483647 h 2321"/>
                  <a:gd name="T14" fmla="*/ 2147483647 w 2011"/>
                  <a:gd name="T15" fmla="*/ 2147483647 h 2321"/>
                  <a:gd name="T16" fmla="*/ 2147483647 w 2011"/>
                  <a:gd name="T17" fmla="*/ 2147483647 h 2321"/>
                  <a:gd name="T18" fmla="*/ 2147483647 w 2011"/>
                  <a:gd name="T19" fmla="*/ 2147483647 h 2321"/>
                  <a:gd name="T20" fmla="*/ 2147483647 w 2011"/>
                  <a:gd name="T21" fmla="*/ 2147483647 h 2321"/>
                  <a:gd name="T22" fmla="*/ 2147483647 w 2011"/>
                  <a:gd name="T23" fmla="*/ 2147483647 h 2321"/>
                  <a:gd name="T24" fmla="*/ 2147483647 w 2011"/>
                  <a:gd name="T25" fmla="*/ 2147483647 h 2321"/>
                  <a:gd name="T26" fmla="*/ 2147483647 w 2011"/>
                  <a:gd name="T27" fmla="*/ 2147483647 h 2321"/>
                  <a:gd name="T28" fmla="*/ 2147483647 w 2011"/>
                  <a:gd name="T29" fmla="*/ 2147483647 h 2321"/>
                  <a:gd name="T30" fmla="*/ 2147483647 w 2011"/>
                  <a:gd name="T31" fmla="*/ 2147483647 h 2321"/>
                  <a:gd name="T32" fmla="*/ 2147483647 w 2011"/>
                  <a:gd name="T33" fmla="*/ 2147483647 h 2321"/>
                  <a:gd name="T34" fmla="*/ 2147483647 w 2011"/>
                  <a:gd name="T35" fmla="*/ 2147483647 h 2321"/>
                  <a:gd name="T36" fmla="*/ 2147483647 w 2011"/>
                  <a:gd name="T37" fmla="*/ 2147483647 h 2321"/>
                  <a:gd name="T38" fmla="*/ 2147483647 w 2011"/>
                  <a:gd name="T39" fmla="*/ 2147483647 h 2321"/>
                  <a:gd name="T40" fmla="*/ 2147483647 w 2011"/>
                  <a:gd name="T41" fmla="*/ 2147483647 h 2321"/>
                  <a:gd name="T42" fmla="*/ 2147483647 w 2011"/>
                  <a:gd name="T43" fmla="*/ 2147483647 h 2321"/>
                  <a:gd name="T44" fmla="*/ 2147483647 w 2011"/>
                  <a:gd name="T45" fmla="*/ 2147483647 h 2321"/>
                  <a:gd name="T46" fmla="*/ 2147483647 w 2011"/>
                  <a:gd name="T47" fmla="*/ 2147483647 h 2321"/>
                  <a:gd name="T48" fmla="*/ 2147483647 w 2011"/>
                  <a:gd name="T49" fmla="*/ 2147483647 h 2321"/>
                  <a:gd name="T50" fmla="*/ 2147483647 w 2011"/>
                  <a:gd name="T51" fmla="*/ 2147483647 h 2321"/>
                  <a:gd name="T52" fmla="*/ 2147483647 w 2011"/>
                  <a:gd name="T53" fmla="*/ 2147483647 h 2321"/>
                  <a:gd name="T54" fmla="*/ 2147483647 w 2011"/>
                  <a:gd name="T55" fmla="*/ 2147483647 h 2321"/>
                  <a:gd name="T56" fmla="*/ 2147483647 w 2011"/>
                  <a:gd name="T57" fmla="*/ 2147483647 h 2321"/>
                  <a:gd name="T58" fmla="*/ 2147483647 w 2011"/>
                  <a:gd name="T59" fmla="*/ 2147483647 h 2321"/>
                  <a:gd name="T60" fmla="*/ 2147483647 w 2011"/>
                  <a:gd name="T61" fmla="*/ 2147483647 h 2321"/>
                  <a:gd name="T62" fmla="*/ 2147483647 w 2011"/>
                  <a:gd name="T63" fmla="*/ 2147483647 h 2321"/>
                  <a:gd name="T64" fmla="*/ 2147483647 w 2011"/>
                  <a:gd name="T65" fmla="*/ 2147483647 h 2321"/>
                  <a:gd name="T66" fmla="*/ 2147483647 w 2011"/>
                  <a:gd name="T67" fmla="*/ 2147483647 h 2321"/>
                  <a:gd name="T68" fmla="*/ 2147483647 w 2011"/>
                  <a:gd name="T69" fmla="*/ 2147483647 h 2321"/>
                  <a:gd name="T70" fmla="*/ 2147483647 w 2011"/>
                  <a:gd name="T71" fmla="*/ 2147483647 h 2321"/>
                  <a:gd name="T72" fmla="*/ 2147483647 w 2011"/>
                  <a:gd name="T73" fmla="*/ 2147483647 h 2321"/>
                  <a:gd name="T74" fmla="*/ 2147483647 w 2011"/>
                  <a:gd name="T75" fmla="*/ 2147483647 h 2321"/>
                  <a:gd name="T76" fmla="*/ 2147483647 w 2011"/>
                  <a:gd name="T77" fmla="*/ 2147483647 h 2321"/>
                  <a:gd name="T78" fmla="*/ 2147483647 w 2011"/>
                  <a:gd name="T79" fmla="*/ 2147483647 h 2321"/>
                  <a:gd name="T80" fmla="*/ 2147483647 w 2011"/>
                  <a:gd name="T81" fmla="*/ 2147483647 h 2321"/>
                  <a:gd name="T82" fmla="*/ 2147483647 w 2011"/>
                  <a:gd name="T83" fmla="*/ 2147483647 h 2321"/>
                  <a:gd name="T84" fmla="*/ 2147483647 w 2011"/>
                  <a:gd name="T85" fmla="*/ 2147483647 h 2321"/>
                  <a:gd name="T86" fmla="*/ 2147483647 w 2011"/>
                  <a:gd name="T87" fmla="*/ 2147483647 h 2321"/>
                  <a:gd name="T88" fmla="*/ 2147483647 w 2011"/>
                  <a:gd name="T89" fmla="*/ 2147483647 h 2321"/>
                  <a:gd name="T90" fmla="*/ 2147483647 w 2011"/>
                  <a:gd name="T91" fmla="*/ 2147483647 h 2321"/>
                  <a:gd name="T92" fmla="*/ 2147483647 w 2011"/>
                  <a:gd name="T93" fmla="*/ 2147483647 h 2321"/>
                  <a:gd name="T94" fmla="*/ 2147483647 w 2011"/>
                  <a:gd name="T95" fmla="*/ 2147483647 h 2321"/>
                  <a:gd name="T96" fmla="*/ 2147483647 w 2011"/>
                  <a:gd name="T97" fmla="*/ 2147483647 h 2321"/>
                  <a:gd name="T98" fmla="*/ 0 w 2011"/>
                  <a:gd name="T99" fmla="*/ 2147483647 h 2321"/>
                  <a:gd name="T100" fmla="*/ 2147483647 w 2011"/>
                  <a:gd name="T101" fmla="*/ 2147483647 h 2321"/>
                  <a:gd name="T102" fmla="*/ 2147483647 w 2011"/>
                  <a:gd name="T103" fmla="*/ 2147483647 h 232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011"/>
                  <a:gd name="T157" fmla="*/ 0 h 2321"/>
                  <a:gd name="T158" fmla="*/ 2011 w 2011"/>
                  <a:gd name="T159" fmla="*/ 2321 h 232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011" h="2321">
                    <a:moveTo>
                      <a:pt x="1712" y="2321"/>
                    </a:moveTo>
                    <a:lnTo>
                      <a:pt x="2011" y="233"/>
                    </a:lnTo>
                    <a:lnTo>
                      <a:pt x="548" y="7"/>
                    </a:lnTo>
                    <a:lnTo>
                      <a:pt x="548" y="0"/>
                    </a:lnTo>
                    <a:lnTo>
                      <a:pt x="516" y="195"/>
                    </a:lnTo>
                    <a:lnTo>
                      <a:pt x="461" y="353"/>
                    </a:lnTo>
                    <a:lnTo>
                      <a:pt x="428" y="353"/>
                    </a:lnTo>
                    <a:lnTo>
                      <a:pt x="407" y="330"/>
                    </a:lnTo>
                    <a:lnTo>
                      <a:pt x="407" y="320"/>
                    </a:lnTo>
                    <a:lnTo>
                      <a:pt x="385" y="293"/>
                    </a:lnTo>
                    <a:lnTo>
                      <a:pt x="325" y="276"/>
                    </a:lnTo>
                    <a:lnTo>
                      <a:pt x="282" y="288"/>
                    </a:lnTo>
                    <a:lnTo>
                      <a:pt x="271" y="304"/>
                    </a:lnTo>
                    <a:lnTo>
                      <a:pt x="282" y="374"/>
                    </a:lnTo>
                    <a:lnTo>
                      <a:pt x="265" y="547"/>
                    </a:lnTo>
                    <a:lnTo>
                      <a:pt x="277" y="580"/>
                    </a:lnTo>
                    <a:lnTo>
                      <a:pt x="255" y="650"/>
                    </a:lnTo>
                    <a:lnTo>
                      <a:pt x="244" y="677"/>
                    </a:lnTo>
                    <a:lnTo>
                      <a:pt x="244" y="699"/>
                    </a:lnTo>
                    <a:lnTo>
                      <a:pt x="244" y="752"/>
                    </a:lnTo>
                    <a:lnTo>
                      <a:pt x="244" y="769"/>
                    </a:lnTo>
                    <a:lnTo>
                      <a:pt x="244" y="785"/>
                    </a:lnTo>
                    <a:lnTo>
                      <a:pt x="265" y="828"/>
                    </a:lnTo>
                    <a:lnTo>
                      <a:pt x="265" y="866"/>
                    </a:lnTo>
                    <a:lnTo>
                      <a:pt x="277" y="893"/>
                    </a:lnTo>
                    <a:lnTo>
                      <a:pt x="288" y="936"/>
                    </a:lnTo>
                    <a:lnTo>
                      <a:pt x="304" y="947"/>
                    </a:lnTo>
                    <a:lnTo>
                      <a:pt x="325" y="968"/>
                    </a:lnTo>
                    <a:lnTo>
                      <a:pt x="325" y="1007"/>
                    </a:lnTo>
                    <a:lnTo>
                      <a:pt x="325" y="1017"/>
                    </a:lnTo>
                    <a:lnTo>
                      <a:pt x="309" y="1007"/>
                    </a:lnTo>
                    <a:lnTo>
                      <a:pt x="277" y="1039"/>
                    </a:lnTo>
                    <a:lnTo>
                      <a:pt x="233" y="1056"/>
                    </a:lnTo>
                    <a:lnTo>
                      <a:pt x="195" y="1093"/>
                    </a:lnTo>
                    <a:lnTo>
                      <a:pt x="174" y="1191"/>
                    </a:lnTo>
                    <a:lnTo>
                      <a:pt x="114" y="1266"/>
                    </a:lnTo>
                    <a:lnTo>
                      <a:pt x="87" y="1266"/>
                    </a:lnTo>
                    <a:lnTo>
                      <a:pt x="81" y="1288"/>
                    </a:lnTo>
                    <a:lnTo>
                      <a:pt x="93" y="1314"/>
                    </a:lnTo>
                    <a:lnTo>
                      <a:pt x="87" y="1337"/>
                    </a:lnTo>
                    <a:lnTo>
                      <a:pt x="76" y="1385"/>
                    </a:lnTo>
                    <a:lnTo>
                      <a:pt x="81" y="1402"/>
                    </a:lnTo>
                    <a:lnTo>
                      <a:pt x="125" y="1439"/>
                    </a:lnTo>
                    <a:lnTo>
                      <a:pt x="130" y="1456"/>
                    </a:lnTo>
                    <a:lnTo>
                      <a:pt x="120" y="1472"/>
                    </a:lnTo>
                    <a:lnTo>
                      <a:pt x="114" y="1493"/>
                    </a:lnTo>
                    <a:lnTo>
                      <a:pt x="87" y="1520"/>
                    </a:lnTo>
                    <a:lnTo>
                      <a:pt x="76" y="1515"/>
                    </a:lnTo>
                    <a:lnTo>
                      <a:pt x="27" y="1509"/>
                    </a:lnTo>
                    <a:lnTo>
                      <a:pt x="0" y="1597"/>
                    </a:lnTo>
                    <a:lnTo>
                      <a:pt x="1084" y="2224"/>
                    </a:lnTo>
                    <a:lnTo>
                      <a:pt x="1712" y="2321"/>
                    </a:lnTo>
                    <a:close/>
                  </a:path>
                </a:pathLst>
              </a:custGeom>
              <a:solidFill>
                <a:schemeClr val="bg2">
                  <a:lumMod val="20000"/>
                  <a:lumOff val="80000"/>
                </a:schemeClr>
              </a:solidFill>
              <a:ln w="0">
                <a:solidFill>
                  <a:schemeClr val="bg2">
                    <a:lumMod val="20000"/>
                    <a:lumOff val="80000"/>
                  </a:schemeClr>
                </a:solidFill>
                <a:round/>
                <a:headEnd/>
                <a:tailEnd/>
              </a:ln>
            </p:spPr>
          </p:sp>
        </p:grpSp>
        <p:sp>
          <p:nvSpPr>
            <p:cNvPr id="50" name="Freeform 49"/>
            <p:cNvSpPr>
              <a:spLocks/>
            </p:cNvSpPr>
            <p:nvPr/>
          </p:nvSpPr>
          <p:spPr bwMode="auto">
            <a:xfrm>
              <a:off x="804245" y="3840404"/>
              <a:ext cx="8036" cy="0"/>
            </a:xfrm>
            <a:custGeom>
              <a:avLst/>
              <a:gdLst>
                <a:gd name="T0" fmla="*/ 2147483647 w 43"/>
                <a:gd name="T1" fmla="*/ 0 h 17"/>
                <a:gd name="T2" fmla="*/ 2147483647 w 43"/>
                <a:gd name="T3" fmla="*/ 0 h 17"/>
                <a:gd name="T4" fmla="*/ 2147483647 w 43"/>
                <a:gd name="T5" fmla="*/ 0 h 17"/>
                <a:gd name="T6" fmla="*/ 2147483647 w 43"/>
                <a:gd name="T7" fmla="*/ 0 h 17"/>
                <a:gd name="T8" fmla="*/ 2147483647 w 43"/>
                <a:gd name="T9" fmla="*/ 0 h 17"/>
                <a:gd name="T10" fmla="*/ 2147483647 w 43"/>
                <a:gd name="T11" fmla="*/ 0 h 17"/>
                <a:gd name="T12" fmla="*/ 2147483647 w 43"/>
                <a:gd name="T13" fmla="*/ 0 h 17"/>
                <a:gd name="T14" fmla="*/ 0 w 43"/>
                <a:gd name="T15" fmla="*/ 0 h 17"/>
                <a:gd name="T16" fmla="*/ 0 w 43"/>
                <a:gd name="T17" fmla="*/ 0 h 17"/>
                <a:gd name="T18" fmla="*/ 2147483647 w 43"/>
                <a:gd name="T19" fmla="*/ 0 h 17"/>
                <a:gd name="T20" fmla="*/ 2147483647 w 43"/>
                <a:gd name="T21" fmla="*/ 0 h 17"/>
                <a:gd name="T22" fmla="*/ 2147483647 w 43"/>
                <a:gd name="T23" fmla="*/ 0 h 17"/>
                <a:gd name="T24" fmla="*/ 2147483647 w 43"/>
                <a:gd name="T25" fmla="*/ 0 h 17"/>
                <a:gd name="T26" fmla="*/ 2147483647 w 43"/>
                <a:gd name="T27" fmla="*/ 0 h 17"/>
                <a:gd name="T28" fmla="*/ 2147483647 w 43"/>
                <a:gd name="T29" fmla="*/ 0 h 17"/>
                <a:gd name="T30" fmla="*/ 2147483647 w 43"/>
                <a:gd name="T31" fmla="*/ 0 h 17"/>
                <a:gd name="T32" fmla="*/ 2147483647 w 43"/>
                <a:gd name="T33" fmla="*/ 0 h 17"/>
                <a:gd name="T34" fmla="*/ 2147483647 w 43"/>
                <a:gd name="T35" fmla="*/ 0 h 17"/>
                <a:gd name="T36" fmla="*/ 2147483647 w 43"/>
                <a:gd name="T37" fmla="*/ 0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3"/>
                <a:gd name="T58" fmla="*/ 0 h 17"/>
                <a:gd name="T59" fmla="*/ 43 w 43"/>
                <a:gd name="T60" fmla="*/ 0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3" h="17">
                  <a:moveTo>
                    <a:pt x="33" y="0"/>
                  </a:moveTo>
                  <a:lnTo>
                    <a:pt x="22" y="2"/>
                  </a:lnTo>
                  <a:lnTo>
                    <a:pt x="12" y="4"/>
                  </a:lnTo>
                  <a:lnTo>
                    <a:pt x="7" y="5"/>
                  </a:lnTo>
                  <a:lnTo>
                    <a:pt x="3" y="8"/>
                  </a:lnTo>
                  <a:lnTo>
                    <a:pt x="2" y="10"/>
                  </a:lnTo>
                  <a:lnTo>
                    <a:pt x="1" y="12"/>
                  </a:lnTo>
                  <a:lnTo>
                    <a:pt x="0" y="14"/>
                  </a:lnTo>
                  <a:lnTo>
                    <a:pt x="0" y="17"/>
                  </a:lnTo>
                  <a:lnTo>
                    <a:pt x="11" y="17"/>
                  </a:lnTo>
                  <a:lnTo>
                    <a:pt x="23" y="17"/>
                  </a:lnTo>
                  <a:lnTo>
                    <a:pt x="28" y="17"/>
                  </a:lnTo>
                  <a:lnTo>
                    <a:pt x="34" y="15"/>
                  </a:lnTo>
                  <a:lnTo>
                    <a:pt x="39" y="11"/>
                  </a:lnTo>
                  <a:lnTo>
                    <a:pt x="43" y="5"/>
                  </a:lnTo>
                  <a:lnTo>
                    <a:pt x="41" y="2"/>
                  </a:lnTo>
                  <a:lnTo>
                    <a:pt x="38" y="0"/>
                  </a:lnTo>
                  <a:lnTo>
                    <a:pt x="33" y="0"/>
                  </a:lnTo>
                  <a:close/>
                </a:path>
              </a:pathLst>
            </a:custGeom>
            <a:solidFill>
              <a:schemeClr val="accent3"/>
            </a:solidFill>
            <a:ln w="9525">
              <a:solidFill>
                <a:schemeClr val="accent3"/>
              </a:solidFill>
              <a:round/>
              <a:headEnd/>
              <a:tailEnd/>
            </a:ln>
          </p:spPr>
        </p:sp>
        <p:sp>
          <p:nvSpPr>
            <p:cNvPr id="51" name="Freeform 50"/>
            <p:cNvSpPr>
              <a:spLocks/>
            </p:cNvSpPr>
            <p:nvPr/>
          </p:nvSpPr>
          <p:spPr bwMode="auto">
            <a:xfrm>
              <a:off x="788172" y="3848444"/>
              <a:ext cx="8036" cy="0"/>
            </a:xfrm>
            <a:custGeom>
              <a:avLst/>
              <a:gdLst>
                <a:gd name="T0" fmla="*/ 2147483647 w 23"/>
                <a:gd name="T1" fmla="*/ 0 h 15"/>
                <a:gd name="T2" fmla="*/ 2147483647 w 23"/>
                <a:gd name="T3" fmla="*/ 0 h 15"/>
                <a:gd name="T4" fmla="*/ 2147483647 w 23"/>
                <a:gd name="T5" fmla="*/ 0 h 15"/>
                <a:gd name="T6" fmla="*/ 2147483647 w 23"/>
                <a:gd name="T7" fmla="*/ 0 h 15"/>
                <a:gd name="T8" fmla="*/ 2147483647 w 23"/>
                <a:gd name="T9" fmla="*/ 0 h 15"/>
                <a:gd name="T10" fmla="*/ 2147483647 w 23"/>
                <a:gd name="T11" fmla="*/ 0 h 15"/>
                <a:gd name="T12" fmla="*/ 2147483647 w 23"/>
                <a:gd name="T13" fmla="*/ 0 h 15"/>
                <a:gd name="T14" fmla="*/ 2147483647 w 23"/>
                <a:gd name="T15" fmla="*/ 0 h 15"/>
                <a:gd name="T16" fmla="*/ 0 w 23"/>
                <a:gd name="T17" fmla="*/ 0 h 15"/>
                <a:gd name="T18" fmla="*/ 0 w 23"/>
                <a:gd name="T19" fmla="*/ 0 h 15"/>
                <a:gd name="T20" fmla="*/ 0 w 23"/>
                <a:gd name="T21" fmla="*/ 0 h 15"/>
                <a:gd name="T22" fmla="*/ 2147483647 w 23"/>
                <a:gd name="T23" fmla="*/ 0 h 15"/>
                <a:gd name="T24" fmla="*/ 2147483647 w 23"/>
                <a:gd name="T25" fmla="*/ 0 h 15"/>
                <a:gd name="T26" fmla="*/ 2147483647 w 23"/>
                <a:gd name="T27" fmla="*/ 0 h 15"/>
                <a:gd name="T28" fmla="*/ 2147483647 w 23"/>
                <a:gd name="T29" fmla="*/ 0 h 15"/>
                <a:gd name="T30" fmla="*/ 2147483647 w 23"/>
                <a:gd name="T31" fmla="*/ 0 h 15"/>
                <a:gd name="T32" fmla="*/ 2147483647 w 23"/>
                <a:gd name="T33" fmla="*/ 0 h 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
                <a:gd name="T52" fmla="*/ 0 h 15"/>
                <a:gd name="T53" fmla="*/ 23 w 23"/>
                <a:gd name="T54" fmla="*/ 0 h 1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 h="15">
                  <a:moveTo>
                    <a:pt x="22" y="4"/>
                  </a:moveTo>
                  <a:lnTo>
                    <a:pt x="20" y="2"/>
                  </a:lnTo>
                  <a:lnTo>
                    <a:pt x="17" y="1"/>
                  </a:lnTo>
                  <a:lnTo>
                    <a:pt x="14" y="0"/>
                  </a:lnTo>
                  <a:lnTo>
                    <a:pt x="11" y="0"/>
                  </a:lnTo>
                  <a:lnTo>
                    <a:pt x="8" y="0"/>
                  </a:lnTo>
                  <a:lnTo>
                    <a:pt x="5" y="1"/>
                  </a:lnTo>
                  <a:lnTo>
                    <a:pt x="2" y="2"/>
                  </a:lnTo>
                  <a:lnTo>
                    <a:pt x="0" y="4"/>
                  </a:lnTo>
                  <a:lnTo>
                    <a:pt x="0" y="11"/>
                  </a:lnTo>
                  <a:lnTo>
                    <a:pt x="0" y="15"/>
                  </a:lnTo>
                  <a:lnTo>
                    <a:pt x="9" y="15"/>
                  </a:lnTo>
                  <a:lnTo>
                    <a:pt x="18" y="13"/>
                  </a:lnTo>
                  <a:lnTo>
                    <a:pt x="21" y="12"/>
                  </a:lnTo>
                  <a:lnTo>
                    <a:pt x="23" y="10"/>
                  </a:lnTo>
                  <a:lnTo>
                    <a:pt x="23" y="8"/>
                  </a:lnTo>
                  <a:lnTo>
                    <a:pt x="22" y="4"/>
                  </a:lnTo>
                  <a:close/>
                </a:path>
              </a:pathLst>
            </a:custGeom>
            <a:solidFill>
              <a:schemeClr val="tx1">
                <a:lumMod val="50000"/>
                <a:lumOff val="50000"/>
              </a:schemeClr>
            </a:solidFill>
            <a:ln w="9525">
              <a:solidFill>
                <a:schemeClr val="tx1">
                  <a:lumMod val="50000"/>
                  <a:lumOff val="50000"/>
                </a:schemeClr>
              </a:solidFill>
              <a:round/>
              <a:headEnd/>
              <a:tailEnd/>
            </a:ln>
          </p:spPr>
        </p:sp>
        <p:sp>
          <p:nvSpPr>
            <p:cNvPr id="52" name="Freeform 51"/>
            <p:cNvSpPr>
              <a:spLocks/>
            </p:cNvSpPr>
            <p:nvPr/>
          </p:nvSpPr>
          <p:spPr bwMode="auto">
            <a:xfrm>
              <a:off x="788172" y="3848444"/>
              <a:ext cx="8036" cy="0"/>
            </a:xfrm>
            <a:custGeom>
              <a:avLst/>
              <a:gdLst>
                <a:gd name="T0" fmla="*/ 2147483647 w 23"/>
                <a:gd name="T1" fmla="*/ 0 h 15"/>
                <a:gd name="T2" fmla="*/ 2147483647 w 23"/>
                <a:gd name="T3" fmla="*/ 0 h 15"/>
                <a:gd name="T4" fmla="*/ 2147483647 w 23"/>
                <a:gd name="T5" fmla="*/ 0 h 15"/>
                <a:gd name="T6" fmla="*/ 2147483647 w 23"/>
                <a:gd name="T7" fmla="*/ 0 h 15"/>
                <a:gd name="T8" fmla="*/ 2147483647 w 23"/>
                <a:gd name="T9" fmla="*/ 0 h 15"/>
                <a:gd name="T10" fmla="*/ 2147483647 w 23"/>
                <a:gd name="T11" fmla="*/ 0 h 15"/>
                <a:gd name="T12" fmla="*/ 2147483647 w 23"/>
                <a:gd name="T13" fmla="*/ 0 h 15"/>
                <a:gd name="T14" fmla="*/ 2147483647 w 23"/>
                <a:gd name="T15" fmla="*/ 0 h 15"/>
                <a:gd name="T16" fmla="*/ 0 w 23"/>
                <a:gd name="T17" fmla="*/ 0 h 15"/>
                <a:gd name="T18" fmla="*/ 0 w 23"/>
                <a:gd name="T19" fmla="*/ 0 h 15"/>
                <a:gd name="T20" fmla="*/ 0 w 23"/>
                <a:gd name="T21" fmla="*/ 0 h 15"/>
                <a:gd name="T22" fmla="*/ 2147483647 w 23"/>
                <a:gd name="T23" fmla="*/ 0 h 15"/>
                <a:gd name="T24" fmla="*/ 2147483647 w 23"/>
                <a:gd name="T25" fmla="*/ 0 h 15"/>
                <a:gd name="T26" fmla="*/ 2147483647 w 23"/>
                <a:gd name="T27" fmla="*/ 0 h 15"/>
                <a:gd name="T28" fmla="*/ 2147483647 w 23"/>
                <a:gd name="T29" fmla="*/ 0 h 15"/>
                <a:gd name="T30" fmla="*/ 2147483647 w 23"/>
                <a:gd name="T31" fmla="*/ 0 h 15"/>
                <a:gd name="T32" fmla="*/ 2147483647 w 23"/>
                <a:gd name="T33" fmla="*/ 0 h 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
                <a:gd name="T52" fmla="*/ 0 h 15"/>
                <a:gd name="T53" fmla="*/ 23 w 23"/>
                <a:gd name="T54" fmla="*/ 0 h 1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 h="15">
                  <a:moveTo>
                    <a:pt x="22" y="4"/>
                  </a:moveTo>
                  <a:lnTo>
                    <a:pt x="20" y="2"/>
                  </a:lnTo>
                  <a:lnTo>
                    <a:pt x="17" y="1"/>
                  </a:lnTo>
                  <a:lnTo>
                    <a:pt x="14" y="0"/>
                  </a:lnTo>
                  <a:lnTo>
                    <a:pt x="11" y="0"/>
                  </a:lnTo>
                  <a:lnTo>
                    <a:pt x="8" y="0"/>
                  </a:lnTo>
                  <a:lnTo>
                    <a:pt x="5" y="1"/>
                  </a:lnTo>
                  <a:lnTo>
                    <a:pt x="2" y="2"/>
                  </a:lnTo>
                  <a:lnTo>
                    <a:pt x="0" y="4"/>
                  </a:lnTo>
                  <a:lnTo>
                    <a:pt x="0" y="11"/>
                  </a:lnTo>
                  <a:lnTo>
                    <a:pt x="0" y="15"/>
                  </a:lnTo>
                  <a:lnTo>
                    <a:pt x="9" y="15"/>
                  </a:lnTo>
                  <a:lnTo>
                    <a:pt x="18" y="13"/>
                  </a:lnTo>
                  <a:lnTo>
                    <a:pt x="21" y="12"/>
                  </a:lnTo>
                  <a:lnTo>
                    <a:pt x="23" y="10"/>
                  </a:lnTo>
                  <a:lnTo>
                    <a:pt x="23" y="8"/>
                  </a:lnTo>
                  <a:lnTo>
                    <a:pt x="22" y="4"/>
                  </a:lnTo>
                </a:path>
              </a:pathLst>
            </a:custGeom>
            <a:solidFill>
              <a:schemeClr val="accent3"/>
            </a:solidFill>
            <a:ln w="0">
              <a:solidFill>
                <a:schemeClr val="accent3"/>
              </a:solidFill>
              <a:round/>
              <a:headEnd/>
              <a:tailEnd/>
            </a:ln>
          </p:spPr>
        </p:sp>
        <p:sp>
          <p:nvSpPr>
            <p:cNvPr id="53" name="Freeform 52"/>
            <p:cNvSpPr>
              <a:spLocks/>
            </p:cNvSpPr>
            <p:nvPr/>
          </p:nvSpPr>
          <p:spPr bwMode="auto">
            <a:xfrm>
              <a:off x="780136" y="3856484"/>
              <a:ext cx="0" cy="0"/>
            </a:xfrm>
            <a:custGeom>
              <a:avLst/>
              <a:gdLst>
                <a:gd name="T0" fmla="*/ 0 w 6"/>
                <a:gd name="T1" fmla="*/ 0 h 5"/>
                <a:gd name="T2" fmla="*/ 0 w 6"/>
                <a:gd name="T3" fmla="*/ 0 h 5"/>
                <a:gd name="T4" fmla="*/ 0 w 6"/>
                <a:gd name="T5" fmla="*/ 0 h 5"/>
                <a:gd name="T6" fmla="*/ 0 w 6"/>
                <a:gd name="T7" fmla="*/ 0 h 5"/>
                <a:gd name="T8" fmla="*/ 0 w 6"/>
                <a:gd name="T9" fmla="*/ 0 h 5"/>
                <a:gd name="T10" fmla="*/ 0 w 6"/>
                <a:gd name="T11" fmla="*/ 0 h 5"/>
                <a:gd name="T12" fmla="*/ 0 w 6"/>
                <a:gd name="T13" fmla="*/ 0 h 5"/>
                <a:gd name="T14" fmla="*/ 0 w 6"/>
                <a:gd name="T15" fmla="*/ 0 h 5"/>
                <a:gd name="T16" fmla="*/ 0 w 6"/>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5"/>
                <a:gd name="T29" fmla="*/ 6 w 6"/>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5">
                  <a:moveTo>
                    <a:pt x="6" y="0"/>
                  </a:moveTo>
                  <a:lnTo>
                    <a:pt x="3" y="0"/>
                  </a:lnTo>
                  <a:lnTo>
                    <a:pt x="0" y="0"/>
                  </a:lnTo>
                  <a:lnTo>
                    <a:pt x="0" y="2"/>
                  </a:lnTo>
                  <a:lnTo>
                    <a:pt x="0" y="5"/>
                  </a:lnTo>
                  <a:lnTo>
                    <a:pt x="3" y="5"/>
                  </a:lnTo>
                  <a:lnTo>
                    <a:pt x="6" y="5"/>
                  </a:lnTo>
                  <a:lnTo>
                    <a:pt x="6" y="2"/>
                  </a:lnTo>
                  <a:lnTo>
                    <a:pt x="6" y="0"/>
                  </a:lnTo>
                  <a:close/>
                </a:path>
              </a:pathLst>
            </a:custGeom>
            <a:solidFill>
              <a:schemeClr val="accent3"/>
            </a:solidFill>
            <a:ln w="9525">
              <a:solidFill>
                <a:schemeClr val="accent3"/>
              </a:solidFill>
              <a:round/>
              <a:headEnd/>
              <a:tailEnd/>
            </a:ln>
          </p:spPr>
        </p:sp>
        <p:sp>
          <p:nvSpPr>
            <p:cNvPr id="54" name="Freeform 53"/>
            <p:cNvSpPr>
              <a:spLocks/>
            </p:cNvSpPr>
            <p:nvPr/>
          </p:nvSpPr>
          <p:spPr bwMode="auto">
            <a:xfrm>
              <a:off x="780136" y="3856484"/>
              <a:ext cx="0" cy="0"/>
            </a:xfrm>
            <a:custGeom>
              <a:avLst/>
              <a:gdLst>
                <a:gd name="T0" fmla="*/ 0 w 6"/>
                <a:gd name="T1" fmla="*/ 0 h 5"/>
                <a:gd name="T2" fmla="*/ 0 w 6"/>
                <a:gd name="T3" fmla="*/ 0 h 5"/>
                <a:gd name="T4" fmla="*/ 0 w 6"/>
                <a:gd name="T5" fmla="*/ 0 h 5"/>
                <a:gd name="T6" fmla="*/ 0 w 6"/>
                <a:gd name="T7" fmla="*/ 0 h 5"/>
                <a:gd name="T8" fmla="*/ 0 w 6"/>
                <a:gd name="T9" fmla="*/ 0 h 5"/>
                <a:gd name="T10" fmla="*/ 0 w 6"/>
                <a:gd name="T11" fmla="*/ 0 h 5"/>
                <a:gd name="T12" fmla="*/ 0 w 6"/>
                <a:gd name="T13" fmla="*/ 0 h 5"/>
                <a:gd name="T14" fmla="*/ 0 w 6"/>
                <a:gd name="T15" fmla="*/ 0 h 5"/>
                <a:gd name="T16" fmla="*/ 0 w 6"/>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5"/>
                <a:gd name="T29" fmla="*/ 6 w 6"/>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5">
                  <a:moveTo>
                    <a:pt x="6" y="0"/>
                  </a:moveTo>
                  <a:lnTo>
                    <a:pt x="3" y="0"/>
                  </a:lnTo>
                  <a:lnTo>
                    <a:pt x="0" y="0"/>
                  </a:lnTo>
                  <a:lnTo>
                    <a:pt x="0" y="2"/>
                  </a:lnTo>
                  <a:lnTo>
                    <a:pt x="0" y="5"/>
                  </a:lnTo>
                  <a:lnTo>
                    <a:pt x="3" y="5"/>
                  </a:lnTo>
                  <a:lnTo>
                    <a:pt x="6" y="5"/>
                  </a:lnTo>
                  <a:lnTo>
                    <a:pt x="6" y="2"/>
                  </a:lnTo>
                  <a:lnTo>
                    <a:pt x="6" y="0"/>
                  </a:lnTo>
                </a:path>
              </a:pathLst>
            </a:custGeom>
            <a:solidFill>
              <a:schemeClr val="accent3"/>
            </a:solidFill>
            <a:ln w="0">
              <a:solidFill>
                <a:schemeClr val="accent3"/>
              </a:solidFill>
              <a:round/>
              <a:headEnd/>
              <a:tailEnd/>
            </a:ln>
          </p:spPr>
        </p:sp>
        <p:sp>
          <p:nvSpPr>
            <p:cNvPr id="55" name="Freeform 54"/>
            <p:cNvSpPr>
              <a:spLocks/>
            </p:cNvSpPr>
            <p:nvPr/>
          </p:nvSpPr>
          <p:spPr bwMode="auto">
            <a:xfrm>
              <a:off x="772100" y="3856484"/>
              <a:ext cx="8036" cy="0"/>
            </a:xfrm>
            <a:custGeom>
              <a:avLst/>
              <a:gdLst>
                <a:gd name="T0" fmla="*/ 2147483647 w 10"/>
                <a:gd name="T1" fmla="*/ 0 h 11"/>
                <a:gd name="T2" fmla="*/ 2147483647 w 10"/>
                <a:gd name="T3" fmla="*/ 0 h 11"/>
                <a:gd name="T4" fmla="*/ 0 w 10"/>
                <a:gd name="T5" fmla="*/ 0 h 11"/>
                <a:gd name="T6" fmla="*/ 0 w 10"/>
                <a:gd name="T7" fmla="*/ 0 h 11"/>
                <a:gd name="T8" fmla="*/ 0 w 10"/>
                <a:gd name="T9" fmla="*/ 0 h 11"/>
                <a:gd name="T10" fmla="*/ 2147483647 w 10"/>
                <a:gd name="T11" fmla="*/ 0 h 11"/>
                <a:gd name="T12" fmla="*/ 2147483647 w 10"/>
                <a:gd name="T13" fmla="*/ 0 h 11"/>
                <a:gd name="T14" fmla="*/ 2147483647 w 10"/>
                <a:gd name="T15" fmla="*/ 0 h 11"/>
                <a:gd name="T16" fmla="*/ 2147483647 w 10"/>
                <a:gd name="T17" fmla="*/ 0 h 11"/>
                <a:gd name="T18" fmla="*/ 2147483647 w 10"/>
                <a:gd name="T19" fmla="*/ 0 h 11"/>
                <a:gd name="T20" fmla="*/ 2147483647 w 10"/>
                <a:gd name="T21" fmla="*/ 0 h 11"/>
                <a:gd name="T22" fmla="*/ 2147483647 w 10"/>
                <a:gd name="T23" fmla="*/ 0 h 11"/>
                <a:gd name="T24" fmla="*/ 2147483647 w 10"/>
                <a:gd name="T25" fmla="*/ 0 h 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
                <a:gd name="T40" fmla="*/ 0 h 11"/>
                <a:gd name="T41" fmla="*/ 10 w 10"/>
                <a:gd name="T42" fmla="*/ 0 h 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 h="11">
                  <a:moveTo>
                    <a:pt x="5" y="0"/>
                  </a:moveTo>
                  <a:lnTo>
                    <a:pt x="4" y="0"/>
                  </a:lnTo>
                  <a:lnTo>
                    <a:pt x="0" y="0"/>
                  </a:lnTo>
                  <a:lnTo>
                    <a:pt x="0" y="4"/>
                  </a:lnTo>
                  <a:lnTo>
                    <a:pt x="0" y="11"/>
                  </a:lnTo>
                  <a:lnTo>
                    <a:pt x="5" y="11"/>
                  </a:lnTo>
                  <a:lnTo>
                    <a:pt x="10" y="11"/>
                  </a:lnTo>
                  <a:lnTo>
                    <a:pt x="10" y="7"/>
                  </a:lnTo>
                  <a:lnTo>
                    <a:pt x="10" y="4"/>
                  </a:lnTo>
                  <a:lnTo>
                    <a:pt x="9" y="2"/>
                  </a:lnTo>
                  <a:lnTo>
                    <a:pt x="8" y="1"/>
                  </a:lnTo>
                  <a:lnTo>
                    <a:pt x="7" y="1"/>
                  </a:lnTo>
                  <a:lnTo>
                    <a:pt x="5" y="0"/>
                  </a:lnTo>
                  <a:close/>
                </a:path>
              </a:pathLst>
            </a:custGeom>
            <a:solidFill>
              <a:schemeClr val="accent3"/>
            </a:solidFill>
            <a:ln w="9525">
              <a:solidFill>
                <a:schemeClr val="accent3"/>
              </a:solidFill>
              <a:round/>
              <a:headEnd/>
              <a:tailEnd/>
            </a:ln>
          </p:spPr>
        </p:sp>
        <p:sp>
          <p:nvSpPr>
            <p:cNvPr id="56" name="Freeform 55"/>
            <p:cNvSpPr>
              <a:spLocks/>
            </p:cNvSpPr>
            <p:nvPr/>
          </p:nvSpPr>
          <p:spPr bwMode="auto">
            <a:xfrm>
              <a:off x="772100" y="3856484"/>
              <a:ext cx="8036" cy="0"/>
            </a:xfrm>
            <a:custGeom>
              <a:avLst/>
              <a:gdLst>
                <a:gd name="T0" fmla="*/ 2147483647 w 10"/>
                <a:gd name="T1" fmla="*/ 0 h 11"/>
                <a:gd name="T2" fmla="*/ 2147483647 w 10"/>
                <a:gd name="T3" fmla="*/ 0 h 11"/>
                <a:gd name="T4" fmla="*/ 0 w 10"/>
                <a:gd name="T5" fmla="*/ 0 h 11"/>
                <a:gd name="T6" fmla="*/ 0 w 10"/>
                <a:gd name="T7" fmla="*/ 0 h 11"/>
                <a:gd name="T8" fmla="*/ 0 w 10"/>
                <a:gd name="T9" fmla="*/ 0 h 11"/>
                <a:gd name="T10" fmla="*/ 2147483647 w 10"/>
                <a:gd name="T11" fmla="*/ 0 h 11"/>
                <a:gd name="T12" fmla="*/ 2147483647 w 10"/>
                <a:gd name="T13" fmla="*/ 0 h 11"/>
                <a:gd name="T14" fmla="*/ 2147483647 w 10"/>
                <a:gd name="T15" fmla="*/ 0 h 11"/>
                <a:gd name="T16" fmla="*/ 2147483647 w 10"/>
                <a:gd name="T17" fmla="*/ 0 h 11"/>
                <a:gd name="T18" fmla="*/ 2147483647 w 10"/>
                <a:gd name="T19" fmla="*/ 0 h 11"/>
                <a:gd name="T20" fmla="*/ 2147483647 w 10"/>
                <a:gd name="T21" fmla="*/ 0 h 11"/>
                <a:gd name="T22" fmla="*/ 2147483647 w 10"/>
                <a:gd name="T23" fmla="*/ 0 h 11"/>
                <a:gd name="T24" fmla="*/ 2147483647 w 10"/>
                <a:gd name="T25" fmla="*/ 0 h 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
                <a:gd name="T40" fmla="*/ 0 h 11"/>
                <a:gd name="T41" fmla="*/ 10 w 10"/>
                <a:gd name="T42" fmla="*/ 0 h 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 h="11">
                  <a:moveTo>
                    <a:pt x="5" y="0"/>
                  </a:moveTo>
                  <a:lnTo>
                    <a:pt x="4" y="0"/>
                  </a:lnTo>
                  <a:lnTo>
                    <a:pt x="0" y="0"/>
                  </a:lnTo>
                  <a:lnTo>
                    <a:pt x="0" y="4"/>
                  </a:lnTo>
                  <a:lnTo>
                    <a:pt x="0" y="11"/>
                  </a:lnTo>
                  <a:lnTo>
                    <a:pt x="5" y="11"/>
                  </a:lnTo>
                  <a:lnTo>
                    <a:pt x="10" y="11"/>
                  </a:lnTo>
                  <a:lnTo>
                    <a:pt x="10" y="7"/>
                  </a:lnTo>
                  <a:lnTo>
                    <a:pt x="10" y="4"/>
                  </a:lnTo>
                  <a:lnTo>
                    <a:pt x="9" y="2"/>
                  </a:lnTo>
                  <a:lnTo>
                    <a:pt x="8" y="1"/>
                  </a:lnTo>
                  <a:lnTo>
                    <a:pt x="7" y="1"/>
                  </a:lnTo>
                  <a:lnTo>
                    <a:pt x="5" y="0"/>
                  </a:lnTo>
                </a:path>
              </a:pathLst>
            </a:custGeom>
            <a:solidFill>
              <a:schemeClr val="accent3"/>
            </a:solidFill>
            <a:ln w="0">
              <a:solidFill>
                <a:schemeClr val="accent3"/>
              </a:solidFill>
              <a:round/>
              <a:headEnd/>
              <a:tailEnd/>
            </a:ln>
          </p:spPr>
        </p:sp>
        <p:sp>
          <p:nvSpPr>
            <p:cNvPr id="57" name="Freeform 56"/>
            <p:cNvSpPr>
              <a:spLocks/>
            </p:cNvSpPr>
            <p:nvPr/>
          </p:nvSpPr>
          <p:spPr bwMode="auto">
            <a:xfrm>
              <a:off x="756028" y="3856484"/>
              <a:ext cx="8036" cy="8040"/>
            </a:xfrm>
            <a:custGeom>
              <a:avLst/>
              <a:gdLst>
                <a:gd name="T0" fmla="*/ 2147483647 w 39"/>
                <a:gd name="T1" fmla="*/ 0 h 11"/>
                <a:gd name="T2" fmla="*/ 2147483647 w 39"/>
                <a:gd name="T3" fmla="*/ 2147483647 h 11"/>
                <a:gd name="T4" fmla="*/ 2147483647 w 39"/>
                <a:gd name="T5" fmla="*/ 2147483647 h 11"/>
                <a:gd name="T6" fmla="*/ 2147483647 w 39"/>
                <a:gd name="T7" fmla="*/ 2147483647 h 11"/>
                <a:gd name="T8" fmla="*/ 2147483647 w 39"/>
                <a:gd name="T9" fmla="*/ 2147483647 h 11"/>
                <a:gd name="T10" fmla="*/ 2147483647 w 39"/>
                <a:gd name="T11" fmla="*/ 2147483647 h 11"/>
                <a:gd name="T12" fmla="*/ 2147483647 w 39"/>
                <a:gd name="T13" fmla="*/ 2147483647 h 11"/>
                <a:gd name="T14" fmla="*/ 2147483647 w 39"/>
                <a:gd name="T15" fmla="*/ 2147483647 h 11"/>
                <a:gd name="T16" fmla="*/ 0 w 39"/>
                <a:gd name="T17" fmla="*/ 2147483647 h 11"/>
                <a:gd name="T18" fmla="*/ 0 w 39"/>
                <a:gd name="T19" fmla="*/ 2147483647 h 11"/>
                <a:gd name="T20" fmla="*/ 0 w 39"/>
                <a:gd name="T21" fmla="*/ 2147483647 h 11"/>
                <a:gd name="T22" fmla="*/ 2147483647 w 39"/>
                <a:gd name="T23" fmla="*/ 2147483647 h 11"/>
                <a:gd name="T24" fmla="*/ 2147483647 w 39"/>
                <a:gd name="T25" fmla="*/ 2147483647 h 11"/>
                <a:gd name="T26" fmla="*/ 2147483647 w 39"/>
                <a:gd name="T27" fmla="*/ 2147483647 h 11"/>
                <a:gd name="T28" fmla="*/ 2147483647 w 39"/>
                <a:gd name="T29" fmla="*/ 2147483647 h 11"/>
                <a:gd name="T30" fmla="*/ 2147483647 w 39"/>
                <a:gd name="T31" fmla="*/ 2147483647 h 11"/>
                <a:gd name="T32" fmla="*/ 2147483647 w 39"/>
                <a:gd name="T33" fmla="*/ 2147483647 h 11"/>
                <a:gd name="T34" fmla="*/ 2147483647 w 39"/>
                <a:gd name="T35" fmla="*/ 2147483647 h 11"/>
                <a:gd name="T36" fmla="*/ 2147483647 w 39"/>
                <a:gd name="T37" fmla="*/ 2147483647 h 11"/>
                <a:gd name="T38" fmla="*/ 2147483647 w 39"/>
                <a:gd name="T39" fmla="*/ 2147483647 h 11"/>
                <a:gd name="T40" fmla="*/ 2147483647 w 39"/>
                <a:gd name="T41" fmla="*/ 2147483647 h 11"/>
                <a:gd name="T42" fmla="*/ 2147483647 w 39"/>
                <a:gd name="T43" fmla="*/ 2147483647 h 11"/>
                <a:gd name="T44" fmla="*/ 2147483647 w 39"/>
                <a:gd name="T45" fmla="*/ 0 h 1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9"/>
                <a:gd name="T70" fmla="*/ 0 h 11"/>
                <a:gd name="T71" fmla="*/ 39 w 39"/>
                <a:gd name="T72" fmla="*/ 11 h 1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9" h="11">
                  <a:moveTo>
                    <a:pt x="16" y="0"/>
                  </a:moveTo>
                  <a:lnTo>
                    <a:pt x="13" y="1"/>
                  </a:lnTo>
                  <a:lnTo>
                    <a:pt x="10" y="2"/>
                  </a:lnTo>
                  <a:lnTo>
                    <a:pt x="8" y="3"/>
                  </a:lnTo>
                  <a:lnTo>
                    <a:pt x="6" y="5"/>
                  </a:lnTo>
                  <a:lnTo>
                    <a:pt x="5" y="6"/>
                  </a:lnTo>
                  <a:lnTo>
                    <a:pt x="4" y="7"/>
                  </a:lnTo>
                  <a:lnTo>
                    <a:pt x="2" y="7"/>
                  </a:lnTo>
                  <a:lnTo>
                    <a:pt x="0" y="5"/>
                  </a:lnTo>
                  <a:lnTo>
                    <a:pt x="0" y="10"/>
                  </a:lnTo>
                  <a:lnTo>
                    <a:pt x="0" y="11"/>
                  </a:lnTo>
                  <a:lnTo>
                    <a:pt x="9" y="11"/>
                  </a:lnTo>
                  <a:lnTo>
                    <a:pt x="19" y="11"/>
                  </a:lnTo>
                  <a:lnTo>
                    <a:pt x="29" y="11"/>
                  </a:lnTo>
                  <a:lnTo>
                    <a:pt x="39" y="11"/>
                  </a:lnTo>
                  <a:lnTo>
                    <a:pt x="39" y="10"/>
                  </a:lnTo>
                  <a:lnTo>
                    <a:pt x="39" y="5"/>
                  </a:lnTo>
                  <a:lnTo>
                    <a:pt x="36" y="7"/>
                  </a:lnTo>
                  <a:lnTo>
                    <a:pt x="33" y="7"/>
                  </a:lnTo>
                  <a:lnTo>
                    <a:pt x="30" y="6"/>
                  </a:lnTo>
                  <a:lnTo>
                    <a:pt x="27" y="5"/>
                  </a:lnTo>
                  <a:lnTo>
                    <a:pt x="21" y="2"/>
                  </a:lnTo>
                  <a:lnTo>
                    <a:pt x="16" y="0"/>
                  </a:lnTo>
                  <a:close/>
                </a:path>
              </a:pathLst>
            </a:custGeom>
            <a:solidFill>
              <a:schemeClr val="accent3"/>
            </a:solidFill>
            <a:ln w="9525">
              <a:solidFill>
                <a:schemeClr val="accent3"/>
              </a:solidFill>
              <a:round/>
              <a:headEnd/>
              <a:tailEnd/>
            </a:ln>
          </p:spPr>
        </p:sp>
        <p:sp>
          <p:nvSpPr>
            <p:cNvPr id="58" name="Freeform 57"/>
            <p:cNvSpPr>
              <a:spLocks/>
            </p:cNvSpPr>
            <p:nvPr/>
          </p:nvSpPr>
          <p:spPr bwMode="auto">
            <a:xfrm>
              <a:off x="756028" y="3856484"/>
              <a:ext cx="8036" cy="8040"/>
            </a:xfrm>
            <a:custGeom>
              <a:avLst/>
              <a:gdLst>
                <a:gd name="T0" fmla="*/ 2147483647 w 39"/>
                <a:gd name="T1" fmla="*/ 0 h 11"/>
                <a:gd name="T2" fmla="*/ 2147483647 w 39"/>
                <a:gd name="T3" fmla="*/ 2147483647 h 11"/>
                <a:gd name="T4" fmla="*/ 2147483647 w 39"/>
                <a:gd name="T5" fmla="*/ 2147483647 h 11"/>
                <a:gd name="T6" fmla="*/ 2147483647 w 39"/>
                <a:gd name="T7" fmla="*/ 2147483647 h 11"/>
                <a:gd name="T8" fmla="*/ 2147483647 w 39"/>
                <a:gd name="T9" fmla="*/ 2147483647 h 11"/>
                <a:gd name="T10" fmla="*/ 2147483647 w 39"/>
                <a:gd name="T11" fmla="*/ 2147483647 h 11"/>
                <a:gd name="T12" fmla="*/ 2147483647 w 39"/>
                <a:gd name="T13" fmla="*/ 2147483647 h 11"/>
                <a:gd name="T14" fmla="*/ 2147483647 w 39"/>
                <a:gd name="T15" fmla="*/ 2147483647 h 11"/>
                <a:gd name="T16" fmla="*/ 0 w 39"/>
                <a:gd name="T17" fmla="*/ 2147483647 h 11"/>
                <a:gd name="T18" fmla="*/ 0 w 39"/>
                <a:gd name="T19" fmla="*/ 2147483647 h 11"/>
                <a:gd name="T20" fmla="*/ 0 w 39"/>
                <a:gd name="T21" fmla="*/ 2147483647 h 11"/>
                <a:gd name="T22" fmla="*/ 2147483647 w 39"/>
                <a:gd name="T23" fmla="*/ 2147483647 h 11"/>
                <a:gd name="T24" fmla="*/ 2147483647 w 39"/>
                <a:gd name="T25" fmla="*/ 2147483647 h 11"/>
                <a:gd name="T26" fmla="*/ 2147483647 w 39"/>
                <a:gd name="T27" fmla="*/ 2147483647 h 11"/>
                <a:gd name="T28" fmla="*/ 2147483647 w 39"/>
                <a:gd name="T29" fmla="*/ 2147483647 h 11"/>
                <a:gd name="T30" fmla="*/ 2147483647 w 39"/>
                <a:gd name="T31" fmla="*/ 2147483647 h 11"/>
                <a:gd name="T32" fmla="*/ 2147483647 w 39"/>
                <a:gd name="T33" fmla="*/ 2147483647 h 11"/>
                <a:gd name="T34" fmla="*/ 2147483647 w 39"/>
                <a:gd name="T35" fmla="*/ 2147483647 h 11"/>
                <a:gd name="T36" fmla="*/ 2147483647 w 39"/>
                <a:gd name="T37" fmla="*/ 2147483647 h 11"/>
                <a:gd name="T38" fmla="*/ 2147483647 w 39"/>
                <a:gd name="T39" fmla="*/ 2147483647 h 11"/>
                <a:gd name="T40" fmla="*/ 2147483647 w 39"/>
                <a:gd name="T41" fmla="*/ 2147483647 h 11"/>
                <a:gd name="T42" fmla="*/ 2147483647 w 39"/>
                <a:gd name="T43" fmla="*/ 2147483647 h 11"/>
                <a:gd name="T44" fmla="*/ 2147483647 w 39"/>
                <a:gd name="T45" fmla="*/ 0 h 1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9"/>
                <a:gd name="T70" fmla="*/ 0 h 11"/>
                <a:gd name="T71" fmla="*/ 39 w 39"/>
                <a:gd name="T72" fmla="*/ 11 h 1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9" h="11">
                  <a:moveTo>
                    <a:pt x="16" y="0"/>
                  </a:moveTo>
                  <a:lnTo>
                    <a:pt x="13" y="1"/>
                  </a:lnTo>
                  <a:lnTo>
                    <a:pt x="10" y="2"/>
                  </a:lnTo>
                  <a:lnTo>
                    <a:pt x="8" y="3"/>
                  </a:lnTo>
                  <a:lnTo>
                    <a:pt x="6" y="5"/>
                  </a:lnTo>
                  <a:lnTo>
                    <a:pt x="5" y="6"/>
                  </a:lnTo>
                  <a:lnTo>
                    <a:pt x="4" y="7"/>
                  </a:lnTo>
                  <a:lnTo>
                    <a:pt x="2" y="7"/>
                  </a:lnTo>
                  <a:lnTo>
                    <a:pt x="0" y="5"/>
                  </a:lnTo>
                  <a:lnTo>
                    <a:pt x="0" y="10"/>
                  </a:lnTo>
                  <a:lnTo>
                    <a:pt x="0" y="11"/>
                  </a:lnTo>
                  <a:lnTo>
                    <a:pt x="9" y="11"/>
                  </a:lnTo>
                  <a:lnTo>
                    <a:pt x="19" y="11"/>
                  </a:lnTo>
                  <a:lnTo>
                    <a:pt x="29" y="11"/>
                  </a:lnTo>
                  <a:lnTo>
                    <a:pt x="39" y="11"/>
                  </a:lnTo>
                  <a:lnTo>
                    <a:pt x="39" y="10"/>
                  </a:lnTo>
                  <a:lnTo>
                    <a:pt x="39" y="5"/>
                  </a:lnTo>
                  <a:lnTo>
                    <a:pt x="36" y="7"/>
                  </a:lnTo>
                  <a:lnTo>
                    <a:pt x="33" y="7"/>
                  </a:lnTo>
                  <a:lnTo>
                    <a:pt x="30" y="6"/>
                  </a:lnTo>
                  <a:lnTo>
                    <a:pt x="27" y="5"/>
                  </a:lnTo>
                  <a:lnTo>
                    <a:pt x="21" y="2"/>
                  </a:lnTo>
                  <a:lnTo>
                    <a:pt x="16" y="0"/>
                  </a:lnTo>
                </a:path>
              </a:pathLst>
            </a:custGeom>
            <a:solidFill>
              <a:schemeClr val="accent3"/>
            </a:solidFill>
            <a:ln w="0">
              <a:solidFill>
                <a:schemeClr val="accent3"/>
              </a:solidFill>
              <a:round/>
              <a:headEnd/>
              <a:tailEnd/>
            </a:ln>
          </p:spPr>
        </p:sp>
        <p:sp>
          <p:nvSpPr>
            <p:cNvPr id="59" name="Freeform 58"/>
            <p:cNvSpPr>
              <a:spLocks/>
            </p:cNvSpPr>
            <p:nvPr/>
          </p:nvSpPr>
          <p:spPr bwMode="auto">
            <a:xfrm>
              <a:off x="739956" y="3856484"/>
              <a:ext cx="16072" cy="8040"/>
            </a:xfrm>
            <a:custGeom>
              <a:avLst/>
              <a:gdLst>
                <a:gd name="T0" fmla="*/ 2147483647 w 65"/>
                <a:gd name="T1" fmla="*/ 2147483647 h 50"/>
                <a:gd name="T2" fmla="*/ 2147483647 w 65"/>
                <a:gd name="T3" fmla="*/ 2147483647 h 50"/>
                <a:gd name="T4" fmla="*/ 2147483647 w 65"/>
                <a:gd name="T5" fmla="*/ 1320166502 h 50"/>
                <a:gd name="T6" fmla="*/ 2147483647 w 65"/>
                <a:gd name="T7" fmla="*/ 0 h 50"/>
                <a:gd name="T8" fmla="*/ 2147483647 w 65"/>
                <a:gd name="T9" fmla="*/ 0 h 50"/>
                <a:gd name="T10" fmla="*/ 2147483647 w 65"/>
                <a:gd name="T11" fmla="*/ 0 h 50"/>
                <a:gd name="T12" fmla="*/ 2147483647 w 65"/>
                <a:gd name="T13" fmla="*/ 2147483647 h 50"/>
                <a:gd name="T14" fmla="*/ 2147483647 w 65"/>
                <a:gd name="T15" fmla="*/ 2147483647 h 50"/>
                <a:gd name="T16" fmla="*/ 2147483647 w 65"/>
                <a:gd name="T17" fmla="*/ 2147483647 h 50"/>
                <a:gd name="T18" fmla="*/ 2147483647 w 65"/>
                <a:gd name="T19" fmla="*/ 2147483647 h 50"/>
                <a:gd name="T20" fmla="*/ 2147483647 w 65"/>
                <a:gd name="T21" fmla="*/ 2147483647 h 50"/>
                <a:gd name="T22" fmla="*/ 2147483647 w 65"/>
                <a:gd name="T23" fmla="*/ 2147483647 h 50"/>
                <a:gd name="T24" fmla="*/ 2147483647 w 65"/>
                <a:gd name="T25" fmla="*/ 2147483647 h 50"/>
                <a:gd name="T26" fmla="*/ 2147483647 w 65"/>
                <a:gd name="T27" fmla="*/ 2147483647 h 50"/>
                <a:gd name="T28" fmla="*/ 2147483647 w 65"/>
                <a:gd name="T29" fmla="*/ 2147483647 h 50"/>
                <a:gd name="T30" fmla="*/ 2147483647 w 65"/>
                <a:gd name="T31" fmla="*/ 2147483647 h 50"/>
                <a:gd name="T32" fmla="*/ 2147483647 w 65"/>
                <a:gd name="T33" fmla="*/ 2147483647 h 50"/>
                <a:gd name="T34" fmla="*/ 2147483647 w 65"/>
                <a:gd name="T35" fmla="*/ 2147483647 h 50"/>
                <a:gd name="T36" fmla="*/ 2147483647 w 65"/>
                <a:gd name="T37" fmla="*/ 2147483647 h 50"/>
                <a:gd name="T38" fmla="*/ 2147483647 w 65"/>
                <a:gd name="T39" fmla="*/ 2147483647 h 50"/>
                <a:gd name="T40" fmla="*/ 2147483647 w 65"/>
                <a:gd name="T41" fmla="*/ 2147483647 h 50"/>
                <a:gd name="T42" fmla="*/ 2147483647 w 65"/>
                <a:gd name="T43" fmla="*/ 2147483647 h 50"/>
                <a:gd name="T44" fmla="*/ 2147483647 w 65"/>
                <a:gd name="T45" fmla="*/ 2147483647 h 50"/>
                <a:gd name="T46" fmla="*/ 2147483647 w 65"/>
                <a:gd name="T47" fmla="*/ 2147483647 h 50"/>
                <a:gd name="T48" fmla="*/ 2147483647 w 65"/>
                <a:gd name="T49" fmla="*/ 2147483647 h 50"/>
                <a:gd name="T50" fmla="*/ 2147483647 w 65"/>
                <a:gd name="T51" fmla="*/ 2147483647 h 50"/>
                <a:gd name="T52" fmla="*/ 2147483647 w 65"/>
                <a:gd name="T53" fmla="*/ 2147483647 h 50"/>
                <a:gd name="T54" fmla="*/ 2147483647 w 65"/>
                <a:gd name="T55" fmla="*/ 2147483647 h 50"/>
                <a:gd name="T56" fmla="*/ 2147483647 w 65"/>
                <a:gd name="T57" fmla="*/ 2147483647 h 50"/>
                <a:gd name="T58" fmla="*/ 2147483647 w 65"/>
                <a:gd name="T59" fmla="*/ 2147483647 h 50"/>
                <a:gd name="T60" fmla="*/ 0 w 65"/>
                <a:gd name="T61" fmla="*/ 2147483647 h 50"/>
                <a:gd name="T62" fmla="*/ 2147483647 w 65"/>
                <a:gd name="T63" fmla="*/ 2147483647 h 50"/>
                <a:gd name="T64" fmla="*/ 2147483647 w 65"/>
                <a:gd name="T65" fmla="*/ 2147483647 h 50"/>
                <a:gd name="T66" fmla="*/ 2147483647 w 65"/>
                <a:gd name="T67" fmla="*/ 2147483647 h 50"/>
                <a:gd name="T68" fmla="*/ 2147483647 w 65"/>
                <a:gd name="T69" fmla="*/ 2147483647 h 50"/>
                <a:gd name="T70" fmla="*/ 2147483647 w 65"/>
                <a:gd name="T71" fmla="*/ 2147483647 h 50"/>
                <a:gd name="T72" fmla="*/ 2147483647 w 65"/>
                <a:gd name="T73" fmla="*/ 2147483647 h 50"/>
                <a:gd name="T74" fmla="*/ 2147483647 w 65"/>
                <a:gd name="T75" fmla="*/ 2147483647 h 50"/>
                <a:gd name="T76" fmla="*/ 2147483647 w 65"/>
                <a:gd name="T77" fmla="*/ 2147483647 h 50"/>
                <a:gd name="T78" fmla="*/ 2147483647 w 65"/>
                <a:gd name="T79" fmla="*/ 2147483647 h 50"/>
                <a:gd name="T80" fmla="*/ 2147483647 w 65"/>
                <a:gd name="T81" fmla="*/ 2147483647 h 50"/>
                <a:gd name="T82" fmla="*/ 2147483647 w 65"/>
                <a:gd name="T83" fmla="*/ 2147483647 h 50"/>
                <a:gd name="T84" fmla="*/ 2147483647 w 65"/>
                <a:gd name="T85" fmla="*/ 2147483647 h 5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5"/>
                <a:gd name="T130" fmla="*/ 0 h 50"/>
                <a:gd name="T131" fmla="*/ 65 w 65"/>
                <a:gd name="T132" fmla="*/ 50 h 5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5" h="50">
                  <a:moveTo>
                    <a:pt x="32" y="7"/>
                  </a:moveTo>
                  <a:lnTo>
                    <a:pt x="36" y="3"/>
                  </a:lnTo>
                  <a:lnTo>
                    <a:pt x="42" y="1"/>
                  </a:lnTo>
                  <a:lnTo>
                    <a:pt x="48" y="0"/>
                  </a:lnTo>
                  <a:lnTo>
                    <a:pt x="55" y="0"/>
                  </a:lnTo>
                  <a:lnTo>
                    <a:pt x="57" y="0"/>
                  </a:lnTo>
                  <a:lnTo>
                    <a:pt x="60" y="2"/>
                  </a:lnTo>
                  <a:lnTo>
                    <a:pt x="62" y="3"/>
                  </a:lnTo>
                  <a:lnTo>
                    <a:pt x="63" y="5"/>
                  </a:lnTo>
                  <a:lnTo>
                    <a:pt x="65" y="8"/>
                  </a:lnTo>
                  <a:lnTo>
                    <a:pt x="65" y="11"/>
                  </a:lnTo>
                  <a:lnTo>
                    <a:pt x="65" y="14"/>
                  </a:lnTo>
                  <a:lnTo>
                    <a:pt x="65" y="18"/>
                  </a:lnTo>
                  <a:lnTo>
                    <a:pt x="57" y="18"/>
                  </a:lnTo>
                  <a:lnTo>
                    <a:pt x="48" y="18"/>
                  </a:lnTo>
                  <a:lnTo>
                    <a:pt x="56" y="23"/>
                  </a:lnTo>
                  <a:lnTo>
                    <a:pt x="59" y="23"/>
                  </a:lnTo>
                  <a:lnTo>
                    <a:pt x="59" y="25"/>
                  </a:lnTo>
                  <a:lnTo>
                    <a:pt x="58" y="27"/>
                  </a:lnTo>
                  <a:lnTo>
                    <a:pt x="56" y="28"/>
                  </a:lnTo>
                  <a:lnTo>
                    <a:pt x="53" y="29"/>
                  </a:lnTo>
                  <a:lnTo>
                    <a:pt x="47" y="31"/>
                  </a:lnTo>
                  <a:lnTo>
                    <a:pt x="42" y="34"/>
                  </a:lnTo>
                  <a:lnTo>
                    <a:pt x="38" y="35"/>
                  </a:lnTo>
                  <a:lnTo>
                    <a:pt x="35" y="37"/>
                  </a:lnTo>
                  <a:lnTo>
                    <a:pt x="33" y="41"/>
                  </a:lnTo>
                  <a:lnTo>
                    <a:pt x="32" y="45"/>
                  </a:lnTo>
                  <a:lnTo>
                    <a:pt x="24" y="48"/>
                  </a:lnTo>
                  <a:lnTo>
                    <a:pt x="16" y="49"/>
                  </a:lnTo>
                  <a:lnTo>
                    <a:pt x="8" y="50"/>
                  </a:lnTo>
                  <a:lnTo>
                    <a:pt x="0" y="50"/>
                  </a:lnTo>
                  <a:lnTo>
                    <a:pt x="2" y="45"/>
                  </a:lnTo>
                  <a:lnTo>
                    <a:pt x="6" y="40"/>
                  </a:lnTo>
                  <a:lnTo>
                    <a:pt x="9" y="36"/>
                  </a:lnTo>
                  <a:lnTo>
                    <a:pt x="14" y="32"/>
                  </a:lnTo>
                  <a:lnTo>
                    <a:pt x="23" y="25"/>
                  </a:lnTo>
                  <a:lnTo>
                    <a:pt x="32" y="18"/>
                  </a:lnTo>
                  <a:lnTo>
                    <a:pt x="33" y="17"/>
                  </a:lnTo>
                  <a:lnTo>
                    <a:pt x="36" y="15"/>
                  </a:lnTo>
                  <a:lnTo>
                    <a:pt x="36" y="13"/>
                  </a:lnTo>
                  <a:lnTo>
                    <a:pt x="36" y="11"/>
                  </a:lnTo>
                  <a:lnTo>
                    <a:pt x="35" y="9"/>
                  </a:lnTo>
                  <a:lnTo>
                    <a:pt x="32" y="7"/>
                  </a:lnTo>
                  <a:close/>
                </a:path>
              </a:pathLst>
            </a:custGeom>
            <a:solidFill>
              <a:schemeClr val="tx1">
                <a:lumMod val="50000"/>
                <a:lumOff val="50000"/>
              </a:schemeClr>
            </a:solidFill>
            <a:ln w="9525">
              <a:solidFill>
                <a:schemeClr val="tx1">
                  <a:lumMod val="50000"/>
                  <a:lumOff val="50000"/>
                </a:schemeClr>
              </a:solidFill>
              <a:round/>
              <a:headEnd/>
              <a:tailEnd/>
            </a:ln>
          </p:spPr>
        </p:sp>
        <p:sp>
          <p:nvSpPr>
            <p:cNvPr id="60" name="Freeform 59"/>
            <p:cNvSpPr>
              <a:spLocks/>
            </p:cNvSpPr>
            <p:nvPr/>
          </p:nvSpPr>
          <p:spPr bwMode="auto">
            <a:xfrm>
              <a:off x="715848" y="3856484"/>
              <a:ext cx="16072" cy="16081"/>
            </a:xfrm>
            <a:custGeom>
              <a:avLst/>
              <a:gdLst>
                <a:gd name="T0" fmla="*/ 2147483647 w 54"/>
                <a:gd name="T1" fmla="*/ 2147483647 h 60"/>
                <a:gd name="T2" fmla="*/ 2147483647 w 54"/>
                <a:gd name="T3" fmla="*/ 2147483647 h 60"/>
                <a:gd name="T4" fmla="*/ 2147483647 w 54"/>
                <a:gd name="T5" fmla="*/ 2147483647 h 60"/>
                <a:gd name="T6" fmla="*/ 2147483647 w 54"/>
                <a:gd name="T7" fmla="*/ 2147483647 h 60"/>
                <a:gd name="T8" fmla="*/ 2147483647 w 54"/>
                <a:gd name="T9" fmla="*/ 2147483647 h 60"/>
                <a:gd name="T10" fmla="*/ 2147483647 w 54"/>
                <a:gd name="T11" fmla="*/ 2147483647 h 60"/>
                <a:gd name="T12" fmla="*/ 2147483647 w 54"/>
                <a:gd name="T13" fmla="*/ 2147483647 h 60"/>
                <a:gd name="T14" fmla="*/ 2147483647 w 54"/>
                <a:gd name="T15" fmla="*/ 2147483647 h 60"/>
                <a:gd name="T16" fmla="*/ 2147483647 w 54"/>
                <a:gd name="T17" fmla="*/ 2147483647 h 60"/>
                <a:gd name="T18" fmla="*/ 2147483647 w 54"/>
                <a:gd name="T19" fmla="*/ 0 h 60"/>
                <a:gd name="T20" fmla="*/ 2147483647 w 54"/>
                <a:gd name="T21" fmla="*/ 0 h 60"/>
                <a:gd name="T22" fmla="*/ 2147483647 w 54"/>
                <a:gd name="T23" fmla="*/ 2147483647 h 60"/>
                <a:gd name="T24" fmla="*/ 2147483647 w 54"/>
                <a:gd name="T25" fmla="*/ 2147483647 h 60"/>
                <a:gd name="T26" fmla="*/ 2147483647 w 54"/>
                <a:gd name="T27" fmla="*/ 2147483647 h 60"/>
                <a:gd name="T28" fmla="*/ 2147483647 w 54"/>
                <a:gd name="T29" fmla="*/ 2147483647 h 60"/>
                <a:gd name="T30" fmla="*/ 2147483647 w 54"/>
                <a:gd name="T31" fmla="*/ 2147483647 h 60"/>
                <a:gd name="T32" fmla="*/ 0 w 54"/>
                <a:gd name="T33" fmla="*/ 2147483647 h 60"/>
                <a:gd name="T34" fmla="*/ 0 w 54"/>
                <a:gd name="T35" fmla="*/ 2147483647 h 60"/>
                <a:gd name="T36" fmla="*/ 0 w 54"/>
                <a:gd name="T37" fmla="*/ 2147483647 h 60"/>
                <a:gd name="T38" fmla="*/ 2147483647 w 54"/>
                <a:gd name="T39" fmla="*/ 2147483647 h 60"/>
                <a:gd name="T40" fmla="*/ 2147483647 w 54"/>
                <a:gd name="T41" fmla="*/ 2147483647 h 60"/>
                <a:gd name="T42" fmla="*/ 2147483647 w 54"/>
                <a:gd name="T43" fmla="*/ 2147483647 h 60"/>
                <a:gd name="T44" fmla="*/ 2147483647 w 54"/>
                <a:gd name="T45" fmla="*/ 2147483647 h 60"/>
                <a:gd name="T46" fmla="*/ 2147483647 w 54"/>
                <a:gd name="T47" fmla="*/ 2147483647 h 60"/>
                <a:gd name="T48" fmla="*/ 2147483647 w 54"/>
                <a:gd name="T49" fmla="*/ 2147483647 h 60"/>
                <a:gd name="T50" fmla="*/ 2147483647 w 54"/>
                <a:gd name="T51" fmla="*/ 2147483647 h 60"/>
                <a:gd name="T52" fmla="*/ 2147483647 w 54"/>
                <a:gd name="T53" fmla="*/ 2147483647 h 60"/>
                <a:gd name="T54" fmla="*/ 2147483647 w 54"/>
                <a:gd name="T55" fmla="*/ 2147483647 h 60"/>
                <a:gd name="T56" fmla="*/ 2147483647 w 54"/>
                <a:gd name="T57" fmla="*/ 2147483647 h 60"/>
                <a:gd name="T58" fmla="*/ 2147483647 w 54"/>
                <a:gd name="T59" fmla="*/ 2147483647 h 60"/>
                <a:gd name="T60" fmla="*/ 2147483647 w 54"/>
                <a:gd name="T61" fmla="*/ 2147483647 h 60"/>
                <a:gd name="T62" fmla="*/ 2147483647 w 54"/>
                <a:gd name="T63" fmla="*/ 2147483647 h 60"/>
                <a:gd name="T64" fmla="*/ 2147483647 w 54"/>
                <a:gd name="T65" fmla="*/ 2147483647 h 60"/>
                <a:gd name="T66" fmla="*/ 2147483647 w 54"/>
                <a:gd name="T67" fmla="*/ 2147483647 h 60"/>
                <a:gd name="T68" fmla="*/ 2147483647 w 54"/>
                <a:gd name="T69" fmla="*/ 2147483647 h 60"/>
                <a:gd name="T70" fmla="*/ 2147483647 w 54"/>
                <a:gd name="T71" fmla="*/ 2147483647 h 60"/>
                <a:gd name="T72" fmla="*/ 2147483647 w 54"/>
                <a:gd name="T73" fmla="*/ 2147483647 h 60"/>
                <a:gd name="T74" fmla="*/ 2147483647 w 54"/>
                <a:gd name="T75" fmla="*/ 2147483647 h 60"/>
                <a:gd name="T76" fmla="*/ 2147483647 w 54"/>
                <a:gd name="T77" fmla="*/ 2147483647 h 60"/>
                <a:gd name="T78" fmla="*/ 2147483647 w 54"/>
                <a:gd name="T79" fmla="*/ 2147483647 h 60"/>
                <a:gd name="T80" fmla="*/ 2147483647 w 54"/>
                <a:gd name="T81" fmla="*/ 2147483647 h 60"/>
                <a:gd name="T82" fmla="*/ 2147483647 w 54"/>
                <a:gd name="T83" fmla="*/ 2147483647 h 60"/>
                <a:gd name="T84" fmla="*/ 2147483647 w 54"/>
                <a:gd name="T85" fmla="*/ 2147483647 h 60"/>
                <a:gd name="T86" fmla="*/ 2147483647 w 54"/>
                <a:gd name="T87" fmla="*/ 2147483647 h 60"/>
                <a:gd name="T88" fmla="*/ 2147483647 w 54"/>
                <a:gd name="T89" fmla="*/ 2147483647 h 60"/>
                <a:gd name="T90" fmla="*/ 2147483647 w 54"/>
                <a:gd name="T91" fmla="*/ 2147483647 h 60"/>
                <a:gd name="T92" fmla="*/ 2147483647 w 54"/>
                <a:gd name="T93" fmla="*/ 2147483647 h 60"/>
                <a:gd name="T94" fmla="*/ 2147483647 w 54"/>
                <a:gd name="T95" fmla="*/ 2147483647 h 60"/>
                <a:gd name="T96" fmla="*/ 2147483647 w 54"/>
                <a:gd name="T97" fmla="*/ 2147483647 h 60"/>
                <a:gd name="T98" fmla="*/ 2147483647 w 54"/>
                <a:gd name="T99" fmla="*/ 2147483647 h 60"/>
                <a:gd name="T100" fmla="*/ 2147483647 w 54"/>
                <a:gd name="T101" fmla="*/ 2147483647 h 6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4"/>
                <a:gd name="T154" fmla="*/ 0 h 60"/>
                <a:gd name="T155" fmla="*/ 54 w 54"/>
                <a:gd name="T156" fmla="*/ 60 h 6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4" h="60">
                  <a:moveTo>
                    <a:pt x="38" y="22"/>
                  </a:moveTo>
                  <a:lnTo>
                    <a:pt x="35" y="20"/>
                  </a:lnTo>
                  <a:lnTo>
                    <a:pt x="32" y="18"/>
                  </a:lnTo>
                  <a:lnTo>
                    <a:pt x="31" y="16"/>
                  </a:lnTo>
                  <a:lnTo>
                    <a:pt x="30" y="14"/>
                  </a:lnTo>
                  <a:lnTo>
                    <a:pt x="30" y="10"/>
                  </a:lnTo>
                  <a:lnTo>
                    <a:pt x="27" y="6"/>
                  </a:lnTo>
                  <a:lnTo>
                    <a:pt x="25" y="2"/>
                  </a:lnTo>
                  <a:lnTo>
                    <a:pt x="22" y="1"/>
                  </a:lnTo>
                  <a:lnTo>
                    <a:pt x="19" y="0"/>
                  </a:lnTo>
                  <a:lnTo>
                    <a:pt x="16" y="0"/>
                  </a:lnTo>
                  <a:lnTo>
                    <a:pt x="10" y="2"/>
                  </a:lnTo>
                  <a:lnTo>
                    <a:pt x="5" y="6"/>
                  </a:lnTo>
                  <a:lnTo>
                    <a:pt x="3" y="6"/>
                  </a:lnTo>
                  <a:lnTo>
                    <a:pt x="2" y="7"/>
                  </a:lnTo>
                  <a:lnTo>
                    <a:pt x="1" y="8"/>
                  </a:lnTo>
                  <a:lnTo>
                    <a:pt x="0" y="9"/>
                  </a:lnTo>
                  <a:lnTo>
                    <a:pt x="0" y="12"/>
                  </a:lnTo>
                  <a:lnTo>
                    <a:pt x="0" y="16"/>
                  </a:lnTo>
                  <a:lnTo>
                    <a:pt x="2" y="20"/>
                  </a:lnTo>
                  <a:lnTo>
                    <a:pt x="7" y="22"/>
                  </a:lnTo>
                  <a:lnTo>
                    <a:pt x="12" y="24"/>
                  </a:lnTo>
                  <a:lnTo>
                    <a:pt x="18" y="25"/>
                  </a:lnTo>
                  <a:lnTo>
                    <a:pt x="22" y="27"/>
                  </a:lnTo>
                  <a:lnTo>
                    <a:pt x="26" y="29"/>
                  </a:lnTo>
                  <a:lnTo>
                    <a:pt x="27" y="31"/>
                  </a:lnTo>
                  <a:lnTo>
                    <a:pt x="28" y="33"/>
                  </a:lnTo>
                  <a:lnTo>
                    <a:pt x="28" y="35"/>
                  </a:lnTo>
                  <a:lnTo>
                    <a:pt x="27" y="38"/>
                  </a:lnTo>
                  <a:lnTo>
                    <a:pt x="22" y="41"/>
                  </a:lnTo>
                  <a:lnTo>
                    <a:pt x="17" y="43"/>
                  </a:lnTo>
                  <a:lnTo>
                    <a:pt x="14" y="44"/>
                  </a:lnTo>
                  <a:lnTo>
                    <a:pt x="12" y="45"/>
                  </a:lnTo>
                  <a:lnTo>
                    <a:pt x="11" y="47"/>
                  </a:lnTo>
                  <a:lnTo>
                    <a:pt x="10" y="48"/>
                  </a:lnTo>
                  <a:lnTo>
                    <a:pt x="11" y="50"/>
                  </a:lnTo>
                  <a:lnTo>
                    <a:pt x="12" y="53"/>
                  </a:lnTo>
                  <a:lnTo>
                    <a:pt x="14" y="55"/>
                  </a:lnTo>
                  <a:lnTo>
                    <a:pt x="17" y="57"/>
                  </a:lnTo>
                  <a:lnTo>
                    <a:pt x="22" y="59"/>
                  </a:lnTo>
                  <a:lnTo>
                    <a:pt x="27" y="60"/>
                  </a:lnTo>
                  <a:lnTo>
                    <a:pt x="38" y="55"/>
                  </a:lnTo>
                  <a:lnTo>
                    <a:pt x="48" y="48"/>
                  </a:lnTo>
                  <a:lnTo>
                    <a:pt x="52" y="46"/>
                  </a:lnTo>
                  <a:lnTo>
                    <a:pt x="54" y="43"/>
                  </a:lnTo>
                  <a:lnTo>
                    <a:pt x="54" y="39"/>
                  </a:lnTo>
                  <a:lnTo>
                    <a:pt x="53" y="35"/>
                  </a:lnTo>
                  <a:lnTo>
                    <a:pt x="51" y="31"/>
                  </a:lnTo>
                  <a:lnTo>
                    <a:pt x="48" y="27"/>
                  </a:lnTo>
                  <a:lnTo>
                    <a:pt x="43" y="24"/>
                  </a:lnTo>
                  <a:lnTo>
                    <a:pt x="38" y="22"/>
                  </a:lnTo>
                  <a:close/>
                </a:path>
              </a:pathLst>
            </a:custGeom>
            <a:solidFill>
              <a:schemeClr val="accent3"/>
            </a:solidFill>
            <a:ln w="9525">
              <a:solidFill>
                <a:schemeClr val="accent3"/>
              </a:solidFill>
              <a:round/>
              <a:headEnd/>
              <a:tailEnd/>
            </a:ln>
          </p:spPr>
        </p:sp>
        <p:sp>
          <p:nvSpPr>
            <p:cNvPr id="61" name="Freeform 60"/>
            <p:cNvSpPr>
              <a:spLocks/>
            </p:cNvSpPr>
            <p:nvPr/>
          </p:nvSpPr>
          <p:spPr bwMode="auto">
            <a:xfrm>
              <a:off x="715848" y="3856484"/>
              <a:ext cx="16072" cy="16081"/>
            </a:xfrm>
            <a:custGeom>
              <a:avLst/>
              <a:gdLst>
                <a:gd name="T0" fmla="*/ 2147483647 w 54"/>
                <a:gd name="T1" fmla="*/ 2147483647 h 60"/>
                <a:gd name="T2" fmla="*/ 2147483647 w 54"/>
                <a:gd name="T3" fmla="*/ 2147483647 h 60"/>
                <a:gd name="T4" fmla="*/ 2147483647 w 54"/>
                <a:gd name="T5" fmla="*/ 2147483647 h 60"/>
                <a:gd name="T6" fmla="*/ 2147483647 w 54"/>
                <a:gd name="T7" fmla="*/ 2147483647 h 60"/>
                <a:gd name="T8" fmla="*/ 2147483647 w 54"/>
                <a:gd name="T9" fmla="*/ 2147483647 h 60"/>
                <a:gd name="T10" fmla="*/ 2147483647 w 54"/>
                <a:gd name="T11" fmla="*/ 2147483647 h 60"/>
                <a:gd name="T12" fmla="*/ 2147483647 w 54"/>
                <a:gd name="T13" fmla="*/ 2147483647 h 60"/>
                <a:gd name="T14" fmla="*/ 2147483647 w 54"/>
                <a:gd name="T15" fmla="*/ 2147483647 h 60"/>
                <a:gd name="T16" fmla="*/ 2147483647 w 54"/>
                <a:gd name="T17" fmla="*/ 2147483647 h 60"/>
                <a:gd name="T18" fmla="*/ 2147483647 w 54"/>
                <a:gd name="T19" fmla="*/ 0 h 60"/>
                <a:gd name="T20" fmla="*/ 2147483647 w 54"/>
                <a:gd name="T21" fmla="*/ 0 h 60"/>
                <a:gd name="T22" fmla="*/ 2147483647 w 54"/>
                <a:gd name="T23" fmla="*/ 2147483647 h 60"/>
                <a:gd name="T24" fmla="*/ 2147483647 w 54"/>
                <a:gd name="T25" fmla="*/ 2147483647 h 60"/>
                <a:gd name="T26" fmla="*/ 2147483647 w 54"/>
                <a:gd name="T27" fmla="*/ 2147483647 h 60"/>
                <a:gd name="T28" fmla="*/ 2147483647 w 54"/>
                <a:gd name="T29" fmla="*/ 2147483647 h 60"/>
                <a:gd name="T30" fmla="*/ 2147483647 w 54"/>
                <a:gd name="T31" fmla="*/ 2147483647 h 60"/>
                <a:gd name="T32" fmla="*/ 0 w 54"/>
                <a:gd name="T33" fmla="*/ 2147483647 h 60"/>
                <a:gd name="T34" fmla="*/ 0 w 54"/>
                <a:gd name="T35" fmla="*/ 2147483647 h 60"/>
                <a:gd name="T36" fmla="*/ 0 w 54"/>
                <a:gd name="T37" fmla="*/ 2147483647 h 60"/>
                <a:gd name="T38" fmla="*/ 2147483647 w 54"/>
                <a:gd name="T39" fmla="*/ 2147483647 h 60"/>
                <a:gd name="T40" fmla="*/ 2147483647 w 54"/>
                <a:gd name="T41" fmla="*/ 2147483647 h 60"/>
                <a:gd name="T42" fmla="*/ 2147483647 w 54"/>
                <a:gd name="T43" fmla="*/ 2147483647 h 60"/>
                <a:gd name="T44" fmla="*/ 2147483647 w 54"/>
                <a:gd name="T45" fmla="*/ 2147483647 h 60"/>
                <a:gd name="T46" fmla="*/ 2147483647 w 54"/>
                <a:gd name="T47" fmla="*/ 2147483647 h 60"/>
                <a:gd name="T48" fmla="*/ 2147483647 w 54"/>
                <a:gd name="T49" fmla="*/ 2147483647 h 60"/>
                <a:gd name="T50" fmla="*/ 2147483647 w 54"/>
                <a:gd name="T51" fmla="*/ 2147483647 h 60"/>
                <a:gd name="T52" fmla="*/ 2147483647 w 54"/>
                <a:gd name="T53" fmla="*/ 2147483647 h 60"/>
                <a:gd name="T54" fmla="*/ 2147483647 w 54"/>
                <a:gd name="T55" fmla="*/ 2147483647 h 60"/>
                <a:gd name="T56" fmla="*/ 2147483647 w 54"/>
                <a:gd name="T57" fmla="*/ 2147483647 h 60"/>
                <a:gd name="T58" fmla="*/ 2147483647 w 54"/>
                <a:gd name="T59" fmla="*/ 2147483647 h 60"/>
                <a:gd name="T60" fmla="*/ 2147483647 w 54"/>
                <a:gd name="T61" fmla="*/ 2147483647 h 60"/>
                <a:gd name="T62" fmla="*/ 2147483647 w 54"/>
                <a:gd name="T63" fmla="*/ 2147483647 h 60"/>
                <a:gd name="T64" fmla="*/ 2147483647 w 54"/>
                <a:gd name="T65" fmla="*/ 2147483647 h 60"/>
                <a:gd name="T66" fmla="*/ 2147483647 w 54"/>
                <a:gd name="T67" fmla="*/ 2147483647 h 60"/>
                <a:gd name="T68" fmla="*/ 2147483647 w 54"/>
                <a:gd name="T69" fmla="*/ 2147483647 h 60"/>
                <a:gd name="T70" fmla="*/ 2147483647 w 54"/>
                <a:gd name="T71" fmla="*/ 2147483647 h 60"/>
                <a:gd name="T72" fmla="*/ 2147483647 w 54"/>
                <a:gd name="T73" fmla="*/ 2147483647 h 60"/>
                <a:gd name="T74" fmla="*/ 2147483647 w 54"/>
                <a:gd name="T75" fmla="*/ 2147483647 h 60"/>
                <a:gd name="T76" fmla="*/ 2147483647 w 54"/>
                <a:gd name="T77" fmla="*/ 2147483647 h 60"/>
                <a:gd name="T78" fmla="*/ 2147483647 w 54"/>
                <a:gd name="T79" fmla="*/ 2147483647 h 60"/>
                <a:gd name="T80" fmla="*/ 2147483647 w 54"/>
                <a:gd name="T81" fmla="*/ 2147483647 h 60"/>
                <a:gd name="T82" fmla="*/ 2147483647 w 54"/>
                <a:gd name="T83" fmla="*/ 2147483647 h 60"/>
                <a:gd name="T84" fmla="*/ 2147483647 w 54"/>
                <a:gd name="T85" fmla="*/ 2147483647 h 60"/>
                <a:gd name="T86" fmla="*/ 2147483647 w 54"/>
                <a:gd name="T87" fmla="*/ 2147483647 h 60"/>
                <a:gd name="T88" fmla="*/ 2147483647 w 54"/>
                <a:gd name="T89" fmla="*/ 2147483647 h 60"/>
                <a:gd name="T90" fmla="*/ 2147483647 w 54"/>
                <a:gd name="T91" fmla="*/ 2147483647 h 60"/>
                <a:gd name="T92" fmla="*/ 2147483647 w 54"/>
                <a:gd name="T93" fmla="*/ 2147483647 h 60"/>
                <a:gd name="T94" fmla="*/ 2147483647 w 54"/>
                <a:gd name="T95" fmla="*/ 2147483647 h 60"/>
                <a:gd name="T96" fmla="*/ 2147483647 w 54"/>
                <a:gd name="T97" fmla="*/ 2147483647 h 60"/>
                <a:gd name="T98" fmla="*/ 2147483647 w 54"/>
                <a:gd name="T99" fmla="*/ 2147483647 h 60"/>
                <a:gd name="T100" fmla="*/ 2147483647 w 54"/>
                <a:gd name="T101" fmla="*/ 2147483647 h 6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4"/>
                <a:gd name="T154" fmla="*/ 0 h 60"/>
                <a:gd name="T155" fmla="*/ 54 w 54"/>
                <a:gd name="T156" fmla="*/ 60 h 6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4" h="60">
                  <a:moveTo>
                    <a:pt x="38" y="22"/>
                  </a:moveTo>
                  <a:lnTo>
                    <a:pt x="35" y="20"/>
                  </a:lnTo>
                  <a:lnTo>
                    <a:pt x="32" y="18"/>
                  </a:lnTo>
                  <a:lnTo>
                    <a:pt x="31" y="16"/>
                  </a:lnTo>
                  <a:lnTo>
                    <a:pt x="30" y="14"/>
                  </a:lnTo>
                  <a:lnTo>
                    <a:pt x="30" y="10"/>
                  </a:lnTo>
                  <a:lnTo>
                    <a:pt x="27" y="6"/>
                  </a:lnTo>
                  <a:lnTo>
                    <a:pt x="25" y="2"/>
                  </a:lnTo>
                  <a:lnTo>
                    <a:pt x="22" y="1"/>
                  </a:lnTo>
                  <a:lnTo>
                    <a:pt x="19" y="0"/>
                  </a:lnTo>
                  <a:lnTo>
                    <a:pt x="16" y="0"/>
                  </a:lnTo>
                  <a:lnTo>
                    <a:pt x="10" y="2"/>
                  </a:lnTo>
                  <a:lnTo>
                    <a:pt x="5" y="6"/>
                  </a:lnTo>
                  <a:lnTo>
                    <a:pt x="3" y="6"/>
                  </a:lnTo>
                  <a:lnTo>
                    <a:pt x="2" y="7"/>
                  </a:lnTo>
                  <a:lnTo>
                    <a:pt x="1" y="8"/>
                  </a:lnTo>
                  <a:lnTo>
                    <a:pt x="0" y="9"/>
                  </a:lnTo>
                  <a:lnTo>
                    <a:pt x="0" y="12"/>
                  </a:lnTo>
                  <a:lnTo>
                    <a:pt x="0" y="16"/>
                  </a:lnTo>
                  <a:lnTo>
                    <a:pt x="2" y="20"/>
                  </a:lnTo>
                  <a:lnTo>
                    <a:pt x="7" y="22"/>
                  </a:lnTo>
                  <a:lnTo>
                    <a:pt x="12" y="24"/>
                  </a:lnTo>
                  <a:lnTo>
                    <a:pt x="18" y="25"/>
                  </a:lnTo>
                  <a:lnTo>
                    <a:pt x="22" y="27"/>
                  </a:lnTo>
                  <a:lnTo>
                    <a:pt x="26" y="29"/>
                  </a:lnTo>
                  <a:lnTo>
                    <a:pt x="27" y="31"/>
                  </a:lnTo>
                  <a:lnTo>
                    <a:pt x="28" y="33"/>
                  </a:lnTo>
                  <a:lnTo>
                    <a:pt x="28" y="35"/>
                  </a:lnTo>
                  <a:lnTo>
                    <a:pt x="27" y="38"/>
                  </a:lnTo>
                  <a:lnTo>
                    <a:pt x="22" y="41"/>
                  </a:lnTo>
                  <a:lnTo>
                    <a:pt x="17" y="43"/>
                  </a:lnTo>
                  <a:lnTo>
                    <a:pt x="14" y="44"/>
                  </a:lnTo>
                  <a:lnTo>
                    <a:pt x="12" y="45"/>
                  </a:lnTo>
                  <a:lnTo>
                    <a:pt x="11" y="47"/>
                  </a:lnTo>
                  <a:lnTo>
                    <a:pt x="10" y="48"/>
                  </a:lnTo>
                  <a:lnTo>
                    <a:pt x="11" y="50"/>
                  </a:lnTo>
                  <a:lnTo>
                    <a:pt x="12" y="53"/>
                  </a:lnTo>
                  <a:lnTo>
                    <a:pt x="14" y="55"/>
                  </a:lnTo>
                  <a:lnTo>
                    <a:pt x="17" y="57"/>
                  </a:lnTo>
                  <a:lnTo>
                    <a:pt x="22" y="59"/>
                  </a:lnTo>
                  <a:lnTo>
                    <a:pt x="27" y="60"/>
                  </a:lnTo>
                  <a:lnTo>
                    <a:pt x="38" y="55"/>
                  </a:lnTo>
                  <a:lnTo>
                    <a:pt x="48" y="48"/>
                  </a:lnTo>
                  <a:lnTo>
                    <a:pt x="52" y="46"/>
                  </a:lnTo>
                  <a:lnTo>
                    <a:pt x="54" y="43"/>
                  </a:lnTo>
                  <a:lnTo>
                    <a:pt x="54" y="39"/>
                  </a:lnTo>
                  <a:lnTo>
                    <a:pt x="53" y="35"/>
                  </a:lnTo>
                  <a:lnTo>
                    <a:pt x="51" y="31"/>
                  </a:lnTo>
                  <a:lnTo>
                    <a:pt x="48" y="27"/>
                  </a:lnTo>
                  <a:lnTo>
                    <a:pt x="43" y="24"/>
                  </a:lnTo>
                  <a:lnTo>
                    <a:pt x="38" y="22"/>
                  </a:lnTo>
                </a:path>
              </a:pathLst>
            </a:custGeom>
            <a:solidFill>
              <a:schemeClr val="accent3"/>
            </a:solidFill>
            <a:ln w="0">
              <a:solidFill>
                <a:schemeClr val="accent3"/>
              </a:solidFill>
              <a:round/>
              <a:headEnd/>
              <a:tailEnd/>
            </a:ln>
          </p:spPr>
        </p:sp>
        <p:sp>
          <p:nvSpPr>
            <p:cNvPr id="62" name="Freeform 61"/>
            <p:cNvSpPr>
              <a:spLocks/>
            </p:cNvSpPr>
            <p:nvPr/>
          </p:nvSpPr>
          <p:spPr bwMode="auto">
            <a:xfrm>
              <a:off x="691739" y="3864525"/>
              <a:ext cx="24108" cy="8040"/>
            </a:xfrm>
            <a:custGeom>
              <a:avLst/>
              <a:gdLst>
                <a:gd name="T0" fmla="*/ 2147483647 w 77"/>
                <a:gd name="T1" fmla="*/ 2147483647 h 53"/>
                <a:gd name="T2" fmla="*/ 2147483647 w 77"/>
                <a:gd name="T3" fmla="*/ 2147483647 h 53"/>
                <a:gd name="T4" fmla="*/ 2147483647 w 77"/>
                <a:gd name="T5" fmla="*/ 2147483647 h 53"/>
                <a:gd name="T6" fmla="*/ 2147483647 w 77"/>
                <a:gd name="T7" fmla="*/ 2147483647 h 53"/>
                <a:gd name="T8" fmla="*/ 2147483647 w 77"/>
                <a:gd name="T9" fmla="*/ 2147483647 h 53"/>
                <a:gd name="T10" fmla="*/ 2147483647 w 77"/>
                <a:gd name="T11" fmla="*/ 2147483647 h 53"/>
                <a:gd name="T12" fmla="*/ 2147483647 w 77"/>
                <a:gd name="T13" fmla="*/ 2147483647 h 53"/>
                <a:gd name="T14" fmla="*/ 2147483647 w 77"/>
                <a:gd name="T15" fmla="*/ 1044587759 h 53"/>
                <a:gd name="T16" fmla="*/ 2147483647 w 77"/>
                <a:gd name="T17" fmla="*/ 0 h 53"/>
                <a:gd name="T18" fmla="*/ 2147483647 w 77"/>
                <a:gd name="T19" fmla="*/ 0 h 53"/>
                <a:gd name="T20" fmla="*/ 2147483647 w 77"/>
                <a:gd name="T21" fmla="*/ 1044587759 h 53"/>
                <a:gd name="T22" fmla="*/ 2147483647 w 77"/>
                <a:gd name="T23" fmla="*/ 2083394383 h 53"/>
                <a:gd name="T24" fmla="*/ 2147483647 w 77"/>
                <a:gd name="T25" fmla="*/ 2147483647 h 53"/>
                <a:gd name="T26" fmla="*/ 2147483647 w 77"/>
                <a:gd name="T27" fmla="*/ 2147483647 h 53"/>
                <a:gd name="T28" fmla="*/ 2147483647 w 77"/>
                <a:gd name="T29" fmla="*/ 2147483647 h 53"/>
                <a:gd name="T30" fmla="*/ 2147483647 w 77"/>
                <a:gd name="T31" fmla="*/ 2147483647 h 53"/>
                <a:gd name="T32" fmla="*/ 2147483647 w 77"/>
                <a:gd name="T33" fmla="*/ 2147483647 h 53"/>
                <a:gd name="T34" fmla="*/ 2147483647 w 77"/>
                <a:gd name="T35" fmla="*/ 2147483647 h 53"/>
                <a:gd name="T36" fmla="*/ 2147483647 w 77"/>
                <a:gd name="T37" fmla="*/ 2147483647 h 53"/>
                <a:gd name="T38" fmla="*/ 2147483647 w 77"/>
                <a:gd name="T39" fmla="*/ 2147483647 h 53"/>
                <a:gd name="T40" fmla="*/ 2147483647 w 77"/>
                <a:gd name="T41" fmla="*/ 2147483647 h 53"/>
                <a:gd name="T42" fmla="*/ 2147483647 w 77"/>
                <a:gd name="T43" fmla="*/ 2147483647 h 53"/>
                <a:gd name="T44" fmla="*/ 2147483647 w 77"/>
                <a:gd name="T45" fmla="*/ 2147483647 h 53"/>
                <a:gd name="T46" fmla="*/ 2147483647 w 77"/>
                <a:gd name="T47" fmla="*/ 2147483647 h 53"/>
                <a:gd name="T48" fmla="*/ 2147483647 w 77"/>
                <a:gd name="T49" fmla="*/ 2147483647 h 53"/>
                <a:gd name="T50" fmla="*/ 0 w 77"/>
                <a:gd name="T51" fmla="*/ 2147483647 h 53"/>
                <a:gd name="T52" fmla="*/ 0 w 77"/>
                <a:gd name="T53" fmla="*/ 2147483647 h 53"/>
                <a:gd name="T54" fmla="*/ 2147483647 w 77"/>
                <a:gd name="T55" fmla="*/ 2147483647 h 53"/>
                <a:gd name="T56" fmla="*/ 2147483647 w 77"/>
                <a:gd name="T57" fmla="*/ 2147483647 h 53"/>
                <a:gd name="T58" fmla="*/ 2147483647 w 77"/>
                <a:gd name="T59" fmla="*/ 2147483647 h 53"/>
                <a:gd name="T60" fmla="*/ 2147483647 w 77"/>
                <a:gd name="T61" fmla="*/ 2147483647 h 53"/>
                <a:gd name="T62" fmla="*/ 2147483647 w 77"/>
                <a:gd name="T63" fmla="*/ 2147483647 h 53"/>
                <a:gd name="T64" fmla="*/ 2147483647 w 77"/>
                <a:gd name="T65" fmla="*/ 2147483647 h 53"/>
                <a:gd name="T66" fmla="*/ 2147483647 w 77"/>
                <a:gd name="T67" fmla="*/ 2147483647 h 53"/>
                <a:gd name="T68" fmla="*/ 2147483647 w 77"/>
                <a:gd name="T69" fmla="*/ 2147483647 h 53"/>
                <a:gd name="T70" fmla="*/ 2147483647 w 77"/>
                <a:gd name="T71" fmla="*/ 2147483647 h 53"/>
                <a:gd name="T72" fmla="*/ 2147483647 w 77"/>
                <a:gd name="T73" fmla="*/ 2147483647 h 5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7"/>
                <a:gd name="T112" fmla="*/ 0 h 53"/>
                <a:gd name="T113" fmla="*/ 77 w 77"/>
                <a:gd name="T114" fmla="*/ 53 h 5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7" h="53">
                  <a:moveTo>
                    <a:pt x="55" y="20"/>
                  </a:moveTo>
                  <a:lnTo>
                    <a:pt x="54" y="15"/>
                  </a:lnTo>
                  <a:lnTo>
                    <a:pt x="51" y="10"/>
                  </a:lnTo>
                  <a:lnTo>
                    <a:pt x="49" y="8"/>
                  </a:lnTo>
                  <a:lnTo>
                    <a:pt x="47" y="6"/>
                  </a:lnTo>
                  <a:lnTo>
                    <a:pt x="49" y="5"/>
                  </a:lnTo>
                  <a:lnTo>
                    <a:pt x="50" y="4"/>
                  </a:lnTo>
                  <a:lnTo>
                    <a:pt x="57" y="1"/>
                  </a:lnTo>
                  <a:lnTo>
                    <a:pt x="63" y="0"/>
                  </a:lnTo>
                  <a:lnTo>
                    <a:pt x="65" y="0"/>
                  </a:lnTo>
                  <a:lnTo>
                    <a:pt x="67" y="1"/>
                  </a:lnTo>
                  <a:lnTo>
                    <a:pt x="69" y="2"/>
                  </a:lnTo>
                  <a:lnTo>
                    <a:pt x="71" y="4"/>
                  </a:lnTo>
                  <a:lnTo>
                    <a:pt x="75" y="13"/>
                  </a:lnTo>
                  <a:lnTo>
                    <a:pt x="77" y="21"/>
                  </a:lnTo>
                  <a:lnTo>
                    <a:pt x="77" y="25"/>
                  </a:lnTo>
                  <a:lnTo>
                    <a:pt x="76" y="28"/>
                  </a:lnTo>
                  <a:lnTo>
                    <a:pt x="74" y="30"/>
                  </a:lnTo>
                  <a:lnTo>
                    <a:pt x="71" y="31"/>
                  </a:lnTo>
                  <a:lnTo>
                    <a:pt x="55" y="39"/>
                  </a:lnTo>
                  <a:lnTo>
                    <a:pt x="38" y="46"/>
                  </a:lnTo>
                  <a:lnTo>
                    <a:pt x="29" y="49"/>
                  </a:lnTo>
                  <a:lnTo>
                    <a:pt x="20" y="51"/>
                  </a:lnTo>
                  <a:lnTo>
                    <a:pt x="11" y="53"/>
                  </a:lnTo>
                  <a:lnTo>
                    <a:pt x="1" y="53"/>
                  </a:lnTo>
                  <a:lnTo>
                    <a:pt x="0" y="49"/>
                  </a:lnTo>
                  <a:lnTo>
                    <a:pt x="0" y="46"/>
                  </a:lnTo>
                  <a:lnTo>
                    <a:pt x="1" y="43"/>
                  </a:lnTo>
                  <a:lnTo>
                    <a:pt x="3" y="40"/>
                  </a:lnTo>
                  <a:lnTo>
                    <a:pt x="10" y="37"/>
                  </a:lnTo>
                  <a:lnTo>
                    <a:pt x="20" y="34"/>
                  </a:lnTo>
                  <a:lnTo>
                    <a:pt x="30" y="32"/>
                  </a:lnTo>
                  <a:lnTo>
                    <a:pt x="40" y="29"/>
                  </a:lnTo>
                  <a:lnTo>
                    <a:pt x="44" y="27"/>
                  </a:lnTo>
                  <a:lnTo>
                    <a:pt x="49" y="25"/>
                  </a:lnTo>
                  <a:lnTo>
                    <a:pt x="53" y="23"/>
                  </a:lnTo>
                  <a:lnTo>
                    <a:pt x="55" y="20"/>
                  </a:lnTo>
                  <a:close/>
                </a:path>
              </a:pathLst>
            </a:custGeom>
            <a:solidFill>
              <a:schemeClr val="tx1">
                <a:lumMod val="50000"/>
                <a:lumOff val="50000"/>
              </a:schemeClr>
            </a:solidFill>
            <a:ln w="9525">
              <a:solidFill>
                <a:schemeClr val="tx1">
                  <a:lumMod val="50000"/>
                  <a:lumOff val="50000"/>
                </a:schemeClr>
              </a:solidFill>
              <a:round/>
              <a:headEnd/>
              <a:tailEnd/>
            </a:ln>
          </p:spPr>
        </p:sp>
        <p:sp>
          <p:nvSpPr>
            <p:cNvPr id="63" name="Freeform 62"/>
            <p:cNvSpPr>
              <a:spLocks/>
            </p:cNvSpPr>
            <p:nvPr/>
          </p:nvSpPr>
          <p:spPr bwMode="auto">
            <a:xfrm>
              <a:off x="675667" y="3864525"/>
              <a:ext cx="16072" cy="16081"/>
            </a:xfrm>
            <a:custGeom>
              <a:avLst/>
              <a:gdLst>
                <a:gd name="T0" fmla="*/ 2147483647 w 55"/>
                <a:gd name="T1" fmla="*/ 2147483647 h 70"/>
                <a:gd name="T2" fmla="*/ 2147483647 w 55"/>
                <a:gd name="T3" fmla="*/ 2147483647 h 70"/>
                <a:gd name="T4" fmla="*/ 2147483647 w 55"/>
                <a:gd name="T5" fmla="*/ 2147483647 h 70"/>
                <a:gd name="T6" fmla="*/ 2147483647 w 55"/>
                <a:gd name="T7" fmla="*/ 0 h 70"/>
                <a:gd name="T8" fmla="*/ 2147483647 w 55"/>
                <a:gd name="T9" fmla="*/ 2147483647 h 70"/>
                <a:gd name="T10" fmla="*/ 2147483647 w 55"/>
                <a:gd name="T11" fmla="*/ 2147483647 h 70"/>
                <a:gd name="T12" fmla="*/ 2147483647 w 55"/>
                <a:gd name="T13" fmla="*/ 2147483647 h 70"/>
                <a:gd name="T14" fmla="*/ 2147483647 w 55"/>
                <a:gd name="T15" fmla="*/ 2147483647 h 70"/>
                <a:gd name="T16" fmla="*/ 2147483647 w 55"/>
                <a:gd name="T17" fmla="*/ 2147483647 h 70"/>
                <a:gd name="T18" fmla="*/ 2147483647 w 55"/>
                <a:gd name="T19" fmla="*/ 2147483647 h 70"/>
                <a:gd name="T20" fmla="*/ 2147483647 w 55"/>
                <a:gd name="T21" fmla="*/ 2147483647 h 70"/>
                <a:gd name="T22" fmla="*/ 2147483647 w 55"/>
                <a:gd name="T23" fmla="*/ 2147483647 h 70"/>
                <a:gd name="T24" fmla="*/ 0 w 55"/>
                <a:gd name="T25" fmla="*/ 2147483647 h 70"/>
                <a:gd name="T26" fmla="*/ 2147483647 w 55"/>
                <a:gd name="T27" fmla="*/ 2147483647 h 70"/>
                <a:gd name="T28" fmla="*/ 2147483647 w 55"/>
                <a:gd name="T29" fmla="*/ 2147483647 h 70"/>
                <a:gd name="T30" fmla="*/ 2147483647 w 55"/>
                <a:gd name="T31" fmla="*/ 2147483647 h 70"/>
                <a:gd name="T32" fmla="*/ 2147483647 w 55"/>
                <a:gd name="T33" fmla="*/ 2147483647 h 70"/>
                <a:gd name="T34" fmla="*/ 2147483647 w 55"/>
                <a:gd name="T35" fmla="*/ 2147483647 h 70"/>
                <a:gd name="T36" fmla="*/ 2147483647 w 55"/>
                <a:gd name="T37" fmla="*/ 2147483647 h 70"/>
                <a:gd name="T38" fmla="*/ 2147483647 w 55"/>
                <a:gd name="T39" fmla="*/ 2147483647 h 70"/>
                <a:gd name="T40" fmla="*/ 2147483647 w 55"/>
                <a:gd name="T41" fmla="*/ 2147483647 h 70"/>
                <a:gd name="T42" fmla="*/ 2147483647 w 55"/>
                <a:gd name="T43" fmla="*/ 2147483647 h 70"/>
                <a:gd name="T44" fmla="*/ 2147483647 w 55"/>
                <a:gd name="T45" fmla="*/ 2147483647 h 70"/>
                <a:gd name="T46" fmla="*/ 2147483647 w 55"/>
                <a:gd name="T47" fmla="*/ 2147483647 h 70"/>
                <a:gd name="T48" fmla="*/ 2147483647 w 55"/>
                <a:gd name="T49" fmla="*/ 2147483647 h 70"/>
                <a:gd name="T50" fmla="*/ 2147483647 w 55"/>
                <a:gd name="T51" fmla="*/ 2147483647 h 70"/>
                <a:gd name="T52" fmla="*/ 2147483647 w 55"/>
                <a:gd name="T53" fmla="*/ 2147483647 h 70"/>
                <a:gd name="T54" fmla="*/ 2147483647 w 55"/>
                <a:gd name="T55" fmla="*/ 2147483647 h 70"/>
                <a:gd name="T56" fmla="*/ 2147483647 w 55"/>
                <a:gd name="T57" fmla="*/ 2147483647 h 70"/>
                <a:gd name="T58" fmla="*/ 2147483647 w 55"/>
                <a:gd name="T59" fmla="*/ 2147483647 h 70"/>
                <a:gd name="T60" fmla="*/ 2147483647 w 55"/>
                <a:gd name="T61" fmla="*/ 2147483647 h 70"/>
                <a:gd name="T62" fmla="*/ 2147483647 w 55"/>
                <a:gd name="T63" fmla="*/ 2147483647 h 70"/>
                <a:gd name="T64" fmla="*/ 2147483647 w 55"/>
                <a:gd name="T65" fmla="*/ 2147483647 h 70"/>
                <a:gd name="T66" fmla="*/ 2147483647 w 55"/>
                <a:gd name="T67" fmla="*/ 2147483647 h 7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5"/>
                <a:gd name="T103" fmla="*/ 0 h 70"/>
                <a:gd name="T104" fmla="*/ 55 w 55"/>
                <a:gd name="T105" fmla="*/ 70 h 7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5" h="70">
                  <a:moveTo>
                    <a:pt x="33" y="16"/>
                  </a:moveTo>
                  <a:lnTo>
                    <a:pt x="34" y="12"/>
                  </a:lnTo>
                  <a:lnTo>
                    <a:pt x="33" y="9"/>
                  </a:lnTo>
                  <a:lnTo>
                    <a:pt x="31" y="6"/>
                  </a:lnTo>
                  <a:lnTo>
                    <a:pt x="28" y="4"/>
                  </a:lnTo>
                  <a:lnTo>
                    <a:pt x="24" y="2"/>
                  </a:lnTo>
                  <a:lnTo>
                    <a:pt x="20" y="1"/>
                  </a:lnTo>
                  <a:lnTo>
                    <a:pt x="16" y="0"/>
                  </a:lnTo>
                  <a:lnTo>
                    <a:pt x="12" y="0"/>
                  </a:lnTo>
                  <a:lnTo>
                    <a:pt x="9" y="5"/>
                  </a:lnTo>
                  <a:lnTo>
                    <a:pt x="6" y="10"/>
                  </a:lnTo>
                  <a:lnTo>
                    <a:pt x="10" y="13"/>
                  </a:lnTo>
                  <a:lnTo>
                    <a:pt x="14" y="15"/>
                  </a:lnTo>
                  <a:lnTo>
                    <a:pt x="17" y="18"/>
                  </a:lnTo>
                  <a:lnTo>
                    <a:pt x="20" y="21"/>
                  </a:lnTo>
                  <a:lnTo>
                    <a:pt x="21" y="24"/>
                  </a:lnTo>
                  <a:lnTo>
                    <a:pt x="21" y="27"/>
                  </a:lnTo>
                  <a:lnTo>
                    <a:pt x="20" y="29"/>
                  </a:lnTo>
                  <a:lnTo>
                    <a:pt x="17" y="32"/>
                  </a:lnTo>
                  <a:lnTo>
                    <a:pt x="16" y="33"/>
                  </a:lnTo>
                  <a:lnTo>
                    <a:pt x="15" y="35"/>
                  </a:lnTo>
                  <a:lnTo>
                    <a:pt x="13" y="36"/>
                  </a:lnTo>
                  <a:lnTo>
                    <a:pt x="11" y="37"/>
                  </a:lnTo>
                  <a:lnTo>
                    <a:pt x="6" y="39"/>
                  </a:lnTo>
                  <a:lnTo>
                    <a:pt x="1" y="42"/>
                  </a:lnTo>
                  <a:lnTo>
                    <a:pt x="0" y="44"/>
                  </a:lnTo>
                  <a:lnTo>
                    <a:pt x="0" y="47"/>
                  </a:lnTo>
                  <a:lnTo>
                    <a:pt x="1" y="48"/>
                  </a:lnTo>
                  <a:lnTo>
                    <a:pt x="2" y="49"/>
                  </a:lnTo>
                  <a:lnTo>
                    <a:pt x="7" y="51"/>
                  </a:lnTo>
                  <a:lnTo>
                    <a:pt x="12" y="54"/>
                  </a:lnTo>
                  <a:lnTo>
                    <a:pt x="12" y="57"/>
                  </a:lnTo>
                  <a:lnTo>
                    <a:pt x="12" y="59"/>
                  </a:lnTo>
                  <a:lnTo>
                    <a:pt x="16" y="60"/>
                  </a:lnTo>
                  <a:lnTo>
                    <a:pt x="20" y="61"/>
                  </a:lnTo>
                  <a:lnTo>
                    <a:pt x="22" y="62"/>
                  </a:lnTo>
                  <a:lnTo>
                    <a:pt x="24" y="62"/>
                  </a:lnTo>
                  <a:lnTo>
                    <a:pt x="26" y="61"/>
                  </a:lnTo>
                  <a:lnTo>
                    <a:pt x="28" y="59"/>
                  </a:lnTo>
                  <a:lnTo>
                    <a:pt x="30" y="63"/>
                  </a:lnTo>
                  <a:lnTo>
                    <a:pt x="30" y="65"/>
                  </a:lnTo>
                  <a:lnTo>
                    <a:pt x="28" y="67"/>
                  </a:lnTo>
                  <a:lnTo>
                    <a:pt x="28" y="70"/>
                  </a:lnTo>
                  <a:lnTo>
                    <a:pt x="32" y="70"/>
                  </a:lnTo>
                  <a:lnTo>
                    <a:pt x="35" y="69"/>
                  </a:lnTo>
                  <a:lnTo>
                    <a:pt x="36" y="69"/>
                  </a:lnTo>
                  <a:lnTo>
                    <a:pt x="37" y="68"/>
                  </a:lnTo>
                  <a:lnTo>
                    <a:pt x="38" y="66"/>
                  </a:lnTo>
                  <a:lnTo>
                    <a:pt x="38" y="65"/>
                  </a:lnTo>
                  <a:lnTo>
                    <a:pt x="40" y="60"/>
                  </a:lnTo>
                  <a:lnTo>
                    <a:pt x="41" y="56"/>
                  </a:lnTo>
                  <a:lnTo>
                    <a:pt x="41" y="51"/>
                  </a:lnTo>
                  <a:lnTo>
                    <a:pt x="40" y="47"/>
                  </a:lnTo>
                  <a:lnTo>
                    <a:pt x="39" y="37"/>
                  </a:lnTo>
                  <a:lnTo>
                    <a:pt x="38" y="32"/>
                  </a:lnTo>
                  <a:lnTo>
                    <a:pt x="39" y="28"/>
                  </a:lnTo>
                  <a:lnTo>
                    <a:pt x="41" y="25"/>
                  </a:lnTo>
                  <a:lnTo>
                    <a:pt x="43" y="22"/>
                  </a:lnTo>
                  <a:lnTo>
                    <a:pt x="46" y="19"/>
                  </a:lnTo>
                  <a:lnTo>
                    <a:pt x="52" y="14"/>
                  </a:lnTo>
                  <a:lnTo>
                    <a:pt x="55" y="10"/>
                  </a:lnTo>
                  <a:lnTo>
                    <a:pt x="55" y="9"/>
                  </a:lnTo>
                  <a:lnTo>
                    <a:pt x="52" y="7"/>
                  </a:lnTo>
                  <a:lnTo>
                    <a:pt x="49" y="6"/>
                  </a:lnTo>
                  <a:lnTo>
                    <a:pt x="46" y="6"/>
                  </a:lnTo>
                  <a:lnTo>
                    <a:pt x="39" y="5"/>
                  </a:lnTo>
                  <a:lnTo>
                    <a:pt x="33" y="5"/>
                  </a:lnTo>
                  <a:lnTo>
                    <a:pt x="33" y="10"/>
                  </a:lnTo>
                  <a:lnTo>
                    <a:pt x="33" y="16"/>
                  </a:lnTo>
                  <a:close/>
                </a:path>
              </a:pathLst>
            </a:custGeom>
            <a:solidFill>
              <a:schemeClr val="accent3"/>
            </a:solidFill>
            <a:ln w="9525">
              <a:solidFill>
                <a:schemeClr val="accent3"/>
              </a:solidFill>
              <a:round/>
              <a:headEnd/>
              <a:tailEnd/>
            </a:ln>
          </p:spPr>
        </p:sp>
        <p:sp>
          <p:nvSpPr>
            <p:cNvPr id="64" name="Freeform 63"/>
            <p:cNvSpPr>
              <a:spLocks/>
            </p:cNvSpPr>
            <p:nvPr/>
          </p:nvSpPr>
          <p:spPr bwMode="auto">
            <a:xfrm>
              <a:off x="675667" y="3864525"/>
              <a:ext cx="16072" cy="16081"/>
            </a:xfrm>
            <a:custGeom>
              <a:avLst/>
              <a:gdLst>
                <a:gd name="T0" fmla="*/ 2147483647 w 55"/>
                <a:gd name="T1" fmla="*/ 2147483647 h 70"/>
                <a:gd name="T2" fmla="*/ 2147483647 w 55"/>
                <a:gd name="T3" fmla="*/ 2147483647 h 70"/>
                <a:gd name="T4" fmla="*/ 2147483647 w 55"/>
                <a:gd name="T5" fmla="*/ 2147483647 h 70"/>
                <a:gd name="T6" fmla="*/ 2147483647 w 55"/>
                <a:gd name="T7" fmla="*/ 0 h 70"/>
                <a:gd name="T8" fmla="*/ 2147483647 w 55"/>
                <a:gd name="T9" fmla="*/ 2147483647 h 70"/>
                <a:gd name="T10" fmla="*/ 2147483647 w 55"/>
                <a:gd name="T11" fmla="*/ 2147483647 h 70"/>
                <a:gd name="T12" fmla="*/ 2147483647 w 55"/>
                <a:gd name="T13" fmla="*/ 2147483647 h 70"/>
                <a:gd name="T14" fmla="*/ 2147483647 w 55"/>
                <a:gd name="T15" fmla="*/ 2147483647 h 70"/>
                <a:gd name="T16" fmla="*/ 2147483647 w 55"/>
                <a:gd name="T17" fmla="*/ 2147483647 h 70"/>
                <a:gd name="T18" fmla="*/ 2147483647 w 55"/>
                <a:gd name="T19" fmla="*/ 2147483647 h 70"/>
                <a:gd name="T20" fmla="*/ 2147483647 w 55"/>
                <a:gd name="T21" fmla="*/ 2147483647 h 70"/>
                <a:gd name="T22" fmla="*/ 2147483647 w 55"/>
                <a:gd name="T23" fmla="*/ 2147483647 h 70"/>
                <a:gd name="T24" fmla="*/ 0 w 55"/>
                <a:gd name="T25" fmla="*/ 2147483647 h 70"/>
                <a:gd name="T26" fmla="*/ 2147483647 w 55"/>
                <a:gd name="T27" fmla="*/ 2147483647 h 70"/>
                <a:gd name="T28" fmla="*/ 2147483647 w 55"/>
                <a:gd name="T29" fmla="*/ 2147483647 h 70"/>
                <a:gd name="T30" fmla="*/ 2147483647 w 55"/>
                <a:gd name="T31" fmla="*/ 2147483647 h 70"/>
                <a:gd name="T32" fmla="*/ 2147483647 w 55"/>
                <a:gd name="T33" fmla="*/ 2147483647 h 70"/>
                <a:gd name="T34" fmla="*/ 2147483647 w 55"/>
                <a:gd name="T35" fmla="*/ 2147483647 h 70"/>
                <a:gd name="T36" fmla="*/ 2147483647 w 55"/>
                <a:gd name="T37" fmla="*/ 2147483647 h 70"/>
                <a:gd name="T38" fmla="*/ 2147483647 w 55"/>
                <a:gd name="T39" fmla="*/ 2147483647 h 70"/>
                <a:gd name="T40" fmla="*/ 2147483647 w 55"/>
                <a:gd name="T41" fmla="*/ 2147483647 h 70"/>
                <a:gd name="T42" fmla="*/ 2147483647 w 55"/>
                <a:gd name="T43" fmla="*/ 2147483647 h 70"/>
                <a:gd name="T44" fmla="*/ 2147483647 w 55"/>
                <a:gd name="T45" fmla="*/ 2147483647 h 70"/>
                <a:gd name="T46" fmla="*/ 2147483647 w 55"/>
                <a:gd name="T47" fmla="*/ 2147483647 h 70"/>
                <a:gd name="T48" fmla="*/ 2147483647 w 55"/>
                <a:gd name="T49" fmla="*/ 2147483647 h 70"/>
                <a:gd name="T50" fmla="*/ 2147483647 w 55"/>
                <a:gd name="T51" fmla="*/ 2147483647 h 70"/>
                <a:gd name="T52" fmla="*/ 2147483647 w 55"/>
                <a:gd name="T53" fmla="*/ 2147483647 h 70"/>
                <a:gd name="T54" fmla="*/ 2147483647 w 55"/>
                <a:gd name="T55" fmla="*/ 2147483647 h 70"/>
                <a:gd name="T56" fmla="*/ 2147483647 w 55"/>
                <a:gd name="T57" fmla="*/ 2147483647 h 70"/>
                <a:gd name="T58" fmla="*/ 2147483647 w 55"/>
                <a:gd name="T59" fmla="*/ 2147483647 h 70"/>
                <a:gd name="T60" fmla="*/ 2147483647 w 55"/>
                <a:gd name="T61" fmla="*/ 2147483647 h 70"/>
                <a:gd name="T62" fmla="*/ 2147483647 w 55"/>
                <a:gd name="T63" fmla="*/ 2147483647 h 70"/>
                <a:gd name="T64" fmla="*/ 2147483647 w 55"/>
                <a:gd name="T65" fmla="*/ 2147483647 h 70"/>
                <a:gd name="T66" fmla="*/ 2147483647 w 55"/>
                <a:gd name="T67" fmla="*/ 2147483647 h 7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5"/>
                <a:gd name="T103" fmla="*/ 0 h 70"/>
                <a:gd name="T104" fmla="*/ 55 w 55"/>
                <a:gd name="T105" fmla="*/ 70 h 7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5" h="70">
                  <a:moveTo>
                    <a:pt x="33" y="16"/>
                  </a:moveTo>
                  <a:lnTo>
                    <a:pt x="34" y="12"/>
                  </a:lnTo>
                  <a:lnTo>
                    <a:pt x="33" y="9"/>
                  </a:lnTo>
                  <a:lnTo>
                    <a:pt x="31" y="6"/>
                  </a:lnTo>
                  <a:lnTo>
                    <a:pt x="28" y="4"/>
                  </a:lnTo>
                  <a:lnTo>
                    <a:pt x="24" y="2"/>
                  </a:lnTo>
                  <a:lnTo>
                    <a:pt x="20" y="1"/>
                  </a:lnTo>
                  <a:lnTo>
                    <a:pt x="16" y="0"/>
                  </a:lnTo>
                  <a:lnTo>
                    <a:pt x="12" y="0"/>
                  </a:lnTo>
                  <a:lnTo>
                    <a:pt x="9" y="5"/>
                  </a:lnTo>
                  <a:lnTo>
                    <a:pt x="6" y="10"/>
                  </a:lnTo>
                  <a:lnTo>
                    <a:pt x="10" y="13"/>
                  </a:lnTo>
                  <a:lnTo>
                    <a:pt x="14" y="15"/>
                  </a:lnTo>
                  <a:lnTo>
                    <a:pt x="17" y="18"/>
                  </a:lnTo>
                  <a:lnTo>
                    <a:pt x="20" y="21"/>
                  </a:lnTo>
                  <a:lnTo>
                    <a:pt x="21" y="24"/>
                  </a:lnTo>
                  <a:lnTo>
                    <a:pt x="21" y="27"/>
                  </a:lnTo>
                  <a:lnTo>
                    <a:pt x="20" y="29"/>
                  </a:lnTo>
                  <a:lnTo>
                    <a:pt x="17" y="32"/>
                  </a:lnTo>
                  <a:lnTo>
                    <a:pt x="16" y="33"/>
                  </a:lnTo>
                  <a:lnTo>
                    <a:pt x="15" y="35"/>
                  </a:lnTo>
                  <a:lnTo>
                    <a:pt x="13" y="36"/>
                  </a:lnTo>
                  <a:lnTo>
                    <a:pt x="11" y="37"/>
                  </a:lnTo>
                  <a:lnTo>
                    <a:pt x="6" y="39"/>
                  </a:lnTo>
                  <a:lnTo>
                    <a:pt x="1" y="42"/>
                  </a:lnTo>
                  <a:lnTo>
                    <a:pt x="0" y="44"/>
                  </a:lnTo>
                  <a:lnTo>
                    <a:pt x="0" y="47"/>
                  </a:lnTo>
                  <a:lnTo>
                    <a:pt x="1" y="48"/>
                  </a:lnTo>
                  <a:lnTo>
                    <a:pt x="2" y="49"/>
                  </a:lnTo>
                  <a:lnTo>
                    <a:pt x="7" y="51"/>
                  </a:lnTo>
                  <a:lnTo>
                    <a:pt x="12" y="54"/>
                  </a:lnTo>
                  <a:lnTo>
                    <a:pt x="12" y="57"/>
                  </a:lnTo>
                  <a:lnTo>
                    <a:pt x="12" y="59"/>
                  </a:lnTo>
                  <a:lnTo>
                    <a:pt x="16" y="60"/>
                  </a:lnTo>
                  <a:lnTo>
                    <a:pt x="20" y="61"/>
                  </a:lnTo>
                  <a:lnTo>
                    <a:pt x="22" y="62"/>
                  </a:lnTo>
                  <a:lnTo>
                    <a:pt x="24" y="62"/>
                  </a:lnTo>
                  <a:lnTo>
                    <a:pt x="26" y="61"/>
                  </a:lnTo>
                  <a:lnTo>
                    <a:pt x="28" y="59"/>
                  </a:lnTo>
                  <a:lnTo>
                    <a:pt x="30" y="63"/>
                  </a:lnTo>
                  <a:lnTo>
                    <a:pt x="30" y="65"/>
                  </a:lnTo>
                  <a:lnTo>
                    <a:pt x="28" y="67"/>
                  </a:lnTo>
                  <a:lnTo>
                    <a:pt x="28" y="70"/>
                  </a:lnTo>
                  <a:lnTo>
                    <a:pt x="32" y="70"/>
                  </a:lnTo>
                  <a:lnTo>
                    <a:pt x="35" y="69"/>
                  </a:lnTo>
                  <a:lnTo>
                    <a:pt x="36" y="69"/>
                  </a:lnTo>
                  <a:lnTo>
                    <a:pt x="37" y="68"/>
                  </a:lnTo>
                  <a:lnTo>
                    <a:pt x="38" y="66"/>
                  </a:lnTo>
                  <a:lnTo>
                    <a:pt x="38" y="65"/>
                  </a:lnTo>
                  <a:lnTo>
                    <a:pt x="40" y="60"/>
                  </a:lnTo>
                  <a:lnTo>
                    <a:pt x="41" y="56"/>
                  </a:lnTo>
                  <a:lnTo>
                    <a:pt x="41" y="51"/>
                  </a:lnTo>
                  <a:lnTo>
                    <a:pt x="40" y="47"/>
                  </a:lnTo>
                  <a:lnTo>
                    <a:pt x="39" y="37"/>
                  </a:lnTo>
                  <a:lnTo>
                    <a:pt x="38" y="32"/>
                  </a:lnTo>
                  <a:lnTo>
                    <a:pt x="39" y="28"/>
                  </a:lnTo>
                  <a:lnTo>
                    <a:pt x="41" y="25"/>
                  </a:lnTo>
                  <a:lnTo>
                    <a:pt x="43" y="22"/>
                  </a:lnTo>
                  <a:lnTo>
                    <a:pt x="46" y="19"/>
                  </a:lnTo>
                  <a:lnTo>
                    <a:pt x="52" y="14"/>
                  </a:lnTo>
                  <a:lnTo>
                    <a:pt x="55" y="10"/>
                  </a:lnTo>
                  <a:lnTo>
                    <a:pt x="55" y="9"/>
                  </a:lnTo>
                  <a:lnTo>
                    <a:pt x="52" y="7"/>
                  </a:lnTo>
                  <a:lnTo>
                    <a:pt x="49" y="6"/>
                  </a:lnTo>
                  <a:lnTo>
                    <a:pt x="46" y="6"/>
                  </a:lnTo>
                  <a:lnTo>
                    <a:pt x="39" y="5"/>
                  </a:lnTo>
                  <a:lnTo>
                    <a:pt x="33" y="5"/>
                  </a:lnTo>
                  <a:lnTo>
                    <a:pt x="33" y="10"/>
                  </a:lnTo>
                  <a:lnTo>
                    <a:pt x="33" y="16"/>
                  </a:lnTo>
                </a:path>
              </a:pathLst>
            </a:custGeom>
            <a:solidFill>
              <a:schemeClr val="tx1">
                <a:lumMod val="50000"/>
                <a:lumOff val="50000"/>
              </a:schemeClr>
            </a:solidFill>
            <a:ln w="0">
              <a:solidFill>
                <a:schemeClr val="tx1">
                  <a:lumMod val="50000"/>
                  <a:lumOff val="50000"/>
                </a:schemeClr>
              </a:solidFill>
              <a:round/>
              <a:headEnd/>
              <a:tailEnd/>
            </a:ln>
          </p:spPr>
        </p:sp>
        <p:sp>
          <p:nvSpPr>
            <p:cNvPr id="65" name="Freeform 64"/>
            <p:cNvSpPr>
              <a:spLocks/>
            </p:cNvSpPr>
            <p:nvPr/>
          </p:nvSpPr>
          <p:spPr bwMode="auto">
            <a:xfrm>
              <a:off x="675667" y="3864525"/>
              <a:ext cx="0" cy="8040"/>
            </a:xfrm>
            <a:custGeom>
              <a:avLst/>
              <a:gdLst>
                <a:gd name="T0" fmla="*/ 0 w 10"/>
                <a:gd name="T1" fmla="*/ 0 h 6"/>
                <a:gd name="T2" fmla="*/ 0 w 10"/>
                <a:gd name="T3" fmla="*/ 0 h 6"/>
                <a:gd name="T4" fmla="*/ 0 w 10"/>
                <a:gd name="T5" fmla="*/ 0 h 6"/>
                <a:gd name="T6" fmla="*/ 0 w 10"/>
                <a:gd name="T7" fmla="*/ 2147483647 h 6"/>
                <a:gd name="T8" fmla="*/ 0 w 10"/>
                <a:gd name="T9" fmla="*/ 2147483647 h 6"/>
                <a:gd name="T10" fmla="*/ 0 w 10"/>
                <a:gd name="T11" fmla="*/ 2147483647 h 6"/>
                <a:gd name="T12" fmla="*/ 0 w 10"/>
                <a:gd name="T13" fmla="*/ 2147483647 h 6"/>
                <a:gd name="T14" fmla="*/ 0 w 10"/>
                <a:gd name="T15" fmla="*/ 2147483647 h 6"/>
                <a:gd name="T16" fmla="*/ 0 w 10"/>
                <a:gd name="T17" fmla="*/ 2147483647 h 6"/>
                <a:gd name="T18" fmla="*/ 0 w 10"/>
                <a:gd name="T19" fmla="*/ 2147483647 h 6"/>
                <a:gd name="T20" fmla="*/ 0 w 10"/>
                <a:gd name="T21" fmla="*/ 0 h 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
                <a:gd name="T34" fmla="*/ 0 h 6"/>
                <a:gd name="T35" fmla="*/ 0 w 10"/>
                <a:gd name="T36" fmla="*/ 6 h 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 h="6">
                  <a:moveTo>
                    <a:pt x="10" y="0"/>
                  </a:moveTo>
                  <a:lnTo>
                    <a:pt x="5" y="0"/>
                  </a:lnTo>
                  <a:lnTo>
                    <a:pt x="4" y="0"/>
                  </a:lnTo>
                  <a:lnTo>
                    <a:pt x="1" y="1"/>
                  </a:lnTo>
                  <a:lnTo>
                    <a:pt x="0" y="3"/>
                  </a:lnTo>
                  <a:lnTo>
                    <a:pt x="1" y="5"/>
                  </a:lnTo>
                  <a:lnTo>
                    <a:pt x="4" y="6"/>
                  </a:lnTo>
                  <a:lnTo>
                    <a:pt x="5" y="6"/>
                  </a:lnTo>
                  <a:lnTo>
                    <a:pt x="10" y="6"/>
                  </a:lnTo>
                  <a:lnTo>
                    <a:pt x="10" y="3"/>
                  </a:lnTo>
                  <a:lnTo>
                    <a:pt x="10" y="0"/>
                  </a:lnTo>
                  <a:close/>
                </a:path>
              </a:pathLst>
            </a:custGeom>
            <a:solidFill>
              <a:schemeClr val="accent3"/>
            </a:solidFill>
            <a:ln w="9525">
              <a:solidFill>
                <a:schemeClr val="accent3"/>
              </a:solidFill>
              <a:round/>
              <a:headEnd/>
              <a:tailEnd/>
            </a:ln>
          </p:spPr>
        </p:sp>
        <p:sp>
          <p:nvSpPr>
            <p:cNvPr id="66" name="Freeform 65"/>
            <p:cNvSpPr>
              <a:spLocks/>
            </p:cNvSpPr>
            <p:nvPr/>
          </p:nvSpPr>
          <p:spPr bwMode="auto">
            <a:xfrm>
              <a:off x="659595" y="3864525"/>
              <a:ext cx="8036" cy="0"/>
            </a:xfrm>
            <a:custGeom>
              <a:avLst/>
              <a:gdLst>
                <a:gd name="T0" fmla="*/ 2147483647 w 28"/>
                <a:gd name="T1" fmla="*/ 0 h 19"/>
                <a:gd name="T2" fmla="*/ 2147483647 w 28"/>
                <a:gd name="T3" fmla="*/ 0 h 19"/>
                <a:gd name="T4" fmla="*/ 2147483647 w 28"/>
                <a:gd name="T5" fmla="*/ 0 h 19"/>
                <a:gd name="T6" fmla="*/ 2147483647 w 28"/>
                <a:gd name="T7" fmla="*/ 0 h 19"/>
                <a:gd name="T8" fmla="*/ 2147483647 w 28"/>
                <a:gd name="T9" fmla="*/ 0 h 19"/>
                <a:gd name="T10" fmla="*/ 2147483647 w 28"/>
                <a:gd name="T11" fmla="*/ 0 h 19"/>
                <a:gd name="T12" fmla="*/ 2147483647 w 28"/>
                <a:gd name="T13" fmla="*/ 0 h 19"/>
                <a:gd name="T14" fmla="*/ 2147483647 w 28"/>
                <a:gd name="T15" fmla="*/ 0 h 19"/>
                <a:gd name="T16" fmla="*/ 2147483647 w 28"/>
                <a:gd name="T17" fmla="*/ 0 h 19"/>
                <a:gd name="T18" fmla="*/ 2147483647 w 28"/>
                <a:gd name="T19" fmla="*/ 0 h 19"/>
                <a:gd name="T20" fmla="*/ 2147483647 w 28"/>
                <a:gd name="T21" fmla="*/ 0 h 19"/>
                <a:gd name="T22" fmla="*/ 2147483647 w 28"/>
                <a:gd name="T23" fmla="*/ 0 h 19"/>
                <a:gd name="T24" fmla="*/ 0 w 28"/>
                <a:gd name="T25" fmla="*/ 0 h 19"/>
                <a:gd name="T26" fmla="*/ 2147483647 w 28"/>
                <a:gd name="T27" fmla="*/ 0 h 19"/>
                <a:gd name="T28" fmla="*/ 2147483647 w 28"/>
                <a:gd name="T29" fmla="*/ 0 h 19"/>
                <a:gd name="T30" fmla="*/ 2147483647 w 28"/>
                <a:gd name="T31" fmla="*/ 0 h 19"/>
                <a:gd name="T32" fmla="*/ 2147483647 w 28"/>
                <a:gd name="T33" fmla="*/ 0 h 19"/>
                <a:gd name="T34" fmla="*/ 2147483647 w 28"/>
                <a:gd name="T35" fmla="*/ 0 h 19"/>
                <a:gd name="T36" fmla="*/ 2147483647 w 28"/>
                <a:gd name="T37" fmla="*/ 0 h 19"/>
                <a:gd name="T38" fmla="*/ 2147483647 w 28"/>
                <a:gd name="T39" fmla="*/ 0 h 19"/>
                <a:gd name="T40" fmla="*/ 2147483647 w 28"/>
                <a:gd name="T41" fmla="*/ 0 h 19"/>
                <a:gd name="T42" fmla="*/ 2147483647 w 28"/>
                <a:gd name="T43" fmla="*/ 0 h 19"/>
                <a:gd name="T44" fmla="*/ 2147483647 w 28"/>
                <a:gd name="T45" fmla="*/ 0 h 19"/>
                <a:gd name="T46" fmla="*/ 2147483647 w 28"/>
                <a:gd name="T47" fmla="*/ 0 h 19"/>
                <a:gd name="T48" fmla="*/ 2147483647 w 28"/>
                <a:gd name="T49" fmla="*/ 0 h 1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8"/>
                <a:gd name="T76" fmla="*/ 0 h 19"/>
                <a:gd name="T77" fmla="*/ 28 w 28"/>
                <a:gd name="T78" fmla="*/ 0 h 1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8" h="19">
                  <a:moveTo>
                    <a:pt x="27" y="3"/>
                  </a:moveTo>
                  <a:lnTo>
                    <a:pt x="24" y="2"/>
                  </a:lnTo>
                  <a:lnTo>
                    <a:pt x="22" y="0"/>
                  </a:lnTo>
                  <a:lnTo>
                    <a:pt x="19" y="0"/>
                  </a:lnTo>
                  <a:lnTo>
                    <a:pt x="16" y="0"/>
                  </a:lnTo>
                  <a:lnTo>
                    <a:pt x="13" y="1"/>
                  </a:lnTo>
                  <a:lnTo>
                    <a:pt x="9" y="3"/>
                  </a:lnTo>
                  <a:lnTo>
                    <a:pt x="7" y="5"/>
                  </a:lnTo>
                  <a:lnTo>
                    <a:pt x="4" y="9"/>
                  </a:lnTo>
                  <a:lnTo>
                    <a:pt x="3" y="9"/>
                  </a:lnTo>
                  <a:lnTo>
                    <a:pt x="1" y="10"/>
                  </a:lnTo>
                  <a:lnTo>
                    <a:pt x="1" y="12"/>
                  </a:lnTo>
                  <a:lnTo>
                    <a:pt x="0" y="14"/>
                  </a:lnTo>
                  <a:lnTo>
                    <a:pt x="1" y="16"/>
                  </a:lnTo>
                  <a:lnTo>
                    <a:pt x="1" y="18"/>
                  </a:lnTo>
                  <a:lnTo>
                    <a:pt x="3" y="19"/>
                  </a:lnTo>
                  <a:lnTo>
                    <a:pt x="4" y="19"/>
                  </a:lnTo>
                  <a:lnTo>
                    <a:pt x="9" y="19"/>
                  </a:lnTo>
                  <a:lnTo>
                    <a:pt x="14" y="18"/>
                  </a:lnTo>
                  <a:lnTo>
                    <a:pt x="18" y="17"/>
                  </a:lnTo>
                  <a:lnTo>
                    <a:pt x="22" y="15"/>
                  </a:lnTo>
                  <a:lnTo>
                    <a:pt x="25" y="13"/>
                  </a:lnTo>
                  <a:lnTo>
                    <a:pt x="27" y="10"/>
                  </a:lnTo>
                  <a:lnTo>
                    <a:pt x="28" y="7"/>
                  </a:lnTo>
                  <a:lnTo>
                    <a:pt x="27" y="3"/>
                  </a:lnTo>
                  <a:close/>
                </a:path>
              </a:pathLst>
            </a:custGeom>
            <a:solidFill>
              <a:schemeClr val="accent3"/>
            </a:solidFill>
            <a:ln w="9525">
              <a:solidFill>
                <a:schemeClr val="accent3"/>
              </a:solidFill>
              <a:round/>
              <a:headEnd/>
              <a:tailEnd/>
            </a:ln>
          </p:spPr>
        </p:sp>
        <p:sp>
          <p:nvSpPr>
            <p:cNvPr id="67" name="Freeform 66"/>
            <p:cNvSpPr>
              <a:spLocks/>
            </p:cNvSpPr>
            <p:nvPr/>
          </p:nvSpPr>
          <p:spPr bwMode="auto">
            <a:xfrm>
              <a:off x="659595" y="3864525"/>
              <a:ext cx="8036" cy="0"/>
            </a:xfrm>
            <a:custGeom>
              <a:avLst/>
              <a:gdLst>
                <a:gd name="T0" fmla="*/ 2147483647 w 28"/>
                <a:gd name="T1" fmla="*/ 0 h 19"/>
                <a:gd name="T2" fmla="*/ 2147483647 w 28"/>
                <a:gd name="T3" fmla="*/ 0 h 19"/>
                <a:gd name="T4" fmla="*/ 2147483647 w 28"/>
                <a:gd name="T5" fmla="*/ 0 h 19"/>
                <a:gd name="T6" fmla="*/ 2147483647 w 28"/>
                <a:gd name="T7" fmla="*/ 0 h 19"/>
                <a:gd name="T8" fmla="*/ 2147483647 w 28"/>
                <a:gd name="T9" fmla="*/ 0 h 19"/>
                <a:gd name="T10" fmla="*/ 2147483647 w 28"/>
                <a:gd name="T11" fmla="*/ 0 h 19"/>
                <a:gd name="T12" fmla="*/ 2147483647 w 28"/>
                <a:gd name="T13" fmla="*/ 0 h 19"/>
                <a:gd name="T14" fmla="*/ 2147483647 w 28"/>
                <a:gd name="T15" fmla="*/ 0 h 19"/>
                <a:gd name="T16" fmla="*/ 2147483647 w 28"/>
                <a:gd name="T17" fmla="*/ 0 h 19"/>
                <a:gd name="T18" fmla="*/ 2147483647 w 28"/>
                <a:gd name="T19" fmla="*/ 0 h 19"/>
                <a:gd name="T20" fmla="*/ 2147483647 w 28"/>
                <a:gd name="T21" fmla="*/ 0 h 19"/>
                <a:gd name="T22" fmla="*/ 2147483647 w 28"/>
                <a:gd name="T23" fmla="*/ 0 h 19"/>
                <a:gd name="T24" fmla="*/ 0 w 28"/>
                <a:gd name="T25" fmla="*/ 0 h 19"/>
                <a:gd name="T26" fmla="*/ 2147483647 w 28"/>
                <a:gd name="T27" fmla="*/ 0 h 19"/>
                <a:gd name="T28" fmla="*/ 2147483647 w 28"/>
                <a:gd name="T29" fmla="*/ 0 h 19"/>
                <a:gd name="T30" fmla="*/ 2147483647 w 28"/>
                <a:gd name="T31" fmla="*/ 0 h 19"/>
                <a:gd name="T32" fmla="*/ 2147483647 w 28"/>
                <a:gd name="T33" fmla="*/ 0 h 19"/>
                <a:gd name="T34" fmla="*/ 2147483647 w 28"/>
                <a:gd name="T35" fmla="*/ 0 h 19"/>
                <a:gd name="T36" fmla="*/ 2147483647 w 28"/>
                <a:gd name="T37" fmla="*/ 0 h 19"/>
                <a:gd name="T38" fmla="*/ 2147483647 w 28"/>
                <a:gd name="T39" fmla="*/ 0 h 19"/>
                <a:gd name="T40" fmla="*/ 2147483647 w 28"/>
                <a:gd name="T41" fmla="*/ 0 h 19"/>
                <a:gd name="T42" fmla="*/ 2147483647 w 28"/>
                <a:gd name="T43" fmla="*/ 0 h 19"/>
                <a:gd name="T44" fmla="*/ 2147483647 w 28"/>
                <a:gd name="T45" fmla="*/ 0 h 19"/>
                <a:gd name="T46" fmla="*/ 2147483647 w 28"/>
                <a:gd name="T47" fmla="*/ 0 h 19"/>
                <a:gd name="T48" fmla="*/ 2147483647 w 28"/>
                <a:gd name="T49" fmla="*/ 0 h 1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8"/>
                <a:gd name="T76" fmla="*/ 0 h 19"/>
                <a:gd name="T77" fmla="*/ 28 w 28"/>
                <a:gd name="T78" fmla="*/ 0 h 1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8" h="19">
                  <a:moveTo>
                    <a:pt x="27" y="3"/>
                  </a:moveTo>
                  <a:lnTo>
                    <a:pt x="24" y="2"/>
                  </a:lnTo>
                  <a:lnTo>
                    <a:pt x="22" y="0"/>
                  </a:lnTo>
                  <a:lnTo>
                    <a:pt x="19" y="0"/>
                  </a:lnTo>
                  <a:lnTo>
                    <a:pt x="16" y="0"/>
                  </a:lnTo>
                  <a:lnTo>
                    <a:pt x="13" y="1"/>
                  </a:lnTo>
                  <a:lnTo>
                    <a:pt x="9" y="3"/>
                  </a:lnTo>
                  <a:lnTo>
                    <a:pt x="7" y="5"/>
                  </a:lnTo>
                  <a:lnTo>
                    <a:pt x="4" y="9"/>
                  </a:lnTo>
                  <a:lnTo>
                    <a:pt x="3" y="9"/>
                  </a:lnTo>
                  <a:lnTo>
                    <a:pt x="1" y="10"/>
                  </a:lnTo>
                  <a:lnTo>
                    <a:pt x="1" y="12"/>
                  </a:lnTo>
                  <a:lnTo>
                    <a:pt x="0" y="14"/>
                  </a:lnTo>
                  <a:lnTo>
                    <a:pt x="1" y="16"/>
                  </a:lnTo>
                  <a:lnTo>
                    <a:pt x="1" y="18"/>
                  </a:lnTo>
                  <a:lnTo>
                    <a:pt x="3" y="19"/>
                  </a:lnTo>
                  <a:lnTo>
                    <a:pt x="4" y="19"/>
                  </a:lnTo>
                  <a:lnTo>
                    <a:pt x="9" y="19"/>
                  </a:lnTo>
                  <a:lnTo>
                    <a:pt x="14" y="18"/>
                  </a:lnTo>
                  <a:lnTo>
                    <a:pt x="18" y="17"/>
                  </a:lnTo>
                  <a:lnTo>
                    <a:pt x="22" y="15"/>
                  </a:lnTo>
                  <a:lnTo>
                    <a:pt x="25" y="13"/>
                  </a:lnTo>
                  <a:lnTo>
                    <a:pt x="27" y="10"/>
                  </a:lnTo>
                  <a:lnTo>
                    <a:pt x="28" y="7"/>
                  </a:lnTo>
                  <a:lnTo>
                    <a:pt x="27" y="3"/>
                  </a:lnTo>
                </a:path>
              </a:pathLst>
            </a:custGeom>
            <a:solidFill>
              <a:schemeClr val="accent3"/>
            </a:solidFill>
            <a:ln w="0">
              <a:solidFill>
                <a:schemeClr val="accent3"/>
              </a:solidFill>
              <a:round/>
              <a:headEnd/>
              <a:tailEnd/>
            </a:ln>
          </p:spPr>
        </p:sp>
        <p:sp>
          <p:nvSpPr>
            <p:cNvPr id="68" name="Freeform 67"/>
            <p:cNvSpPr>
              <a:spLocks/>
            </p:cNvSpPr>
            <p:nvPr/>
          </p:nvSpPr>
          <p:spPr bwMode="auto">
            <a:xfrm>
              <a:off x="627450" y="3864525"/>
              <a:ext cx="8036" cy="0"/>
            </a:xfrm>
            <a:custGeom>
              <a:avLst/>
              <a:gdLst>
                <a:gd name="T0" fmla="*/ 2147483647 w 5"/>
                <a:gd name="T1" fmla="*/ 0 h 5"/>
                <a:gd name="T2" fmla="*/ 2147483647 w 5"/>
                <a:gd name="T3" fmla="*/ 0 h 5"/>
                <a:gd name="T4" fmla="*/ 0 w 5"/>
                <a:gd name="T5" fmla="*/ 0 h 5"/>
                <a:gd name="T6" fmla="*/ 0 w 5"/>
                <a:gd name="T7" fmla="*/ 0 h 5"/>
                <a:gd name="T8" fmla="*/ 0 w 5"/>
                <a:gd name="T9" fmla="*/ 0 h 5"/>
                <a:gd name="T10" fmla="*/ 2147483647 w 5"/>
                <a:gd name="T11" fmla="*/ 0 h 5"/>
                <a:gd name="T12" fmla="*/ 2147483647 w 5"/>
                <a:gd name="T13" fmla="*/ 0 h 5"/>
                <a:gd name="T14" fmla="*/ 2147483647 w 5"/>
                <a:gd name="T15" fmla="*/ 0 h 5"/>
                <a:gd name="T16" fmla="*/ 2147483647 w 5"/>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5"/>
                <a:gd name="T29" fmla="*/ 5 w 5"/>
                <a:gd name="T30" fmla="*/ 0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5">
                  <a:moveTo>
                    <a:pt x="5" y="0"/>
                  </a:moveTo>
                  <a:lnTo>
                    <a:pt x="2" y="0"/>
                  </a:lnTo>
                  <a:lnTo>
                    <a:pt x="0" y="0"/>
                  </a:lnTo>
                  <a:lnTo>
                    <a:pt x="0" y="2"/>
                  </a:lnTo>
                  <a:lnTo>
                    <a:pt x="0" y="5"/>
                  </a:lnTo>
                  <a:lnTo>
                    <a:pt x="2" y="5"/>
                  </a:lnTo>
                  <a:lnTo>
                    <a:pt x="5" y="5"/>
                  </a:lnTo>
                  <a:lnTo>
                    <a:pt x="5" y="2"/>
                  </a:lnTo>
                  <a:lnTo>
                    <a:pt x="5" y="0"/>
                  </a:lnTo>
                  <a:close/>
                </a:path>
              </a:pathLst>
            </a:custGeom>
            <a:solidFill>
              <a:schemeClr val="accent3"/>
            </a:solidFill>
            <a:ln w="9525">
              <a:solidFill>
                <a:schemeClr val="accent3"/>
              </a:solidFill>
              <a:round/>
              <a:headEnd/>
              <a:tailEnd/>
            </a:ln>
          </p:spPr>
        </p:sp>
        <p:sp>
          <p:nvSpPr>
            <p:cNvPr id="69" name="Freeform 68"/>
            <p:cNvSpPr>
              <a:spLocks/>
            </p:cNvSpPr>
            <p:nvPr/>
          </p:nvSpPr>
          <p:spPr bwMode="auto">
            <a:xfrm>
              <a:off x="627450" y="3864525"/>
              <a:ext cx="8036" cy="0"/>
            </a:xfrm>
            <a:custGeom>
              <a:avLst/>
              <a:gdLst>
                <a:gd name="T0" fmla="*/ 2147483647 w 5"/>
                <a:gd name="T1" fmla="*/ 0 h 5"/>
                <a:gd name="T2" fmla="*/ 2147483647 w 5"/>
                <a:gd name="T3" fmla="*/ 0 h 5"/>
                <a:gd name="T4" fmla="*/ 0 w 5"/>
                <a:gd name="T5" fmla="*/ 0 h 5"/>
                <a:gd name="T6" fmla="*/ 0 w 5"/>
                <a:gd name="T7" fmla="*/ 0 h 5"/>
                <a:gd name="T8" fmla="*/ 0 w 5"/>
                <a:gd name="T9" fmla="*/ 0 h 5"/>
                <a:gd name="T10" fmla="*/ 2147483647 w 5"/>
                <a:gd name="T11" fmla="*/ 0 h 5"/>
                <a:gd name="T12" fmla="*/ 2147483647 w 5"/>
                <a:gd name="T13" fmla="*/ 0 h 5"/>
                <a:gd name="T14" fmla="*/ 2147483647 w 5"/>
                <a:gd name="T15" fmla="*/ 0 h 5"/>
                <a:gd name="T16" fmla="*/ 2147483647 w 5"/>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5"/>
                <a:gd name="T29" fmla="*/ 5 w 5"/>
                <a:gd name="T30" fmla="*/ 0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5">
                  <a:moveTo>
                    <a:pt x="5" y="0"/>
                  </a:moveTo>
                  <a:lnTo>
                    <a:pt x="2" y="0"/>
                  </a:lnTo>
                  <a:lnTo>
                    <a:pt x="0" y="0"/>
                  </a:lnTo>
                  <a:lnTo>
                    <a:pt x="0" y="2"/>
                  </a:lnTo>
                  <a:lnTo>
                    <a:pt x="0" y="5"/>
                  </a:lnTo>
                  <a:lnTo>
                    <a:pt x="2" y="5"/>
                  </a:lnTo>
                  <a:lnTo>
                    <a:pt x="5" y="5"/>
                  </a:lnTo>
                  <a:lnTo>
                    <a:pt x="5" y="2"/>
                  </a:lnTo>
                  <a:lnTo>
                    <a:pt x="5" y="0"/>
                  </a:lnTo>
                </a:path>
              </a:pathLst>
            </a:custGeom>
            <a:solidFill>
              <a:schemeClr val="accent3"/>
            </a:solidFill>
            <a:ln w="0">
              <a:solidFill>
                <a:schemeClr val="accent3"/>
              </a:solidFill>
              <a:round/>
              <a:headEnd/>
              <a:tailEnd/>
            </a:ln>
          </p:spPr>
        </p:sp>
        <p:sp>
          <p:nvSpPr>
            <p:cNvPr id="70" name="Freeform 69"/>
            <p:cNvSpPr>
              <a:spLocks/>
            </p:cNvSpPr>
            <p:nvPr/>
          </p:nvSpPr>
          <p:spPr bwMode="auto">
            <a:xfrm>
              <a:off x="611378" y="3848444"/>
              <a:ext cx="16072" cy="16081"/>
            </a:xfrm>
            <a:custGeom>
              <a:avLst/>
              <a:gdLst>
                <a:gd name="T0" fmla="*/ 2147483647 w 56"/>
                <a:gd name="T1" fmla="*/ 2147483647 h 65"/>
                <a:gd name="T2" fmla="*/ 2147483647 w 56"/>
                <a:gd name="T3" fmla="*/ 2147483647 h 65"/>
                <a:gd name="T4" fmla="*/ 2147483647 w 56"/>
                <a:gd name="T5" fmla="*/ 2147483647 h 65"/>
                <a:gd name="T6" fmla="*/ 2147483647 w 56"/>
                <a:gd name="T7" fmla="*/ 2147483647 h 65"/>
                <a:gd name="T8" fmla="*/ 2147483647 w 56"/>
                <a:gd name="T9" fmla="*/ 0 h 65"/>
                <a:gd name="T10" fmla="*/ 2147483647 w 56"/>
                <a:gd name="T11" fmla="*/ 2147483647 h 65"/>
                <a:gd name="T12" fmla="*/ 2147483647 w 56"/>
                <a:gd name="T13" fmla="*/ 2147483647 h 65"/>
                <a:gd name="T14" fmla="*/ 2147483647 w 56"/>
                <a:gd name="T15" fmla="*/ 2147483647 h 65"/>
                <a:gd name="T16" fmla="*/ 2147483647 w 56"/>
                <a:gd name="T17" fmla="*/ 2147483647 h 65"/>
                <a:gd name="T18" fmla="*/ 2147483647 w 56"/>
                <a:gd name="T19" fmla="*/ 2147483647 h 65"/>
                <a:gd name="T20" fmla="*/ 2147483647 w 56"/>
                <a:gd name="T21" fmla="*/ 2147483647 h 65"/>
                <a:gd name="T22" fmla="*/ 2147483647 w 56"/>
                <a:gd name="T23" fmla="*/ 2147483647 h 65"/>
                <a:gd name="T24" fmla="*/ 2147483647 w 56"/>
                <a:gd name="T25" fmla="*/ 2147483647 h 65"/>
                <a:gd name="T26" fmla="*/ 2147483647 w 56"/>
                <a:gd name="T27" fmla="*/ 2147483647 h 65"/>
                <a:gd name="T28" fmla="*/ 2147483647 w 56"/>
                <a:gd name="T29" fmla="*/ 2147483647 h 65"/>
                <a:gd name="T30" fmla="*/ 2147483647 w 56"/>
                <a:gd name="T31" fmla="*/ 2147483647 h 65"/>
                <a:gd name="T32" fmla="*/ 2147483647 w 56"/>
                <a:gd name="T33" fmla="*/ 2147483647 h 65"/>
                <a:gd name="T34" fmla="*/ 2147483647 w 56"/>
                <a:gd name="T35" fmla="*/ 2147483647 h 65"/>
                <a:gd name="T36" fmla="*/ 2147483647 w 56"/>
                <a:gd name="T37" fmla="*/ 2147483647 h 65"/>
                <a:gd name="T38" fmla="*/ 2147483647 w 56"/>
                <a:gd name="T39" fmla="*/ 2147483647 h 65"/>
                <a:gd name="T40" fmla="*/ 2147483647 w 56"/>
                <a:gd name="T41" fmla="*/ 2147483647 h 65"/>
                <a:gd name="T42" fmla="*/ 2147483647 w 56"/>
                <a:gd name="T43" fmla="*/ 2147483647 h 65"/>
                <a:gd name="T44" fmla="*/ 2147483647 w 56"/>
                <a:gd name="T45" fmla="*/ 2147483647 h 65"/>
                <a:gd name="T46" fmla="*/ 2147483647 w 56"/>
                <a:gd name="T47" fmla="*/ 2147483647 h 65"/>
                <a:gd name="T48" fmla="*/ 0 w 56"/>
                <a:gd name="T49" fmla="*/ 2147483647 h 65"/>
                <a:gd name="T50" fmla="*/ 2147483647 w 56"/>
                <a:gd name="T51" fmla="*/ 2147483647 h 65"/>
                <a:gd name="T52" fmla="*/ 2147483647 w 56"/>
                <a:gd name="T53" fmla="*/ 2147483647 h 65"/>
                <a:gd name="T54" fmla="*/ 2147483647 w 56"/>
                <a:gd name="T55" fmla="*/ 2147483647 h 65"/>
                <a:gd name="T56" fmla="*/ 2147483647 w 56"/>
                <a:gd name="T57" fmla="*/ 2147483647 h 65"/>
                <a:gd name="T58" fmla="*/ 2147483647 w 56"/>
                <a:gd name="T59" fmla="*/ 2147483647 h 65"/>
                <a:gd name="T60" fmla="*/ 2147483647 w 56"/>
                <a:gd name="T61" fmla="*/ 2147483647 h 65"/>
                <a:gd name="T62" fmla="*/ 2147483647 w 56"/>
                <a:gd name="T63" fmla="*/ 2147483647 h 65"/>
                <a:gd name="T64" fmla="*/ 2147483647 w 56"/>
                <a:gd name="T65" fmla="*/ 2147483647 h 6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6"/>
                <a:gd name="T100" fmla="*/ 0 h 65"/>
                <a:gd name="T101" fmla="*/ 56 w 56"/>
                <a:gd name="T102" fmla="*/ 65 h 6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6" h="65">
                  <a:moveTo>
                    <a:pt x="21" y="32"/>
                  </a:moveTo>
                  <a:lnTo>
                    <a:pt x="26" y="24"/>
                  </a:lnTo>
                  <a:lnTo>
                    <a:pt x="33" y="16"/>
                  </a:lnTo>
                  <a:lnTo>
                    <a:pt x="43" y="8"/>
                  </a:lnTo>
                  <a:lnTo>
                    <a:pt x="54" y="0"/>
                  </a:lnTo>
                  <a:lnTo>
                    <a:pt x="55" y="4"/>
                  </a:lnTo>
                  <a:lnTo>
                    <a:pt x="56" y="7"/>
                  </a:lnTo>
                  <a:lnTo>
                    <a:pt x="56" y="11"/>
                  </a:lnTo>
                  <a:lnTo>
                    <a:pt x="56" y="13"/>
                  </a:lnTo>
                  <a:lnTo>
                    <a:pt x="53" y="18"/>
                  </a:lnTo>
                  <a:lnTo>
                    <a:pt x="49" y="23"/>
                  </a:lnTo>
                  <a:lnTo>
                    <a:pt x="40" y="30"/>
                  </a:lnTo>
                  <a:lnTo>
                    <a:pt x="31" y="38"/>
                  </a:lnTo>
                  <a:lnTo>
                    <a:pt x="34" y="46"/>
                  </a:lnTo>
                  <a:lnTo>
                    <a:pt x="38" y="49"/>
                  </a:lnTo>
                  <a:lnTo>
                    <a:pt x="35" y="53"/>
                  </a:lnTo>
                  <a:lnTo>
                    <a:pt x="32" y="56"/>
                  </a:lnTo>
                  <a:lnTo>
                    <a:pt x="29" y="59"/>
                  </a:lnTo>
                  <a:lnTo>
                    <a:pt x="26" y="61"/>
                  </a:lnTo>
                  <a:lnTo>
                    <a:pt x="20" y="64"/>
                  </a:lnTo>
                  <a:lnTo>
                    <a:pt x="16" y="65"/>
                  </a:lnTo>
                  <a:lnTo>
                    <a:pt x="11" y="62"/>
                  </a:lnTo>
                  <a:lnTo>
                    <a:pt x="8" y="59"/>
                  </a:lnTo>
                  <a:lnTo>
                    <a:pt x="3" y="55"/>
                  </a:lnTo>
                  <a:lnTo>
                    <a:pt x="0" y="49"/>
                  </a:lnTo>
                  <a:lnTo>
                    <a:pt x="5" y="49"/>
                  </a:lnTo>
                  <a:lnTo>
                    <a:pt x="8" y="47"/>
                  </a:lnTo>
                  <a:lnTo>
                    <a:pt x="10" y="45"/>
                  </a:lnTo>
                  <a:lnTo>
                    <a:pt x="12" y="43"/>
                  </a:lnTo>
                  <a:lnTo>
                    <a:pt x="14" y="41"/>
                  </a:lnTo>
                  <a:lnTo>
                    <a:pt x="15" y="38"/>
                  </a:lnTo>
                  <a:lnTo>
                    <a:pt x="17" y="34"/>
                  </a:lnTo>
                  <a:lnTo>
                    <a:pt x="21" y="32"/>
                  </a:lnTo>
                  <a:close/>
                </a:path>
              </a:pathLst>
            </a:custGeom>
            <a:solidFill>
              <a:schemeClr val="tx1">
                <a:lumMod val="50000"/>
                <a:lumOff val="50000"/>
              </a:schemeClr>
            </a:solidFill>
            <a:ln w="9525">
              <a:solidFill>
                <a:schemeClr val="tx1">
                  <a:lumMod val="50000"/>
                  <a:lumOff val="50000"/>
                </a:schemeClr>
              </a:solidFill>
              <a:round/>
              <a:headEnd/>
              <a:tailEnd/>
            </a:ln>
          </p:spPr>
        </p:sp>
        <p:sp>
          <p:nvSpPr>
            <p:cNvPr id="71" name="Freeform 70"/>
            <p:cNvSpPr>
              <a:spLocks/>
            </p:cNvSpPr>
            <p:nvPr/>
          </p:nvSpPr>
          <p:spPr bwMode="auto">
            <a:xfrm>
              <a:off x="539053" y="3800201"/>
              <a:ext cx="16072" cy="8040"/>
            </a:xfrm>
            <a:custGeom>
              <a:avLst/>
              <a:gdLst>
                <a:gd name="T0" fmla="*/ 0 w 55"/>
                <a:gd name="T1" fmla="*/ 2147483647 h 43"/>
                <a:gd name="T2" fmla="*/ 2147483647 w 55"/>
                <a:gd name="T3" fmla="*/ 2147483647 h 43"/>
                <a:gd name="T4" fmla="*/ 2147483647 w 55"/>
                <a:gd name="T5" fmla="*/ 2147483647 h 43"/>
                <a:gd name="T6" fmla="*/ 2147483647 w 55"/>
                <a:gd name="T7" fmla="*/ 2147483647 h 43"/>
                <a:gd name="T8" fmla="*/ 2147483647 w 55"/>
                <a:gd name="T9" fmla="*/ 2147483647 h 43"/>
                <a:gd name="T10" fmla="*/ 2147483647 w 55"/>
                <a:gd name="T11" fmla="*/ 2147483647 h 43"/>
                <a:gd name="T12" fmla="*/ 2147483647 w 55"/>
                <a:gd name="T13" fmla="*/ 0 h 43"/>
                <a:gd name="T14" fmla="*/ 2147483647 w 55"/>
                <a:gd name="T15" fmla="*/ 2147483647 h 43"/>
                <a:gd name="T16" fmla="*/ 2147483647 w 55"/>
                <a:gd name="T17" fmla="*/ 2147483647 h 43"/>
                <a:gd name="T18" fmla="*/ 2147483647 w 55"/>
                <a:gd name="T19" fmla="*/ 2147483647 h 43"/>
                <a:gd name="T20" fmla="*/ 2147483647 w 55"/>
                <a:gd name="T21" fmla="*/ 2147483647 h 43"/>
                <a:gd name="T22" fmla="*/ 2147483647 w 55"/>
                <a:gd name="T23" fmla="*/ 2147483647 h 43"/>
                <a:gd name="T24" fmla="*/ 2147483647 w 55"/>
                <a:gd name="T25" fmla="*/ 2147483647 h 43"/>
                <a:gd name="T26" fmla="*/ 2147483647 w 55"/>
                <a:gd name="T27" fmla="*/ 2147483647 h 43"/>
                <a:gd name="T28" fmla="*/ 2147483647 w 55"/>
                <a:gd name="T29" fmla="*/ 2147483647 h 43"/>
                <a:gd name="T30" fmla="*/ 2147483647 w 55"/>
                <a:gd name="T31" fmla="*/ 2147483647 h 43"/>
                <a:gd name="T32" fmla="*/ 2147483647 w 55"/>
                <a:gd name="T33" fmla="*/ 2147483647 h 43"/>
                <a:gd name="T34" fmla="*/ 2147483647 w 55"/>
                <a:gd name="T35" fmla="*/ 2147483647 h 43"/>
                <a:gd name="T36" fmla="*/ 2147483647 w 55"/>
                <a:gd name="T37" fmla="*/ 2147483647 h 43"/>
                <a:gd name="T38" fmla="*/ 2147483647 w 55"/>
                <a:gd name="T39" fmla="*/ 2147483647 h 43"/>
                <a:gd name="T40" fmla="*/ 2147483647 w 55"/>
                <a:gd name="T41" fmla="*/ 2147483647 h 43"/>
                <a:gd name="T42" fmla="*/ 2147483647 w 55"/>
                <a:gd name="T43" fmla="*/ 2147483647 h 43"/>
                <a:gd name="T44" fmla="*/ 2147483647 w 55"/>
                <a:gd name="T45" fmla="*/ 2147483647 h 43"/>
                <a:gd name="T46" fmla="*/ 2147483647 w 55"/>
                <a:gd name="T47" fmla="*/ 2147483647 h 43"/>
                <a:gd name="T48" fmla="*/ 2147483647 w 55"/>
                <a:gd name="T49" fmla="*/ 2147483647 h 43"/>
                <a:gd name="T50" fmla="*/ 2147483647 w 55"/>
                <a:gd name="T51" fmla="*/ 2147483647 h 43"/>
                <a:gd name="T52" fmla="*/ 0 w 55"/>
                <a:gd name="T53" fmla="*/ 2147483647 h 4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5"/>
                <a:gd name="T82" fmla="*/ 0 h 43"/>
                <a:gd name="T83" fmla="*/ 55 w 55"/>
                <a:gd name="T84" fmla="*/ 43 h 4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5" h="43">
                  <a:moveTo>
                    <a:pt x="0" y="33"/>
                  </a:moveTo>
                  <a:lnTo>
                    <a:pt x="14" y="25"/>
                  </a:lnTo>
                  <a:lnTo>
                    <a:pt x="27" y="19"/>
                  </a:lnTo>
                  <a:lnTo>
                    <a:pt x="34" y="14"/>
                  </a:lnTo>
                  <a:lnTo>
                    <a:pt x="41" y="10"/>
                  </a:lnTo>
                  <a:lnTo>
                    <a:pt x="48" y="5"/>
                  </a:lnTo>
                  <a:lnTo>
                    <a:pt x="54" y="0"/>
                  </a:lnTo>
                  <a:lnTo>
                    <a:pt x="55" y="3"/>
                  </a:lnTo>
                  <a:lnTo>
                    <a:pt x="55" y="7"/>
                  </a:lnTo>
                  <a:lnTo>
                    <a:pt x="54" y="10"/>
                  </a:lnTo>
                  <a:lnTo>
                    <a:pt x="53" y="12"/>
                  </a:lnTo>
                  <a:lnTo>
                    <a:pt x="50" y="17"/>
                  </a:lnTo>
                  <a:lnTo>
                    <a:pt x="47" y="22"/>
                  </a:lnTo>
                  <a:lnTo>
                    <a:pt x="43" y="26"/>
                  </a:lnTo>
                  <a:lnTo>
                    <a:pt x="41" y="31"/>
                  </a:lnTo>
                  <a:lnTo>
                    <a:pt x="41" y="33"/>
                  </a:lnTo>
                  <a:lnTo>
                    <a:pt x="41" y="36"/>
                  </a:lnTo>
                  <a:lnTo>
                    <a:pt x="42" y="39"/>
                  </a:lnTo>
                  <a:lnTo>
                    <a:pt x="43" y="43"/>
                  </a:lnTo>
                  <a:lnTo>
                    <a:pt x="38" y="43"/>
                  </a:lnTo>
                  <a:lnTo>
                    <a:pt x="33" y="43"/>
                  </a:lnTo>
                  <a:lnTo>
                    <a:pt x="29" y="40"/>
                  </a:lnTo>
                  <a:lnTo>
                    <a:pt x="25" y="38"/>
                  </a:lnTo>
                  <a:lnTo>
                    <a:pt x="21" y="37"/>
                  </a:lnTo>
                  <a:lnTo>
                    <a:pt x="17" y="36"/>
                  </a:lnTo>
                  <a:lnTo>
                    <a:pt x="8" y="35"/>
                  </a:lnTo>
                  <a:lnTo>
                    <a:pt x="0" y="33"/>
                  </a:lnTo>
                  <a:close/>
                </a:path>
              </a:pathLst>
            </a:custGeom>
            <a:solidFill>
              <a:schemeClr val="tx1">
                <a:lumMod val="50000"/>
                <a:lumOff val="50000"/>
              </a:schemeClr>
            </a:solidFill>
            <a:ln w="9525">
              <a:solidFill>
                <a:schemeClr val="tx1">
                  <a:lumMod val="50000"/>
                  <a:lumOff val="50000"/>
                </a:schemeClr>
              </a:solidFill>
              <a:round/>
              <a:headEnd/>
              <a:tailEnd/>
            </a:ln>
          </p:spPr>
        </p:sp>
        <p:sp>
          <p:nvSpPr>
            <p:cNvPr id="72" name="Freeform 71"/>
            <p:cNvSpPr>
              <a:spLocks/>
            </p:cNvSpPr>
            <p:nvPr/>
          </p:nvSpPr>
          <p:spPr bwMode="auto">
            <a:xfrm>
              <a:off x="579234" y="3824323"/>
              <a:ext cx="8036" cy="8040"/>
            </a:xfrm>
            <a:custGeom>
              <a:avLst/>
              <a:gdLst>
                <a:gd name="T0" fmla="*/ 2147483647 w 11"/>
                <a:gd name="T1" fmla="*/ 0 h 6"/>
                <a:gd name="T2" fmla="*/ 2147483647 w 11"/>
                <a:gd name="T3" fmla="*/ 0 h 6"/>
                <a:gd name="T4" fmla="*/ 0 w 11"/>
                <a:gd name="T5" fmla="*/ 0 h 6"/>
                <a:gd name="T6" fmla="*/ 0 w 11"/>
                <a:gd name="T7" fmla="*/ 2147483647 h 6"/>
                <a:gd name="T8" fmla="*/ 0 w 11"/>
                <a:gd name="T9" fmla="*/ 2147483647 h 6"/>
                <a:gd name="T10" fmla="*/ 2147483647 w 11"/>
                <a:gd name="T11" fmla="*/ 2147483647 h 6"/>
                <a:gd name="T12" fmla="*/ 2147483647 w 11"/>
                <a:gd name="T13" fmla="*/ 2147483647 h 6"/>
                <a:gd name="T14" fmla="*/ 2147483647 w 11"/>
                <a:gd name="T15" fmla="*/ 2147483647 h 6"/>
                <a:gd name="T16" fmla="*/ 2147483647 w 11"/>
                <a:gd name="T17" fmla="*/ 0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
                <a:gd name="T28" fmla="*/ 0 h 6"/>
                <a:gd name="T29" fmla="*/ 11 w 11"/>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 h="6">
                  <a:moveTo>
                    <a:pt x="11" y="0"/>
                  </a:moveTo>
                  <a:lnTo>
                    <a:pt x="4" y="0"/>
                  </a:lnTo>
                  <a:lnTo>
                    <a:pt x="0" y="0"/>
                  </a:lnTo>
                  <a:lnTo>
                    <a:pt x="0" y="3"/>
                  </a:lnTo>
                  <a:lnTo>
                    <a:pt x="0" y="6"/>
                  </a:lnTo>
                  <a:lnTo>
                    <a:pt x="4" y="6"/>
                  </a:lnTo>
                  <a:lnTo>
                    <a:pt x="11" y="6"/>
                  </a:lnTo>
                  <a:lnTo>
                    <a:pt x="11" y="3"/>
                  </a:lnTo>
                  <a:lnTo>
                    <a:pt x="11" y="0"/>
                  </a:lnTo>
                  <a:close/>
                </a:path>
              </a:pathLst>
            </a:custGeom>
            <a:solidFill>
              <a:schemeClr val="tx1">
                <a:lumMod val="50000"/>
                <a:lumOff val="50000"/>
              </a:schemeClr>
            </a:solidFill>
            <a:ln w="9525">
              <a:solidFill>
                <a:schemeClr val="tx1">
                  <a:lumMod val="50000"/>
                  <a:lumOff val="50000"/>
                </a:schemeClr>
              </a:solidFill>
              <a:round/>
              <a:headEnd/>
              <a:tailEnd/>
            </a:ln>
          </p:spPr>
        </p:sp>
        <p:grpSp>
          <p:nvGrpSpPr>
            <p:cNvPr id="73" name="HI"/>
            <p:cNvGrpSpPr>
              <a:grpSpLocks/>
            </p:cNvGrpSpPr>
            <p:nvPr/>
          </p:nvGrpSpPr>
          <p:grpSpPr bwMode="auto">
            <a:xfrm>
              <a:off x="1941358" y="3315070"/>
              <a:ext cx="393769" cy="249256"/>
              <a:chOff x="1514475" y="2533650"/>
              <a:chExt cx="49" cy="31"/>
            </a:xfrm>
            <a:solidFill>
              <a:schemeClr val="tx1">
                <a:lumMod val="50000"/>
                <a:lumOff val="50000"/>
              </a:schemeClr>
            </a:solidFill>
          </p:grpSpPr>
          <p:sp>
            <p:nvSpPr>
              <p:cNvPr id="85" name="Freeform 84"/>
              <p:cNvSpPr>
                <a:spLocks/>
              </p:cNvSpPr>
              <p:nvPr/>
            </p:nvSpPr>
            <p:spPr bwMode="auto">
              <a:xfrm>
                <a:off x="1514475" y="2533650"/>
                <a:ext cx="2" cy="3"/>
              </a:xfrm>
              <a:custGeom>
                <a:avLst/>
                <a:gdLst>
                  <a:gd name="T0" fmla="*/ 0 w 65"/>
                  <a:gd name="T1" fmla="*/ 0 h 108"/>
                  <a:gd name="T2" fmla="*/ 0 w 65"/>
                  <a:gd name="T3" fmla="*/ 0 h 108"/>
                  <a:gd name="T4" fmla="*/ 0 w 65"/>
                  <a:gd name="T5" fmla="*/ 0 h 108"/>
                  <a:gd name="T6" fmla="*/ 0 w 65"/>
                  <a:gd name="T7" fmla="*/ 0 h 108"/>
                  <a:gd name="T8" fmla="*/ 0 w 65"/>
                  <a:gd name="T9" fmla="*/ 0 h 108"/>
                  <a:gd name="T10" fmla="*/ 0 60000 65536"/>
                  <a:gd name="T11" fmla="*/ 0 60000 65536"/>
                  <a:gd name="T12" fmla="*/ 0 60000 65536"/>
                  <a:gd name="T13" fmla="*/ 0 60000 65536"/>
                  <a:gd name="T14" fmla="*/ 0 60000 65536"/>
                  <a:gd name="T15" fmla="*/ 0 w 65"/>
                  <a:gd name="T16" fmla="*/ 0 h 108"/>
                  <a:gd name="T17" fmla="*/ 65 w 65"/>
                  <a:gd name="T18" fmla="*/ 108 h 108"/>
                </a:gdLst>
                <a:ahLst/>
                <a:cxnLst>
                  <a:cxn ang="T10">
                    <a:pos x="T0" y="T1"/>
                  </a:cxn>
                  <a:cxn ang="T11">
                    <a:pos x="T2" y="T3"/>
                  </a:cxn>
                  <a:cxn ang="T12">
                    <a:pos x="T4" y="T5"/>
                  </a:cxn>
                  <a:cxn ang="T13">
                    <a:pos x="T6" y="T7"/>
                  </a:cxn>
                  <a:cxn ang="T14">
                    <a:pos x="T8" y="T9"/>
                  </a:cxn>
                </a:cxnLst>
                <a:rect l="T15" t="T16" r="T17" b="T18"/>
                <a:pathLst>
                  <a:path w="65" h="108">
                    <a:moveTo>
                      <a:pt x="0" y="108"/>
                    </a:moveTo>
                    <a:lnTo>
                      <a:pt x="65" y="37"/>
                    </a:lnTo>
                    <a:lnTo>
                      <a:pt x="65" y="0"/>
                    </a:lnTo>
                    <a:lnTo>
                      <a:pt x="0" y="70"/>
                    </a:lnTo>
                    <a:lnTo>
                      <a:pt x="0" y="108"/>
                    </a:lnTo>
                    <a:close/>
                  </a:path>
                </a:pathLst>
              </a:custGeom>
              <a:grpFill/>
              <a:ln w="9525">
                <a:solidFill>
                  <a:schemeClr val="tx1">
                    <a:lumMod val="50000"/>
                    <a:lumOff val="50000"/>
                  </a:schemeClr>
                </a:solidFill>
                <a:round/>
                <a:headEnd/>
                <a:tailEnd/>
              </a:ln>
            </p:spPr>
          </p:sp>
          <p:sp>
            <p:nvSpPr>
              <p:cNvPr id="86" name="Freeform 85"/>
              <p:cNvSpPr>
                <a:spLocks/>
              </p:cNvSpPr>
              <p:nvPr/>
            </p:nvSpPr>
            <p:spPr bwMode="auto">
              <a:xfrm>
                <a:off x="1514479" y="2533650"/>
                <a:ext cx="6" cy="3"/>
              </a:xfrm>
              <a:custGeom>
                <a:avLst/>
                <a:gdLst>
                  <a:gd name="T0" fmla="*/ 0 w 179"/>
                  <a:gd name="T1" fmla="*/ 0 h 108"/>
                  <a:gd name="T2" fmla="*/ 0 w 179"/>
                  <a:gd name="T3" fmla="*/ 0 h 108"/>
                  <a:gd name="T4" fmla="*/ 0 w 179"/>
                  <a:gd name="T5" fmla="*/ 0 h 108"/>
                  <a:gd name="T6" fmla="*/ 0 w 179"/>
                  <a:gd name="T7" fmla="*/ 0 h 108"/>
                  <a:gd name="T8" fmla="*/ 0 w 179"/>
                  <a:gd name="T9" fmla="*/ 0 h 108"/>
                  <a:gd name="T10" fmla="*/ 0 w 179"/>
                  <a:gd name="T11" fmla="*/ 0 h 108"/>
                  <a:gd name="T12" fmla="*/ 0 w 179"/>
                  <a:gd name="T13" fmla="*/ 0 h 108"/>
                  <a:gd name="T14" fmla="*/ 0 60000 65536"/>
                  <a:gd name="T15" fmla="*/ 0 60000 65536"/>
                  <a:gd name="T16" fmla="*/ 0 60000 65536"/>
                  <a:gd name="T17" fmla="*/ 0 60000 65536"/>
                  <a:gd name="T18" fmla="*/ 0 60000 65536"/>
                  <a:gd name="T19" fmla="*/ 0 60000 65536"/>
                  <a:gd name="T20" fmla="*/ 0 60000 65536"/>
                  <a:gd name="T21" fmla="*/ 0 w 179"/>
                  <a:gd name="T22" fmla="*/ 0 h 108"/>
                  <a:gd name="T23" fmla="*/ 179 w 179"/>
                  <a:gd name="T24" fmla="*/ 108 h 1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9" h="108">
                    <a:moveTo>
                      <a:pt x="0" y="70"/>
                    </a:moveTo>
                    <a:lnTo>
                      <a:pt x="71" y="108"/>
                    </a:lnTo>
                    <a:lnTo>
                      <a:pt x="141" y="108"/>
                    </a:lnTo>
                    <a:lnTo>
                      <a:pt x="179" y="37"/>
                    </a:lnTo>
                    <a:lnTo>
                      <a:pt x="109" y="0"/>
                    </a:lnTo>
                    <a:lnTo>
                      <a:pt x="39" y="37"/>
                    </a:lnTo>
                    <a:lnTo>
                      <a:pt x="0" y="70"/>
                    </a:lnTo>
                    <a:close/>
                  </a:path>
                </a:pathLst>
              </a:custGeom>
              <a:grpFill/>
              <a:ln w="9525">
                <a:solidFill>
                  <a:schemeClr val="tx1">
                    <a:lumMod val="50000"/>
                    <a:lumOff val="50000"/>
                  </a:schemeClr>
                </a:solidFill>
                <a:round/>
                <a:headEnd/>
                <a:tailEnd/>
              </a:ln>
            </p:spPr>
          </p:sp>
          <p:sp>
            <p:nvSpPr>
              <p:cNvPr id="87" name="Freeform 86"/>
              <p:cNvSpPr>
                <a:spLocks/>
              </p:cNvSpPr>
              <p:nvPr/>
            </p:nvSpPr>
            <p:spPr bwMode="auto">
              <a:xfrm>
                <a:off x="1514493" y="2533655"/>
                <a:ext cx="5" cy="4"/>
              </a:xfrm>
              <a:custGeom>
                <a:avLst/>
                <a:gdLst>
                  <a:gd name="T0" fmla="*/ 0 w 174"/>
                  <a:gd name="T1" fmla="*/ 0 h 140"/>
                  <a:gd name="T2" fmla="*/ 0 w 174"/>
                  <a:gd name="T3" fmla="*/ 0 h 140"/>
                  <a:gd name="T4" fmla="*/ 0 w 174"/>
                  <a:gd name="T5" fmla="*/ 0 h 140"/>
                  <a:gd name="T6" fmla="*/ 0 w 174"/>
                  <a:gd name="T7" fmla="*/ 0 h 140"/>
                  <a:gd name="T8" fmla="*/ 0 w 174"/>
                  <a:gd name="T9" fmla="*/ 0 h 140"/>
                  <a:gd name="T10" fmla="*/ 0 w 174"/>
                  <a:gd name="T11" fmla="*/ 0 h 140"/>
                  <a:gd name="T12" fmla="*/ 0 60000 65536"/>
                  <a:gd name="T13" fmla="*/ 0 60000 65536"/>
                  <a:gd name="T14" fmla="*/ 0 60000 65536"/>
                  <a:gd name="T15" fmla="*/ 0 60000 65536"/>
                  <a:gd name="T16" fmla="*/ 0 60000 65536"/>
                  <a:gd name="T17" fmla="*/ 0 60000 65536"/>
                  <a:gd name="T18" fmla="*/ 0 w 174"/>
                  <a:gd name="T19" fmla="*/ 0 h 140"/>
                  <a:gd name="T20" fmla="*/ 174 w 174"/>
                  <a:gd name="T21" fmla="*/ 140 h 140"/>
                </a:gdLst>
                <a:ahLst/>
                <a:cxnLst>
                  <a:cxn ang="T12">
                    <a:pos x="T0" y="T1"/>
                  </a:cxn>
                  <a:cxn ang="T13">
                    <a:pos x="T2" y="T3"/>
                  </a:cxn>
                  <a:cxn ang="T14">
                    <a:pos x="T4" y="T5"/>
                  </a:cxn>
                  <a:cxn ang="T15">
                    <a:pos x="T6" y="T7"/>
                  </a:cxn>
                  <a:cxn ang="T16">
                    <a:pos x="T8" y="T9"/>
                  </a:cxn>
                  <a:cxn ang="T17">
                    <a:pos x="T10" y="T11"/>
                  </a:cxn>
                </a:cxnLst>
                <a:rect l="T18" t="T19" r="T20" b="T21"/>
                <a:pathLst>
                  <a:path w="174" h="140">
                    <a:moveTo>
                      <a:pt x="71" y="140"/>
                    </a:moveTo>
                    <a:lnTo>
                      <a:pt x="174" y="140"/>
                    </a:lnTo>
                    <a:lnTo>
                      <a:pt x="174" y="75"/>
                    </a:lnTo>
                    <a:lnTo>
                      <a:pt x="103" y="0"/>
                    </a:lnTo>
                    <a:lnTo>
                      <a:pt x="0" y="38"/>
                    </a:lnTo>
                    <a:lnTo>
                      <a:pt x="71" y="140"/>
                    </a:lnTo>
                    <a:close/>
                  </a:path>
                </a:pathLst>
              </a:custGeom>
              <a:grpFill/>
              <a:ln w="9525">
                <a:solidFill>
                  <a:schemeClr val="tx1">
                    <a:lumMod val="50000"/>
                    <a:lumOff val="50000"/>
                  </a:schemeClr>
                </a:solidFill>
                <a:round/>
                <a:headEnd/>
                <a:tailEnd/>
              </a:ln>
            </p:spPr>
          </p:sp>
          <p:sp>
            <p:nvSpPr>
              <p:cNvPr id="88" name="Freeform 87"/>
              <p:cNvSpPr>
                <a:spLocks/>
              </p:cNvSpPr>
              <p:nvPr/>
            </p:nvSpPr>
            <p:spPr bwMode="auto">
              <a:xfrm>
                <a:off x="1514501" y="2533659"/>
                <a:ext cx="6" cy="2"/>
              </a:xfrm>
              <a:custGeom>
                <a:avLst/>
                <a:gdLst>
                  <a:gd name="T0" fmla="*/ 0 w 173"/>
                  <a:gd name="T1" fmla="*/ 0 h 71"/>
                  <a:gd name="T2" fmla="*/ 0 w 173"/>
                  <a:gd name="T3" fmla="*/ 0 h 71"/>
                  <a:gd name="T4" fmla="*/ 0 w 173"/>
                  <a:gd name="T5" fmla="*/ 0 h 71"/>
                  <a:gd name="T6" fmla="*/ 0 w 173"/>
                  <a:gd name="T7" fmla="*/ 0 h 71"/>
                  <a:gd name="T8" fmla="*/ 0 w 173"/>
                  <a:gd name="T9" fmla="*/ 0 h 71"/>
                  <a:gd name="T10" fmla="*/ 0 60000 65536"/>
                  <a:gd name="T11" fmla="*/ 0 60000 65536"/>
                  <a:gd name="T12" fmla="*/ 0 60000 65536"/>
                  <a:gd name="T13" fmla="*/ 0 60000 65536"/>
                  <a:gd name="T14" fmla="*/ 0 60000 65536"/>
                  <a:gd name="T15" fmla="*/ 0 w 173"/>
                  <a:gd name="T16" fmla="*/ 0 h 71"/>
                  <a:gd name="T17" fmla="*/ 173 w 173"/>
                  <a:gd name="T18" fmla="*/ 71 h 71"/>
                </a:gdLst>
                <a:ahLst/>
                <a:cxnLst>
                  <a:cxn ang="T10">
                    <a:pos x="T0" y="T1"/>
                  </a:cxn>
                  <a:cxn ang="T11">
                    <a:pos x="T2" y="T3"/>
                  </a:cxn>
                  <a:cxn ang="T12">
                    <a:pos x="T4" y="T5"/>
                  </a:cxn>
                  <a:cxn ang="T13">
                    <a:pos x="T6" y="T7"/>
                  </a:cxn>
                  <a:cxn ang="T14">
                    <a:pos x="T8" y="T9"/>
                  </a:cxn>
                </a:cxnLst>
                <a:rect l="T15" t="T16" r="T17" b="T18"/>
                <a:pathLst>
                  <a:path w="173" h="71">
                    <a:moveTo>
                      <a:pt x="0" y="71"/>
                    </a:moveTo>
                    <a:lnTo>
                      <a:pt x="140" y="71"/>
                    </a:lnTo>
                    <a:lnTo>
                      <a:pt x="173" y="0"/>
                    </a:lnTo>
                    <a:lnTo>
                      <a:pt x="38" y="0"/>
                    </a:lnTo>
                    <a:lnTo>
                      <a:pt x="0" y="71"/>
                    </a:lnTo>
                    <a:close/>
                  </a:path>
                </a:pathLst>
              </a:custGeom>
              <a:grpFill/>
              <a:ln w="9525">
                <a:solidFill>
                  <a:schemeClr val="tx1">
                    <a:lumMod val="50000"/>
                    <a:lumOff val="50000"/>
                  </a:schemeClr>
                </a:solidFill>
                <a:round/>
                <a:headEnd/>
                <a:tailEnd/>
              </a:ln>
            </p:spPr>
          </p:sp>
          <p:sp>
            <p:nvSpPr>
              <p:cNvPr id="89" name="Freeform 88"/>
              <p:cNvSpPr>
                <a:spLocks/>
              </p:cNvSpPr>
              <p:nvPr/>
            </p:nvSpPr>
            <p:spPr bwMode="auto">
              <a:xfrm>
                <a:off x="1514508" y="2533661"/>
                <a:ext cx="6" cy="5"/>
              </a:xfrm>
              <a:custGeom>
                <a:avLst/>
                <a:gdLst>
                  <a:gd name="T0" fmla="*/ 0 w 211"/>
                  <a:gd name="T1" fmla="*/ 0 h 140"/>
                  <a:gd name="T2" fmla="*/ 0 w 211"/>
                  <a:gd name="T3" fmla="*/ 0 h 140"/>
                  <a:gd name="T4" fmla="*/ 0 w 211"/>
                  <a:gd name="T5" fmla="*/ 0 h 140"/>
                  <a:gd name="T6" fmla="*/ 0 w 211"/>
                  <a:gd name="T7" fmla="*/ 0 h 140"/>
                  <a:gd name="T8" fmla="*/ 0 w 211"/>
                  <a:gd name="T9" fmla="*/ 0 h 140"/>
                  <a:gd name="T10" fmla="*/ 0 w 211"/>
                  <a:gd name="T11" fmla="*/ 0 h 140"/>
                  <a:gd name="T12" fmla="*/ 0 w 211"/>
                  <a:gd name="T13" fmla="*/ 0 h 140"/>
                  <a:gd name="T14" fmla="*/ 0 w 211"/>
                  <a:gd name="T15" fmla="*/ 0 h 140"/>
                  <a:gd name="T16" fmla="*/ 0 w 211"/>
                  <a:gd name="T17" fmla="*/ 0 h 1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1"/>
                  <a:gd name="T28" fmla="*/ 0 h 140"/>
                  <a:gd name="T29" fmla="*/ 211 w 211"/>
                  <a:gd name="T30" fmla="*/ 140 h 1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1" h="140">
                    <a:moveTo>
                      <a:pt x="71" y="140"/>
                    </a:moveTo>
                    <a:lnTo>
                      <a:pt x="173" y="140"/>
                    </a:lnTo>
                    <a:lnTo>
                      <a:pt x="211" y="70"/>
                    </a:lnTo>
                    <a:lnTo>
                      <a:pt x="103" y="38"/>
                    </a:lnTo>
                    <a:lnTo>
                      <a:pt x="71" y="38"/>
                    </a:lnTo>
                    <a:lnTo>
                      <a:pt x="38" y="0"/>
                    </a:lnTo>
                    <a:lnTo>
                      <a:pt x="0" y="38"/>
                    </a:lnTo>
                    <a:lnTo>
                      <a:pt x="38" y="103"/>
                    </a:lnTo>
                    <a:lnTo>
                      <a:pt x="71" y="140"/>
                    </a:lnTo>
                    <a:close/>
                  </a:path>
                </a:pathLst>
              </a:custGeom>
              <a:grpFill/>
              <a:ln w="9525">
                <a:solidFill>
                  <a:schemeClr val="tx1">
                    <a:lumMod val="50000"/>
                    <a:lumOff val="50000"/>
                  </a:schemeClr>
                </a:solidFill>
                <a:round/>
                <a:headEnd/>
                <a:tailEnd/>
              </a:ln>
            </p:spPr>
          </p:sp>
          <p:sp>
            <p:nvSpPr>
              <p:cNvPr id="90" name="Freeform 89"/>
              <p:cNvSpPr>
                <a:spLocks/>
              </p:cNvSpPr>
              <p:nvPr/>
            </p:nvSpPr>
            <p:spPr bwMode="auto">
              <a:xfrm>
                <a:off x="1514513" y="2533669"/>
                <a:ext cx="11" cy="12"/>
              </a:xfrm>
              <a:custGeom>
                <a:avLst/>
                <a:gdLst>
                  <a:gd name="T0" fmla="*/ 0 w 353"/>
                  <a:gd name="T1" fmla="*/ 0 h 417"/>
                  <a:gd name="T2" fmla="*/ 0 w 353"/>
                  <a:gd name="T3" fmla="*/ 0 h 417"/>
                  <a:gd name="T4" fmla="*/ 0 w 353"/>
                  <a:gd name="T5" fmla="*/ 0 h 417"/>
                  <a:gd name="T6" fmla="*/ 0 w 353"/>
                  <a:gd name="T7" fmla="*/ 0 h 417"/>
                  <a:gd name="T8" fmla="*/ 0 w 353"/>
                  <a:gd name="T9" fmla="*/ 0 h 417"/>
                  <a:gd name="T10" fmla="*/ 0 w 353"/>
                  <a:gd name="T11" fmla="*/ 0 h 417"/>
                  <a:gd name="T12" fmla="*/ 0 w 353"/>
                  <a:gd name="T13" fmla="*/ 0 h 417"/>
                  <a:gd name="T14" fmla="*/ 0 w 353"/>
                  <a:gd name="T15" fmla="*/ 0 h 417"/>
                  <a:gd name="T16" fmla="*/ 0 w 353"/>
                  <a:gd name="T17" fmla="*/ 0 h 417"/>
                  <a:gd name="T18" fmla="*/ 0 w 353"/>
                  <a:gd name="T19" fmla="*/ 0 h 4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3"/>
                  <a:gd name="T31" fmla="*/ 0 h 417"/>
                  <a:gd name="T32" fmla="*/ 353 w 353"/>
                  <a:gd name="T33" fmla="*/ 417 h 4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3" h="417">
                    <a:moveTo>
                      <a:pt x="0" y="141"/>
                    </a:moveTo>
                    <a:lnTo>
                      <a:pt x="38" y="281"/>
                    </a:lnTo>
                    <a:lnTo>
                      <a:pt x="38" y="346"/>
                    </a:lnTo>
                    <a:lnTo>
                      <a:pt x="142" y="417"/>
                    </a:lnTo>
                    <a:lnTo>
                      <a:pt x="174" y="346"/>
                    </a:lnTo>
                    <a:lnTo>
                      <a:pt x="353" y="243"/>
                    </a:lnTo>
                    <a:lnTo>
                      <a:pt x="282" y="108"/>
                    </a:lnTo>
                    <a:lnTo>
                      <a:pt x="71" y="0"/>
                    </a:lnTo>
                    <a:lnTo>
                      <a:pt x="71" y="108"/>
                    </a:lnTo>
                    <a:lnTo>
                      <a:pt x="0" y="141"/>
                    </a:lnTo>
                    <a:close/>
                  </a:path>
                </a:pathLst>
              </a:custGeom>
              <a:grpFill/>
              <a:ln w="9525">
                <a:solidFill>
                  <a:schemeClr val="tx1">
                    <a:lumMod val="50000"/>
                    <a:lumOff val="50000"/>
                  </a:schemeClr>
                </a:solidFill>
                <a:round/>
                <a:headEnd/>
                <a:tailEnd/>
              </a:ln>
            </p:spPr>
          </p:sp>
        </p:grpSp>
        <p:sp>
          <p:nvSpPr>
            <p:cNvPr id="74" name="Rectangle 73"/>
            <p:cNvSpPr/>
            <p:nvPr/>
          </p:nvSpPr>
          <p:spPr>
            <a:xfrm>
              <a:off x="3303472" y="898557"/>
              <a:ext cx="791587" cy="3518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r"/>
              <a:r>
                <a:rPr lang="en-US" sz="1000" b="1" dirty="0" smtClean="0">
                  <a:solidFill>
                    <a:schemeClr val="tx1">
                      <a:lumMod val="75000"/>
                      <a:lumOff val="25000"/>
                    </a:schemeClr>
                  </a:solidFill>
                  <a:latin typeface="Arial" pitchFamily="34" charset="0"/>
                  <a:cs typeface="Arial" pitchFamily="34" charset="0"/>
                </a:rPr>
                <a:t>CENSUS DIVISIONS</a:t>
              </a:r>
              <a:endParaRPr lang="en-US" sz="1000" b="1" dirty="0">
                <a:solidFill>
                  <a:schemeClr val="tx1">
                    <a:lumMod val="75000"/>
                    <a:lumOff val="25000"/>
                  </a:schemeClr>
                </a:solidFill>
                <a:latin typeface="Arial" pitchFamily="34" charset="0"/>
                <a:cs typeface="Arial" pitchFamily="34" charset="0"/>
              </a:endParaRPr>
            </a:p>
          </p:txBody>
        </p:sp>
        <p:sp>
          <p:nvSpPr>
            <p:cNvPr id="75" name="Rectangle 74"/>
            <p:cNvSpPr/>
            <p:nvPr/>
          </p:nvSpPr>
          <p:spPr>
            <a:xfrm>
              <a:off x="4416914" y="1308191"/>
              <a:ext cx="791587" cy="3518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r>
                <a:rPr lang="en-US" sz="1000" b="1" dirty="0" smtClean="0">
                  <a:solidFill>
                    <a:schemeClr val="tx1">
                      <a:lumMod val="75000"/>
                      <a:lumOff val="25000"/>
                    </a:schemeClr>
                  </a:solidFill>
                  <a:latin typeface="Arial" pitchFamily="34" charset="0"/>
                  <a:cs typeface="Arial" pitchFamily="34" charset="0"/>
                </a:rPr>
                <a:t>New</a:t>
              </a:r>
            </a:p>
            <a:p>
              <a:r>
                <a:rPr lang="en-US" sz="1000" b="1" dirty="0" smtClean="0">
                  <a:solidFill>
                    <a:schemeClr val="tx1">
                      <a:lumMod val="75000"/>
                      <a:lumOff val="25000"/>
                    </a:schemeClr>
                  </a:solidFill>
                  <a:latin typeface="Arial" pitchFamily="34" charset="0"/>
                  <a:cs typeface="Arial" pitchFamily="34" charset="0"/>
                </a:rPr>
                <a:t>England</a:t>
              </a:r>
              <a:endParaRPr lang="en-US" sz="1000" b="1" dirty="0">
                <a:solidFill>
                  <a:schemeClr val="tx1">
                    <a:lumMod val="75000"/>
                    <a:lumOff val="25000"/>
                  </a:schemeClr>
                </a:solidFill>
                <a:latin typeface="Arial" pitchFamily="34" charset="0"/>
                <a:cs typeface="Arial" pitchFamily="34" charset="0"/>
              </a:endParaRPr>
            </a:p>
          </p:txBody>
        </p:sp>
        <p:sp>
          <p:nvSpPr>
            <p:cNvPr id="76" name="Rectangle 75"/>
            <p:cNvSpPr/>
            <p:nvPr/>
          </p:nvSpPr>
          <p:spPr>
            <a:xfrm>
              <a:off x="4198009" y="1746831"/>
              <a:ext cx="791587" cy="3518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r>
                <a:rPr lang="en-US" sz="1000" b="1" dirty="0" smtClean="0">
                  <a:solidFill>
                    <a:schemeClr val="tx1">
                      <a:lumMod val="75000"/>
                      <a:lumOff val="25000"/>
                    </a:schemeClr>
                  </a:solidFill>
                  <a:latin typeface="Arial" pitchFamily="34" charset="0"/>
                  <a:cs typeface="Arial" pitchFamily="34" charset="0"/>
                </a:rPr>
                <a:t>Mid-Atlantic</a:t>
              </a:r>
              <a:endParaRPr lang="en-US" sz="1000" b="1" dirty="0">
                <a:solidFill>
                  <a:schemeClr val="tx1">
                    <a:lumMod val="75000"/>
                    <a:lumOff val="25000"/>
                  </a:schemeClr>
                </a:solidFill>
                <a:latin typeface="Arial" pitchFamily="34" charset="0"/>
                <a:cs typeface="Arial" pitchFamily="34" charset="0"/>
              </a:endParaRPr>
            </a:p>
          </p:txBody>
        </p:sp>
        <p:sp>
          <p:nvSpPr>
            <p:cNvPr id="77" name="Rectangle 76"/>
            <p:cNvSpPr/>
            <p:nvPr/>
          </p:nvSpPr>
          <p:spPr>
            <a:xfrm>
              <a:off x="3950378" y="2499299"/>
              <a:ext cx="791587" cy="3518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r>
                <a:rPr lang="en-US" sz="1000" b="1" dirty="0" smtClean="0">
                  <a:solidFill>
                    <a:schemeClr val="tx1">
                      <a:lumMod val="75000"/>
                      <a:lumOff val="25000"/>
                    </a:schemeClr>
                  </a:solidFill>
                  <a:latin typeface="Arial" pitchFamily="34" charset="0"/>
                  <a:cs typeface="Arial" pitchFamily="34" charset="0"/>
                </a:rPr>
                <a:t>South</a:t>
              </a:r>
            </a:p>
            <a:p>
              <a:r>
                <a:rPr lang="en-US" sz="1000" b="1" dirty="0" smtClean="0">
                  <a:solidFill>
                    <a:schemeClr val="tx1">
                      <a:lumMod val="75000"/>
                      <a:lumOff val="25000"/>
                    </a:schemeClr>
                  </a:solidFill>
                  <a:latin typeface="Arial" pitchFamily="34" charset="0"/>
                  <a:cs typeface="Arial" pitchFamily="34" charset="0"/>
                </a:rPr>
                <a:t>Atlantic</a:t>
              </a:r>
              <a:endParaRPr lang="en-US" sz="1000" b="1" dirty="0">
                <a:solidFill>
                  <a:schemeClr val="tx1">
                    <a:lumMod val="75000"/>
                    <a:lumOff val="25000"/>
                  </a:schemeClr>
                </a:solidFill>
                <a:latin typeface="Arial" pitchFamily="34" charset="0"/>
                <a:cs typeface="Arial" pitchFamily="34" charset="0"/>
              </a:endParaRPr>
            </a:p>
          </p:txBody>
        </p:sp>
        <p:sp>
          <p:nvSpPr>
            <p:cNvPr id="78" name="Rectangle 77"/>
            <p:cNvSpPr/>
            <p:nvPr/>
          </p:nvSpPr>
          <p:spPr>
            <a:xfrm>
              <a:off x="3036257" y="2368988"/>
              <a:ext cx="452045" cy="3518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000" b="1" dirty="0" smtClean="0">
                  <a:solidFill>
                    <a:schemeClr val="tx1">
                      <a:lumMod val="75000"/>
                      <a:lumOff val="25000"/>
                    </a:schemeClr>
                  </a:solidFill>
                  <a:latin typeface="Arial" pitchFamily="34" charset="0"/>
                  <a:cs typeface="Arial" pitchFamily="34" charset="0"/>
                </a:rPr>
                <a:t>East</a:t>
              </a:r>
            </a:p>
            <a:p>
              <a:pPr algn="ctr"/>
              <a:r>
                <a:rPr lang="en-US" sz="1000" b="1" dirty="0" smtClean="0">
                  <a:solidFill>
                    <a:schemeClr val="tx1">
                      <a:lumMod val="75000"/>
                      <a:lumOff val="25000"/>
                    </a:schemeClr>
                  </a:solidFill>
                  <a:latin typeface="Arial" pitchFamily="34" charset="0"/>
                  <a:cs typeface="Arial" pitchFamily="34" charset="0"/>
                </a:rPr>
                <a:t>South</a:t>
              </a:r>
            </a:p>
            <a:p>
              <a:pPr algn="ctr"/>
              <a:r>
                <a:rPr lang="en-US" sz="1000" b="1" dirty="0" smtClean="0">
                  <a:solidFill>
                    <a:schemeClr val="tx1">
                      <a:lumMod val="75000"/>
                      <a:lumOff val="25000"/>
                    </a:schemeClr>
                  </a:solidFill>
                  <a:latin typeface="Arial" pitchFamily="34" charset="0"/>
                  <a:cs typeface="Arial" pitchFamily="34" charset="0"/>
                </a:rPr>
                <a:t>Central</a:t>
              </a:r>
              <a:endParaRPr lang="en-US" sz="1000" b="1" dirty="0">
                <a:solidFill>
                  <a:schemeClr val="tx1">
                    <a:lumMod val="75000"/>
                    <a:lumOff val="25000"/>
                  </a:schemeClr>
                </a:solidFill>
                <a:latin typeface="Arial" pitchFamily="34" charset="0"/>
                <a:cs typeface="Arial" pitchFamily="34" charset="0"/>
              </a:endParaRPr>
            </a:p>
          </p:txBody>
        </p:sp>
        <p:sp>
          <p:nvSpPr>
            <p:cNvPr id="79" name="Rectangle 78"/>
            <p:cNvSpPr/>
            <p:nvPr/>
          </p:nvSpPr>
          <p:spPr>
            <a:xfrm>
              <a:off x="2254730" y="2531769"/>
              <a:ext cx="791587" cy="3518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000" b="1" dirty="0" smtClean="0">
                  <a:solidFill>
                    <a:schemeClr val="bg1">
                      <a:lumMod val="95000"/>
                    </a:schemeClr>
                  </a:solidFill>
                  <a:latin typeface="Arial" pitchFamily="34" charset="0"/>
                  <a:cs typeface="Arial" pitchFamily="34" charset="0"/>
                </a:rPr>
                <a:t>West</a:t>
              </a:r>
            </a:p>
            <a:p>
              <a:pPr algn="ctr"/>
              <a:r>
                <a:rPr lang="en-US" sz="1000" b="1" dirty="0" smtClean="0">
                  <a:solidFill>
                    <a:schemeClr val="bg1">
                      <a:lumMod val="95000"/>
                    </a:schemeClr>
                  </a:solidFill>
                  <a:latin typeface="Arial" pitchFamily="34" charset="0"/>
                  <a:cs typeface="Arial" pitchFamily="34" charset="0"/>
                </a:rPr>
                <a:t>South</a:t>
              </a:r>
            </a:p>
            <a:p>
              <a:pPr algn="ctr"/>
              <a:r>
                <a:rPr lang="en-US" sz="1000" b="1" dirty="0" smtClean="0">
                  <a:solidFill>
                    <a:schemeClr val="bg1">
                      <a:lumMod val="95000"/>
                    </a:schemeClr>
                  </a:solidFill>
                  <a:latin typeface="Arial" pitchFamily="34" charset="0"/>
                  <a:cs typeface="Arial" pitchFamily="34" charset="0"/>
                </a:rPr>
                <a:t>Central</a:t>
              </a:r>
              <a:endParaRPr lang="en-US" sz="1000" b="1" dirty="0">
                <a:solidFill>
                  <a:schemeClr val="bg1">
                    <a:lumMod val="95000"/>
                  </a:schemeClr>
                </a:solidFill>
                <a:latin typeface="Arial" pitchFamily="34" charset="0"/>
                <a:cs typeface="Arial" pitchFamily="34" charset="0"/>
              </a:endParaRPr>
            </a:p>
          </p:txBody>
        </p:sp>
        <p:sp>
          <p:nvSpPr>
            <p:cNvPr id="80" name="Rectangle 79"/>
            <p:cNvSpPr/>
            <p:nvPr/>
          </p:nvSpPr>
          <p:spPr>
            <a:xfrm>
              <a:off x="2997818" y="1652160"/>
              <a:ext cx="452045" cy="351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000" b="1" dirty="0" smtClean="0">
                  <a:solidFill>
                    <a:schemeClr val="tx1">
                      <a:lumMod val="75000"/>
                      <a:lumOff val="25000"/>
                    </a:schemeClr>
                  </a:solidFill>
                  <a:latin typeface="Arial" pitchFamily="34" charset="0"/>
                  <a:cs typeface="Arial" pitchFamily="34" charset="0"/>
                </a:rPr>
                <a:t>East</a:t>
              </a:r>
            </a:p>
            <a:p>
              <a:pPr algn="ctr"/>
              <a:r>
                <a:rPr lang="en-US" sz="1000" b="1" dirty="0" smtClean="0">
                  <a:solidFill>
                    <a:schemeClr val="tx1">
                      <a:lumMod val="75000"/>
                      <a:lumOff val="25000"/>
                    </a:schemeClr>
                  </a:solidFill>
                  <a:latin typeface="Arial" pitchFamily="34" charset="0"/>
                  <a:cs typeface="Arial" pitchFamily="34" charset="0"/>
                </a:rPr>
                <a:t>North</a:t>
              </a:r>
            </a:p>
            <a:p>
              <a:pPr algn="ctr"/>
              <a:r>
                <a:rPr lang="en-US" sz="1000" b="1" dirty="0" smtClean="0">
                  <a:solidFill>
                    <a:schemeClr val="tx1">
                      <a:lumMod val="75000"/>
                      <a:lumOff val="25000"/>
                    </a:schemeClr>
                  </a:solidFill>
                  <a:latin typeface="Arial" pitchFamily="34" charset="0"/>
                  <a:cs typeface="Arial" pitchFamily="34" charset="0"/>
                </a:rPr>
                <a:t>Central</a:t>
              </a:r>
              <a:endParaRPr lang="en-US" sz="1000" b="1" dirty="0">
                <a:solidFill>
                  <a:schemeClr val="tx1">
                    <a:lumMod val="75000"/>
                    <a:lumOff val="25000"/>
                  </a:schemeClr>
                </a:solidFill>
                <a:latin typeface="Arial" pitchFamily="34" charset="0"/>
                <a:cs typeface="Arial" pitchFamily="34" charset="0"/>
              </a:endParaRPr>
            </a:p>
          </p:txBody>
        </p:sp>
        <p:sp>
          <p:nvSpPr>
            <p:cNvPr id="81" name="Rectangle 80"/>
            <p:cNvSpPr/>
            <p:nvPr/>
          </p:nvSpPr>
          <p:spPr>
            <a:xfrm>
              <a:off x="2306479" y="1565921"/>
              <a:ext cx="452045" cy="351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000" b="1" dirty="0" smtClean="0">
                  <a:solidFill>
                    <a:schemeClr val="tx1">
                      <a:lumMod val="75000"/>
                      <a:lumOff val="25000"/>
                    </a:schemeClr>
                  </a:solidFill>
                  <a:latin typeface="Arial" pitchFamily="34" charset="0"/>
                  <a:cs typeface="Arial" pitchFamily="34" charset="0"/>
                </a:rPr>
                <a:t>West</a:t>
              </a:r>
            </a:p>
            <a:p>
              <a:pPr algn="ctr"/>
              <a:r>
                <a:rPr lang="en-US" sz="1000" b="1" dirty="0" smtClean="0">
                  <a:solidFill>
                    <a:schemeClr val="tx1">
                      <a:lumMod val="75000"/>
                      <a:lumOff val="25000"/>
                    </a:schemeClr>
                  </a:solidFill>
                  <a:latin typeface="Arial" pitchFamily="34" charset="0"/>
                  <a:cs typeface="Arial" pitchFamily="34" charset="0"/>
                </a:rPr>
                <a:t>North</a:t>
              </a:r>
            </a:p>
            <a:p>
              <a:pPr algn="ctr"/>
              <a:r>
                <a:rPr lang="en-US" sz="1000" b="1" dirty="0" smtClean="0">
                  <a:solidFill>
                    <a:schemeClr val="tx1">
                      <a:lumMod val="75000"/>
                      <a:lumOff val="25000"/>
                    </a:schemeClr>
                  </a:solidFill>
                  <a:latin typeface="Arial" pitchFamily="34" charset="0"/>
                  <a:cs typeface="Arial" pitchFamily="34" charset="0"/>
                </a:rPr>
                <a:t>Central</a:t>
              </a:r>
              <a:endParaRPr lang="en-US" sz="1000" b="1" dirty="0">
                <a:solidFill>
                  <a:schemeClr val="tx1">
                    <a:lumMod val="75000"/>
                    <a:lumOff val="25000"/>
                  </a:schemeClr>
                </a:solidFill>
                <a:latin typeface="Arial" pitchFamily="34" charset="0"/>
                <a:cs typeface="Arial" pitchFamily="34" charset="0"/>
              </a:endParaRPr>
            </a:p>
          </p:txBody>
        </p:sp>
        <p:sp>
          <p:nvSpPr>
            <p:cNvPr id="82" name="Rectangle 81"/>
            <p:cNvSpPr/>
            <p:nvPr/>
          </p:nvSpPr>
          <p:spPr>
            <a:xfrm>
              <a:off x="1445110" y="1694570"/>
              <a:ext cx="452045" cy="3518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000" b="1" dirty="0" smtClean="0">
                  <a:solidFill>
                    <a:schemeClr val="tx1">
                      <a:lumMod val="75000"/>
                      <a:lumOff val="25000"/>
                    </a:schemeClr>
                  </a:solidFill>
                  <a:latin typeface="Arial" pitchFamily="34" charset="0"/>
                  <a:cs typeface="Arial" pitchFamily="34" charset="0"/>
                </a:rPr>
                <a:t>Mountain</a:t>
              </a:r>
              <a:endParaRPr lang="en-US" sz="1000" b="1" dirty="0">
                <a:solidFill>
                  <a:schemeClr val="tx1">
                    <a:lumMod val="75000"/>
                    <a:lumOff val="25000"/>
                  </a:schemeClr>
                </a:solidFill>
                <a:latin typeface="Arial" pitchFamily="34" charset="0"/>
                <a:cs typeface="Arial" pitchFamily="34" charset="0"/>
              </a:endParaRPr>
            </a:p>
          </p:txBody>
        </p:sp>
        <p:sp>
          <p:nvSpPr>
            <p:cNvPr id="83" name="Rectangle 82"/>
            <p:cNvSpPr/>
            <p:nvPr/>
          </p:nvSpPr>
          <p:spPr>
            <a:xfrm>
              <a:off x="719865" y="2523728"/>
              <a:ext cx="502257" cy="3518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000" b="1" dirty="0" smtClean="0">
                  <a:solidFill>
                    <a:schemeClr val="tx1"/>
                  </a:solidFill>
                  <a:latin typeface="Arial" pitchFamily="34" charset="0"/>
                  <a:cs typeface="Arial" pitchFamily="34" charset="0"/>
                </a:rPr>
                <a:t>Pacific</a:t>
              </a:r>
            </a:p>
          </p:txBody>
        </p:sp>
      </p:grpSp>
      <p:grpSp>
        <p:nvGrpSpPr>
          <p:cNvPr id="127" name="Group 126"/>
          <p:cNvGrpSpPr/>
          <p:nvPr/>
        </p:nvGrpSpPr>
        <p:grpSpPr>
          <a:xfrm>
            <a:off x="282522" y="62013"/>
            <a:ext cx="8596846" cy="655390"/>
            <a:chOff x="282522" y="62013"/>
            <a:chExt cx="8596846" cy="655390"/>
          </a:xfrm>
        </p:grpSpPr>
        <p:pic>
          <p:nvPicPr>
            <p:cNvPr id="128" name="Picture 127" descr="greyicon_3.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129" name="Picture 128" descr="greyicon_4.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130" name="Picture 129" descr="greyicon_5.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131" name="Picture 130" descr="greyicon_6.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32" name="Picture 131" descr="greyicon_7.png">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33" name="Picture 132">
              <a:hlinkClick r:id="rId8" action="ppaction://hlinksldjump"/>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34" name="Picture 133">
              <a:hlinkClick r:id="rId8"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35" name="Picture 134" descr="greyicon_1.png">
              <a:hlinkClick r:id="" action="ppaction://noaction"/>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cxnSp>
        <p:nvCxnSpPr>
          <p:cNvPr id="136" name="Straight Connector 135"/>
          <p:cNvCxnSpPr/>
          <p:nvPr/>
        </p:nvCxnSpPr>
        <p:spPr>
          <a:xfrm flipV="1">
            <a:off x="1061155" y="5458691"/>
            <a:ext cx="7722627" cy="77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36254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smtClean="0"/>
              <a:t>The number of U.S. households increases by an average of 0.7% per year from 2018 through 2050, with single-family homes growing most quickly at 0.8% per year. Mobile home stocks decrease by 0.8% per year and are the only category not expected to grow.</a:t>
            </a:r>
          </a:p>
          <a:p>
            <a:r>
              <a:rPr lang="en-US" dirty="0" smtClean="0"/>
              <a:t>Cooling-dominated West South Central, South Atlantic, and East South Central census divisions all experience average annual housing stock growth that exceeds the national average.</a:t>
            </a:r>
          </a:p>
          <a:p>
            <a:r>
              <a:rPr lang="en-US" dirty="0" smtClean="0"/>
              <a:t>The size of housing units also continue to grow; the national average </a:t>
            </a:r>
            <a:r>
              <a:rPr lang="en-US" dirty="0" err="1" smtClean="0"/>
              <a:t>floorspace</a:t>
            </a:r>
            <a:r>
              <a:rPr lang="en-US" dirty="0" smtClean="0"/>
              <a:t> per home increases 0.3% per year from 1,779 square feet in 2018 to 1,978 square feet in 2050.</a:t>
            </a:r>
            <a:endParaRPr lang="en-US" dirty="0"/>
          </a:p>
        </p:txBody>
      </p:sp>
      <p:sp>
        <p:nvSpPr>
          <p:cNvPr id="4" name="Title 3"/>
          <p:cNvSpPr>
            <a:spLocks noGrp="1"/>
          </p:cNvSpPr>
          <p:nvPr>
            <p:ph type="title"/>
          </p:nvPr>
        </p:nvSpPr>
        <p:spPr/>
        <p:txBody>
          <a:bodyPr/>
          <a:lstStyle/>
          <a:p>
            <a:r>
              <a:rPr lang="en-US" smtClean="0"/>
              <a:t>—especially in warmer regions with higher space cooling demand</a:t>
            </a:r>
            <a:endParaRPr lang="en-US" dirty="0"/>
          </a:p>
        </p:txBody>
      </p:sp>
      <p:sp>
        <p:nvSpPr>
          <p:cNvPr id="2" name="Slide Number Placeholder 1"/>
          <p:cNvSpPr>
            <a:spLocks noGrp="1"/>
          </p:cNvSpPr>
          <p:nvPr>
            <p:ph type="sldNum" sz="quarter" idx="4"/>
          </p:nvPr>
        </p:nvSpPr>
        <p:spPr/>
        <p:txBody>
          <a:bodyPr/>
          <a:lstStyle/>
          <a:p>
            <a:fld id="{2D80C5C9-96E0-47EC-B500-37C5FE284639}" type="slidenum">
              <a:rPr lang="en-US" smtClean="0"/>
              <a:pPr/>
              <a:t>124</a:t>
            </a:fld>
            <a:endParaRPr lang="en-US" dirty="0"/>
          </a:p>
        </p:txBody>
      </p:sp>
      <p:grpSp>
        <p:nvGrpSpPr>
          <p:cNvPr id="5" name="Group 4"/>
          <p:cNvGrpSpPr/>
          <p:nvPr/>
        </p:nvGrpSpPr>
        <p:grpSpPr>
          <a:xfrm>
            <a:off x="282522" y="62013"/>
            <a:ext cx="8596846" cy="655390"/>
            <a:chOff x="282522" y="62013"/>
            <a:chExt cx="8596846" cy="655390"/>
          </a:xfrm>
        </p:grpSpPr>
        <p:pic>
          <p:nvPicPr>
            <p:cNvPr id="6" name="Picture 5" descr="greyicon_3.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7" name="Picture 6" descr="greyicon_4.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8" name="Picture 7" descr="greyicon_5.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9" name="Picture 8" descr="greyicon_6.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0" name="Picture 9" descr="greyicon_7.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1" name="Picture 10">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2" name="Picture 11">
              <a:hlinkClick r:id="rId7" action="ppaction://hlinksldjump"/>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3" name="Picture 12" descr="greyicon_1.png">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137546547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2D80C5C9-96E0-47EC-B500-37C5FE284639}" type="slidenum">
              <a:rPr lang="en-US" smtClean="0"/>
              <a:pPr/>
              <a:t>125</a:t>
            </a:fld>
            <a:endParaRPr lang="en-US" dirty="0"/>
          </a:p>
        </p:txBody>
      </p:sp>
      <p:sp>
        <p:nvSpPr>
          <p:cNvPr id="5" name="Title 4"/>
          <p:cNvSpPr>
            <a:spLocks noGrp="1"/>
          </p:cNvSpPr>
          <p:nvPr>
            <p:ph type="title"/>
          </p:nvPr>
        </p:nvSpPr>
        <p:spPr/>
        <p:txBody>
          <a:bodyPr/>
          <a:lstStyle/>
          <a:p>
            <a:r>
              <a:rPr lang="en-US" dirty="0"/>
              <a:t>Residential energy intensity decreases in the Reference case—</a:t>
            </a:r>
          </a:p>
        </p:txBody>
      </p:sp>
      <p:graphicFrame>
        <p:nvGraphicFramePr>
          <p:cNvPr id="8" name="Content Placeholder 7"/>
          <p:cNvGraphicFramePr>
            <a:graphicFrameLocks noGrp="1"/>
          </p:cNvGraphicFramePr>
          <p:nvPr>
            <p:ph sz="quarter" idx="12"/>
            <p:extLst>
              <p:ext uri="{D42A27DB-BD31-4B8C-83A1-F6EECF244321}">
                <p14:modId xmlns:p14="http://schemas.microsoft.com/office/powerpoint/2010/main" val="2754594058"/>
              </p:ext>
            </p:extLst>
          </p:nvPr>
        </p:nvGraphicFramePr>
        <p:xfrm>
          <a:off x="238125" y="1689100"/>
          <a:ext cx="4105275" cy="44910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ontent Placeholder 8"/>
          <p:cNvGraphicFramePr>
            <a:graphicFrameLocks noGrp="1"/>
          </p:cNvGraphicFramePr>
          <p:nvPr>
            <p:ph sz="quarter" idx="13"/>
            <p:extLst>
              <p:ext uri="{D42A27DB-BD31-4B8C-83A1-F6EECF244321}">
                <p14:modId xmlns:p14="http://schemas.microsoft.com/office/powerpoint/2010/main" val="3896465046"/>
              </p:ext>
            </p:extLst>
          </p:nvPr>
        </p:nvGraphicFramePr>
        <p:xfrm>
          <a:off x="4816475" y="1689100"/>
          <a:ext cx="4105275" cy="4491038"/>
        </p:xfrm>
        <a:graphic>
          <a:graphicData uri="http://schemas.openxmlformats.org/drawingml/2006/chart">
            <c:chart xmlns:c="http://schemas.openxmlformats.org/drawingml/2006/chart" xmlns:r="http://schemas.openxmlformats.org/officeDocument/2006/relationships" r:id="rId3"/>
          </a:graphicData>
        </a:graphic>
      </p:graphicFrame>
      <p:grpSp>
        <p:nvGrpSpPr>
          <p:cNvPr id="6" name="Group 5"/>
          <p:cNvGrpSpPr/>
          <p:nvPr/>
        </p:nvGrpSpPr>
        <p:grpSpPr>
          <a:xfrm>
            <a:off x="282522" y="62013"/>
            <a:ext cx="8596846" cy="655390"/>
            <a:chOff x="282522" y="62013"/>
            <a:chExt cx="8596846" cy="655390"/>
          </a:xfrm>
        </p:grpSpPr>
        <p:pic>
          <p:nvPicPr>
            <p:cNvPr id="7" name="Picture 6" descr="greyicon_3.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10" name="Picture 9" descr="greyicon_4.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11" name="Picture 10" descr="greyicon_5.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12" name="Picture 11" descr="greyicon_6.png">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3" name="Picture 12" descr="greyicon_7.png">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4" name="Picture 13">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5" name="Picture 14">
              <a:hlinkClick r:id="rId9" action="ppaction://hlinksldjump"/>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6" name="Picture 15" descr="greyicon_1.png">
              <a:hlinkClick r:id="" action="ppaction://noaction"/>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323317663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2"/>
          </p:nvPr>
        </p:nvSpPr>
        <p:spPr/>
        <p:txBody>
          <a:bodyPr/>
          <a:lstStyle/>
          <a:p>
            <a:r>
              <a:rPr lang="en-US" dirty="0" smtClean="0"/>
              <a:t>Total </a:t>
            </a:r>
            <a:r>
              <a:rPr lang="en-US" dirty="0"/>
              <a:t>delivered residential energy intensity, defined as annual delivered energy use per household, decreases by 22% from 2018 to 2050 as the number of households grows faster than energy use. The main factors contributing to this decline include gains in appliance efficiency, on-site electricity generation (e.g., solar photovoltaic), utility energy efficiency rebates, increasing residential natural gas prices, and lower space heating demand based on historical trends and a continued population shift to warmer regions.</a:t>
            </a:r>
          </a:p>
          <a:p>
            <a:r>
              <a:rPr lang="en-US" dirty="0" smtClean="0"/>
              <a:t>Lighting </a:t>
            </a:r>
            <a:r>
              <a:rPr lang="en-US" dirty="0"/>
              <a:t>electricity consumption per household declines faster than other electric end uses as a result of compliance with minimum performance requirements of the Energy Independence and Security Act of 2007. The federal standards effectively eliminate low-efficacy incandescent lamps, replacing them with more energy-efficient light-emitting diodes (LEDs) and compact fluorescent lamps (CFLs) by 2020. Energy efficiency incentives also accelerate LED and CFL penetration before 2020. In 2050, purchased electricity intensity for lighting is 51% lower than in 2018.</a:t>
            </a:r>
          </a:p>
          <a:p>
            <a:r>
              <a:rPr lang="en-US" dirty="0" smtClean="0"/>
              <a:t>As </a:t>
            </a:r>
            <a:r>
              <a:rPr lang="en-US" dirty="0"/>
              <a:t>near-term appliance standards result in efficiency gains beyond those caused by market forces and technological change, electricity intensity declines the most quickly before 2030.</a:t>
            </a:r>
          </a:p>
        </p:txBody>
      </p:sp>
      <p:sp>
        <p:nvSpPr>
          <p:cNvPr id="4" name="Slide Number Placeholder 3"/>
          <p:cNvSpPr>
            <a:spLocks noGrp="1"/>
          </p:cNvSpPr>
          <p:nvPr>
            <p:ph type="sldNum" sz="quarter" idx="4"/>
          </p:nvPr>
        </p:nvSpPr>
        <p:spPr/>
        <p:txBody>
          <a:bodyPr/>
          <a:lstStyle/>
          <a:p>
            <a:fld id="{2D80C5C9-96E0-47EC-B500-37C5FE284639}" type="slidenum">
              <a:rPr lang="en-US" smtClean="0"/>
              <a:pPr/>
              <a:t>126</a:t>
            </a:fld>
            <a:endParaRPr lang="en-US" dirty="0"/>
          </a:p>
        </p:txBody>
      </p:sp>
      <p:sp>
        <p:nvSpPr>
          <p:cNvPr id="6" name="Title 5"/>
          <p:cNvSpPr>
            <a:spLocks noGrp="1"/>
          </p:cNvSpPr>
          <p:nvPr>
            <p:ph type="title"/>
          </p:nvPr>
        </p:nvSpPr>
        <p:spPr/>
        <p:txBody>
          <a:bodyPr/>
          <a:lstStyle/>
          <a:p>
            <a:r>
              <a:rPr lang="en-US" dirty="0"/>
              <a:t>—although changes in electricity consumption vary by end use</a:t>
            </a:r>
          </a:p>
        </p:txBody>
      </p:sp>
      <p:grpSp>
        <p:nvGrpSpPr>
          <p:cNvPr id="5" name="Group 4"/>
          <p:cNvGrpSpPr/>
          <p:nvPr/>
        </p:nvGrpSpPr>
        <p:grpSpPr>
          <a:xfrm>
            <a:off x="282522" y="62013"/>
            <a:ext cx="8596846" cy="655390"/>
            <a:chOff x="282522" y="62013"/>
            <a:chExt cx="8596846" cy="655390"/>
          </a:xfrm>
        </p:grpSpPr>
        <p:pic>
          <p:nvPicPr>
            <p:cNvPr id="8" name="Picture 7" descr="greyicon_3.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9" name="Picture 8" descr="greyicon_4.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10" name="Picture 9" descr="greyicon_5.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11" name="Picture 10" descr="greyicon_6.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2" name="Picture 11" descr="greyicon_7.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3" name="Picture 12">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4" name="Picture 13">
              <a:hlinkClick r:id="rId7" action="ppaction://hlinksldjump"/>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5" name="Picture 14" descr="greyicon_1.png">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2078850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2D80C5C9-96E0-47EC-B500-37C5FE284639}" type="slidenum">
              <a:rPr lang="en-US" smtClean="0"/>
              <a:pPr/>
              <a:t>127</a:t>
            </a:fld>
            <a:endParaRPr lang="en-US" dirty="0"/>
          </a:p>
        </p:txBody>
      </p:sp>
      <p:sp>
        <p:nvSpPr>
          <p:cNvPr id="5" name="Title 4"/>
          <p:cNvSpPr>
            <a:spLocks noGrp="1"/>
          </p:cNvSpPr>
          <p:nvPr>
            <p:ph type="title"/>
          </p:nvPr>
        </p:nvSpPr>
        <p:spPr/>
        <p:txBody>
          <a:bodyPr/>
          <a:lstStyle/>
          <a:p>
            <a:r>
              <a:rPr lang="en-US" dirty="0"/>
              <a:t>Commercial energy consumption growth is limited because of increased appliance and lighting efficiencies—</a:t>
            </a:r>
          </a:p>
        </p:txBody>
      </p:sp>
      <p:graphicFrame>
        <p:nvGraphicFramePr>
          <p:cNvPr id="8" name="Content Placeholder 7"/>
          <p:cNvGraphicFramePr>
            <a:graphicFrameLocks noGrp="1"/>
          </p:cNvGraphicFramePr>
          <p:nvPr>
            <p:ph sz="quarter" idx="12"/>
            <p:extLst>
              <p:ext uri="{D42A27DB-BD31-4B8C-83A1-F6EECF244321}">
                <p14:modId xmlns:p14="http://schemas.microsoft.com/office/powerpoint/2010/main" val="2246099034"/>
              </p:ext>
            </p:extLst>
          </p:nvPr>
        </p:nvGraphicFramePr>
        <p:xfrm>
          <a:off x="238125" y="1689100"/>
          <a:ext cx="4105275" cy="44910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ontent Placeholder 8"/>
          <p:cNvGraphicFramePr>
            <a:graphicFrameLocks noGrp="1"/>
          </p:cNvGraphicFramePr>
          <p:nvPr>
            <p:ph sz="quarter" idx="13"/>
            <p:extLst>
              <p:ext uri="{D42A27DB-BD31-4B8C-83A1-F6EECF244321}">
                <p14:modId xmlns:p14="http://schemas.microsoft.com/office/powerpoint/2010/main" val="1579650433"/>
              </p:ext>
            </p:extLst>
          </p:nvPr>
        </p:nvGraphicFramePr>
        <p:xfrm>
          <a:off x="4816475" y="1689100"/>
          <a:ext cx="4105275" cy="4491038"/>
        </p:xfrm>
        <a:graphic>
          <a:graphicData uri="http://schemas.openxmlformats.org/drawingml/2006/chart">
            <c:chart xmlns:c="http://schemas.openxmlformats.org/drawingml/2006/chart" xmlns:r="http://schemas.openxmlformats.org/officeDocument/2006/relationships" r:id="rId3"/>
          </a:graphicData>
        </a:graphic>
      </p:graphicFrame>
      <p:grpSp>
        <p:nvGrpSpPr>
          <p:cNvPr id="6" name="Group 5"/>
          <p:cNvGrpSpPr/>
          <p:nvPr/>
        </p:nvGrpSpPr>
        <p:grpSpPr>
          <a:xfrm>
            <a:off x="282522" y="62013"/>
            <a:ext cx="8596846" cy="655390"/>
            <a:chOff x="282522" y="62013"/>
            <a:chExt cx="8596846" cy="655390"/>
          </a:xfrm>
        </p:grpSpPr>
        <p:pic>
          <p:nvPicPr>
            <p:cNvPr id="7" name="Picture 6" descr="greyicon_3.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10" name="Picture 9" descr="greyicon_4.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11" name="Picture 10" descr="greyicon_5.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12" name="Picture 11" descr="greyicon_6.png">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3" name="Picture 12" descr="greyicon_7.png">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4" name="Picture 13">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5" name="Picture 14">
              <a:hlinkClick r:id="rId9" action="ppaction://hlinksldjump"/>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6" name="Picture 15" descr="greyicon_1.png">
              <a:hlinkClick r:id="" action="ppaction://noaction"/>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2586704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p:txBody>
          <a:bodyPr>
            <a:normAutofit lnSpcReduction="10000"/>
          </a:bodyPr>
          <a:lstStyle/>
          <a:p>
            <a:r>
              <a:rPr lang="en-US" dirty="0" smtClean="0"/>
              <a:t>Commercial </a:t>
            </a:r>
            <a:r>
              <a:rPr lang="en-US" dirty="0" err="1" smtClean="0"/>
              <a:t>floorspace</a:t>
            </a:r>
            <a:r>
              <a:rPr lang="en-US" dirty="0" smtClean="0"/>
              <a:t> grows by an average 1% per year in the Reference case through the projection period, reflecting rising economic output. Some of the fastest-growing building types, including health care and lodging, are also among the most energy-intensive.</a:t>
            </a:r>
          </a:p>
          <a:p>
            <a:r>
              <a:rPr lang="en-US" dirty="0" smtClean="0"/>
              <a:t>Commercial electricity intensity, defined as electricity consumption per square foot of commercial </a:t>
            </a:r>
            <a:r>
              <a:rPr lang="en-US" dirty="0" err="1" smtClean="0"/>
              <a:t>floorspace</a:t>
            </a:r>
            <a:r>
              <a:rPr lang="en-US" dirty="0" smtClean="0"/>
              <a:t>, declines at an average 0.4% per year from 2018 to 2050. Lighting accounts for the steepest intensity decline among the major end uses, as falling costs and energy efficiency incentives lead efficient light-emitting diodes to displace linear fluorescent lighting as the dominant commercial lighting technology by 2030.</a:t>
            </a:r>
          </a:p>
          <a:p>
            <a:r>
              <a:rPr lang="en-US" dirty="0" smtClean="0"/>
              <a:t>Improved appliance efficiency and a population shift to warmer regions of the United States cause commercial electricity consumption for space heating, water heating, and ventilation to decline by 29% from 2018 to 2050. This population shift causes space cooling intensity to decrease less rapidly, and commercial space cooling electricity consumption remains flat during the projection period.</a:t>
            </a:r>
          </a:p>
          <a:p>
            <a:r>
              <a:rPr lang="en-US" dirty="0" smtClean="0"/>
              <a:t>Although the United States has no federal building energy code, state- and local-level building codes also reduce energy used for heating and cooling in commercial buildings.</a:t>
            </a:r>
            <a:endParaRPr lang="en-US" dirty="0"/>
          </a:p>
        </p:txBody>
      </p:sp>
      <p:sp>
        <p:nvSpPr>
          <p:cNvPr id="6" name="Title 5"/>
          <p:cNvSpPr>
            <a:spLocks noGrp="1"/>
          </p:cNvSpPr>
          <p:nvPr>
            <p:ph type="title"/>
          </p:nvPr>
        </p:nvSpPr>
        <p:spPr/>
        <p:txBody>
          <a:bodyPr/>
          <a:lstStyle/>
          <a:p>
            <a:r>
              <a:rPr lang="en-US" dirty="0" smtClean="0"/>
              <a:t>—but growing </a:t>
            </a:r>
            <a:r>
              <a:rPr lang="en-US" dirty="0" err="1" smtClean="0"/>
              <a:t>floorspace</a:t>
            </a:r>
            <a:r>
              <a:rPr lang="en-US" dirty="0" smtClean="0"/>
              <a:t> and expanding information technology needs drive an overall increase in electricity consumption</a:t>
            </a:r>
            <a:endParaRPr lang="en-US" dirty="0"/>
          </a:p>
        </p:txBody>
      </p:sp>
      <p:sp>
        <p:nvSpPr>
          <p:cNvPr id="4" name="Slide Number Placeholder 3"/>
          <p:cNvSpPr>
            <a:spLocks noGrp="1"/>
          </p:cNvSpPr>
          <p:nvPr>
            <p:ph type="sldNum" sz="quarter" idx="4"/>
          </p:nvPr>
        </p:nvSpPr>
        <p:spPr/>
        <p:txBody>
          <a:bodyPr/>
          <a:lstStyle/>
          <a:p>
            <a:fld id="{2D80C5C9-96E0-47EC-B500-37C5FE284639}" type="slidenum">
              <a:rPr lang="en-US" smtClean="0"/>
              <a:pPr/>
              <a:t>128</a:t>
            </a:fld>
            <a:endParaRPr lang="en-US" dirty="0"/>
          </a:p>
        </p:txBody>
      </p:sp>
      <p:grpSp>
        <p:nvGrpSpPr>
          <p:cNvPr id="5" name="Group 4"/>
          <p:cNvGrpSpPr/>
          <p:nvPr/>
        </p:nvGrpSpPr>
        <p:grpSpPr>
          <a:xfrm>
            <a:off x="282522" y="62013"/>
            <a:ext cx="8596846" cy="655390"/>
            <a:chOff x="282522" y="62013"/>
            <a:chExt cx="8596846" cy="655390"/>
          </a:xfrm>
        </p:grpSpPr>
        <p:pic>
          <p:nvPicPr>
            <p:cNvPr id="8" name="Picture 7" descr="greyicon_3.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9" name="Picture 8" descr="greyicon_4.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10" name="Picture 9" descr="greyicon_5.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11" name="Picture 10" descr="greyicon_6.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2" name="Picture 11" descr="greyicon_7.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3" name="Picture 12">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4" name="Picture 13">
              <a:hlinkClick r:id="rId7" action="ppaction://hlinksldjump"/>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5" name="Picture 14" descr="greyicon_1.png">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383964900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2D80C5C9-96E0-47EC-B500-37C5FE284639}" type="slidenum">
              <a:rPr lang="en-US" smtClean="0"/>
              <a:pPr/>
              <a:t>129</a:t>
            </a:fld>
            <a:endParaRPr lang="en-US" dirty="0"/>
          </a:p>
        </p:txBody>
      </p:sp>
      <p:sp>
        <p:nvSpPr>
          <p:cNvPr id="4" name="Title 3"/>
          <p:cNvSpPr>
            <a:spLocks noGrp="1"/>
          </p:cNvSpPr>
          <p:nvPr>
            <p:ph type="title"/>
          </p:nvPr>
        </p:nvSpPr>
        <p:spPr/>
        <p:txBody>
          <a:bodyPr/>
          <a:lstStyle/>
          <a:p>
            <a:r>
              <a:rPr lang="en-US" dirty="0"/>
              <a:t>Rooftop solar PV adoption grows between 2018 and 2050—</a:t>
            </a:r>
          </a:p>
        </p:txBody>
      </p:sp>
      <p:graphicFrame>
        <p:nvGraphicFramePr>
          <p:cNvPr id="5" name="Content Placeholder 4"/>
          <p:cNvGraphicFramePr>
            <a:graphicFrameLocks noGrp="1"/>
          </p:cNvGraphicFramePr>
          <p:nvPr>
            <p:ph sz="quarter" idx="12"/>
            <p:extLst>
              <p:ext uri="{D42A27DB-BD31-4B8C-83A1-F6EECF244321}">
                <p14:modId xmlns:p14="http://schemas.microsoft.com/office/powerpoint/2010/main" val="442917842"/>
              </p:ext>
            </p:extLst>
          </p:nvPr>
        </p:nvGraphicFramePr>
        <p:xfrm>
          <a:off x="238125" y="1689100"/>
          <a:ext cx="8693150" cy="4491038"/>
        </p:xfrm>
        <a:graphic>
          <a:graphicData uri="http://schemas.openxmlformats.org/drawingml/2006/chart">
            <c:chart xmlns:c="http://schemas.openxmlformats.org/drawingml/2006/chart" xmlns:r="http://schemas.openxmlformats.org/officeDocument/2006/relationships" r:id="rId2"/>
          </a:graphicData>
        </a:graphic>
      </p:graphicFrame>
      <p:grpSp>
        <p:nvGrpSpPr>
          <p:cNvPr id="6" name="Group 5"/>
          <p:cNvGrpSpPr/>
          <p:nvPr/>
        </p:nvGrpSpPr>
        <p:grpSpPr>
          <a:xfrm>
            <a:off x="282522" y="62013"/>
            <a:ext cx="8596846" cy="655390"/>
            <a:chOff x="282522" y="62013"/>
            <a:chExt cx="8596846" cy="655390"/>
          </a:xfrm>
        </p:grpSpPr>
        <p:pic>
          <p:nvPicPr>
            <p:cNvPr id="7" name="Picture 6" descr="greyicon_3.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8" name="Picture 7" descr="greyicon_4.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9" name="Picture 8" descr="greyicon_5.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10" name="Picture 9" descr="greyicon_6.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1" name="Picture 10" descr="greyicon_7.png">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2" name="Picture 11">
              <a:hlinkClick r:id="rId8" action="ppaction://hlinksldjump"/>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3" name="Picture 12">
              <a:hlinkClick r:id="rId8"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4" name="Picture 13" descr="greyicon_1.png">
              <a:hlinkClick r:id="" action="ppaction://noaction"/>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4146144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Content Placeholder 18"/>
          <p:cNvGraphicFramePr>
            <a:graphicFrameLocks noGrp="1"/>
          </p:cNvGraphicFramePr>
          <p:nvPr>
            <p:ph sz="quarter" idx="12"/>
            <p:extLst>
              <p:ext uri="{D42A27DB-BD31-4B8C-83A1-F6EECF244321}">
                <p14:modId xmlns:p14="http://schemas.microsoft.com/office/powerpoint/2010/main" val="2195030699"/>
              </p:ext>
            </p:extLst>
          </p:nvPr>
        </p:nvGraphicFramePr>
        <p:xfrm>
          <a:off x="238125" y="1689100"/>
          <a:ext cx="4545142" cy="4491038"/>
        </p:xfrm>
        <a:graphic>
          <a:graphicData uri="http://schemas.openxmlformats.org/drawingml/2006/chart">
            <c:chart xmlns:c="http://schemas.openxmlformats.org/drawingml/2006/chart" xmlns:r="http://schemas.openxmlformats.org/officeDocument/2006/relationships" r:id="rId2"/>
          </a:graphicData>
        </a:graphic>
      </p:graphicFrame>
      <p:sp>
        <p:nvSpPr>
          <p:cNvPr id="3" name="Slide Number Placeholder 2"/>
          <p:cNvSpPr>
            <a:spLocks noGrp="1"/>
          </p:cNvSpPr>
          <p:nvPr>
            <p:ph type="sldNum" sz="quarter" idx="4"/>
          </p:nvPr>
        </p:nvSpPr>
        <p:spPr/>
        <p:txBody>
          <a:bodyPr/>
          <a:lstStyle/>
          <a:p>
            <a:fld id="{2D80C5C9-96E0-47EC-B500-37C5FE284639}" type="slidenum">
              <a:rPr lang="en-US" smtClean="0"/>
              <a:pPr/>
              <a:t>13</a:t>
            </a:fld>
            <a:endParaRPr lang="en-US" dirty="0"/>
          </a:p>
        </p:txBody>
      </p:sp>
      <p:sp>
        <p:nvSpPr>
          <p:cNvPr id="4" name="Title 3"/>
          <p:cNvSpPr>
            <a:spLocks noGrp="1"/>
          </p:cNvSpPr>
          <p:nvPr>
            <p:ph type="title"/>
          </p:nvPr>
        </p:nvSpPr>
        <p:spPr/>
        <p:txBody>
          <a:bodyPr/>
          <a:lstStyle/>
          <a:p>
            <a:r>
              <a:rPr lang="en-US" dirty="0" smtClean="0"/>
              <a:t>The United States continues to produce large volumes of natural gas from oil formations, even with relatively low oil prices—</a:t>
            </a:r>
            <a:endParaRPr lang="en-US" dirty="0"/>
          </a:p>
        </p:txBody>
      </p:sp>
      <p:graphicFrame>
        <p:nvGraphicFramePr>
          <p:cNvPr id="14" name="Content Placeholder 13"/>
          <p:cNvGraphicFramePr>
            <a:graphicFrameLocks noGrp="1"/>
          </p:cNvGraphicFramePr>
          <p:nvPr>
            <p:ph sz="quarter" idx="13"/>
            <p:extLst/>
          </p:nvPr>
        </p:nvGraphicFramePr>
        <p:xfrm>
          <a:off x="3604968" y="1689100"/>
          <a:ext cx="2743200" cy="449103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ontent Placeholder 14"/>
          <p:cNvGraphicFramePr>
            <a:graphicFrameLocks noGrp="1"/>
          </p:cNvGraphicFramePr>
          <p:nvPr>
            <p:ph sz="quarter" idx="14"/>
            <p:extLst/>
          </p:nvPr>
        </p:nvGraphicFramePr>
        <p:xfrm>
          <a:off x="6197600" y="1689100"/>
          <a:ext cx="2743200" cy="4491038"/>
        </p:xfrm>
        <a:graphic>
          <a:graphicData uri="http://schemas.openxmlformats.org/drawingml/2006/chart">
            <c:chart xmlns:c="http://schemas.openxmlformats.org/drawingml/2006/chart" xmlns:r="http://schemas.openxmlformats.org/officeDocument/2006/relationships" r:id="rId4"/>
          </a:graphicData>
        </a:graphic>
      </p:graphicFrame>
      <p:grpSp>
        <p:nvGrpSpPr>
          <p:cNvPr id="7" name="Group 6"/>
          <p:cNvGrpSpPr/>
          <p:nvPr/>
        </p:nvGrpSpPr>
        <p:grpSpPr>
          <a:xfrm>
            <a:off x="1295570" y="63335"/>
            <a:ext cx="7592950" cy="665276"/>
            <a:chOff x="1295570" y="63335"/>
            <a:chExt cx="7592950" cy="665276"/>
          </a:xfrm>
        </p:grpSpPr>
        <p:pic>
          <p:nvPicPr>
            <p:cNvPr id="8" name="Picture 7" descr="greyicon_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5308" y="133136"/>
              <a:ext cx="497959" cy="497959"/>
            </a:xfrm>
            <a:prstGeom prst="rect">
              <a:avLst/>
            </a:prstGeom>
          </p:spPr>
        </p:pic>
        <p:pic>
          <p:nvPicPr>
            <p:cNvPr id="9" name="Picture 8" descr="greyicon_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3261" y="131656"/>
              <a:ext cx="500919" cy="500919"/>
            </a:xfrm>
            <a:prstGeom prst="rect">
              <a:avLst/>
            </a:prstGeom>
          </p:spPr>
        </p:pic>
        <p:pic>
          <p:nvPicPr>
            <p:cNvPr id="10" name="Picture 9" descr="greyicon_5.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09754" y="131656"/>
              <a:ext cx="500919" cy="500919"/>
            </a:xfrm>
            <a:prstGeom prst="rect">
              <a:avLst/>
            </a:prstGeom>
          </p:spPr>
        </p:pic>
        <p:pic>
          <p:nvPicPr>
            <p:cNvPr id="11" name="Picture 10" descr="greyicon_6.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33066" y="104388"/>
              <a:ext cx="555454" cy="555454"/>
            </a:xfrm>
            <a:prstGeom prst="rect">
              <a:avLst/>
            </a:prstGeom>
          </p:spPr>
        </p:pic>
        <p:pic>
          <p:nvPicPr>
            <p:cNvPr id="12" name="Picture 11" descr="greyicon_7.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95570" y="131656"/>
              <a:ext cx="500918" cy="500918"/>
            </a:xfrm>
            <a:prstGeom prst="rect">
              <a:avLst/>
            </a:prstGeom>
          </p:spPr>
        </p:pic>
        <p:pic>
          <p:nvPicPr>
            <p:cNvPr id="16" name="Picture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56795" y="78637"/>
              <a:ext cx="594312" cy="606957"/>
            </a:xfrm>
            <a:prstGeom prst="rect">
              <a:avLst/>
            </a:prstGeom>
          </p:spPr>
        </p:pic>
        <p:pic>
          <p:nvPicPr>
            <p:cNvPr id="17" name="Picture 1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59276" y="63335"/>
              <a:ext cx="651415" cy="665276"/>
            </a:xfrm>
            <a:prstGeom prst="rect">
              <a:avLst/>
            </a:prstGeom>
          </p:spPr>
        </p:pic>
        <p:pic>
          <p:nvPicPr>
            <p:cNvPr id="18" name="Picture 1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254057" y="75762"/>
              <a:ext cx="599941" cy="612706"/>
            </a:xfrm>
            <a:prstGeom prst="rect">
              <a:avLst/>
            </a:prstGeom>
          </p:spPr>
        </p:pic>
      </p:grpSp>
      <p:sp>
        <p:nvSpPr>
          <p:cNvPr id="20" name="TextBox 8"/>
          <p:cNvSpPr txBox="1"/>
          <p:nvPr/>
        </p:nvSpPr>
        <p:spPr bwMode="auto">
          <a:xfrm>
            <a:off x="1698962" y="2793916"/>
            <a:ext cx="1504092" cy="346529"/>
          </a:xfrm>
          <a:prstGeom prst="rect">
            <a:avLst/>
          </a:prstGeom>
          <a:noFill/>
          <a:ln w="9525">
            <a:noFill/>
            <a:miter lim="800000"/>
            <a:headEnd/>
            <a:tailEnd/>
          </a:ln>
        </p:spPr>
        <p:txBody>
          <a:bodyPr wrap="square" lIns="0" tIns="0" rIns="0" rtlCol="0" anchor="t">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eaLnBrk="0" hangingPunct="0"/>
            <a:r>
              <a:rPr lang="en-US" sz="1400" b="1" i="0" dirty="0" smtClean="0">
                <a:solidFill>
                  <a:schemeClr val="bg2"/>
                </a:solidFill>
                <a:latin typeface="Arial" panose="020B0604020202020204" pitchFamily="34" charset="0"/>
                <a:ea typeface="Times New Roman" charset="0"/>
                <a:cs typeface="Arial" panose="020B0604020202020204" pitchFamily="34" charset="0"/>
              </a:rPr>
              <a:t>Reference</a:t>
            </a:r>
          </a:p>
        </p:txBody>
      </p:sp>
      <p:sp>
        <p:nvSpPr>
          <p:cNvPr id="21" name="TextBox 2"/>
          <p:cNvSpPr txBox="1"/>
          <p:nvPr/>
        </p:nvSpPr>
        <p:spPr bwMode="auto">
          <a:xfrm>
            <a:off x="1694406" y="3759690"/>
            <a:ext cx="1395624" cy="2109530"/>
          </a:xfrm>
          <a:prstGeom prst="rect">
            <a:avLst/>
          </a:prstGeom>
          <a:noFill/>
          <a:ln w="9525">
            <a:noFill/>
            <a:miter lim="800000"/>
            <a:headEnd/>
            <a:tailEnd/>
          </a:ln>
        </p:spPr>
        <p:txBody>
          <a:bodyPr wrap="square" lIns="0" tIns="0" rIns="0" rtlCol="0" anchor="t">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r" eaLnBrk="0" hangingPunct="0"/>
            <a:r>
              <a:rPr lang="en-US" sz="1400" b="1" i="0" dirty="0" smtClean="0">
                <a:solidFill>
                  <a:schemeClr val="bg1"/>
                </a:solidFill>
                <a:latin typeface="Arial" panose="020B0604020202020204" pitchFamily="34" charset="0"/>
                <a:ea typeface="Times New Roman" charset="0"/>
                <a:cs typeface="Arial" panose="020B0604020202020204" pitchFamily="34" charset="0"/>
              </a:rPr>
              <a:t>Southwest</a:t>
            </a:r>
          </a:p>
          <a:p>
            <a:pPr algn="r" eaLnBrk="0" hangingPunct="0"/>
            <a:endParaRPr lang="en-US" sz="1400" b="1" i="0" dirty="0" smtClean="0">
              <a:solidFill>
                <a:schemeClr val="bg1"/>
              </a:solidFill>
              <a:latin typeface="Arial" panose="020B0604020202020204" pitchFamily="34" charset="0"/>
              <a:ea typeface="Times New Roman" charset="0"/>
              <a:cs typeface="Arial" panose="020B0604020202020204" pitchFamily="34" charset="0"/>
            </a:endParaRPr>
          </a:p>
          <a:p>
            <a:pPr algn="r" eaLnBrk="0" hangingPunct="0"/>
            <a:endParaRPr lang="en-US" sz="1400" b="1" i="0" dirty="0" smtClean="0">
              <a:solidFill>
                <a:schemeClr val="bg1"/>
              </a:solidFill>
              <a:latin typeface="Arial" panose="020B0604020202020204" pitchFamily="34" charset="0"/>
              <a:ea typeface="Times New Roman" charset="0"/>
              <a:cs typeface="Arial" panose="020B0604020202020204" pitchFamily="34" charset="0"/>
            </a:endParaRPr>
          </a:p>
          <a:p>
            <a:pPr algn="r" eaLnBrk="0" hangingPunct="0"/>
            <a:endParaRPr lang="en-US" sz="1400" b="1" i="0" dirty="0" smtClean="0">
              <a:solidFill>
                <a:schemeClr val="bg1"/>
              </a:solidFill>
              <a:latin typeface="Arial" panose="020B0604020202020204" pitchFamily="34" charset="0"/>
              <a:ea typeface="Times New Roman" charset="0"/>
              <a:cs typeface="Arial" panose="020B0604020202020204" pitchFamily="34" charset="0"/>
            </a:endParaRPr>
          </a:p>
          <a:p>
            <a:pPr algn="r" eaLnBrk="0" hangingPunct="0"/>
            <a:endParaRPr lang="en-US" sz="1400" b="1" i="0" dirty="0" smtClean="0">
              <a:solidFill>
                <a:schemeClr val="bg1"/>
              </a:solidFill>
              <a:latin typeface="Arial" panose="020B0604020202020204" pitchFamily="34" charset="0"/>
              <a:ea typeface="Times New Roman" charset="0"/>
              <a:cs typeface="Arial" panose="020B0604020202020204" pitchFamily="34" charset="0"/>
            </a:endParaRPr>
          </a:p>
          <a:p>
            <a:pPr algn="r" eaLnBrk="0" hangingPunct="0"/>
            <a:r>
              <a:rPr lang="en-US" sz="1400" b="1" i="0" dirty="0" smtClean="0">
                <a:solidFill>
                  <a:schemeClr val="bg1"/>
                </a:solidFill>
                <a:latin typeface="Arial" panose="020B0604020202020204" pitchFamily="34" charset="0"/>
                <a:ea typeface="Times New Roman" charset="0"/>
                <a:cs typeface="Arial" panose="020B0604020202020204" pitchFamily="34" charset="0"/>
              </a:rPr>
              <a:t>Gulf Coast</a:t>
            </a:r>
          </a:p>
          <a:p>
            <a:pPr algn="r" eaLnBrk="0" hangingPunct="0"/>
            <a:endParaRPr lang="en-US" sz="1400" b="1" i="0" dirty="0" smtClean="0">
              <a:solidFill>
                <a:schemeClr val="bg1"/>
              </a:solidFill>
              <a:latin typeface="Arial" panose="020B0604020202020204" pitchFamily="34" charset="0"/>
              <a:ea typeface="Times New Roman" charset="0"/>
              <a:cs typeface="Arial" panose="020B0604020202020204" pitchFamily="34" charset="0"/>
            </a:endParaRPr>
          </a:p>
          <a:p>
            <a:pPr algn="r" eaLnBrk="0" hangingPunct="0"/>
            <a:endParaRPr lang="en-US" sz="1400" b="1" i="0" dirty="0" smtClean="0">
              <a:solidFill>
                <a:schemeClr val="bg1"/>
              </a:solidFill>
              <a:latin typeface="Arial" panose="020B0604020202020204" pitchFamily="34" charset="0"/>
              <a:ea typeface="Times New Roman" charset="0"/>
              <a:cs typeface="Arial" panose="020B0604020202020204" pitchFamily="34" charset="0"/>
            </a:endParaRPr>
          </a:p>
          <a:p>
            <a:pPr algn="r" eaLnBrk="0" hangingPunct="0"/>
            <a:r>
              <a:rPr lang="en-US" sz="1400" b="1" i="0" dirty="0" smtClean="0">
                <a:solidFill>
                  <a:schemeClr val="bg1"/>
                </a:solidFill>
                <a:latin typeface="Arial" panose="020B0604020202020204" pitchFamily="34" charset="0"/>
                <a:ea typeface="Times New Roman" charset="0"/>
                <a:cs typeface="Arial" panose="020B0604020202020204" pitchFamily="34" charset="0"/>
              </a:rPr>
              <a:t>Other</a:t>
            </a:r>
          </a:p>
        </p:txBody>
      </p:sp>
      <p:pic>
        <p:nvPicPr>
          <p:cNvPr id="22" name="Picture 21" descr="image00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652579" y="2473863"/>
            <a:ext cx="953174" cy="640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579451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smtClean="0"/>
              <a:t>Residential </a:t>
            </a:r>
            <a:r>
              <a:rPr lang="en-US" dirty="0"/>
              <a:t>solar photovoltaic (PV) capacity increases by an average of 8% annually from 2018 through 2050 in the Reference </a:t>
            </a:r>
            <a:r>
              <a:rPr lang="en-US" dirty="0" smtClean="0"/>
              <a:t>case </a:t>
            </a:r>
            <a:r>
              <a:rPr lang="en-US" dirty="0"/>
              <a:t>compared with the commercial sector’s 5% per year average growth.</a:t>
            </a:r>
          </a:p>
          <a:p>
            <a:r>
              <a:rPr lang="en-US" dirty="0" smtClean="0"/>
              <a:t>PV </a:t>
            </a:r>
            <a:r>
              <a:rPr lang="en-US" dirty="0"/>
              <a:t>costs decline most rapidly before 2030, despite the phasedown in the federal business </a:t>
            </a:r>
            <a:r>
              <a:rPr lang="en-US" dirty="0" smtClean="0"/>
              <a:t>Investment Tax Credit </a:t>
            </a:r>
            <a:r>
              <a:rPr lang="en-US" dirty="0"/>
              <a:t>(ITC) from 30% in 2019 to 10% in 2022 and the four-year Section 201 tariff levied on PV cells and modules in 2018. Declining installation costs and stable retail electricity rates drive steady commercial PV adoption. </a:t>
            </a:r>
          </a:p>
          <a:p>
            <a:r>
              <a:rPr lang="en-US" dirty="0" smtClean="0"/>
              <a:t>Rising </a:t>
            </a:r>
            <a:r>
              <a:rPr lang="en-US" dirty="0"/>
              <a:t>incomes, declining system costs, and social influences accelerate the adoption of residential PV. Adoption rates in the High and Low Economic Growth cases vary the most from the Reference case. </a:t>
            </a:r>
          </a:p>
          <a:p>
            <a:r>
              <a:rPr lang="en-US" dirty="0" smtClean="0"/>
              <a:t>Aside </a:t>
            </a:r>
            <a:r>
              <a:rPr lang="en-US" dirty="0"/>
              <a:t>from installed PV costs, PV growth is sensitive to electricity prices, which vary by up to 11% in 2050 in the High and Low Oil and Gas Resource Technology cases relative to the Reference case for both the residential and commercial sectors.</a:t>
            </a:r>
          </a:p>
        </p:txBody>
      </p:sp>
      <p:sp>
        <p:nvSpPr>
          <p:cNvPr id="3" name="Slide Number Placeholder 2"/>
          <p:cNvSpPr>
            <a:spLocks noGrp="1"/>
          </p:cNvSpPr>
          <p:nvPr>
            <p:ph type="sldNum" sz="quarter" idx="4"/>
          </p:nvPr>
        </p:nvSpPr>
        <p:spPr/>
        <p:txBody>
          <a:bodyPr/>
          <a:lstStyle/>
          <a:p>
            <a:fld id="{2D80C5C9-96E0-47EC-B500-37C5FE284639}" type="slidenum">
              <a:rPr lang="en-US" smtClean="0"/>
              <a:pPr/>
              <a:t>130</a:t>
            </a:fld>
            <a:endParaRPr lang="en-US" dirty="0"/>
          </a:p>
        </p:txBody>
      </p:sp>
      <p:sp>
        <p:nvSpPr>
          <p:cNvPr id="4" name="Title 3"/>
          <p:cNvSpPr>
            <a:spLocks noGrp="1"/>
          </p:cNvSpPr>
          <p:nvPr>
            <p:ph type="title"/>
          </p:nvPr>
        </p:nvSpPr>
        <p:spPr/>
        <p:txBody>
          <a:bodyPr/>
          <a:lstStyle/>
          <a:p>
            <a:r>
              <a:rPr lang="en-US" dirty="0"/>
              <a:t>—with residential growth outpacing commercial growth in later years</a:t>
            </a:r>
          </a:p>
        </p:txBody>
      </p:sp>
      <p:grpSp>
        <p:nvGrpSpPr>
          <p:cNvPr id="5" name="Group 4"/>
          <p:cNvGrpSpPr/>
          <p:nvPr/>
        </p:nvGrpSpPr>
        <p:grpSpPr>
          <a:xfrm>
            <a:off x="282522" y="62013"/>
            <a:ext cx="8596846" cy="655390"/>
            <a:chOff x="282522" y="62013"/>
            <a:chExt cx="8596846" cy="655390"/>
          </a:xfrm>
        </p:grpSpPr>
        <p:pic>
          <p:nvPicPr>
            <p:cNvPr id="6" name="Picture 5" descr="greyicon_3.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7" name="Picture 6" descr="greyicon_4.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8" name="Picture 7" descr="greyicon_5.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9" name="Picture 8" descr="greyicon_6.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0" name="Picture 9" descr="greyicon_7.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1" name="Picture 10">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2" name="Picture 11">
              <a:hlinkClick r:id="rId7" action="ppaction://hlinksldjump"/>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3" name="Picture 12" descr="greyicon_1.png">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407394244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2D80C5C9-96E0-47EC-B500-37C5FE284639}" type="slidenum">
              <a:rPr lang="en-US" smtClean="0"/>
              <a:pPr/>
              <a:t>131</a:t>
            </a:fld>
            <a:endParaRPr lang="en-US" dirty="0"/>
          </a:p>
        </p:txBody>
      </p:sp>
      <p:sp>
        <p:nvSpPr>
          <p:cNvPr id="4" name="Title 3"/>
          <p:cNvSpPr>
            <a:spLocks noGrp="1"/>
          </p:cNvSpPr>
          <p:nvPr>
            <p:ph type="title"/>
          </p:nvPr>
        </p:nvSpPr>
        <p:spPr/>
        <p:txBody>
          <a:bodyPr/>
          <a:lstStyle/>
          <a:p>
            <a:r>
              <a:rPr lang="en-US" dirty="0"/>
              <a:t>Combined heat and </a:t>
            </a:r>
            <a:r>
              <a:rPr lang="en-US" dirty="0" smtClean="0"/>
              <a:t>power </a:t>
            </a:r>
            <a:r>
              <a:rPr lang="en-US" dirty="0"/>
              <a:t>and other </a:t>
            </a:r>
            <a:r>
              <a:rPr lang="en-US" dirty="0" smtClean="0"/>
              <a:t>non-solar sources </a:t>
            </a:r>
            <a:r>
              <a:rPr lang="en-US" dirty="0"/>
              <a:t>account for less than </a:t>
            </a:r>
            <a:r>
              <a:rPr lang="en-US" dirty="0" smtClean="0"/>
              <a:t>one-quarter </a:t>
            </a:r>
            <a:r>
              <a:rPr lang="en-US" dirty="0"/>
              <a:t>of commercial </a:t>
            </a:r>
            <a:r>
              <a:rPr lang="en-US" dirty="0" smtClean="0"/>
              <a:t>on-site capacity </a:t>
            </a:r>
            <a:r>
              <a:rPr lang="en-US" dirty="0"/>
              <a:t>in 2018—</a:t>
            </a:r>
          </a:p>
        </p:txBody>
      </p:sp>
      <p:graphicFrame>
        <p:nvGraphicFramePr>
          <p:cNvPr id="8" name="Content Placeholder 7"/>
          <p:cNvGraphicFramePr>
            <a:graphicFrameLocks noGrp="1"/>
          </p:cNvGraphicFramePr>
          <p:nvPr>
            <p:ph sz="quarter" idx="12"/>
            <p:extLst>
              <p:ext uri="{D42A27DB-BD31-4B8C-83A1-F6EECF244321}">
                <p14:modId xmlns:p14="http://schemas.microsoft.com/office/powerpoint/2010/main" val="3362880126"/>
              </p:ext>
            </p:extLst>
          </p:nvPr>
        </p:nvGraphicFramePr>
        <p:xfrm>
          <a:off x="238125" y="1689100"/>
          <a:ext cx="8693150" cy="4491038"/>
        </p:xfrm>
        <a:graphic>
          <a:graphicData uri="http://schemas.openxmlformats.org/drawingml/2006/chart">
            <c:chart xmlns:c="http://schemas.openxmlformats.org/drawingml/2006/chart" xmlns:r="http://schemas.openxmlformats.org/officeDocument/2006/relationships" r:id="rId2"/>
          </a:graphicData>
        </a:graphic>
      </p:graphicFrame>
      <p:grpSp>
        <p:nvGrpSpPr>
          <p:cNvPr id="5" name="Group 4"/>
          <p:cNvGrpSpPr/>
          <p:nvPr/>
        </p:nvGrpSpPr>
        <p:grpSpPr>
          <a:xfrm>
            <a:off x="282522" y="62013"/>
            <a:ext cx="8596846" cy="655390"/>
            <a:chOff x="282522" y="62013"/>
            <a:chExt cx="8596846" cy="655390"/>
          </a:xfrm>
        </p:grpSpPr>
        <p:pic>
          <p:nvPicPr>
            <p:cNvPr id="6" name="Picture 5" descr="greyicon_3.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7" name="Picture 6" descr="greyicon_4.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9" name="Picture 8" descr="greyicon_5.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10" name="Picture 9" descr="greyicon_6.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1" name="Picture 10" descr="greyicon_7.png">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2" name="Picture 11">
              <a:hlinkClick r:id="rId8" action="ppaction://hlinksldjump"/>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3" name="Picture 12">
              <a:hlinkClick r:id="rId8"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4" name="Picture 13" descr="greyicon_1.png">
              <a:hlinkClick r:id="" action="ppaction://noaction"/>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144422940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p:txBody>
          <a:bodyPr/>
          <a:lstStyle/>
          <a:p>
            <a:r>
              <a:rPr lang="en-US" dirty="0" smtClean="0"/>
              <a:t>Non-photovoltaic (PV) technologies such as combined heat and power (CHP) and distributed wind account for 24% of commercial distributed generation capacity in 2018. Although the growth is much slower than for commercial PV, these technologies grow from 3.5 gigawatts of capacity in 2018 to 13.6 gigawatts of capacity by 2050 in the Reference case.</a:t>
            </a:r>
          </a:p>
          <a:p>
            <a:r>
              <a:rPr lang="en-US" dirty="0" smtClean="0"/>
              <a:t>Apart from PV, natural gas-fired CHP (i.e., conventional turbine, </a:t>
            </a:r>
            <a:r>
              <a:rPr lang="en-US" dirty="0" err="1" smtClean="0"/>
              <a:t>microturbine</a:t>
            </a:r>
            <a:r>
              <a:rPr lang="en-US" dirty="0" smtClean="0"/>
              <a:t>, reciprocating engine, and fuel cell) capacity expands the most quickly at an average of 5% per year. Its growth is a result of low equipment costs throughout the projection period. </a:t>
            </a:r>
          </a:p>
          <a:p>
            <a:r>
              <a:rPr lang="en-US" dirty="0" smtClean="0"/>
              <a:t>The installed cost of commercial wind equipment falls by 30% between 2018 and 2050, resulting in an average growth in capacity of 4% per year during this period.</a:t>
            </a:r>
          </a:p>
          <a:p>
            <a:r>
              <a:rPr lang="en-US" dirty="0" smtClean="0"/>
              <a:t>The 2018 Bipartisan Budget Act extends the Investment Tax Credit provisions for qualifying CHP and small wind equipment (defined as wind turbines with a capacity less than 100 kW) beginning construction before January 1, 2022. These tax credits drive further growth in non-PV distributed generation in the short term.</a:t>
            </a:r>
          </a:p>
          <a:p>
            <a:endParaRPr lang="en-US" dirty="0"/>
          </a:p>
        </p:txBody>
      </p:sp>
      <p:sp>
        <p:nvSpPr>
          <p:cNvPr id="4" name="Title 3"/>
          <p:cNvSpPr>
            <a:spLocks noGrp="1"/>
          </p:cNvSpPr>
          <p:nvPr>
            <p:ph type="title"/>
          </p:nvPr>
        </p:nvSpPr>
        <p:spPr/>
        <p:txBody>
          <a:bodyPr/>
          <a:lstStyle/>
          <a:p>
            <a:r>
              <a:rPr lang="en-US" smtClean="0"/>
              <a:t>—but they grow by more than 4% per year, driven by equipment cost declines and near-term tax credits</a:t>
            </a:r>
            <a:endParaRPr lang="en-US" dirty="0"/>
          </a:p>
        </p:txBody>
      </p:sp>
      <p:sp>
        <p:nvSpPr>
          <p:cNvPr id="3" name="Slide Number Placeholder 2"/>
          <p:cNvSpPr>
            <a:spLocks noGrp="1"/>
          </p:cNvSpPr>
          <p:nvPr>
            <p:ph type="sldNum" sz="quarter" idx="4"/>
          </p:nvPr>
        </p:nvSpPr>
        <p:spPr/>
        <p:txBody>
          <a:bodyPr/>
          <a:lstStyle/>
          <a:p>
            <a:fld id="{2D80C5C9-96E0-47EC-B500-37C5FE284639}" type="slidenum">
              <a:rPr lang="en-US" smtClean="0"/>
              <a:pPr/>
              <a:t>132</a:t>
            </a:fld>
            <a:endParaRPr lang="en-US" dirty="0"/>
          </a:p>
        </p:txBody>
      </p:sp>
      <p:grpSp>
        <p:nvGrpSpPr>
          <p:cNvPr id="5" name="Group 4"/>
          <p:cNvGrpSpPr/>
          <p:nvPr/>
        </p:nvGrpSpPr>
        <p:grpSpPr>
          <a:xfrm>
            <a:off x="282522" y="62013"/>
            <a:ext cx="8596846" cy="655390"/>
            <a:chOff x="282522" y="62013"/>
            <a:chExt cx="8596846" cy="655390"/>
          </a:xfrm>
        </p:grpSpPr>
        <p:pic>
          <p:nvPicPr>
            <p:cNvPr id="6" name="Picture 5" descr="greyicon_3.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7" name="Picture 6" descr="greyicon_4.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9" name="Picture 8" descr="greyicon_5.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10" name="Picture 9" descr="greyicon_6.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1" name="Picture 10" descr="greyicon_7.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2" name="Picture 11">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3" name="Picture 12">
              <a:hlinkClick r:id="rId7" action="ppaction://hlinksldjump"/>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4" name="Picture 13" descr="greyicon_1.png">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85044559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2D80C5C9-96E0-47EC-B500-37C5FE284639}" type="slidenum">
              <a:rPr lang="en-US" smtClean="0"/>
              <a:pPr/>
              <a:t>133</a:t>
            </a:fld>
            <a:endParaRPr lang="en-US" dirty="0"/>
          </a:p>
        </p:txBody>
      </p:sp>
      <p:sp>
        <p:nvSpPr>
          <p:cNvPr id="5" name="Title 4"/>
          <p:cNvSpPr>
            <a:spLocks noGrp="1"/>
          </p:cNvSpPr>
          <p:nvPr>
            <p:ph type="title"/>
          </p:nvPr>
        </p:nvSpPr>
        <p:spPr/>
        <p:txBody>
          <a:bodyPr/>
          <a:lstStyle/>
          <a:p>
            <a:r>
              <a:rPr lang="en-US" dirty="0"/>
              <a:t>Residential and commercial electricity prices remain flat during the projection period—</a:t>
            </a:r>
          </a:p>
        </p:txBody>
      </p:sp>
      <p:graphicFrame>
        <p:nvGraphicFramePr>
          <p:cNvPr id="8" name="Content Placeholder 7"/>
          <p:cNvGraphicFramePr>
            <a:graphicFrameLocks noGrp="1"/>
          </p:cNvGraphicFramePr>
          <p:nvPr>
            <p:ph sz="quarter" idx="12"/>
            <p:extLst>
              <p:ext uri="{D42A27DB-BD31-4B8C-83A1-F6EECF244321}">
                <p14:modId xmlns:p14="http://schemas.microsoft.com/office/powerpoint/2010/main" val="1034930650"/>
              </p:ext>
            </p:extLst>
          </p:nvPr>
        </p:nvGraphicFramePr>
        <p:xfrm>
          <a:off x="238125" y="1689100"/>
          <a:ext cx="4105275" cy="44910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ontent Placeholder 8"/>
          <p:cNvGraphicFramePr>
            <a:graphicFrameLocks noGrp="1"/>
          </p:cNvGraphicFramePr>
          <p:nvPr>
            <p:ph sz="quarter" idx="13"/>
            <p:extLst>
              <p:ext uri="{D42A27DB-BD31-4B8C-83A1-F6EECF244321}">
                <p14:modId xmlns:p14="http://schemas.microsoft.com/office/powerpoint/2010/main" val="2826633010"/>
              </p:ext>
            </p:extLst>
          </p:nvPr>
        </p:nvGraphicFramePr>
        <p:xfrm>
          <a:off x="4816475" y="1689100"/>
          <a:ext cx="4105275" cy="4491038"/>
        </p:xfrm>
        <a:graphic>
          <a:graphicData uri="http://schemas.openxmlformats.org/drawingml/2006/chart">
            <c:chart xmlns:c="http://schemas.openxmlformats.org/drawingml/2006/chart" xmlns:r="http://schemas.openxmlformats.org/officeDocument/2006/relationships" r:id="rId3"/>
          </a:graphicData>
        </a:graphic>
      </p:graphicFrame>
      <p:grpSp>
        <p:nvGrpSpPr>
          <p:cNvPr id="6" name="Group 5"/>
          <p:cNvGrpSpPr/>
          <p:nvPr/>
        </p:nvGrpSpPr>
        <p:grpSpPr>
          <a:xfrm>
            <a:off x="282522" y="62013"/>
            <a:ext cx="8596846" cy="655390"/>
            <a:chOff x="282522" y="62013"/>
            <a:chExt cx="8596846" cy="655390"/>
          </a:xfrm>
        </p:grpSpPr>
        <p:pic>
          <p:nvPicPr>
            <p:cNvPr id="7" name="Picture 6" descr="greyicon_3.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10" name="Picture 9" descr="greyicon_4.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11" name="Picture 10" descr="greyicon_5.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12" name="Picture 11" descr="greyicon_6.png">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3" name="Picture 12" descr="greyicon_7.png">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4" name="Picture 13">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5" name="Picture 14">
              <a:hlinkClick r:id="rId9" action="ppaction://hlinksldjump"/>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6" name="Picture 15" descr="greyicon_1.png">
              <a:hlinkClick r:id="" action="ppaction://noaction"/>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303972069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p:txBody>
          <a:bodyPr/>
          <a:lstStyle/>
          <a:p>
            <a:r>
              <a:rPr lang="en-US" dirty="0" smtClean="0"/>
              <a:t>Electricity prices fall in the near term, primarily because utilities pass along savings from lower taxes under the Tax Cuts and Jobs Act of 2017, but also because they replace more costly power plants with new plants that are less expensive to construct and operate. Lower prices encourage more consumption in the near term in both sectors, although near-term efficiency standards and population shifts to warmer areas of the country moderate this trend.</a:t>
            </a:r>
          </a:p>
          <a:p>
            <a:r>
              <a:rPr lang="en-US" dirty="0" smtClean="0"/>
              <a:t>Natural gas prices in both the residential and commercial sectors increase steadily by an average of 0.9% per year during the projection period. Increasing natural gas prices decrease consumption in the residential sector and moderate consumption growth in the commercial sector.</a:t>
            </a:r>
          </a:p>
          <a:p>
            <a:r>
              <a:rPr lang="en-US" dirty="0" smtClean="0"/>
              <a:t>Despite increasing natural gas prices, commercial natural gas consumption still grows an average of 0.5% per year during the projection period. This growth is driven in part by increased distributed generation and combined heat and power. Commercial natural gas-driven generating capacity in 2050 grows to nearly five times its 2018 level.</a:t>
            </a:r>
            <a:endParaRPr lang="en-US" dirty="0"/>
          </a:p>
        </p:txBody>
      </p:sp>
      <p:sp>
        <p:nvSpPr>
          <p:cNvPr id="6" name="Title 5"/>
          <p:cNvSpPr>
            <a:spLocks noGrp="1"/>
          </p:cNvSpPr>
          <p:nvPr>
            <p:ph type="title"/>
          </p:nvPr>
        </p:nvSpPr>
        <p:spPr/>
        <p:txBody>
          <a:bodyPr/>
          <a:lstStyle/>
          <a:p>
            <a:r>
              <a:rPr lang="en-US" smtClean="0"/>
              <a:t>—while natural gas prices rise, moderating natural gas consumption</a:t>
            </a:r>
            <a:endParaRPr lang="en-US" dirty="0"/>
          </a:p>
        </p:txBody>
      </p:sp>
      <p:sp>
        <p:nvSpPr>
          <p:cNvPr id="4" name="Slide Number Placeholder 3"/>
          <p:cNvSpPr>
            <a:spLocks noGrp="1"/>
          </p:cNvSpPr>
          <p:nvPr>
            <p:ph type="sldNum" sz="quarter" idx="4"/>
          </p:nvPr>
        </p:nvSpPr>
        <p:spPr>
          <a:xfrm>
            <a:off x="8636000" y="6419850"/>
            <a:ext cx="508000" cy="365125"/>
          </a:xfrm>
        </p:spPr>
        <p:txBody>
          <a:bodyPr/>
          <a:lstStyle/>
          <a:p>
            <a:fld id="{2D80C5C9-96E0-47EC-B500-37C5FE284639}" type="slidenum">
              <a:rPr lang="en-US" smtClean="0"/>
              <a:pPr/>
              <a:t>134</a:t>
            </a:fld>
            <a:endParaRPr lang="en-US" dirty="0"/>
          </a:p>
        </p:txBody>
      </p:sp>
      <p:grpSp>
        <p:nvGrpSpPr>
          <p:cNvPr id="5" name="Group 4"/>
          <p:cNvGrpSpPr/>
          <p:nvPr/>
        </p:nvGrpSpPr>
        <p:grpSpPr>
          <a:xfrm>
            <a:off x="282522" y="62013"/>
            <a:ext cx="8596846" cy="655390"/>
            <a:chOff x="282522" y="62013"/>
            <a:chExt cx="8596846" cy="655390"/>
          </a:xfrm>
        </p:grpSpPr>
        <p:pic>
          <p:nvPicPr>
            <p:cNvPr id="8" name="Picture 7" descr="greyicon_3.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9" name="Picture 8" descr="greyicon_4.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10" name="Picture 9" descr="greyicon_5.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11" name="Picture 10" descr="greyicon_6.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2" name="Picture 11" descr="greyicon_7.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3" name="Picture 12">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4" name="Picture 13">
              <a:hlinkClick r:id="rId7" action="ppaction://hlinksldjump"/>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5" name="Picture 14" descr="greyicon_1.png">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20066192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Industrial</a:t>
            </a:r>
            <a:endParaRPr lang="en-US" dirty="0"/>
          </a:p>
        </p:txBody>
      </p:sp>
      <p:sp>
        <p:nvSpPr>
          <p:cNvPr id="11" name="Text Placeholder 10"/>
          <p:cNvSpPr>
            <a:spLocks noGrp="1"/>
          </p:cNvSpPr>
          <p:nvPr>
            <p:ph type="body" sz="quarter" idx="13"/>
          </p:nvPr>
        </p:nvSpPr>
        <p:spPr/>
        <p:txBody>
          <a:bodyPr/>
          <a:lstStyle/>
          <a:p>
            <a:r>
              <a:rPr lang="en-US" dirty="0"/>
              <a:t>Energy consumption in the industrial sector increases between 2018 and 2050 across all cases. Increases in industrial energy use from increasing shipments are partially offset by efficiency gains. Consumption of all energy sources except coal increases, while coal consumption declines.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304" y="1404090"/>
            <a:ext cx="1635184" cy="1680605"/>
          </a:xfrm>
          <a:prstGeom prst="rect">
            <a:avLst/>
          </a:prstGeom>
        </p:spPr>
      </p:pic>
    </p:spTree>
    <p:extLst>
      <p:ext uri="{BB962C8B-B14F-4D97-AF65-F5344CB8AC3E}">
        <p14:creationId xmlns:p14="http://schemas.microsoft.com/office/powerpoint/2010/main" val="3015832082"/>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2D80C5C9-96E0-47EC-B500-37C5FE284639}" type="slidenum">
              <a:rPr lang="en-US" smtClean="0"/>
              <a:pPr/>
              <a:t>136</a:t>
            </a:fld>
            <a:endParaRPr lang="en-US" dirty="0"/>
          </a:p>
        </p:txBody>
      </p:sp>
      <p:sp>
        <p:nvSpPr>
          <p:cNvPr id="4" name="Title 3"/>
          <p:cNvSpPr>
            <a:spLocks noGrp="1"/>
          </p:cNvSpPr>
          <p:nvPr>
            <p:ph type="title"/>
          </p:nvPr>
        </p:nvSpPr>
        <p:spPr/>
        <p:txBody>
          <a:bodyPr/>
          <a:lstStyle/>
          <a:p>
            <a:r>
              <a:rPr lang="en-US" dirty="0"/>
              <a:t>Consumption of delivered industrial energy grows in all cases—</a:t>
            </a:r>
          </a:p>
        </p:txBody>
      </p:sp>
      <p:grpSp>
        <p:nvGrpSpPr>
          <p:cNvPr id="23" name="Group 22"/>
          <p:cNvGrpSpPr/>
          <p:nvPr/>
        </p:nvGrpSpPr>
        <p:grpSpPr>
          <a:xfrm>
            <a:off x="282522" y="60070"/>
            <a:ext cx="8596846" cy="634859"/>
            <a:chOff x="282522" y="60070"/>
            <a:chExt cx="8596846" cy="634859"/>
          </a:xfrm>
        </p:grpSpPr>
        <p:pic>
          <p:nvPicPr>
            <p:cNvPr id="24" name="Picture 23" descr="greyicon_3.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25" name="Picture 24" descr="greyicon_4.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26" name="Picture 25" descr="greyicon_5.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27" name="Picture 26" descr="greyicon_6.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28" name="Picture 27" descr="greyicon_7.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29" name="Picture 28">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30" name="Picture 29">
              <a:hlinkClick r:id="rId8" action="ppaction://hlinksldjump"/>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31" name="Picture 30" descr="greyicon_1.png">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
        <p:nvSpPr>
          <p:cNvPr id="16" name="TextBox 1"/>
          <p:cNvSpPr txBox="1"/>
          <p:nvPr/>
        </p:nvSpPr>
        <p:spPr bwMode="auto">
          <a:xfrm>
            <a:off x="231819" y="1689100"/>
            <a:ext cx="8117788" cy="638405"/>
          </a:xfrm>
          <a:prstGeom prst="rect">
            <a:avLst/>
          </a:prstGeom>
          <a:solidFill>
            <a:schemeClr val="bg1"/>
          </a:solidFill>
          <a:ln w="9525">
            <a:noFill/>
            <a:miter lim="800000"/>
            <a:headEnd/>
            <a:tailEnd/>
          </a:ln>
        </p:spPr>
        <p:txBody>
          <a:bodyPr wrap="square" lIns="27432" tIns="27432" rIns="27432" bIns="27432" rtlCol="0">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eaLnBrk="0" hangingPunct="0"/>
            <a:r>
              <a:rPr lang="en-US" sz="1400" b="1" i="0" baseline="0" dirty="0">
                <a:solidFill>
                  <a:sysClr val="windowText" lastClr="000000"/>
                </a:solidFill>
                <a:latin typeface="+mn-lt"/>
                <a:ea typeface="Times New Roman" charset="0"/>
                <a:cs typeface="Times New Roman" charset="0"/>
              </a:rPr>
              <a:t>Industrial delivered energy </a:t>
            </a:r>
            <a:r>
              <a:rPr lang="en-US" sz="1400" b="1" i="0" baseline="0" dirty="0" smtClean="0">
                <a:solidFill>
                  <a:sysClr val="windowText" lastClr="000000"/>
                </a:solidFill>
                <a:latin typeface="+mn-lt"/>
                <a:ea typeface="Times New Roman" charset="0"/>
                <a:cs typeface="Times New Roman" charset="0"/>
              </a:rPr>
              <a:t>consumption</a:t>
            </a:r>
          </a:p>
          <a:p>
            <a:pPr eaLnBrk="0" hangingPunct="0"/>
            <a:r>
              <a:rPr lang="en-US" sz="1400" i="0" baseline="0" dirty="0" smtClean="0">
                <a:solidFill>
                  <a:sysClr val="windowText" lastClr="000000"/>
                </a:solidFill>
                <a:latin typeface="+mn-lt"/>
                <a:ea typeface="Times New Roman" charset="0"/>
                <a:cs typeface="Times New Roman" charset="0"/>
              </a:rPr>
              <a:t>quadrillion </a:t>
            </a:r>
            <a:r>
              <a:rPr lang="en-US" sz="1400" i="0" baseline="0" dirty="0">
                <a:solidFill>
                  <a:sysClr val="windowText" lastClr="000000"/>
                </a:solidFill>
                <a:latin typeface="+mn-lt"/>
                <a:ea typeface="Times New Roman" charset="0"/>
                <a:cs typeface="Times New Roman" charset="0"/>
              </a:rPr>
              <a:t>British thermal units </a:t>
            </a:r>
            <a:endParaRPr lang="en-US" sz="1400" i="0" dirty="0">
              <a:solidFill>
                <a:sysClr val="windowText" lastClr="000000"/>
              </a:solidFill>
              <a:latin typeface="+mn-lt"/>
              <a:ea typeface="Times New Roman" charset="0"/>
              <a:cs typeface="Times New Roman" charset="0"/>
            </a:endParaRPr>
          </a:p>
        </p:txBody>
      </p:sp>
      <p:graphicFrame>
        <p:nvGraphicFramePr>
          <p:cNvPr id="17" name="Content Placeholder 16"/>
          <p:cNvGraphicFramePr>
            <a:graphicFrameLocks noGrp="1"/>
          </p:cNvGraphicFramePr>
          <p:nvPr>
            <p:ph sz="quarter" idx="12"/>
            <p:extLst>
              <p:ext uri="{D42A27DB-BD31-4B8C-83A1-F6EECF244321}">
                <p14:modId xmlns:p14="http://schemas.microsoft.com/office/powerpoint/2010/main" val="121963616"/>
              </p:ext>
            </p:extLst>
          </p:nvPr>
        </p:nvGraphicFramePr>
        <p:xfrm>
          <a:off x="238124" y="2327505"/>
          <a:ext cx="2892253" cy="3483636"/>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8" name="Content Placeholder 17"/>
          <p:cNvGraphicFramePr>
            <a:graphicFrameLocks noGrp="1"/>
          </p:cNvGraphicFramePr>
          <p:nvPr>
            <p:ph sz="quarter" idx="13"/>
            <p:extLst>
              <p:ext uri="{D42A27DB-BD31-4B8C-83A1-F6EECF244321}">
                <p14:modId xmlns:p14="http://schemas.microsoft.com/office/powerpoint/2010/main" val="3566344867"/>
              </p:ext>
            </p:extLst>
          </p:nvPr>
        </p:nvGraphicFramePr>
        <p:xfrm>
          <a:off x="2784400" y="2133600"/>
          <a:ext cx="3176664" cy="3642298"/>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19" name="Content Placeholder 18"/>
          <p:cNvGraphicFramePr>
            <a:graphicFrameLocks noGrp="1"/>
          </p:cNvGraphicFramePr>
          <p:nvPr>
            <p:ph sz="quarter" idx="14"/>
            <p:extLst>
              <p:ext uri="{D42A27DB-BD31-4B8C-83A1-F6EECF244321}">
                <p14:modId xmlns:p14="http://schemas.microsoft.com/office/powerpoint/2010/main" val="2223352505"/>
              </p:ext>
            </p:extLst>
          </p:nvPr>
        </p:nvGraphicFramePr>
        <p:xfrm>
          <a:off x="5861649" y="2133600"/>
          <a:ext cx="3079151" cy="3642298"/>
        </p:xfrm>
        <a:graphic>
          <a:graphicData uri="http://schemas.openxmlformats.org/drawingml/2006/chart">
            <c:chart xmlns:c="http://schemas.openxmlformats.org/drawingml/2006/chart" xmlns:r="http://schemas.openxmlformats.org/officeDocument/2006/relationships" r:id="rId13"/>
          </a:graphicData>
        </a:graphic>
      </p:graphicFrame>
      <p:sp>
        <p:nvSpPr>
          <p:cNvPr id="20" name="TextBox 5"/>
          <p:cNvSpPr txBox="1"/>
          <p:nvPr/>
        </p:nvSpPr>
        <p:spPr bwMode="auto">
          <a:xfrm>
            <a:off x="282522" y="5916958"/>
            <a:ext cx="8528969" cy="404240"/>
          </a:xfrm>
          <a:prstGeom prst="rect">
            <a:avLst/>
          </a:prstGeom>
          <a:solidFill>
            <a:sysClr val="window" lastClr="FFFFFF"/>
          </a:solidFill>
          <a:ln w="9525">
            <a:noFill/>
            <a:miter lim="800000"/>
            <a:headEnd/>
            <a:tailEnd/>
          </a:ln>
        </p:spPr>
        <p:txBody>
          <a:bodyPr wrap="square" lIns="0" tIns="0" rIns="0" rtlCol="0" anchor="t">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eaLnBrk="0" hangingPunct="0"/>
            <a:r>
              <a:rPr lang="en-US" b="0" i="0" dirty="0" smtClean="0">
                <a:solidFill>
                  <a:srgbClr val="333333"/>
                </a:solidFill>
                <a:latin typeface="+mn-lt"/>
                <a:ea typeface="Times New Roman" charset="0"/>
                <a:cs typeface="Times New Roman" charset="0"/>
              </a:rPr>
              <a:t>Note: </a:t>
            </a:r>
            <a:r>
              <a:rPr lang="en-US" dirty="0">
                <a:solidFill>
                  <a:srgbClr val="333333"/>
                </a:solidFill>
                <a:ea typeface="Times New Roman" charset="0"/>
                <a:cs typeface="Times New Roman" charset="0"/>
              </a:rPr>
              <a:t>The hatched area on each graph denotes the range between minimum and maximum values among all six side cases for that year</a:t>
            </a:r>
            <a:r>
              <a:rPr lang="en-US" dirty="0" smtClean="0">
                <a:solidFill>
                  <a:srgbClr val="333333"/>
                </a:solidFill>
                <a:ea typeface="Times New Roman" charset="0"/>
                <a:cs typeface="Times New Roman" charset="0"/>
              </a:rPr>
              <a:t>.</a:t>
            </a:r>
            <a:endParaRPr lang="en-US" b="0" i="0" dirty="0" smtClean="0">
              <a:solidFill>
                <a:srgbClr val="333333"/>
              </a:solidFill>
              <a:latin typeface="+mn-lt"/>
              <a:ea typeface="Times New Roman" charset="0"/>
              <a:cs typeface="Times New Roman" charset="0"/>
            </a:endParaRPr>
          </a:p>
        </p:txBody>
      </p:sp>
    </p:spTree>
    <p:extLst>
      <p:ext uri="{BB962C8B-B14F-4D97-AF65-F5344CB8AC3E}">
        <p14:creationId xmlns:p14="http://schemas.microsoft.com/office/powerpoint/2010/main" val="340811856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2"/>
          </p:nvPr>
        </p:nvSpPr>
        <p:spPr/>
        <p:txBody>
          <a:bodyPr/>
          <a:lstStyle/>
          <a:p>
            <a:r>
              <a:rPr lang="en-US" dirty="0"/>
              <a:t>U.S. industrial delivered energy consumption </a:t>
            </a:r>
            <a:r>
              <a:rPr lang="en-US" dirty="0" smtClean="0"/>
              <a:t>in the Reference case grows 31% from 26 quadrillion British thermal units (Btu) to 34 quadrillion Btu between 2018 and 2050.</a:t>
            </a:r>
          </a:p>
          <a:p>
            <a:r>
              <a:rPr lang="en-US" dirty="0" smtClean="0"/>
              <a:t>By the mid-2020s, industrial energy consumption is highest in the High Economic Growth case, reaching 39 quadrillion Btu in 2050, a 50% increase from 2018. With a faster growing economy, more industrial output such as in food and fabricated metal products increases industrial energy use. </a:t>
            </a:r>
          </a:p>
          <a:p>
            <a:r>
              <a:rPr lang="en-US" dirty="0" smtClean="0"/>
              <a:t>Initially, industrial energy consumption in the High Oil Price case exceeds consumption in the other cases as a result of higher demand for U.S. products and increased energy use for natural gas liquefaction. After this period, consumption expenditures and investment decline because higher crude oil prices effectively lower income, as well as output growth and energy consumption growth.</a:t>
            </a:r>
          </a:p>
          <a:p>
            <a:r>
              <a:rPr lang="en-US" dirty="0" smtClean="0"/>
              <a:t>Energy consumption in the High Oil and Gas Resource Technology case is higher than in the Reference case as a result of increased crude oil and natural gas resources and improved extraction technologies that increase energy demand in the mining industry.</a:t>
            </a:r>
            <a:endParaRPr lang="en-US" dirty="0"/>
          </a:p>
        </p:txBody>
      </p:sp>
      <p:sp>
        <p:nvSpPr>
          <p:cNvPr id="7" name="Title 6"/>
          <p:cNvSpPr>
            <a:spLocks noGrp="1"/>
          </p:cNvSpPr>
          <p:nvPr>
            <p:ph type="title"/>
          </p:nvPr>
        </p:nvSpPr>
        <p:spPr/>
        <p:txBody>
          <a:bodyPr/>
          <a:lstStyle/>
          <a:p>
            <a:r>
              <a:rPr lang="en-US" dirty="0" smtClean="0"/>
              <a:t>—driven by economic growth and affected by low prices and resource availability</a:t>
            </a:r>
            <a:endParaRPr lang="en-US" dirty="0"/>
          </a:p>
        </p:txBody>
      </p:sp>
      <p:sp>
        <p:nvSpPr>
          <p:cNvPr id="3" name="Slide Number Placeholder 2"/>
          <p:cNvSpPr>
            <a:spLocks noGrp="1"/>
          </p:cNvSpPr>
          <p:nvPr>
            <p:ph type="sldNum" sz="quarter" idx="4"/>
          </p:nvPr>
        </p:nvSpPr>
        <p:spPr/>
        <p:txBody>
          <a:bodyPr/>
          <a:lstStyle/>
          <a:p>
            <a:fld id="{2D80C5C9-96E0-47EC-B500-37C5FE284639}" type="slidenum">
              <a:rPr lang="en-US" smtClean="0"/>
              <a:pPr/>
              <a:t>137</a:t>
            </a:fld>
            <a:endParaRPr lang="en-US" dirty="0"/>
          </a:p>
        </p:txBody>
      </p:sp>
      <p:grpSp>
        <p:nvGrpSpPr>
          <p:cNvPr id="5" name="Group 4"/>
          <p:cNvGrpSpPr/>
          <p:nvPr/>
        </p:nvGrpSpPr>
        <p:grpSpPr>
          <a:xfrm>
            <a:off x="282522" y="60070"/>
            <a:ext cx="8596846" cy="634859"/>
            <a:chOff x="282522" y="60070"/>
            <a:chExt cx="8596846" cy="634859"/>
          </a:xfrm>
        </p:grpSpPr>
        <p:pic>
          <p:nvPicPr>
            <p:cNvPr id="6" name="Picture 5" descr="greyicon_3.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9" name="Picture 8" descr="greyicon_4.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10" name="Picture 9" descr="greyicon_5.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11" name="Picture 10" descr="greyicon_6.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2" name="Picture 11" descr="greyicon_7.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3" name="Picture 12">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4" name="Picture 13">
              <a:hlinkClick r:id="rId8" action="ppaction://hlinksldjump"/>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5" name="Picture 14" descr="greyicon_1.png">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265200641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2D80C5C9-96E0-47EC-B500-37C5FE284639}" type="slidenum">
              <a:rPr lang="en-US" smtClean="0"/>
              <a:pPr/>
              <a:t>138</a:t>
            </a:fld>
            <a:endParaRPr lang="en-US" dirty="0"/>
          </a:p>
        </p:txBody>
      </p:sp>
      <p:sp>
        <p:nvSpPr>
          <p:cNvPr id="5" name="Title 4"/>
          <p:cNvSpPr>
            <a:spLocks noGrp="1"/>
          </p:cNvSpPr>
          <p:nvPr>
            <p:ph type="title"/>
          </p:nvPr>
        </p:nvSpPr>
        <p:spPr/>
        <p:txBody>
          <a:bodyPr/>
          <a:lstStyle/>
          <a:p>
            <a:r>
              <a:rPr lang="en-US" dirty="0"/>
              <a:t>Industrial sector energy consumption increases at a similar rate for most fuels in the Reference case—</a:t>
            </a:r>
          </a:p>
        </p:txBody>
      </p:sp>
      <p:sp>
        <p:nvSpPr>
          <p:cNvPr id="10" name="TextBox 4"/>
          <p:cNvSpPr txBox="1"/>
          <p:nvPr/>
        </p:nvSpPr>
        <p:spPr bwMode="auto">
          <a:xfrm>
            <a:off x="391297" y="1511300"/>
            <a:ext cx="6975178" cy="457200"/>
          </a:xfrm>
          <a:prstGeom prst="rect">
            <a:avLst/>
          </a:prstGeom>
          <a:solidFill>
            <a:schemeClr val="bg1"/>
          </a:solidFill>
          <a:ln w="9525">
            <a:noFill/>
            <a:miter lim="800000"/>
            <a:headEnd/>
            <a:tailEnd/>
          </a:ln>
        </p:spPr>
        <p:txBody>
          <a:bodyPr wrap="square" lIns="0" tIns="0" rIns="0" rtlCol="0" anchor="t">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eaLnBrk="0" hangingPunct="0"/>
            <a:r>
              <a:rPr lang="en-US" sz="1400" b="1" i="0" u="none" strike="noStrike" dirty="0">
                <a:effectLst/>
                <a:latin typeface="+mn-lt"/>
                <a:ea typeface="+mn-ea"/>
                <a:cs typeface="+mn-cs"/>
              </a:rPr>
              <a:t>Industrial energy consumption by energy source and </a:t>
            </a:r>
            <a:r>
              <a:rPr lang="en-US" sz="1400" b="1" i="0" u="none" strike="noStrike" dirty="0" smtClean="0">
                <a:effectLst/>
                <a:latin typeface="+mn-lt"/>
                <a:ea typeface="+mn-ea"/>
                <a:cs typeface="+mn-cs"/>
              </a:rPr>
              <a:t>subsector (Reference case)</a:t>
            </a:r>
            <a:r>
              <a:rPr lang="en-US" sz="1400" dirty="0" smtClean="0"/>
              <a:t> </a:t>
            </a:r>
            <a:endParaRPr lang="en-US" sz="1400" dirty="0"/>
          </a:p>
          <a:p>
            <a:pPr eaLnBrk="0" hangingPunct="0"/>
            <a:r>
              <a:rPr lang="en-US" sz="1400" b="0" i="0" u="none" strike="noStrike" dirty="0">
                <a:effectLst/>
                <a:latin typeface="+mn-lt"/>
                <a:ea typeface="+mn-ea"/>
                <a:cs typeface="+mn-cs"/>
              </a:rPr>
              <a:t>quadrillion British thermal units</a:t>
            </a:r>
            <a:r>
              <a:rPr lang="en-US" sz="1400" dirty="0"/>
              <a:t> </a:t>
            </a:r>
            <a:endParaRPr lang="en-US" sz="1400" i="1" dirty="0" smtClean="0">
              <a:solidFill>
                <a:srgbClr val="333333"/>
              </a:solidFill>
              <a:latin typeface="Times New Roman" charset="0"/>
              <a:ea typeface="Times New Roman" charset="0"/>
              <a:cs typeface="Times New Roman" charset="0"/>
            </a:endParaRPr>
          </a:p>
        </p:txBody>
      </p:sp>
      <p:graphicFrame>
        <p:nvGraphicFramePr>
          <p:cNvPr id="11" name="Content Placeholder 10"/>
          <p:cNvGraphicFramePr>
            <a:graphicFrameLocks noGrp="1"/>
          </p:cNvGraphicFramePr>
          <p:nvPr>
            <p:ph sz="quarter" idx="12"/>
            <p:extLst>
              <p:ext uri="{D42A27DB-BD31-4B8C-83A1-F6EECF244321}">
                <p14:modId xmlns:p14="http://schemas.microsoft.com/office/powerpoint/2010/main" val="2173341550"/>
              </p:ext>
            </p:extLst>
          </p:nvPr>
        </p:nvGraphicFramePr>
        <p:xfrm>
          <a:off x="238125" y="1689100"/>
          <a:ext cx="4299535" cy="44910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ontent Placeholder 11"/>
          <p:cNvGraphicFramePr>
            <a:graphicFrameLocks noGrp="1"/>
          </p:cNvGraphicFramePr>
          <p:nvPr>
            <p:ph sz="quarter" idx="13"/>
            <p:extLst>
              <p:ext uri="{D42A27DB-BD31-4B8C-83A1-F6EECF244321}">
                <p14:modId xmlns:p14="http://schemas.microsoft.com/office/powerpoint/2010/main" val="2231660163"/>
              </p:ext>
            </p:extLst>
          </p:nvPr>
        </p:nvGraphicFramePr>
        <p:xfrm>
          <a:off x="4537660" y="1739900"/>
          <a:ext cx="4393838" cy="4491038"/>
        </p:xfrm>
        <a:graphic>
          <a:graphicData uri="http://schemas.openxmlformats.org/drawingml/2006/chart">
            <c:chart xmlns:c="http://schemas.openxmlformats.org/drawingml/2006/chart" xmlns:r="http://schemas.openxmlformats.org/officeDocument/2006/relationships" r:id="rId3"/>
          </a:graphicData>
        </a:graphic>
      </p:graphicFrame>
      <p:grpSp>
        <p:nvGrpSpPr>
          <p:cNvPr id="7" name="Group 6"/>
          <p:cNvGrpSpPr/>
          <p:nvPr/>
        </p:nvGrpSpPr>
        <p:grpSpPr>
          <a:xfrm>
            <a:off x="282522" y="60070"/>
            <a:ext cx="8596846" cy="634859"/>
            <a:chOff x="282522" y="60070"/>
            <a:chExt cx="8596846" cy="634859"/>
          </a:xfrm>
        </p:grpSpPr>
        <p:pic>
          <p:nvPicPr>
            <p:cNvPr id="8" name="Picture 7" descr="greyicon_3.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9" name="Picture 8" descr="greyicon_4.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13" name="Picture 12" descr="greyicon_5.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14" name="Picture 13" descr="greyicon_6.png">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5" name="Picture 14" descr="greyicon_7.png">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6" name="Picture 15">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7" name="Picture 16">
              <a:hlinkClick r:id="rId10" action="ppaction://hlinksldjump"/>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8" name="Picture 17" descr="greyicon_1.png">
              <a:hlinkClick r:id="" action="ppaction://noaction"/>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228923163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smtClean="0"/>
              <a:t>Total </a:t>
            </a:r>
            <a:r>
              <a:rPr lang="en-US" dirty="0"/>
              <a:t>industrial delivered energy consumption grows 0.9% per year on average from 2018 to 2050 in the Reference case. All </a:t>
            </a:r>
            <a:r>
              <a:rPr lang="en-US" dirty="0" smtClean="0"/>
              <a:t>fuels, except coal, </a:t>
            </a:r>
            <a:r>
              <a:rPr lang="en-US" dirty="0"/>
              <a:t>have a similar growth rate, </a:t>
            </a:r>
            <a:r>
              <a:rPr lang="en-US" dirty="0" smtClean="0"/>
              <a:t>declining </a:t>
            </a:r>
            <a:r>
              <a:rPr lang="en-US" dirty="0"/>
              <a:t>slightly during the projection period. Industrial energy consumption grows more slowly than economic growth because of increasing energy efficiency. </a:t>
            </a:r>
          </a:p>
          <a:p>
            <a:r>
              <a:rPr lang="en-US" dirty="0" smtClean="0"/>
              <a:t>Natural </a:t>
            </a:r>
            <a:r>
              <a:rPr lang="en-US" dirty="0"/>
              <a:t>gas and petroleum (including hydrocarbon gas liquids) account for most delivered industrial energy consumption. Hydrocarbon gas liquids such as ethane are used as feedstock for bulk chemical production and are a major source of growth in the industrial use of petroleum. </a:t>
            </a:r>
          </a:p>
          <a:p>
            <a:r>
              <a:rPr lang="en-US" dirty="0" smtClean="0"/>
              <a:t>Energy </a:t>
            </a:r>
            <a:r>
              <a:rPr lang="en-US" dirty="0"/>
              <a:t>consumption in the bulk chemicals industry, including both heat and power and feedstocks, accounts for about 30% of total industrial energy consumption and grows at 1.2% per year. </a:t>
            </a:r>
          </a:p>
          <a:p>
            <a:r>
              <a:rPr lang="en-US" dirty="0" smtClean="0"/>
              <a:t>Nonmanufacturing </a:t>
            </a:r>
            <a:r>
              <a:rPr lang="en-US" dirty="0"/>
              <a:t>industries’ energy consumption grows 1.0% per year from 2018 to 2050. While energy use </a:t>
            </a:r>
            <a:r>
              <a:rPr lang="en-US" dirty="0" smtClean="0"/>
              <a:t>to liquefy natural gas </a:t>
            </a:r>
            <a:r>
              <a:rPr lang="en-US" dirty="0"/>
              <a:t>for export grows at 5.0% per year, construction energy consumption grows relatively quickly at 1.2% per </a:t>
            </a:r>
            <a:r>
              <a:rPr lang="en-US" dirty="0" smtClean="0"/>
              <a:t>year. Agriculture </a:t>
            </a:r>
            <a:r>
              <a:rPr lang="en-US" dirty="0"/>
              <a:t>energy consumption growth is much slower because of relatively slow distillate growth. Distillate is used for off-road vehicles.</a:t>
            </a:r>
          </a:p>
        </p:txBody>
      </p:sp>
      <p:sp>
        <p:nvSpPr>
          <p:cNvPr id="3" name="Slide Number Placeholder 2"/>
          <p:cNvSpPr>
            <a:spLocks noGrp="1"/>
          </p:cNvSpPr>
          <p:nvPr>
            <p:ph type="sldNum" sz="quarter" idx="4"/>
          </p:nvPr>
        </p:nvSpPr>
        <p:spPr/>
        <p:txBody>
          <a:bodyPr/>
          <a:lstStyle/>
          <a:p>
            <a:fld id="{2D80C5C9-96E0-47EC-B500-37C5FE284639}" type="slidenum">
              <a:rPr lang="en-US" smtClean="0"/>
              <a:pPr/>
              <a:t>139</a:t>
            </a:fld>
            <a:endParaRPr lang="en-US" dirty="0"/>
          </a:p>
        </p:txBody>
      </p:sp>
      <p:sp>
        <p:nvSpPr>
          <p:cNvPr id="4" name="Title 3"/>
          <p:cNvSpPr>
            <a:spLocks noGrp="1"/>
          </p:cNvSpPr>
          <p:nvPr>
            <p:ph type="title"/>
          </p:nvPr>
        </p:nvSpPr>
        <p:spPr/>
        <p:txBody>
          <a:bodyPr/>
          <a:lstStyle/>
          <a:p>
            <a:r>
              <a:rPr lang="en-US" dirty="0"/>
              <a:t>—and bulk chemicals and nonmanufacturing are the fastest-growing industries</a:t>
            </a:r>
          </a:p>
        </p:txBody>
      </p:sp>
      <p:grpSp>
        <p:nvGrpSpPr>
          <p:cNvPr id="5" name="Group 4"/>
          <p:cNvGrpSpPr/>
          <p:nvPr/>
        </p:nvGrpSpPr>
        <p:grpSpPr>
          <a:xfrm>
            <a:off x="282522" y="60070"/>
            <a:ext cx="8596846" cy="634859"/>
            <a:chOff x="282522" y="60070"/>
            <a:chExt cx="8596846" cy="634859"/>
          </a:xfrm>
        </p:grpSpPr>
        <p:pic>
          <p:nvPicPr>
            <p:cNvPr id="6" name="Picture 5" descr="greyicon_3.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7" name="Picture 6" descr="greyicon_4.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8" name="Picture 7" descr="greyicon_5.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9" name="Picture 8" descr="greyicon_6.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0" name="Picture 9" descr="greyicon_7.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1" name="Picture 10">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2" name="Picture 11">
              <a:hlinkClick r:id="rId8" action="ppaction://hlinksldjump"/>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3" name="Picture 12" descr="greyicon_1.png">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1375098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12"/>
          </p:nvPr>
        </p:nvSpPr>
        <p:spPr/>
        <p:txBody>
          <a:bodyPr/>
          <a:lstStyle/>
          <a:p>
            <a:pPr lvl="0"/>
            <a:r>
              <a:rPr lang="en-US" dirty="0" smtClean="0"/>
              <a:t>The percentage of dry natural gas production from oil formations increased from 8% in 2013 to 17% in 2018 and remains near this percentage through 2050 in the Reference case.</a:t>
            </a:r>
          </a:p>
          <a:p>
            <a:pPr lvl="0"/>
            <a:r>
              <a:rPr lang="en-US" dirty="0" smtClean="0"/>
              <a:t>Growth in drilling in the Southwest region, particularly in the </a:t>
            </a:r>
            <a:r>
              <a:rPr lang="en-US" dirty="0" err="1" smtClean="0"/>
              <a:t>Wolfcamp</a:t>
            </a:r>
            <a:r>
              <a:rPr lang="en-US" dirty="0" smtClean="0"/>
              <a:t> formation in the Permian basin, is the main driver for natural gas production growth from tight oil formations.</a:t>
            </a:r>
          </a:p>
          <a:p>
            <a:pPr lvl="0"/>
            <a:r>
              <a:rPr lang="en-US" dirty="0" smtClean="0"/>
              <a:t>The Low Oil Price case, with the U.S. crude oil benchmark West Texas Intermediate (WTI, Cushing, Oklahoma) price at $58 per barrel or lower, is the only case in which natural gas production from oil formations is lower in 2050 than at current levels.</a:t>
            </a:r>
          </a:p>
          <a:p>
            <a:pPr lvl="0"/>
            <a:r>
              <a:rPr lang="en-US" dirty="0" smtClean="0"/>
              <a:t>The level of drilling in oil formations primarily depends on crude oil prices rather than natural gas prices. Increased natural gas production from oil-directed drilling puts downward pressure on natural gas prices throughout the projection period.</a:t>
            </a:r>
          </a:p>
          <a:p>
            <a:endParaRPr lang="en-US" dirty="0"/>
          </a:p>
        </p:txBody>
      </p:sp>
      <p:sp>
        <p:nvSpPr>
          <p:cNvPr id="4" name="Title 3"/>
          <p:cNvSpPr>
            <a:spLocks noGrp="1"/>
          </p:cNvSpPr>
          <p:nvPr>
            <p:ph type="title"/>
          </p:nvPr>
        </p:nvSpPr>
        <p:spPr/>
        <p:txBody>
          <a:bodyPr>
            <a:normAutofit fontScale="90000"/>
          </a:bodyPr>
          <a:lstStyle/>
          <a:p>
            <a:r>
              <a:rPr lang="en-US" dirty="0" smtClean="0"/>
              <a:t> </a:t>
            </a:r>
            <a:br>
              <a:rPr lang="en-US" dirty="0" smtClean="0"/>
            </a:br>
            <a:r>
              <a:rPr lang="en-US" dirty="0" smtClean="0"/>
              <a:t>—putting downward pressure on natural gas prices </a:t>
            </a:r>
            <a:endParaRPr lang="en-US" dirty="0"/>
          </a:p>
        </p:txBody>
      </p:sp>
      <p:sp>
        <p:nvSpPr>
          <p:cNvPr id="2" name="Slide Number Placeholder 1"/>
          <p:cNvSpPr>
            <a:spLocks noGrp="1"/>
          </p:cNvSpPr>
          <p:nvPr>
            <p:ph type="sldNum" sz="quarter" idx="4"/>
          </p:nvPr>
        </p:nvSpPr>
        <p:spPr/>
        <p:txBody>
          <a:bodyPr/>
          <a:lstStyle/>
          <a:p>
            <a:fld id="{2D80C5C9-96E0-47EC-B500-37C5FE284639}" type="slidenum">
              <a:rPr lang="en-US" smtClean="0"/>
              <a:pPr/>
              <a:t>14</a:t>
            </a:fld>
            <a:endParaRPr lang="en-US" dirty="0"/>
          </a:p>
        </p:txBody>
      </p:sp>
      <p:grpSp>
        <p:nvGrpSpPr>
          <p:cNvPr id="5" name="Group 4"/>
          <p:cNvGrpSpPr/>
          <p:nvPr/>
        </p:nvGrpSpPr>
        <p:grpSpPr>
          <a:xfrm>
            <a:off x="1295570" y="63335"/>
            <a:ext cx="7592950" cy="665276"/>
            <a:chOff x="1295570" y="63335"/>
            <a:chExt cx="7592950" cy="665276"/>
          </a:xfrm>
        </p:grpSpPr>
        <p:pic>
          <p:nvPicPr>
            <p:cNvPr id="6" name="Picture 5" descr="greyicon_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5308" y="133136"/>
              <a:ext cx="497959" cy="497959"/>
            </a:xfrm>
            <a:prstGeom prst="rect">
              <a:avLst/>
            </a:prstGeom>
          </p:spPr>
        </p:pic>
        <p:pic>
          <p:nvPicPr>
            <p:cNvPr id="7" name="Picture 6" descr="greyicon_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3261" y="131656"/>
              <a:ext cx="500919" cy="500919"/>
            </a:xfrm>
            <a:prstGeom prst="rect">
              <a:avLst/>
            </a:prstGeom>
          </p:spPr>
        </p:pic>
        <p:pic>
          <p:nvPicPr>
            <p:cNvPr id="8" name="Picture 7" descr="greyicon_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9754" y="131656"/>
              <a:ext cx="500919" cy="500919"/>
            </a:xfrm>
            <a:prstGeom prst="rect">
              <a:avLst/>
            </a:prstGeom>
          </p:spPr>
        </p:pic>
        <p:pic>
          <p:nvPicPr>
            <p:cNvPr id="9" name="Picture 8" descr="greyicon_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3066" y="104388"/>
              <a:ext cx="555454" cy="555454"/>
            </a:xfrm>
            <a:prstGeom prst="rect">
              <a:avLst/>
            </a:prstGeom>
          </p:spPr>
        </p:pic>
        <p:pic>
          <p:nvPicPr>
            <p:cNvPr id="10" name="Picture 9" descr="greyicon_7.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570" y="131656"/>
              <a:ext cx="500918" cy="500918"/>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56795" y="78637"/>
              <a:ext cx="594312" cy="606957"/>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9276" y="63335"/>
              <a:ext cx="651415" cy="665276"/>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4057" y="75762"/>
              <a:ext cx="599941" cy="612706"/>
            </a:xfrm>
            <a:prstGeom prst="rect">
              <a:avLst/>
            </a:prstGeom>
          </p:spPr>
        </p:pic>
      </p:grpSp>
    </p:spTree>
    <p:extLst>
      <p:ext uri="{BB962C8B-B14F-4D97-AF65-F5344CB8AC3E}">
        <p14:creationId xmlns:p14="http://schemas.microsoft.com/office/powerpoint/2010/main" val="14197606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2D80C5C9-96E0-47EC-B500-37C5FE284639}" type="slidenum">
              <a:rPr lang="en-US" smtClean="0"/>
              <a:pPr/>
              <a:t>140</a:t>
            </a:fld>
            <a:endParaRPr lang="en-US" dirty="0"/>
          </a:p>
        </p:txBody>
      </p:sp>
      <p:sp>
        <p:nvSpPr>
          <p:cNvPr id="5" name="Title 4"/>
          <p:cNvSpPr>
            <a:spLocks noGrp="1"/>
          </p:cNvSpPr>
          <p:nvPr>
            <p:ph type="title"/>
          </p:nvPr>
        </p:nvSpPr>
        <p:spPr/>
        <p:txBody>
          <a:bodyPr/>
          <a:lstStyle/>
          <a:p>
            <a:r>
              <a:rPr lang="en-US" dirty="0"/>
              <a:t>In the Reference case, energy intensities decline in almost all energy-intensive industries—</a:t>
            </a:r>
          </a:p>
        </p:txBody>
      </p:sp>
      <p:graphicFrame>
        <p:nvGraphicFramePr>
          <p:cNvPr id="11" name="Content Placeholder 10"/>
          <p:cNvGraphicFramePr>
            <a:graphicFrameLocks noGrp="1"/>
          </p:cNvGraphicFramePr>
          <p:nvPr>
            <p:ph sz="quarter" idx="12"/>
            <p:extLst/>
          </p:nvPr>
        </p:nvGraphicFramePr>
        <p:xfrm>
          <a:off x="238125" y="2211638"/>
          <a:ext cx="4105275" cy="3968500"/>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1"/>
          <p:cNvSpPr txBox="1"/>
          <p:nvPr/>
        </p:nvSpPr>
        <p:spPr bwMode="auto">
          <a:xfrm>
            <a:off x="231819" y="1689100"/>
            <a:ext cx="8023418" cy="522538"/>
          </a:xfrm>
          <a:prstGeom prst="rect">
            <a:avLst/>
          </a:prstGeom>
          <a:noFill/>
          <a:ln w="9525">
            <a:noFill/>
            <a:miter lim="800000"/>
            <a:headEnd/>
            <a:tailEnd/>
          </a:ln>
        </p:spPr>
        <p:txBody>
          <a:bodyPr wrap="square" lIns="0" tIns="0" rIns="0" rtlCol="0">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rtl="0" eaLnBrk="1" fontAlgn="auto" latinLnBrk="0" hangingPunct="1"/>
            <a:r>
              <a:rPr lang="en-US" sz="1400" b="1" i="0" baseline="0" dirty="0">
                <a:effectLst/>
                <a:latin typeface="+mn-lt"/>
                <a:ea typeface="+mn-ea"/>
                <a:cs typeface="+mn-cs"/>
              </a:rPr>
              <a:t>Energy intensity by subsector and energy intensive manufacturing </a:t>
            </a:r>
            <a:r>
              <a:rPr lang="en-US" sz="1400" b="1" i="0" baseline="0" dirty="0" smtClean="0">
                <a:effectLst/>
                <a:latin typeface="+mn-lt"/>
                <a:ea typeface="+mn-ea"/>
                <a:cs typeface="+mn-cs"/>
              </a:rPr>
              <a:t>industry (Reference</a:t>
            </a:r>
            <a:r>
              <a:rPr lang="en-US" sz="1400" b="1" i="0" dirty="0" smtClean="0">
                <a:effectLst/>
                <a:latin typeface="+mn-lt"/>
                <a:ea typeface="+mn-ea"/>
                <a:cs typeface="+mn-cs"/>
              </a:rPr>
              <a:t> case)</a:t>
            </a:r>
            <a:endParaRPr lang="en-US" sz="1400" dirty="0">
              <a:effectLst/>
            </a:endParaRPr>
          </a:p>
          <a:p>
            <a:r>
              <a:rPr lang="en-US" sz="1400" b="0" i="0" baseline="0" dirty="0">
                <a:effectLst/>
                <a:latin typeface="+mn-lt"/>
                <a:ea typeface="+mn-ea"/>
                <a:cs typeface="+mn-cs"/>
              </a:rPr>
              <a:t>trillion British thermal units per billion 2009 dollar shipments</a:t>
            </a:r>
            <a:endParaRPr lang="en-US" sz="1400" i="1" dirty="0">
              <a:solidFill>
                <a:srgbClr val="333333"/>
              </a:solidFill>
              <a:latin typeface="Times New Roman" charset="0"/>
              <a:ea typeface="Times New Roman" charset="0"/>
              <a:cs typeface="Times New Roman" charset="0"/>
            </a:endParaRPr>
          </a:p>
        </p:txBody>
      </p:sp>
      <p:grpSp>
        <p:nvGrpSpPr>
          <p:cNvPr id="7" name="Group 6"/>
          <p:cNvGrpSpPr/>
          <p:nvPr/>
        </p:nvGrpSpPr>
        <p:grpSpPr>
          <a:xfrm>
            <a:off x="282522" y="60070"/>
            <a:ext cx="8596846" cy="634859"/>
            <a:chOff x="282522" y="60070"/>
            <a:chExt cx="8596846" cy="634859"/>
          </a:xfrm>
        </p:grpSpPr>
        <p:pic>
          <p:nvPicPr>
            <p:cNvPr id="9" name="Picture 8" descr="greyicon_3.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10" name="Picture 9" descr="greyicon_4.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13" name="Picture 12" descr="greyicon_5.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14" name="Picture 13" descr="greyicon_6.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5" name="Picture 14" descr="greyicon_7.png">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6" name="Picture 15">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7" name="Picture 16">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8" name="Picture 17" descr="greyicon_1.png">
              <a:hlinkClick r:id="" action="ppaction://noaction"/>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graphicFrame>
        <p:nvGraphicFramePr>
          <p:cNvPr id="19" name="Content Placeholder 18"/>
          <p:cNvGraphicFramePr>
            <a:graphicFrameLocks noGrp="1"/>
          </p:cNvGraphicFramePr>
          <p:nvPr>
            <p:ph sz="quarter" idx="13"/>
            <p:extLst>
              <p:ext uri="{D42A27DB-BD31-4B8C-83A1-F6EECF244321}">
                <p14:modId xmlns:p14="http://schemas.microsoft.com/office/powerpoint/2010/main" val="4229339569"/>
              </p:ext>
            </p:extLst>
          </p:nvPr>
        </p:nvGraphicFramePr>
        <p:xfrm>
          <a:off x="4283660" y="2211638"/>
          <a:ext cx="4638091" cy="3968500"/>
        </p:xfrm>
        <a:graphic>
          <a:graphicData uri="http://schemas.openxmlformats.org/drawingml/2006/chart">
            <c:chart xmlns:c="http://schemas.openxmlformats.org/drawingml/2006/chart" xmlns:r="http://schemas.openxmlformats.org/officeDocument/2006/relationships" r:id="rId12"/>
          </a:graphicData>
        </a:graphic>
      </p:graphicFrame>
    </p:spTree>
    <p:extLst>
      <p:ext uri="{BB962C8B-B14F-4D97-AF65-F5344CB8AC3E}">
        <p14:creationId xmlns:p14="http://schemas.microsoft.com/office/powerpoint/2010/main" val="183651911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smtClean="0"/>
              <a:t>Energy </a:t>
            </a:r>
            <a:r>
              <a:rPr lang="en-US" dirty="0"/>
              <a:t>intensity in the industrial sector (energy consumption per dollar of output) declines by 0.9% per year on average from 2018 to 2050 in the Reference case. In manufacturing, energy intensity declines as a result of </a:t>
            </a:r>
            <a:r>
              <a:rPr lang="en-US" dirty="0" smtClean="0"/>
              <a:t>increased energy </a:t>
            </a:r>
            <a:r>
              <a:rPr lang="en-US" dirty="0"/>
              <a:t>efficiency of new capital equipment </a:t>
            </a:r>
            <a:r>
              <a:rPr lang="en-US" dirty="0" smtClean="0"/>
              <a:t>and a </a:t>
            </a:r>
            <a:r>
              <a:rPr lang="en-US" dirty="0"/>
              <a:t>shift in the share of production away from energy-intensive industries toward non-energy intensive industries, such as metal-based durables. </a:t>
            </a:r>
          </a:p>
          <a:p>
            <a:r>
              <a:rPr lang="en-US" dirty="0" smtClean="0"/>
              <a:t>Although </a:t>
            </a:r>
            <a:r>
              <a:rPr lang="en-US" dirty="0"/>
              <a:t>the energy-intensive manufacturing industries’ energy intensity declines by a little more than 10%, the non-energy-intensive manufacturing industries see a decline three times faster between 2018 and 2050 because these non-energy intensive manufacturing industries use less heat. Cement and lime intensity declines the most </a:t>
            </a:r>
            <a:r>
              <a:rPr lang="en-US" dirty="0" smtClean="0"/>
              <a:t>during the projection period, because</a:t>
            </a:r>
            <a:r>
              <a:rPr lang="en-US" dirty="0"/>
              <a:t>, </a:t>
            </a:r>
            <a:r>
              <a:rPr lang="en-US" dirty="0" smtClean="0"/>
              <a:t>to some extent, </a:t>
            </a:r>
            <a:r>
              <a:rPr lang="en-US" dirty="0"/>
              <a:t>the dry cement manufacturing process replaces the more energy-intensive wet process during the projection period. </a:t>
            </a:r>
          </a:p>
          <a:p>
            <a:r>
              <a:rPr lang="en-US" dirty="0" smtClean="0"/>
              <a:t>For </a:t>
            </a:r>
            <a:r>
              <a:rPr lang="en-US" dirty="0"/>
              <a:t>some industries, large amounts of combined heat and power generation (CHP) may mask some efficiency gains. CHP generation losses are included in industry energy consumption, but purchased electricity generation losses are included in the electricity sector.</a:t>
            </a:r>
          </a:p>
        </p:txBody>
      </p:sp>
      <p:sp>
        <p:nvSpPr>
          <p:cNvPr id="3" name="Slide Number Placeholder 2"/>
          <p:cNvSpPr>
            <a:spLocks noGrp="1"/>
          </p:cNvSpPr>
          <p:nvPr>
            <p:ph type="sldNum" sz="quarter" idx="4"/>
          </p:nvPr>
        </p:nvSpPr>
        <p:spPr/>
        <p:txBody>
          <a:bodyPr/>
          <a:lstStyle/>
          <a:p>
            <a:fld id="{2D80C5C9-96E0-47EC-B500-37C5FE284639}" type="slidenum">
              <a:rPr lang="en-US" smtClean="0"/>
              <a:pPr/>
              <a:t>141</a:t>
            </a:fld>
            <a:endParaRPr lang="en-US" dirty="0"/>
          </a:p>
        </p:txBody>
      </p:sp>
      <p:sp>
        <p:nvSpPr>
          <p:cNvPr id="4" name="Title 3"/>
          <p:cNvSpPr>
            <a:spLocks noGrp="1"/>
          </p:cNvSpPr>
          <p:nvPr>
            <p:ph type="title"/>
          </p:nvPr>
        </p:nvSpPr>
        <p:spPr/>
        <p:txBody>
          <a:bodyPr/>
          <a:lstStyle/>
          <a:p>
            <a:r>
              <a:rPr lang="en-US" dirty="0"/>
              <a:t>—reflecting efficiency gains in existing capacity and implementation of new, more energy-efficient technologies</a:t>
            </a:r>
          </a:p>
        </p:txBody>
      </p:sp>
      <p:grpSp>
        <p:nvGrpSpPr>
          <p:cNvPr id="5" name="Group 4"/>
          <p:cNvGrpSpPr/>
          <p:nvPr/>
        </p:nvGrpSpPr>
        <p:grpSpPr>
          <a:xfrm>
            <a:off x="282522" y="60070"/>
            <a:ext cx="8596846" cy="634859"/>
            <a:chOff x="282522" y="60070"/>
            <a:chExt cx="8596846" cy="634859"/>
          </a:xfrm>
        </p:grpSpPr>
        <p:pic>
          <p:nvPicPr>
            <p:cNvPr id="6" name="Picture 5" descr="greyicon_3.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7" name="Picture 6" descr="greyicon_4.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8" name="Picture 7" descr="greyicon_5.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9" name="Picture 8" descr="greyicon_6.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0" name="Picture 9" descr="greyicon_7.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1" name="Picture 10">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2" name="Picture 11">
              <a:hlinkClick r:id="rId8" action="ppaction://hlinksldjump"/>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3" name="Picture 12" descr="greyicon_1.png">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340273261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2D80C5C9-96E0-47EC-B500-37C5FE284639}" type="slidenum">
              <a:rPr lang="en-US" smtClean="0"/>
              <a:pPr/>
              <a:t>142</a:t>
            </a:fld>
            <a:endParaRPr lang="en-US" dirty="0"/>
          </a:p>
        </p:txBody>
      </p:sp>
      <p:sp>
        <p:nvSpPr>
          <p:cNvPr id="5" name="Title 4"/>
          <p:cNvSpPr>
            <a:spLocks noGrp="1"/>
          </p:cNvSpPr>
          <p:nvPr>
            <p:ph type="title"/>
          </p:nvPr>
        </p:nvSpPr>
        <p:spPr/>
        <p:txBody>
          <a:bodyPr/>
          <a:lstStyle/>
          <a:p>
            <a:r>
              <a:rPr lang="en-US" dirty="0"/>
              <a:t>In the Reference case, industrial natural gas use exceeds electricity sector natural gas use—</a:t>
            </a:r>
          </a:p>
        </p:txBody>
      </p:sp>
      <p:sp>
        <p:nvSpPr>
          <p:cNvPr id="8" name="TextBox 4"/>
          <p:cNvSpPr txBox="1"/>
          <p:nvPr/>
        </p:nvSpPr>
        <p:spPr bwMode="auto">
          <a:xfrm>
            <a:off x="231819" y="1689100"/>
            <a:ext cx="7239900" cy="452738"/>
          </a:xfrm>
          <a:prstGeom prst="rect">
            <a:avLst/>
          </a:prstGeom>
          <a:solidFill>
            <a:sysClr val="window" lastClr="FFFFFF"/>
          </a:solidFill>
          <a:ln w="9525">
            <a:noFill/>
            <a:miter lim="800000"/>
            <a:headEnd/>
            <a:tailEnd/>
          </a:ln>
        </p:spPr>
        <p:txBody>
          <a:bodyPr wrap="square" lIns="0" tIns="0" rIns="0" rtlCol="0" anchor="t">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eaLnBrk="0" hangingPunct="0"/>
            <a:r>
              <a:rPr lang="en-US" sz="1400" b="1" i="0" u="none" strike="noStrike" dirty="0">
                <a:effectLst/>
                <a:latin typeface="+mn-lt"/>
                <a:ea typeface="+mn-ea"/>
                <a:cs typeface="+mn-cs"/>
              </a:rPr>
              <a:t>Natural gas and renewables</a:t>
            </a:r>
            <a:r>
              <a:rPr lang="en-US" sz="1400" b="1" i="0" u="none" strike="noStrike" baseline="0" dirty="0">
                <a:effectLst/>
                <a:latin typeface="+mn-lt"/>
                <a:ea typeface="+mn-ea"/>
                <a:cs typeface="+mn-cs"/>
              </a:rPr>
              <a:t> </a:t>
            </a:r>
            <a:r>
              <a:rPr lang="en-US" sz="1400" b="1" i="0" u="none" strike="noStrike" dirty="0">
                <a:effectLst/>
                <a:latin typeface="+mn-lt"/>
                <a:ea typeface="+mn-ea"/>
                <a:cs typeface="+mn-cs"/>
              </a:rPr>
              <a:t>consumption</a:t>
            </a:r>
            <a:r>
              <a:rPr lang="en-US" sz="1400" b="1" i="0" u="none" strike="noStrike" baseline="0" dirty="0">
                <a:effectLst/>
                <a:latin typeface="+mn-lt"/>
                <a:ea typeface="+mn-ea"/>
                <a:cs typeface="+mn-cs"/>
              </a:rPr>
              <a:t> in the i</a:t>
            </a:r>
            <a:r>
              <a:rPr lang="en-US" sz="1400" b="1" i="0" u="none" strike="noStrike" dirty="0">
                <a:effectLst/>
                <a:latin typeface="+mn-lt"/>
                <a:ea typeface="+mn-ea"/>
                <a:cs typeface="+mn-cs"/>
              </a:rPr>
              <a:t>ndustrial and electric power </a:t>
            </a:r>
            <a:r>
              <a:rPr lang="en-US" sz="1400" b="1" i="0" u="none" strike="noStrike" dirty="0" smtClean="0">
                <a:effectLst/>
                <a:latin typeface="+mn-lt"/>
                <a:ea typeface="+mn-ea"/>
                <a:cs typeface="+mn-cs"/>
              </a:rPr>
              <a:t>sectors (Reference case)</a:t>
            </a:r>
            <a:r>
              <a:rPr lang="en-US" sz="1400" dirty="0" smtClean="0"/>
              <a:t> </a:t>
            </a:r>
            <a:endParaRPr lang="en-US" sz="1400" dirty="0"/>
          </a:p>
          <a:p>
            <a:pPr eaLnBrk="0" hangingPunct="0"/>
            <a:r>
              <a:rPr lang="en-US" sz="1400" i="0" dirty="0" smtClean="0">
                <a:solidFill>
                  <a:srgbClr val="333333"/>
                </a:solidFill>
                <a:latin typeface="+mn-lt"/>
                <a:ea typeface="Times New Roman" charset="0"/>
                <a:cs typeface="Times New Roman" charset="0"/>
              </a:rPr>
              <a:t>quadrillion British thermal</a:t>
            </a:r>
            <a:r>
              <a:rPr lang="en-US" sz="1400" i="0" baseline="0" dirty="0" smtClean="0">
                <a:solidFill>
                  <a:srgbClr val="333333"/>
                </a:solidFill>
                <a:latin typeface="+mn-lt"/>
                <a:ea typeface="Times New Roman" charset="0"/>
                <a:cs typeface="Times New Roman" charset="0"/>
              </a:rPr>
              <a:t> units</a:t>
            </a:r>
            <a:endParaRPr lang="en-US" sz="1400" i="0" dirty="0" smtClean="0">
              <a:solidFill>
                <a:srgbClr val="333333"/>
              </a:solidFill>
              <a:latin typeface="+mn-lt"/>
              <a:ea typeface="Times New Roman" charset="0"/>
              <a:cs typeface="Times New Roman" charset="0"/>
            </a:endParaRPr>
          </a:p>
        </p:txBody>
      </p:sp>
      <p:graphicFrame>
        <p:nvGraphicFramePr>
          <p:cNvPr id="9" name="Content Placeholder 8"/>
          <p:cNvGraphicFramePr>
            <a:graphicFrameLocks noGrp="1"/>
          </p:cNvGraphicFramePr>
          <p:nvPr>
            <p:ph sz="quarter" idx="12"/>
            <p:extLst>
              <p:ext uri="{D42A27DB-BD31-4B8C-83A1-F6EECF244321}">
                <p14:modId xmlns:p14="http://schemas.microsoft.com/office/powerpoint/2010/main" val="2078084696"/>
              </p:ext>
            </p:extLst>
          </p:nvPr>
        </p:nvGraphicFramePr>
        <p:xfrm>
          <a:off x="0" y="2319638"/>
          <a:ext cx="4563455" cy="38605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ontent Placeholder 9"/>
          <p:cNvGraphicFramePr>
            <a:graphicFrameLocks noGrp="1"/>
          </p:cNvGraphicFramePr>
          <p:nvPr>
            <p:ph sz="quarter" idx="13"/>
            <p:extLst>
              <p:ext uri="{D42A27DB-BD31-4B8C-83A1-F6EECF244321}">
                <p14:modId xmlns:p14="http://schemas.microsoft.com/office/powerpoint/2010/main" val="2647893130"/>
              </p:ext>
            </p:extLst>
          </p:nvPr>
        </p:nvGraphicFramePr>
        <p:xfrm>
          <a:off x="4392538" y="2141838"/>
          <a:ext cx="4529213" cy="4038299"/>
        </p:xfrm>
        <a:graphic>
          <a:graphicData uri="http://schemas.openxmlformats.org/drawingml/2006/chart">
            <c:chart xmlns:c="http://schemas.openxmlformats.org/drawingml/2006/chart" xmlns:r="http://schemas.openxmlformats.org/officeDocument/2006/relationships" r:id="rId3"/>
          </a:graphicData>
        </a:graphic>
      </p:graphicFrame>
      <p:grpSp>
        <p:nvGrpSpPr>
          <p:cNvPr id="7" name="Group 6"/>
          <p:cNvGrpSpPr/>
          <p:nvPr/>
        </p:nvGrpSpPr>
        <p:grpSpPr>
          <a:xfrm>
            <a:off x="282522" y="60070"/>
            <a:ext cx="8596846" cy="634859"/>
            <a:chOff x="282522" y="60070"/>
            <a:chExt cx="8596846" cy="634859"/>
          </a:xfrm>
        </p:grpSpPr>
        <p:pic>
          <p:nvPicPr>
            <p:cNvPr id="11" name="Picture 10" descr="greyicon_3.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12" name="Picture 11" descr="greyicon_4.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13" name="Picture 12" descr="greyicon_5.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14" name="Picture 13" descr="greyicon_6.png">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5" name="Picture 14" descr="greyicon_7.png">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6" name="Picture 15">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7" name="Picture 16">
              <a:hlinkClick r:id="rId10" action="ppaction://hlinksldjump"/>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8" name="Picture 17" descr="greyicon_1.png">
              <a:hlinkClick r:id="" action="ppaction://noaction"/>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40346832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smtClean="0"/>
              <a:t>After consuming about the same amount of natural gas as the electricity sector through the 2010s, the industrial sector uses relatively more natural gas after the mid-2020s. Increased natural gas use for heat and power, as lease and plant fuel, and increased energy use for liquefaction lead to higher growth in the industrial sector than in the electricity sector. </a:t>
            </a:r>
          </a:p>
          <a:p>
            <a:r>
              <a:rPr lang="en-US" dirty="0" smtClean="0"/>
              <a:t>Growth in natural gas-fired electricity slows relative to historical growth rates as a result of the widespread adoption of natural gas-fired generation in previous years. Natural gas replaced coal as the dominant generation fuel by 2015. In addition, electricity from renewables will increase more rapidly than in the past. Both factors slow the future growth of natural-gas fired generation relative to recent years.</a:t>
            </a:r>
          </a:p>
          <a:p>
            <a:r>
              <a:rPr lang="en-US" dirty="0" smtClean="0"/>
              <a:t>Renewables consumption, including municipal solid waste, in the industrial sector and electricity sector diverges between 2018 and 2050. Renewables consumption grows nearly twice as fast in the electricity sector (1.7% per year) than in the industrial sector (1.0% per year) during the projection period. In a few industries—notably food, paper, and wood—renewables already account for a substantial share of total consumption. Other industries, such as bulk chemicals and steel, cannot economically consume renewables.</a:t>
            </a:r>
            <a:endParaRPr lang="en-US" dirty="0"/>
          </a:p>
        </p:txBody>
      </p:sp>
      <p:sp>
        <p:nvSpPr>
          <p:cNvPr id="4" name="Title 3"/>
          <p:cNvSpPr>
            <a:spLocks noGrp="1"/>
          </p:cNvSpPr>
          <p:nvPr>
            <p:ph type="title"/>
          </p:nvPr>
        </p:nvSpPr>
        <p:spPr/>
        <p:txBody>
          <a:bodyPr/>
          <a:lstStyle/>
          <a:p>
            <a:r>
              <a:rPr lang="en-US" dirty="0" smtClean="0"/>
              <a:t>—while industrial renewables consumption declines relative to renewables consumption in the electricity sector</a:t>
            </a:r>
            <a:endParaRPr lang="en-US" dirty="0"/>
          </a:p>
        </p:txBody>
      </p:sp>
      <p:sp>
        <p:nvSpPr>
          <p:cNvPr id="3" name="Slide Number Placeholder 2"/>
          <p:cNvSpPr>
            <a:spLocks noGrp="1"/>
          </p:cNvSpPr>
          <p:nvPr>
            <p:ph type="sldNum" sz="quarter" idx="4"/>
          </p:nvPr>
        </p:nvSpPr>
        <p:spPr/>
        <p:txBody>
          <a:bodyPr/>
          <a:lstStyle/>
          <a:p>
            <a:fld id="{2D80C5C9-96E0-47EC-B500-37C5FE284639}" type="slidenum">
              <a:rPr lang="en-US" smtClean="0"/>
              <a:pPr/>
              <a:t>143</a:t>
            </a:fld>
            <a:endParaRPr lang="en-US" dirty="0"/>
          </a:p>
        </p:txBody>
      </p:sp>
      <p:grpSp>
        <p:nvGrpSpPr>
          <p:cNvPr id="5" name="Group 4"/>
          <p:cNvGrpSpPr/>
          <p:nvPr/>
        </p:nvGrpSpPr>
        <p:grpSpPr>
          <a:xfrm>
            <a:off x="282522" y="60070"/>
            <a:ext cx="8596846" cy="634859"/>
            <a:chOff x="282522" y="60070"/>
            <a:chExt cx="8596846" cy="634859"/>
          </a:xfrm>
        </p:grpSpPr>
        <p:pic>
          <p:nvPicPr>
            <p:cNvPr id="6" name="Picture 5" descr="greyicon_3.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7" name="Picture 6" descr="greyicon_4.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8" name="Picture 7" descr="greyicon_5.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9" name="Picture 8" descr="greyicon_6.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0" name="Picture 9" descr="greyicon_7.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1" name="Picture 10">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2" name="Picture 11">
              <a:hlinkClick r:id="rId8" action="ppaction://hlinksldjump"/>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3" name="Picture 12" descr="greyicon_1.png">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78770946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quarter" idx="12"/>
            <p:extLst>
              <p:ext uri="{D42A27DB-BD31-4B8C-83A1-F6EECF244321}">
                <p14:modId xmlns:p14="http://schemas.microsoft.com/office/powerpoint/2010/main" val="2949881490"/>
              </p:ext>
            </p:extLst>
          </p:nvPr>
        </p:nvGraphicFramePr>
        <p:xfrm>
          <a:off x="238125" y="1689100"/>
          <a:ext cx="4248417" cy="44910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ontent Placeholder 8"/>
          <p:cNvGraphicFramePr>
            <a:graphicFrameLocks noGrp="1"/>
          </p:cNvGraphicFramePr>
          <p:nvPr>
            <p:ph sz="quarter" idx="13"/>
            <p:extLst>
              <p:ext uri="{D42A27DB-BD31-4B8C-83A1-F6EECF244321}">
                <p14:modId xmlns:p14="http://schemas.microsoft.com/office/powerpoint/2010/main" val="1626353506"/>
              </p:ext>
            </p:extLst>
          </p:nvPr>
        </p:nvGraphicFramePr>
        <p:xfrm>
          <a:off x="4816475" y="1689100"/>
          <a:ext cx="4105275" cy="4491038"/>
        </p:xfrm>
        <a:graphic>
          <a:graphicData uri="http://schemas.openxmlformats.org/drawingml/2006/chart">
            <c:chart xmlns:c="http://schemas.openxmlformats.org/drawingml/2006/chart" xmlns:r="http://schemas.openxmlformats.org/officeDocument/2006/relationships" r:id="rId3"/>
          </a:graphicData>
        </a:graphic>
      </p:graphicFrame>
      <p:sp>
        <p:nvSpPr>
          <p:cNvPr id="3" name="Slide Number Placeholder 2"/>
          <p:cNvSpPr>
            <a:spLocks noGrp="1"/>
          </p:cNvSpPr>
          <p:nvPr>
            <p:ph type="sldNum" sz="quarter" idx="4"/>
          </p:nvPr>
        </p:nvSpPr>
        <p:spPr/>
        <p:txBody>
          <a:bodyPr/>
          <a:lstStyle/>
          <a:p>
            <a:fld id="{2D80C5C9-96E0-47EC-B500-37C5FE284639}" type="slidenum">
              <a:rPr lang="en-US" smtClean="0"/>
              <a:pPr/>
              <a:t>144</a:t>
            </a:fld>
            <a:endParaRPr lang="en-US" dirty="0"/>
          </a:p>
        </p:txBody>
      </p:sp>
      <p:sp>
        <p:nvSpPr>
          <p:cNvPr id="5" name="Title 4"/>
          <p:cNvSpPr>
            <a:spLocks noGrp="1"/>
          </p:cNvSpPr>
          <p:nvPr>
            <p:ph type="title"/>
          </p:nvPr>
        </p:nvSpPr>
        <p:spPr/>
        <p:txBody>
          <a:bodyPr/>
          <a:lstStyle/>
          <a:p>
            <a:r>
              <a:rPr lang="en-US" dirty="0" smtClean="0"/>
              <a:t>Several industries continue to use natural gas for a large share of their energy needs in the Reference case—</a:t>
            </a:r>
            <a:endParaRPr lang="en-US" dirty="0"/>
          </a:p>
        </p:txBody>
      </p:sp>
      <p:grpSp>
        <p:nvGrpSpPr>
          <p:cNvPr id="6" name="Group 5"/>
          <p:cNvGrpSpPr/>
          <p:nvPr/>
        </p:nvGrpSpPr>
        <p:grpSpPr>
          <a:xfrm>
            <a:off x="282522" y="60070"/>
            <a:ext cx="8596846" cy="634859"/>
            <a:chOff x="282522" y="60070"/>
            <a:chExt cx="8596846" cy="634859"/>
          </a:xfrm>
        </p:grpSpPr>
        <p:pic>
          <p:nvPicPr>
            <p:cNvPr id="8" name="Picture 7" descr="greyicon_3.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10" name="Picture 9" descr="greyicon_4.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11" name="Picture 10" descr="greyicon_5.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12" name="Picture 11" descr="greyicon_6.png">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3" name="Picture 12" descr="greyicon_7.png">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4" name="Picture 13">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5" name="Picture 14">
              <a:hlinkClick r:id="rId10" action="ppaction://hlinksldjump"/>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6" name="Picture 15" descr="greyicon_1.png">
              <a:hlinkClick r:id="" action="ppaction://noaction"/>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218043517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smtClean="0"/>
              <a:t>In the Reference case, four energy-intensive manufacturing industries, the entire non-energy intensive manufacturing subsector, and the mining industry used natural gas for more than 40% of their fuel needs. Combined, these industries consumed 7.2 quadrillion British thermal units (Btu) in 2018, or about 70% of total industrial natural gas consumption. These industries consume 10.0 quadrillion Btu of natural gas in 2050. </a:t>
            </a:r>
          </a:p>
          <a:p>
            <a:r>
              <a:rPr lang="en-US" dirty="0" smtClean="0"/>
              <a:t>These industries use natural gas in different ways. The glass industry uses natural gas for high temperature furnaces. Food and bulk chemicals heat and power use natural gas for heating, steam production, and power generation. The aluminum industry uses natural gas in electric arc furnaces. Non-energy intensive industries use natural gas for heating and cooling buildings. Mining uses natural gas for lease and plant fuel and for a new use—energy to liquefy natural gas for export. </a:t>
            </a:r>
          </a:p>
          <a:p>
            <a:r>
              <a:rPr lang="en-US" dirty="0" smtClean="0"/>
              <a:t>Four industries use petroleum for more than 40% of their energy needs. Combined, these industries consume 8.8 quadrillion Btu of petroleum in 2018, or about 90% of total industrial consumption, and consumption grows to 11.8 quadrillion Btu in 2050. Agriculture and construction use petroleum mostly for off-road vehicles, while refining uses petroleum, such as still gas, for heat and power. More than 75% of total bulk chemical feedstocks are petroleum products (including hydrocarbon gas liquids).</a:t>
            </a:r>
            <a:endParaRPr lang="en-US" dirty="0"/>
          </a:p>
        </p:txBody>
      </p:sp>
      <p:sp>
        <p:nvSpPr>
          <p:cNvPr id="4" name="Title 3"/>
          <p:cNvSpPr>
            <a:spLocks noGrp="1"/>
          </p:cNvSpPr>
          <p:nvPr>
            <p:ph type="title"/>
          </p:nvPr>
        </p:nvSpPr>
        <p:spPr/>
        <p:txBody>
          <a:bodyPr/>
          <a:lstStyle/>
          <a:p>
            <a:r>
              <a:rPr lang="en-US" smtClean="0"/>
              <a:t>—while fewer industries rely more on petroleum</a:t>
            </a:r>
            <a:endParaRPr lang="en-US" dirty="0"/>
          </a:p>
        </p:txBody>
      </p:sp>
      <p:sp>
        <p:nvSpPr>
          <p:cNvPr id="3" name="Slide Number Placeholder 2"/>
          <p:cNvSpPr>
            <a:spLocks noGrp="1"/>
          </p:cNvSpPr>
          <p:nvPr>
            <p:ph type="sldNum" sz="quarter" idx="4"/>
          </p:nvPr>
        </p:nvSpPr>
        <p:spPr/>
        <p:txBody>
          <a:bodyPr/>
          <a:lstStyle/>
          <a:p>
            <a:fld id="{2D80C5C9-96E0-47EC-B500-37C5FE284639}" type="slidenum">
              <a:rPr lang="en-US" smtClean="0"/>
              <a:pPr/>
              <a:t>145</a:t>
            </a:fld>
            <a:endParaRPr lang="en-US" dirty="0"/>
          </a:p>
        </p:txBody>
      </p:sp>
      <p:grpSp>
        <p:nvGrpSpPr>
          <p:cNvPr id="5" name="Group 4"/>
          <p:cNvGrpSpPr/>
          <p:nvPr/>
        </p:nvGrpSpPr>
        <p:grpSpPr>
          <a:xfrm>
            <a:off x="282522" y="60070"/>
            <a:ext cx="8596846" cy="634859"/>
            <a:chOff x="282522" y="60070"/>
            <a:chExt cx="8596846" cy="634859"/>
          </a:xfrm>
        </p:grpSpPr>
        <p:pic>
          <p:nvPicPr>
            <p:cNvPr id="6" name="Picture 5" descr="greyicon_3.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7" name="Picture 6" descr="greyicon_4.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8" name="Picture 7" descr="greyicon_5.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9" name="Picture 8" descr="greyicon_6.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0" name="Picture 9" descr="greyicon_7.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1" name="Picture 10">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2" name="Picture 11">
              <a:hlinkClick r:id="rId8" action="ppaction://hlinksldjump"/>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3" name="Picture 12" descr="greyicon_1.png">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24466847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sz="quarter" idx="12"/>
            <p:extLst>
              <p:ext uri="{D42A27DB-BD31-4B8C-83A1-F6EECF244321}">
                <p14:modId xmlns:p14="http://schemas.microsoft.com/office/powerpoint/2010/main" val="1158377011"/>
              </p:ext>
            </p:extLst>
          </p:nvPr>
        </p:nvGraphicFramePr>
        <p:xfrm>
          <a:off x="238125" y="1978090"/>
          <a:ext cx="4105275" cy="420204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ontent Placeholder 6"/>
          <p:cNvGraphicFramePr>
            <a:graphicFrameLocks noGrp="1"/>
          </p:cNvGraphicFramePr>
          <p:nvPr>
            <p:ph sz="quarter" idx="13"/>
            <p:extLst>
              <p:ext uri="{D42A27DB-BD31-4B8C-83A1-F6EECF244321}">
                <p14:modId xmlns:p14="http://schemas.microsoft.com/office/powerpoint/2010/main" val="3782984432"/>
              </p:ext>
            </p:extLst>
          </p:nvPr>
        </p:nvGraphicFramePr>
        <p:xfrm>
          <a:off x="4816475" y="1978090"/>
          <a:ext cx="4105275" cy="4202048"/>
        </p:xfrm>
        <a:graphic>
          <a:graphicData uri="http://schemas.openxmlformats.org/drawingml/2006/chart">
            <c:chart xmlns:c="http://schemas.openxmlformats.org/drawingml/2006/chart" xmlns:r="http://schemas.openxmlformats.org/officeDocument/2006/relationships" r:id="rId3"/>
          </a:graphicData>
        </a:graphic>
      </p:graphicFrame>
      <p:sp>
        <p:nvSpPr>
          <p:cNvPr id="3" name="Slide Number Placeholder 2"/>
          <p:cNvSpPr>
            <a:spLocks noGrp="1"/>
          </p:cNvSpPr>
          <p:nvPr>
            <p:ph type="sldNum" sz="quarter" idx="4"/>
          </p:nvPr>
        </p:nvSpPr>
        <p:spPr/>
        <p:txBody>
          <a:bodyPr/>
          <a:lstStyle/>
          <a:p>
            <a:fld id="{2D80C5C9-96E0-47EC-B500-37C5FE284639}" type="slidenum">
              <a:rPr lang="en-US" smtClean="0"/>
              <a:pPr/>
              <a:t>146</a:t>
            </a:fld>
            <a:endParaRPr lang="en-US" dirty="0"/>
          </a:p>
        </p:txBody>
      </p:sp>
      <p:sp>
        <p:nvSpPr>
          <p:cNvPr id="5" name="Title 4"/>
          <p:cNvSpPr>
            <a:spLocks noGrp="1"/>
          </p:cNvSpPr>
          <p:nvPr>
            <p:ph type="title"/>
          </p:nvPr>
        </p:nvSpPr>
        <p:spPr/>
        <p:txBody>
          <a:bodyPr/>
          <a:lstStyle/>
          <a:p>
            <a:r>
              <a:rPr lang="en-US" dirty="0" smtClean="0"/>
              <a:t>Self-generation from combined heat and power (CHP), especially for bulk chemicals, grows—</a:t>
            </a:r>
            <a:endParaRPr lang="en-US" dirty="0"/>
          </a:p>
        </p:txBody>
      </p:sp>
      <p:sp>
        <p:nvSpPr>
          <p:cNvPr id="8" name="TextBox 1"/>
          <p:cNvSpPr txBox="1"/>
          <p:nvPr/>
        </p:nvSpPr>
        <p:spPr bwMode="auto">
          <a:xfrm>
            <a:off x="231819" y="1604920"/>
            <a:ext cx="7701219" cy="434414"/>
          </a:xfrm>
          <a:prstGeom prst="rect">
            <a:avLst/>
          </a:prstGeom>
          <a:noFill/>
          <a:ln w="9525">
            <a:noFill/>
            <a:miter lim="800000"/>
            <a:headEnd/>
            <a:tailEnd/>
          </a:ln>
        </p:spPr>
        <p:txBody>
          <a:bodyPr wrap="square" lIns="0" tIns="0" rIns="0" rtlCol="0">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rtl="0" eaLnBrk="1" fontAlgn="auto" latinLnBrk="0" hangingPunct="1"/>
            <a:r>
              <a:rPr lang="en-US" sz="1400" b="1" i="0" baseline="0" dirty="0" smtClean="0">
                <a:effectLst/>
                <a:latin typeface="+mn-lt"/>
                <a:ea typeface="+mn-ea"/>
                <a:cs typeface="+mn-cs"/>
              </a:rPr>
              <a:t>CHP and </a:t>
            </a:r>
            <a:r>
              <a:rPr lang="en-US" sz="1400" b="1" i="0" baseline="0" dirty="0">
                <a:effectLst/>
                <a:latin typeface="+mn-lt"/>
                <a:ea typeface="+mn-ea"/>
                <a:cs typeface="+mn-cs"/>
              </a:rPr>
              <a:t>purchased electricity consumption for three industries with most installed CHP </a:t>
            </a:r>
            <a:r>
              <a:rPr lang="en-US" sz="1400" b="1" i="0" baseline="0" dirty="0" smtClean="0">
                <a:effectLst/>
                <a:latin typeface="+mn-lt"/>
                <a:ea typeface="+mn-ea"/>
                <a:cs typeface="+mn-cs"/>
              </a:rPr>
              <a:t> (Reference case)</a:t>
            </a:r>
            <a:endParaRPr lang="en-US" sz="1400" i="1" dirty="0">
              <a:solidFill>
                <a:srgbClr val="333333"/>
              </a:solidFill>
              <a:latin typeface="Times New Roman" charset="0"/>
              <a:ea typeface="Times New Roman" charset="0"/>
              <a:cs typeface="Times New Roman" charset="0"/>
            </a:endParaRPr>
          </a:p>
        </p:txBody>
      </p:sp>
      <p:grpSp>
        <p:nvGrpSpPr>
          <p:cNvPr id="9" name="Group 8"/>
          <p:cNvGrpSpPr/>
          <p:nvPr/>
        </p:nvGrpSpPr>
        <p:grpSpPr>
          <a:xfrm>
            <a:off x="282522" y="60070"/>
            <a:ext cx="8596846" cy="634859"/>
            <a:chOff x="282522" y="60070"/>
            <a:chExt cx="8596846" cy="634859"/>
          </a:xfrm>
        </p:grpSpPr>
        <p:pic>
          <p:nvPicPr>
            <p:cNvPr id="10" name="Picture 9" descr="greyicon_3.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11" name="Picture 10" descr="greyicon_4.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12" name="Picture 11" descr="greyicon_5.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13" name="Picture 12" descr="greyicon_6.png">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4" name="Picture 13" descr="greyicon_7.png">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5" name="Picture 14">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6" name="Picture 15">
              <a:hlinkClick r:id="rId10" action="ppaction://hlinksldjump"/>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7" name="Picture 16" descr="greyicon_1.png">
              <a:hlinkClick r:id="" action="ppaction://noaction"/>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168858235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smtClean="0"/>
              <a:t>Electricity generation from CHP in bulk chemicals, refining, and paper—industries with the most CHP—grows 1.3% per year, from 120 billion </a:t>
            </a:r>
            <a:r>
              <a:rPr lang="en-US" dirty="0" err="1" smtClean="0"/>
              <a:t>kilowatthours</a:t>
            </a:r>
            <a:r>
              <a:rPr lang="en-US" dirty="0" smtClean="0"/>
              <a:t> (kWh) in 2018 to 181 billion kWh in 2050. </a:t>
            </a:r>
          </a:p>
          <a:p>
            <a:r>
              <a:rPr lang="en-US" dirty="0" smtClean="0"/>
              <a:t>Bulk chemicals, refining, and paper use the most CHP because they are large industries with high heating needs, and steam is available to use for generation. In 2018, the ratio of CHP generation to purchased electricity is approximately 50% in these industries. By 2050, this ratio climbs to 65%, largely as a result of CHP growth in the bulk chemicals industry.</a:t>
            </a:r>
          </a:p>
          <a:p>
            <a:r>
              <a:rPr lang="en-US" dirty="0" smtClean="0"/>
              <a:t>While the bulk chemicals industry CHP generation is 90% </a:t>
            </a:r>
            <a:r>
              <a:rPr lang="en-US" dirty="0"/>
              <a:t>natural </a:t>
            </a:r>
            <a:r>
              <a:rPr lang="en-US" dirty="0" smtClean="0"/>
              <a:t>gas-fired or </a:t>
            </a:r>
            <a:r>
              <a:rPr lang="en-US" dirty="0"/>
              <a:t>more, </a:t>
            </a:r>
            <a:r>
              <a:rPr lang="en-US" dirty="0" smtClean="0"/>
              <a:t>the refining and paper industries use sizeable quantities of other fuels. Most paper industry CHP generation is fired by renewables such as black liquor (a byproduct of the pulping process). The refinery industry also uses still gas, a byproduct fuel, for CHP generation. About two-thirds of refining generation is natural gas-fired. </a:t>
            </a:r>
          </a:p>
          <a:p>
            <a:r>
              <a:rPr lang="en-US" dirty="0" smtClean="0"/>
              <a:t>Of the remaining industries, food and steel have substantial, but much less, CHP than bulk chemicals, paper, and refining. Most other industries have little or no CHP.</a:t>
            </a:r>
            <a:endParaRPr lang="en-US" dirty="0"/>
          </a:p>
        </p:txBody>
      </p:sp>
      <p:sp>
        <p:nvSpPr>
          <p:cNvPr id="4" name="Title 3"/>
          <p:cNvSpPr>
            <a:spLocks noGrp="1"/>
          </p:cNvSpPr>
          <p:nvPr>
            <p:ph type="title"/>
          </p:nvPr>
        </p:nvSpPr>
        <p:spPr/>
        <p:txBody>
          <a:bodyPr/>
          <a:lstStyle/>
          <a:p>
            <a:r>
              <a:rPr lang="en-US" smtClean="0"/>
              <a:t>—even though electricity purchases for major CHP users remain flat during the projection period in the Reference case</a:t>
            </a:r>
            <a:endParaRPr lang="en-US" dirty="0"/>
          </a:p>
        </p:txBody>
      </p:sp>
      <p:sp>
        <p:nvSpPr>
          <p:cNvPr id="3" name="Slide Number Placeholder 2"/>
          <p:cNvSpPr>
            <a:spLocks noGrp="1"/>
          </p:cNvSpPr>
          <p:nvPr>
            <p:ph type="sldNum" sz="quarter" idx="4"/>
          </p:nvPr>
        </p:nvSpPr>
        <p:spPr/>
        <p:txBody>
          <a:bodyPr/>
          <a:lstStyle/>
          <a:p>
            <a:fld id="{2D80C5C9-96E0-47EC-B500-37C5FE284639}" type="slidenum">
              <a:rPr lang="en-US" smtClean="0"/>
              <a:pPr/>
              <a:t>147</a:t>
            </a:fld>
            <a:endParaRPr lang="en-US" dirty="0"/>
          </a:p>
        </p:txBody>
      </p:sp>
      <p:grpSp>
        <p:nvGrpSpPr>
          <p:cNvPr id="5" name="Group 4"/>
          <p:cNvGrpSpPr/>
          <p:nvPr/>
        </p:nvGrpSpPr>
        <p:grpSpPr>
          <a:xfrm>
            <a:off x="282522" y="60070"/>
            <a:ext cx="8596846" cy="634859"/>
            <a:chOff x="282522" y="60070"/>
            <a:chExt cx="8596846" cy="634859"/>
          </a:xfrm>
        </p:grpSpPr>
        <p:pic>
          <p:nvPicPr>
            <p:cNvPr id="6" name="Picture 5" descr="greyicon_3.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7" name="Picture 6" descr="greyicon_4.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8" name="Picture 7" descr="greyicon_5.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9" name="Picture 8" descr="greyicon_6.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0" name="Picture 9" descr="greyicon_7.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1" name="Picture 10">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2" name="Picture 11">
              <a:hlinkClick r:id="rId8" action="ppaction://hlinksldjump"/>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3" name="Picture 12" descr="greyicon_1.png">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179584278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559" y="1379995"/>
            <a:ext cx="1709928" cy="1709928"/>
          </a:xfrm>
          <a:prstGeom prst="rect">
            <a:avLst/>
          </a:prstGeom>
        </p:spPr>
      </p:pic>
    </p:spTree>
    <p:extLst>
      <p:ext uri="{BB962C8B-B14F-4D97-AF65-F5344CB8AC3E}">
        <p14:creationId xmlns:p14="http://schemas.microsoft.com/office/powerpoint/2010/main" val="3211581711"/>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Commonly used acronyms and abbreviations in this report</a:t>
            </a:r>
            <a:endParaRPr lang="en-US" dirty="0"/>
          </a:p>
        </p:txBody>
      </p:sp>
      <p:sp>
        <p:nvSpPr>
          <p:cNvPr id="3" name="Slide Number Placeholder 2"/>
          <p:cNvSpPr>
            <a:spLocks noGrp="1"/>
          </p:cNvSpPr>
          <p:nvPr>
            <p:ph type="sldNum" sz="quarter" idx="4"/>
          </p:nvPr>
        </p:nvSpPr>
        <p:spPr>
          <a:xfrm>
            <a:off x="8626669" y="6419850"/>
            <a:ext cx="508000" cy="365125"/>
          </a:xfrm>
        </p:spPr>
        <p:txBody>
          <a:bodyPr/>
          <a:lstStyle/>
          <a:p>
            <a:fld id="{2D80C5C9-96E0-47EC-B500-37C5FE284639}" type="slidenum">
              <a:rPr lang="en-US" smtClean="0"/>
              <a:pPr/>
              <a:t>149</a:t>
            </a:fld>
            <a:endParaRPr lang="en-US" dirty="0"/>
          </a:p>
        </p:txBody>
      </p:sp>
      <p:grpSp>
        <p:nvGrpSpPr>
          <p:cNvPr id="5" name="Group 4"/>
          <p:cNvGrpSpPr/>
          <p:nvPr/>
        </p:nvGrpSpPr>
        <p:grpSpPr>
          <a:xfrm>
            <a:off x="282522" y="60070"/>
            <a:ext cx="7592418" cy="657333"/>
            <a:chOff x="282522" y="60070"/>
            <a:chExt cx="7592418" cy="657333"/>
          </a:xfrm>
        </p:grpSpPr>
        <p:pic>
          <p:nvPicPr>
            <p:cNvPr id="6" name="Picture 5" descr="greyicon_3.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7" name="Picture 6" descr="greyicon_4.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8" name="Picture 7" descr="greyicon_5.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9" name="Picture 8" descr="greyicon_7.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0" name="Picture 9">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1" name="Picture 10">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2" name="Picture 11">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3" name="Picture 12" descr="greyicon_1.png">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
        <p:nvSpPr>
          <p:cNvPr id="15" name="Content Placeholder 8"/>
          <p:cNvSpPr txBox="1">
            <a:spLocks/>
          </p:cNvSpPr>
          <p:nvPr/>
        </p:nvSpPr>
        <p:spPr>
          <a:xfrm>
            <a:off x="238259" y="1689101"/>
            <a:ext cx="4105141" cy="4102100"/>
          </a:xfrm>
          <a:prstGeom prst="rect">
            <a:avLst/>
          </a:prstGeom>
        </p:spPr>
        <p:txBody>
          <a:bodyPr/>
          <a:lstStyle>
            <a:lvl1pPr marL="237744" indent="-237744" algn="l" defTabSz="914400" rtl="0" eaLnBrk="1" latinLnBrk="0" hangingPunct="1">
              <a:lnSpc>
                <a:spcPct val="125000"/>
              </a:lnSpc>
              <a:spcBef>
                <a:spcPts val="1600"/>
              </a:spcBef>
              <a:spcAft>
                <a:spcPts val="600"/>
              </a:spcAft>
              <a:buFont typeface="Arial" pitchFamily="34" charset="0"/>
              <a:buChar char="•"/>
              <a:defRPr sz="1400" kern="1200">
                <a:solidFill>
                  <a:schemeClr val="tx1"/>
                </a:solidFill>
                <a:latin typeface="+mn-lt"/>
                <a:ea typeface="+mn-ea"/>
                <a:cs typeface="+mn-cs"/>
              </a:defRPr>
            </a:lvl1pPr>
            <a:lvl2pPr marL="694944" indent="-237744" algn="l" defTabSz="914400" rtl="0" eaLnBrk="1" latinLnBrk="0" hangingPunct="1">
              <a:lnSpc>
                <a:spcPct val="125000"/>
              </a:lnSpc>
              <a:spcBef>
                <a:spcPct val="20000"/>
              </a:spcBef>
              <a:spcAft>
                <a:spcPts val="400"/>
              </a:spcAft>
              <a:buFont typeface="Arial" pitchFamily="34" charset="0"/>
              <a:buChar char="–"/>
              <a:defRPr sz="1400" kern="1200">
                <a:solidFill>
                  <a:schemeClr val="tx1"/>
                </a:solidFill>
                <a:latin typeface="+mn-lt"/>
                <a:ea typeface="+mn-ea"/>
                <a:cs typeface="+mn-cs"/>
              </a:defRPr>
            </a:lvl2pPr>
            <a:lvl3pPr marL="1088136" indent="-173736" algn="l" defTabSz="914400" rtl="0" eaLnBrk="1" latinLnBrk="0" hangingPunct="1">
              <a:lnSpc>
                <a:spcPct val="125000"/>
              </a:lnSpc>
              <a:spcBef>
                <a:spcPct val="20000"/>
              </a:spcBef>
              <a:spcAft>
                <a:spcPts val="400"/>
              </a:spcAft>
              <a:buFont typeface="Arial" pitchFamily="34" charset="0"/>
              <a:buChar char="•"/>
              <a:defRPr sz="1400" kern="1200">
                <a:solidFill>
                  <a:schemeClr val="tx1"/>
                </a:solidFill>
                <a:latin typeface="+mn-lt"/>
                <a:ea typeface="+mn-ea"/>
                <a:cs typeface="+mn-cs"/>
              </a:defRPr>
            </a:lvl3pPr>
            <a:lvl4pPr marL="1609344" indent="-237744" algn="l" defTabSz="914400" rtl="0" eaLnBrk="1" latinLnBrk="0" hangingPunct="1">
              <a:lnSpc>
                <a:spcPct val="125000"/>
              </a:lnSpc>
              <a:spcBef>
                <a:spcPct val="20000"/>
              </a:spcBef>
              <a:spcAft>
                <a:spcPts val="400"/>
              </a:spcAft>
              <a:buFont typeface="Arial" pitchFamily="34" charset="0"/>
              <a:buChar char="–"/>
              <a:defRPr sz="1400" kern="1200">
                <a:solidFill>
                  <a:schemeClr val="tx1"/>
                </a:solidFill>
                <a:latin typeface="+mn-lt"/>
                <a:ea typeface="+mn-ea"/>
                <a:cs typeface="+mn-cs"/>
              </a:defRPr>
            </a:lvl4pPr>
            <a:lvl5pPr marL="2002536" indent="-173736" algn="l" defTabSz="914400" rtl="0" eaLnBrk="1" latinLnBrk="0" hangingPunct="1">
              <a:lnSpc>
                <a:spcPct val="125000"/>
              </a:lnSpc>
              <a:spcBef>
                <a:spcPct val="20000"/>
              </a:spcBef>
              <a:spcAft>
                <a:spcPts val="400"/>
              </a:spcAft>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600"/>
              </a:lnSpc>
              <a:spcBef>
                <a:spcPts val="600"/>
              </a:spcBef>
              <a:spcAft>
                <a:spcPts val="0"/>
              </a:spcAft>
              <a:buFont typeface="Arial" pitchFamily="34" charset="0"/>
              <a:buNone/>
            </a:pPr>
            <a:r>
              <a:rPr lang="en-US" dirty="0" smtClean="0"/>
              <a:t>AEO = Annual Energy Outlook</a:t>
            </a:r>
          </a:p>
          <a:p>
            <a:pPr marL="0" indent="0">
              <a:lnSpc>
                <a:spcPts val="1600"/>
              </a:lnSpc>
              <a:spcBef>
                <a:spcPts val="600"/>
              </a:spcBef>
              <a:spcAft>
                <a:spcPts val="0"/>
              </a:spcAft>
              <a:buFont typeface="Arial" pitchFamily="34" charset="0"/>
              <a:buNone/>
            </a:pPr>
            <a:r>
              <a:rPr lang="en-US" dirty="0" smtClean="0"/>
              <a:t>b = barrel(s)</a:t>
            </a:r>
          </a:p>
          <a:p>
            <a:pPr marL="0" indent="0">
              <a:lnSpc>
                <a:spcPts val="1600"/>
              </a:lnSpc>
              <a:spcBef>
                <a:spcPts val="600"/>
              </a:spcBef>
              <a:spcAft>
                <a:spcPts val="0"/>
              </a:spcAft>
              <a:buFont typeface="Arial" pitchFamily="34" charset="0"/>
              <a:buNone/>
            </a:pPr>
            <a:r>
              <a:rPr lang="en-US" dirty="0" smtClean="0"/>
              <a:t>BEV = battery-electric vehicle</a:t>
            </a:r>
          </a:p>
          <a:p>
            <a:pPr marL="0" indent="0">
              <a:lnSpc>
                <a:spcPts val="1600"/>
              </a:lnSpc>
              <a:spcBef>
                <a:spcPts val="600"/>
              </a:spcBef>
              <a:spcAft>
                <a:spcPts val="0"/>
              </a:spcAft>
              <a:buFont typeface="Arial" pitchFamily="34" charset="0"/>
              <a:buNone/>
            </a:pPr>
            <a:r>
              <a:rPr lang="en-US" dirty="0" smtClean="0"/>
              <a:t>b/d = barrels per day</a:t>
            </a:r>
          </a:p>
          <a:p>
            <a:pPr marL="0" indent="0">
              <a:lnSpc>
                <a:spcPts val="1600"/>
              </a:lnSpc>
              <a:spcBef>
                <a:spcPts val="600"/>
              </a:spcBef>
              <a:spcAft>
                <a:spcPts val="0"/>
              </a:spcAft>
              <a:buFont typeface="Arial" pitchFamily="34" charset="0"/>
              <a:buNone/>
            </a:pPr>
            <a:r>
              <a:rPr lang="en-US" dirty="0" smtClean="0"/>
              <a:t>bkWh = billion kilowatthours</a:t>
            </a:r>
          </a:p>
          <a:p>
            <a:pPr marL="0" indent="0">
              <a:lnSpc>
                <a:spcPts val="1600"/>
              </a:lnSpc>
              <a:spcBef>
                <a:spcPts val="600"/>
              </a:spcBef>
              <a:spcAft>
                <a:spcPts val="0"/>
              </a:spcAft>
              <a:buFont typeface="Arial" pitchFamily="34" charset="0"/>
              <a:buNone/>
            </a:pPr>
            <a:r>
              <a:rPr lang="en-US" dirty="0" smtClean="0"/>
              <a:t>Btu = British thermal unit(s)</a:t>
            </a:r>
          </a:p>
          <a:p>
            <a:pPr marL="0" indent="0">
              <a:lnSpc>
                <a:spcPts val="1600"/>
              </a:lnSpc>
              <a:spcBef>
                <a:spcPts val="600"/>
              </a:spcBef>
              <a:spcAft>
                <a:spcPts val="0"/>
              </a:spcAft>
              <a:buNone/>
            </a:pPr>
            <a:r>
              <a:rPr lang="en-US" dirty="0" smtClean="0"/>
              <a:t>CFL = </a:t>
            </a:r>
            <a:r>
              <a:rPr lang="en-US" dirty="0"/>
              <a:t>compact fluorescent lamp </a:t>
            </a:r>
            <a:endParaRPr lang="en-US" dirty="0" smtClean="0"/>
          </a:p>
          <a:p>
            <a:pPr marL="0" indent="0">
              <a:lnSpc>
                <a:spcPts val="1600"/>
              </a:lnSpc>
              <a:spcBef>
                <a:spcPts val="600"/>
              </a:spcBef>
              <a:spcAft>
                <a:spcPts val="0"/>
              </a:spcAft>
              <a:buFont typeface="Arial" pitchFamily="34" charset="0"/>
              <a:buNone/>
            </a:pPr>
            <a:r>
              <a:rPr lang="en-US" dirty="0" smtClean="0"/>
              <a:t>CHP = combined heat and power</a:t>
            </a:r>
          </a:p>
          <a:p>
            <a:pPr marL="0" indent="0">
              <a:lnSpc>
                <a:spcPts val="1600"/>
              </a:lnSpc>
              <a:spcBef>
                <a:spcPts val="600"/>
              </a:spcBef>
              <a:spcAft>
                <a:spcPts val="0"/>
              </a:spcAft>
              <a:buFont typeface="Arial" pitchFamily="34" charset="0"/>
              <a:buNone/>
            </a:pPr>
            <a:r>
              <a:rPr lang="en-US" dirty="0" smtClean="0"/>
              <a:t>CO2 = carbon dioxide</a:t>
            </a:r>
          </a:p>
          <a:p>
            <a:pPr marL="0" indent="0">
              <a:lnSpc>
                <a:spcPts val="1600"/>
              </a:lnSpc>
              <a:spcBef>
                <a:spcPts val="600"/>
              </a:spcBef>
              <a:spcAft>
                <a:spcPts val="0"/>
              </a:spcAft>
              <a:buFont typeface="Arial" pitchFamily="34" charset="0"/>
              <a:buNone/>
            </a:pPr>
            <a:r>
              <a:rPr lang="en-US" dirty="0" smtClean="0"/>
              <a:t>EIA = U.S. Energy Information Administration</a:t>
            </a:r>
          </a:p>
          <a:p>
            <a:pPr marL="0" indent="0">
              <a:lnSpc>
                <a:spcPts val="1600"/>
              </a:lnSpc>
              <a:spcBef>
                <a:spcPts val="600"/>
              </a:spcBef>
              <a:spcAft>
                <a:spcPts val="0"/>
              </a:spcAft>
              <a:buNone/>
            </a:pPr>
            <a:r>
              <a:rPr lang="en-US" dirty="0" smtClean="0"/>
              <a:t>gal = gallon</a:t>
            </a:r>
            <a:r>
              <a:rPr lang="en-US" dirty="0"/>
              <a:t>(s</a:t>
            </a:r>
            <a:r>
              <a:rPr lang="en-US" dirty="0" smtClean="0"/>
              <a:t>)</a:t>
            </a:r>
          </a:p>
          <a:p>
            <a:pPr marL="0" indent="0">
              <a:lnSpc>
                <a:spcPts val="1600"/>
              </a:lnSpc>
              <a:spcBef>
                <a:spcPts val="600"/>
              </a:spcBef>
              <a:spcAft>
                <a:spcPts val="0"/>
              </a:spcAft>
              <a:buFont typeface="Arial" pitchFamily="34" charset="0"/>
              <a:buNone/>
            </a:pPr>
            <a:r>
              <a:rPr lang="en-US" dirty="0" smtClean="0"/>
              <a:t>GDP = gross domestic product</a:t>
            </a:r>
          </a:p>
          <a:p>
            <a:pPr marL="0" indent="0">
              <a:lnSpc>
                <a:spcPts val="1600"/>
              </a:lnSpc>
              <a:spcBef>
                <a:spcPts val="600"/>
              </a:spcBef>
              <a:spcAft>
                <a:spcPts val="0"/>
              </a:spcAft>
              <a:buNone/>
            </a:pPr>
            <a:r>
              <a:rPr lang="en-US" dirty="0"/>
              <a:t>GW = </a:t>
            </a:r>
            <a:r>
              <a:rPr lang="en-US" dirty="0" smtClean="0"/>
              <a:t>gigawatt</a:t>
            </a:r>
            <a:r>
              <a:rPr lang="en-US" dirty="0"/>
              <a:t>(s)</a:t>
            </a:r>
          </a:p>
          <a:p>
            <a:pPr marL="0" indent="0">
              <a:lnSpc>
                <a:spcPts val="1600"/>
              </a:lnSpc>
              <a:spcBef>
                <a:spcPts val="600"/>
              </a:spcBef>
              <a:spcAft>
                <a:spcPts val="0"/>
              </a:spcAft>
              <a:buNone/>
            </a:pPr>
            <a:r>
              <a:rPr lang="en-US" dirty="0" smtClean="0"/>
              <a:t>HGL </a:t>
            </a:r>
            <a:r>
              <a:rPr lang="en-US" dirty="0"/>
              <a:t>= hydrocarbon gas </a:t>
            </a:r>
            <a:r>
              <a:rPr lang="en-US" dirty="0" smtClean="0"/>
              <a:t>liquid</a:t>
            </a:r>
            <a:r>
              <a:rPr lang="en-US" dirty="0"/>
              <a:t>(s)</a:t>
            </a:r>
          </a:p>
          <a:p>
            <a:pPr marL="0" indent="0">
              <a:lnSpc>
                <a:spcPts val="1600"/>
              </a:lnSpc>
              <a:spcBef>
                <a:spcPts val="600"/>
              </a:spcBef>
              <a:spcAft>
                <a:spcPts val="0"/>
              </a:spcAft>
              <a:buNone/>
            </a:pPr>
            <a:r>
              <a:rPr lang="en-US" dirty="0" smtClean="0"/>
              <a:t>ITC = Investment Tax Credit</a:t>
            </a:r>
          </a:p>
          <a:p>
            <a:pPr marL="0" indent="0">
              <a:lnSpc>
                <a:spcPts val="1600"/>
              </a:lnSpc>
              <a:spcBef>
                <a:spcPts val="0"/>
              </a:spcBef>
              <a:spcAft>
                <a:spcPts val="0"/>
              </a:spcAft>
              <a:buFont typeface="Arial" pitchFamily="34" charset="0"/>
              <a:buNone/>
            </a:pPr>
            <a:endParaRPr lang="en-US" dirty="0"/>
          </a:p>
        </p:txBody>
      </p:sp>
      <p:sp>
        <p:nvSpPr>
          <p:cNvPr id="16" name="Content Placeholder 5"/>
          <p:cNvSpPr txBox="1">
            <a:spLocks/>
          </p:cNvSpPr>
          <p:nvPr/>
        </p:nvSpPr>
        <p:spPr>
          <a:xfrm>
            <a:off x="4520726" y="1689101"/>
            <a:ext cx="4418738" cy="41021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600"/>
              </a:lnSpc>
              <a:spcBef>
                <a:spcPts val="600"/>
              </a:spcBef>
              <a:buFont typeface="Arial" pitchFamily="34" charset="0"/>
              <a:buNone/>
            </a:pPr>
            <a:r>
              <a:rPr lang="en-US" sz="1400" dirty="0" smtClean="0"/>
              <a:t>kWh = </a:t>
            </a:r>
            <a:r>
              <a:rPr lang="en-US" sz="1400" dirty="0" err="1" smtClean="0"/>
              <a:t>kilowatthour</a:t>
            </a:r>
            <a:r>
              <a:rPr lang="en-US" sz="1400" dirty="0" smtClean="0"/>
              <a:t>(s)</a:t>
            </a:r>
          </a:p>
          <a:p>
            <a:pPr marL="0" indent="0">
              <a:lnSpc>
                <a:spcPts val="1600"/>
              </a:lnSpc>
              <a:spcBef>
                <a:spcPts val="600"/>
              </a:spcBef>
              <a:buNone/>
            </a:pPr>
            <a:r>
              <a:rPr lang="en-US" sz="1400" dirty="0" smtClean="0"/>
              <a:t>LED = </a:t>
            </a:r>
            <a:r>
              <a:rPr lang="en-US" sz="1400" dirty="0"/>
              <a:t>light-emitting diode </a:t>
            </a:r>
            <a:endParaRPr lang="en-US" sz="1400" dirty="0" smtClean="0"/>
          </a:p>
          <a:p>
            <a:pPr marL="0" indent="0">
              <a:lnSpc>
                <a:spcPts val="1600"/>
              </a:lnSpc>
              <a:spcBef>
                <a:spcPts val="600"/>
              </a:spcBef>
              <a:buNone/>
            </a:pPr>
            <a:r>
              <a:rPr lang="en-US" sz="1400" dirty="0" smtClean="0"/>
              <a:t>LNG = liquefied natural gas</a:t>
            </a:r>
          </a:p>
          <a:p>
            <a:pPr marL="0" indent="0">
              <a:lnSpc>
                <a:spcPts val="1600"/>
              </a:lnSpc>
              <a:spcBef>
                <a:spcPts val="600"/>
              </a:spcBef>
              <a:buFont typeface="Arial" pitchFamily="34" charset="0"/>
              <a:buNone/>
            </a:pPr>
            <a:r>
              <a:rPr lang="en-US" sz="1400" dirty="0" smtClean="0"/>
              <a:t>MARPOL = </a:t>
            </a:r>
            <a:r>
              <a:rPr lang="en-US" sz="1400" i="1" dirty="0" smtClean="0"/>
              <a:t>marine pollution</a:t>
            </a:r>
            <a:r>
              <a:rPr lang="en-US" sz="1400" dirty="0" smtClean="0"/>
              <a:t>, the International Convention for the Prevention of Pollution from Ships</a:t>
            </a:r>
          </a:p>
          <a:p>
            <a:pPr marL="0" indent="0">
              <a:lnSpc>
                <a:spcPts val="1600"/>
              </a:lnSpc>
              <a:spcBef>
                <a:spcPts val="600"/>
              </a:spcBef>
              <a:buNone/>
            </a:pPr>
            <a:r>
              <a:rPr lang="en-US" sz="1400" dirty="0" smtClean="0"/>
              <a:t>MMBtu = million British thermal units</a:t>
            </a:r>
            <a:endParaRPr lang="en-US" sz="1400" dirty="0"/>
          </a:p>
          <a:p>
            <a:pPr marL="0" indent="0">
              <a:lnSpc>
                <a:spcPts val="1600"/>
              </a:lnSpc>
              <a:spcBef>
                <a:spcPts val="600"/>
              </a:spcBef>
              <a:buNone/>
            </a:pPr>
            <a:r>
              <a:rPr lang="en-US" sz="1400" dirty="0" smtClean="0"/>
              <a:t>MMst = million short tons</a:t>
            </a:r>
          </a:p>
          <a:p>
            <a:pPr marL="0" indent="0">
              <a:lnSpc>
                <a:spcPts val="1600"/>
              </a:lnSpc>
              <a:spcBef>
                <a:spcPts val="600"/>
              </a:spcBef>
              <a:buNone/>
            </a:pPr>
            <a:r>
              <a:rPr lang="en-US" sz="1400" dirty="0" smtClean="0"/>
              <a:t>NEMS = National Energy Modeling System</a:t>
            </a:r>
          </a:p>
          <a:p>
            <a:pPr marL="0" indent="0">
              <a:lnSpc>
                <a:spcPts val="1600"/>
              </a:lnSpc>
              <a:spcBef>
                <a:spcPts val="600"/>
              </a:spcBef>
              <a:buNone/>
            </a:pPr>
            <a:r>
              <a:rPr lang="en-US" sz="1400" dirty="0" smtClean="0"/>
              <a:t>NGPL = natural gas plant liquids</a:t>
            </a:r>
          </a:p>
          <a:p>
            <a:pPr marL="0" indent="0">
              <a:lnSpc>
                <a:spcPts val="1600"/>
              </a:lnSpc>
              <a:spcBef>
                <a:spcPts val="600"/>
              </a:spcBef>
              <a:buNone/>
            </a:pPr>
            <a:r>
              <a:rPr lang="en-US" sz="1400" dirty="0" smtClean="0"/>
              <a:t>PHEV = plug-in hybrid electric vehicle</a:t>
            </a:r>
          </a:p>
          <a:p>
            <a:pPr marL="0" indent="0">
              <a:lnSpc>
                <a:spcPts val="1600"/>
              </a:lnSpc>
              <a:spcBef>
                <a:spcPts val="600"/>
              </a:spcBef>
              <a:buNone/>
            </a:pPr>
            <a:r>
              <a:rPr lang="en-US" sz="1400" dirty="0" smtClean="0"/>
              <a:t>PTC = production tax credit</a:t>
            </a:r>
          </a:p>
          <a:p>
            <a:pPr marL="0" indent="0">
              <a:lnSpc>
                <a:spcPts val="1600"/>
              </a:lnSpc>
              <a:spcBef>
                <a:spcPts val="600"/>
              </a:spcBef>
              <a:buNone/>
            </a:pPr>
            <a:r>
              <a:rPr lang="en-US" sz="1400" dirty="0" smtClean="0"/>
              <a:t>PV = photovoltaic </a:t>
            </a:r>
          </a:p>
          <a:p>
            <a:pPr marL="0" indent="0">
              <a:lnSpc>
                <a:spcPts val="1600"/>
              </a:lnSpc>
              <a:spcBef>
                <a:spcPts val="600"/>
              </a:spcBef>
              <a:buNone/>
            </a:pPr>
            <a:r>
              <a:rPr lang="en-US" sz="1400" dirty="0"/>
              <a:t>T</a:t>
            </a:r>
            <a:r>
              <a:rPr lang="en-US" sz="1400" dirty="0" smtClean="0"/>
              <a:t>cf = trillion cubic feet</a:t>
            </a:r>
          </a:p>
          <a:p>
            <a:pPr marL="0" indent="0">
              <a:lnSpc>
                <a:spcPts val="1600"/>
              </a:lnSpc>
              <a:spcBef>
                <a:spcPts val="600"/>
              </a:spcBef>
              <a:buNone/>
            </a:pPr>
            <a:r>
              <a:rPr lang="en-US" sz="1400" dirty="0" smtClean="0"/>
              <a:t>ZEV = zero-emission vehicle</a:t>
            </a:r>
            <a:endParaRPr lang="en-US" sz="1400" dirty="0"/>
          </a:p>
        </p:txBody>
      </p:sp>
    </p:spTree>
    <p:extLst>
      <p:ext uri="{BB962C8B-B14F-4D97-AF65-F5344CB8AC3E}">
        <p14:creationId xmlns:p14="http://schemas.microsoft.com/office/powerpoint/2010/main" val="37103038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2D80C5C9-96E0-47EC-B500-37C5FE284639}" type="slidenum">
              <a:rPr lang="en-US" smtClean="0"/>
              <a:pPr/>
              <a:t>15</a:t>
            </a:fld>
            <a:endParaRPr lang="en-US" dirty="0"/>
          </a:p>
        </p:txBody>
      </p:sp>
      <p:sp>
        <p:nvSpPr>
          <p:cNvPr id="4" name="Title 3"/>
          <p:cNvSpPr>
            <a:spLocks noGrp="1"/>
          </p:cNvSpPr>
          <p:nvPr>
            <p:ph type="title"/>
          </p:nvPr>
        </p:nvSpPr>
        <p:spPr/>
        <p:txBody>
          <a:bodyPr/>
          <a:lstStyle/>
          <a:p>
            <a:r>
              <a:rPr lang="en-US" dirty="0"/>
              <a:t>U.S. net exports of natural gas continue to grow in the Reference case— </a:t>
            </a:r>
          </a:p>
        </p:txBody>
      </p:sp>
      <p:graphicFrame>
        <p:nvGraphicFramePr>
          <p:cNvPr id="5" name="Content Placeholder 4"/>
          <p:cNvGraphicFramePr>
            <a:graphicFrameLocks noGrp="1"/>
          </p:cNvGraphicFramePr>
          <p:nvPr>
            <p:ph sz="quarter" idx="12"/>
            <p:extLst>
              <p:ext uri="{D42A27DB-BD31-4B8C-83A1-F6EECF244321}">
                <p14:modId xmlns:p14="http://schemas.microsoft.com/office/powerpoint/2010/main" val="2368580737"/>
              </p:ext>
            </p:extLst>
          </p:nvPr>
        </p:nvGraphicFramePr>
        <p:xfrm>
          <a:off x="238125" y="1689100"/>
          <a:ext cx="8693150" cy="4491038"/>
        </p:xfrm>
        <a:graphic>
          <a:graphicData uri="http://schemas.openxmlformats.org/drawingml/2006/chart">
            <c:chart xmlns:c="http://schemas.openxmlformats.org/drawingml/2006/chart" xmlns:r="http://schemas.openxmlformats.org/officeDocument/2006/relationships" r:id="rId2"/>
          </a:graphicData>
        </a:graphic>
      </p:graphicFrame>
      <p:grpSp>
        <p:nvGrpSpPr>
          <p:cNvPr id="15" name="Group 14"/>
          <p:cNvGrpSpPr/>
          <p:nvPr/>
        </p:nvGrpSpPr>
        <p:grpSpPr>
          <a:xfrm>
            <a:off x="1289887" y="71758"/>
            <a:ext cx="7592950" cy="665276"/>
            <a:chOff x="1295570" y="63335"/>
            <a:chExt cx="7592950" cy="665276"/>
          </a:xfrm>
        </p:grpSpPr>
        <p:pic>
          <p:nvPicPr>
            <p:cNvPr id="16" name="Picture 15" descr="greyicon_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5308" y="133136"/>
              <a:ext cx="497959" cy="497959"/>
            </a:xfrm>
            <a:prstGeom prst="rect">
              <a:avLst/>
            </a:prstGeom>
          </p:spPr>
        </p:pic>
        <p:pic>
          <p:nvPicPr>
            <p:cNvPr id="17" name="Picture 16" descr="greyicon_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3261" y="131656"/>
              <a:ext cx="500919" cy="500919"/>
            </a:xfrm>
            <a:prstGeom prst="rect">
              <a:avLst/>
            </a:prstGeom>
          </p:spPr>
        </p:pic>
        <p:pic>
          <p:nvPicPr>
            <p:cNvPr id="18" name="Picture 17" descr="greyicon_5.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9754" y="131656"/>
              <a:ext cx="500919" cy="500919"/>
            </a:xfrm>
            <a:prstGeom prst="rect">
              <a:avLst/>
            </a:prstGeom>
          </p:spPr>
        </p:pic>
        <p:pic>
          <p:nvPicPr>
            <p:cNvPr id="19" name="Picture 18" descr="greyicon_6.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3066" y="104388"/>
              <a:ext cx="555454" cy="555454"/>
            </a:xfrm>
            <a:prstGeom prst="rect">
              <a:avLst/>
            </a:prstGeom>
          </p:spPr>
        </p:pic>
        <p:pic>
          <p:nvPicPr>
            <p:cNvPr id="20" name="Picture 19" descr="greyicon_7.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5570" y="131656"/>
              <a:ext cx="500918" cy="500918"/>
            </a:xfrm>
            <a:prstGeom prst="rect">
              <a:avLst/>
            </a:prstGeom>
          </p:spPr>
        </p:pic>
        <p:pic>
          <p:nvPicPr>
            <p:cNvPr id="21" name="Picture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56795" y="78637"/>
              <a:ext cx="594312" cy="606957"/>
            </a:xfrm>
            <a:prstGeom prst="rect">
              <a:avLst/>
            </a:prstGeom>
          </p:spPr>
        </p:pic>
        <p:pic>
          <p:nvPicPr>
            <p:cNvPr id="22" name="Picture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59276" y="63335"/>
              <a:ext cx="651415" cy="665276"/>
            </a:xfrm>
            <a:prstGeom prst="rect">
              <a:avLst/>
            </a:prstGeom>
          </p:spPr>
        </p:pic>
        <p:pic>
          <p:nvPicPr>
            <p:cNvPr id="23" name="Picture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54057" y="75762"/>
              <a:ext cx="599941" cy="612706"/>
            </a:xfrm>
            <a:prstGeom prst="rect">
              <a:avLst/>
            </a:prstGeom>
          </p:spPr>
        </p:pic>
      </p:grpSp>
    </p:spTree>
    <p:extLst>
      <p:ext uri="{BB962C8B-B14F-4D97-AF65-F5344CB8AC3E}">
        <p14:creationId xmlns:p14="http://schemas.microsoft.com/office/powerpoint/2010/main" val="247574498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p:txBody>
          <a:bodyPr/>
          <a:lstStyle/>
          <a:p>
            <a:pPr marL="0" indent="0">
              <a:buNone/>
            </a:pPr>
            <a:r>
              <a:rPr lang="en-US" dirty="0" smtClean="0"/>
              <a:t>In general:</a:t>
            </a:r>
          </a:p>
          <a:p>
            <a:r>
              <a:rPr lang="en-US" dirty="0" smtClean="0"/>
              <a:t>Projected values are sourced from:</a:t>
            </a:r>
          </a:p>
          <a:p>
            <a:pPr lvl="1"/>
            <a:r>
              <a:rPr lang="en-US" i="1" dirty="0" smtClean="0"/>
              <a:t>Short-Term Energy Outlook</a:t>
            </a:r>
            <a:r>
              <a:rPr lang="en-US" dirty="0" smtClean="0"/>
              <a:t>, October 2018</a:t>
            </a:r>
          </a:p>
          <a:p>
            <a:pPr lvl="1"/>
            <a:r>
              <a:rPr lang="en-US" dirty="0" smtClean="0"/>
              <a:t>Projections: EIA, AEO2019 National Energy Modeling System (runs: ref2019.d111618a, highprice.d111618a, lowprice.d111618a, highmacro.d111618a, lowmacro.d111618a, highrt.d111618a, lowrt.d111618a)</a:t>
            </a:r>
          </a:p>
          <a:p>
            <a:r>
              <a:rPr lang="en-US" dirty="0" smtClean="0"/>
              <a:t>Historical data are sourced from:</a:t>
            </a:r>
          </a:p>
          <a:p>
            <a:pPr lvl="1"/>
            <a:r>
              <a:rPr lang="en-US" i="1" dirty="0" smtClean="0"/>
              <a:t>Monthly Energy Review </a:t>
            </a:r>
            <a:r>
              <a:rPr lang="en-US" dirty="0" smtClean="0"/>
              <a:t>(and supporting databases), September 2018</a:t>
            </a:r>
          </a:p>
          <a:p>
            <a:pPr lvl="1"/>
            <a:r>
              <a:rPr lang="en-US" dirty="0" smtClean="0"/>
              <a:t>IHS </a:t>
            </a:r>
            <a:r>
              <a:rPr lang="en-US" dirty="0" err="1" smtClean="0"/>
              <a:t>Markit</a:t>
            </a:r>
            <a:r>
              <a:rPr lang="en-US" dirty="0" smtClean="0"/>
              <a:t>, Macroeconomic, Industry, and Employment models, May 2018</a:t>
            </a:r>
          </a:p>
          <a:p>
            <a:pPr marL="0" indent="0">
              <a:buNone/>
            </a:pPr>
            <a:r>
              <a:rPr lang="en-US" dirty="0" smtClean="0"/>
              <a:t>The history in some graphs are based off of other sources. For source information for specific graphs published in this document, contact </a:t>
            </a:r>
            <a:r>
              <a:rPr lang="en-US" dirty="0" smtClean="0">
                <a:hlinkClick r:id="rId2"/>
              </a:rPr>
              <a:t>annualenergyoutlook@eia.gov</a:t>
            </a:r>
            <a:r>
              <a:rPr lang="en-US" dirty="0" smtClean="0"/>
              <a:t>. </a:t>
            </a:r>
          </a:p>
          <a:p>
            <a:endParaRPr lang="en-US" dirty="0" smtClean="0"/>
          </a:p>
          <a:p>
            <a:endParaRPr lang="en-US" dirty="0" smtClean="0"/>
          </a:p>
          <a:p>
            <a:pPr lvl="1"/>
            <a:endParaRPr lang="en-US" dirty="0" smtClean="0"/>
          </a:p>
          <a:p>
            <a:pPr lvl="1"/>
            <a:endParaRPr lang="en-US" dirty="0"/>
          </a:p>
        </p:txBody>
      </p:sp>
      <p:sp>
        <p:nvSpPr>
          <p:cNvPr id="2" name="Title 1"/>
          <p:cNvSpPr>
            <a:spLocks noGrp="1"/>
          </p:cNvSpPr>
          <p:nvPr>
            <p:ph type="title"/>
          </p:nvPr>
        </p:nvSpPr>
        <p:spPr/>
        <p:txBody>
          <a:bodyPr/>
          <a:lstStyle/>
          <a:p>
            <a:r>
              <a:rPr lang="en-US" smtClean="0"/>
              <a:t>Graph sources</a:t>
            </a:r>
            <a:endParaRPr lang="en-US" dirty="0"/>
          </a:p>
        </p:txBody>
      </p:sp>
      <p:sp>
        <p:nvSpPr>
          <p:cNvPr id="3" name="Slide Number Placeholder 2"/>
          <p:cNvSpPr>
            <a:spLocks noGrp="1"/>
          </p:cNvSpPr>
          <p:nvPr>
            <p:ph type="sldNum" sz="quarter" idx="4"/>
          </p:nvPr>
        </p:nvSpPr>
        <p:spPr>
          <a:xfrm>
            <a:off x="8626669" y="6419850"/>
            <a:ext cx="508000" cy="365125"/>
          </a:xfrm>
        </p:spPr>
        <p:txBody>
          <a:bodyPr/>
          <a:lstStyle/>
          <a:p>
            <a:fld id="{2D80C5C9-96E0-47EC-B500-37C5FE284639}" type="slidenum">
              <a:rPr lang="en-US" smtClean="0"/>
              <a:pPr/>
              <a:t>150</a:t>
            </a:fld>
            <a:endParaRPr lang="en-US" dirty="0"/>
          </a:p>
        </p:txBody>
      </p:sp>
      <p:grpSp>
        <p:nvGrpSpPr>
          <p:cNvPr id="5" name="Group 4"/>
          <p:cNvGrpSpPr/>
          <p:nvPr/>
        </p:nvGrpSpPr>
        <p:grpSpPr>
          <a:xfrm>
            <a:off x="282522" y="60070"/>
            <a:ext cx="7592418" cy="657333"/>
            <a:chOff x="282522" y="60070"/>
            <a:chExt cx="7592418" cy="657333"/>
          </a:xfrm>
        </p:grpSpPr>
        <p:pic>
          <p:nvPicPr>
            <p:cNvPr id="6" name="Picture 5" descr="greyicon_3.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7" name="Picture 6" descr="greyicon_4.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8" name="Picture 7" descr="greyicon_5.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9" name="Picture 8" descr="greyicon_7.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0" name="Picture 9">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1" name="Picture 10">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2" name="Picture 11">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3" name="Picture 12" descr="greyicon_1.png">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1959699539"/>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642337" y="6418384"/>
            <a:ext cx="492332" cy="365125"/>
          </a:xfrm>
        </p:spPr>
        <p:txBody>
          <a:bodyPr/>
          <a:lstStyle/>
          <a:p>
            <a:fld id="{2D80C5C9-96E0-47EC-B500-37C5FE284639}" type="slidenum">
              <a:rPr lang="en-US" smtClean="0"/>
              <a:pPr/>
              <a:t>151</a:t>
            </a:fld>
            <a:endParaRPr lang="en-US" dirty="0"/>
          </a:p>
        </p:txBody>
      </p:sp>
      <p:sp>
        <p:nvSpPr>
          <p:cNvPr id="4" name="Title 3"/>
          <p:cNvSpPr>
            <a:spLocks noGrp="1"/>
          </p:cNvSpPr>
          <p:nvPr>
            <p:ph type="title"/>
          </p:nvPr>
        </p:nvSpPr>
        <p:spPr/>
        <p:txBody>
          <a:bodyPr/>
          <a:lstStyle/>
          <a:p>
            <a:r>
              <a:rPr lang="en-US" dirty="0" smtClean="0"/>
              <a:t>Contacts</a:t>
            </a:r>
            <a:endParaRPr lang="en-US" dirty="0"/>
          </a:p>
        </p:txBody>
      </p:sp>
      <p:grpSp>
        <p:nvGrpSpPr>
          <p:cNvPr id="5" name="Group 4"/>
          <p:cNvGrpSpPr/>
          <p:nvPr/>
        </p:nvGrpSpPr>
        <p:grpSpPr>
          <a:xfrm>
            <a:off x="282522" y="60070"/>
            <a:ext cx="7592418" cy="657333"/>
            <a:chOff x="282522" y="60070"/>
            <a:chExt cx="7592418" cy="657333"/>
          </a:xfrm>
        </p:grpSpPr>
        <p:pic>
          <p:nvPicPr>
            <p:cNvPr id="6" name="Picture 5" descr="greyicon_3.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7" name="Picture 6" descr="greyicon_4.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8" name="Picture 7" descr="greyicon_5.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9" name="Picture 8" descr="greyicon_7.png">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0" name="Picture 9">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1" name="Picture 10">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2" name="Picture 11">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3" name="Picture 12" descr="greyicon_1.png">
              <a:hlinkClick r:id="rId10" action="ppaction://hlinksldjump"/>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
        <p:nvSpPr>
          <p:cNvPr id="16" name="Rectangle 15"/>
          <p:cNvSpPr/>
          <p:nvPr/>
        </p:nvSpPr>
        <p:spPr>
          <a:xfrm>
            <a:off x="298100" y="1571877"/>
            <a:ext cx="8388700" cy="1508105"/>
          </a:xfrm>
          <a:prstGeom prst="rect">
            <a:avLst/>
          </a:prstGeom>
        </p:spPr>
        <p:txBody>
          <a:bodyPr wrap="square">
            <a:spAutoFit/>
          </a:bodyPr>
          <a:lstStyle/>
          <a:p>
            <a:pPr lvl="0" eaLnBrk="0" fontAlgn="base" hangingPunct="0">
              <a:spcBef>
                <a:spcPct val="0"/>
              </a:spcBef>
              <a:spcAft>
                <a:spcPct val="0"/>
              </a:spcAft>
            </a:pPr>
            <a:r>
              <a:rPr lang="en-US" altLang="en-US" sz="2400" dirty="0" smtClean="0" bmk="longterm">
                <a:solidFill>
                  <a:srgbClr val="006FA1"/>
                </a:solidFill>
                <a:latin typeface="Times New Roman" panose="02020603050405020304" pitchFamily="18" charset="0"/>
                <a:ea typeface="Times New Roman" panose="02020603050405020304" pitchFamily="18" charset="0"/>
                <a:cs typeface="Times New Roman" panose="02020603050405020304" pitchFamily="18" charset="0"/>
              </a:rPr>
              <a:t>AEO </a:t>
            </a:r>
            <a:r>
              <a:rPr lang="en-US" altLang="en-US" sz="2400" dirty="0" bmk="longterm">
                <a:solidFill>
                  <a:srgbClr val="006FA1"/>
                </a:solidFill>
                <a:latin typeface="Times New Roman" panose="02020603050405020304" pitchFamily="18" charset="0"/>
                <a:ea typeface="Times New Roman" panose="02020603050405020304" pitchFamily="18" charset="0"/>
                <a:cs typeface="Times New Roman" panose="02020603050405020304" pitchFamily="18" charset="0"/>
              </a:rPr>
              <a:t>Working Groups </a:t>
            </a:r>
          </a:p>
          <a:p>
            <a:pPr lvl="0" eaLnBrk="0" fontAlgn="base" hangingPunct="0">
              <a:spcBef>
                <a:spcPct val="0"/>
              </a:spcBef>
              <a:spcAft>
                <a:spcPct val="0"/>
              </a:spcAft>
            </a:pPr>
            <a:r>
              <a:rPr lang="en-US" altLang="en-US" dirty="0" bmk="longterm">
                <a:latin typeface="Calibri" panose="020F0502020204030204" pitchFamily="34" charset="0"/>
                <a:ea typeface="Arial" panose="020B0604020202020204" pitchFamily="34" charset="0"/>
                <a:cs typeface="Times New Roman" panose="02020603050405020304" pitchFamily="18" charset="0"/>
                <a:hlinkClick r:id="rId12"/>
              </a:rPr>
              <a:t>https://</a:t>
            </a:r>
            <a:r>
              <a:rPr lang="en-US" altLang="en-US" dirty="0" smtClean="0" bmk="longterm">
                <a:latin typeface="Calibri" panose="020F0502020204030204" pitchFamily="34" charset="0"/>
                <a:ea typeface="Arial" panose="020B0604020202020204" pitchFamily="34" charset="0"/>
                <a:cs typeface="Times New Roman" panose="02020603050405020304" pitchFamily="18" charset="0"/>
                <a:hlinkClick r:id="rId12"/>
              </a:rPr>
              <a:t>www.eia.gov/outlooks/aeo/workinggroup/</a:t>
            </a:r>
            <a:endParaRPr lang="en-US" altLang="en-US" dirty="0" smtClean="0" bmk="longterm">
              <a:latin typeface="Calibri" panose="020F0502020204030204" pitchFamily="34" charset="0"/>
              <a:ea typeface="Arial" panose="020B0604020202020204" pitchFamily="34" charset="0"/>
              <a:cs typeface="Times New Roman" panose="02020603050405020304" pitchFamily="18" charset="0"/>
            </a:endParaRPr>
          </a:p>
          <a:p>
            <a:pPr lvl="0" eaLnBrk="0" fontAlgn="base" hangingPunct="0">
              <a:spcBef>
                <a:spcPct val="0"/>
              </a:spcBef>
              <a:spcAft>
                <a:spcPct val="0"/>
              </a:spcAft>
            </a:pPr>
            <a:endParaRPr lang="en-US" altLang="en-US" sz="800" dirty="0" bmk="longterm"/>
          </a:p>
          <a:p>
            <a:pPr lvl="0" eaLnBrk="0" fontAlgn="base" hangingPunct="0">
              <a:spcBef>
                <a:spcPct val="0"/>
              </a:spcBef>
              <a:spcAft>
                <a:spcPct val="0"/>
              </a:spcAft>
            </a:pPr>
            <a:r>
              <a:rPr lang="en-US" altLang="en-US" sz="2400" dirty="0" bmk="longterm">
                <a:solidFill>
                  <a:srgbClr val="006FA1"/>
                </a:solidFill>
                <a:latin typeface="Times New Roman" panose="02020603050405020304" pitchFamily="18" charset="0"/>
                <a:ea typeface="Times New Roman" panose="02020603050405020304" pitchFamily="18" charset="0"/>
                <a:cs typeface="Times New Roman" panose="02020603050405020304" pitchFamily="18" charset="0"/>
              </a:rPr>
              <a:t>AEO Analysis and Forecasting Experts</a:t>
            </a:r>
            <a:endParaRPr lang="en-US" altLang="en-US" sz="2400" dirty="0">
              <a:solidFill>
                <a:srgbClr val="006FA1"/>
              </a:solidFill>
              <a:latin typeface="Times New Roman" panose="02020603050405020304" pitchFamily="18"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en-US" altLang="en-US" dirty="0">
                <a:latin typeface="Calibri" panose="020F0502020204030204" pitchFamily="34" charset="0"/>
                <a:ea typeface="Arial" panose="020B0604020202020204" pitchFamily="34" charset="0"/>
                <a:cs typeface="Times New Roman" panose="02020603050405020304" pitchFamily="18" charset="0"/>
                <a:hlinkClick r:id="rId13"/>
              </a:rPr>
              <a:t>https://www.eia.gov/about/contact/forecasting.php#longterm</a:t>
            </a:r>
            <a:endParaRPr lang="en-US" altLang="en-US" sz="3200" dirty="0">
              <a:latin typeface="Arial" panose="020B0604020202020204" pitchFamily="34" charset="0"/>
            </a:endParaRPr>
          </a:p>
        </p:txBody>
      </p:sp>
    </p:spTree>
    <p:extLst>
      <p:ext uri="{BB962C8B-B14F-4D97-AF65-F5344CB8AC3E}">
        <p14:creationId xmlns:p14="http://schemas.microsoft.com/office/powerpoint/2010/main" val="907283887"/>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AEO2019 Contact Information</a:t>
            </a:r>
            <a:endParaRPr lang="en-US" dirty="0"/>
          </a:p>
        </p:txBody>
      </p:sp>
      <p:sp>
        <p:nvSpPr>
          <p:cNvPr id="3" name="Slide Number Placeholder 2"/>
          <p:cNvSpPr>
            <a:spLocks noGrp="1"/>
          </p:cNvSpPr>
          <p:nvPr>
            <p:ph type="sldNum" sz="quarter" idx="4"/>
          </p:nvPr>
        </p:nvSpPr>
        <p:spPr>
          <a:xfrm>
            <a:off x="8626669" y="6419850"/>
            <a:ext cx="508000" cy="365125"/>
          </a:xfrm>
        </p:spPr>
        <p:txBody>
          <a:bodyPr/>
          <a:lstStyle/>
          <a:p>
            <a:fld id="{2D80C5C9-96E0-47EC-B500-37C5FE284639}" type="slidenum">
              <a:rPr lang="en-US" smtClean="0"/>
              <a:pPr/>
              <a:t>152</a:t>
            </a:fld>
            <a:endParaRPr lang="en-US" dirty="0"/>
          </a:p>
        </p:txBody>
      </p:sp>
      <p:graphicFrame>
        <p:nvGraphicFramePr>
          <p:cNvPr id="14" name="Content Placeholder 13"/>
          <p:cNvGraphicFramePr>
            <a:graphicFrameLocks noGrp="1"/>
          </p:cNvGraphicFramePr>
          <p:nvPr>
            <p:ph sz="quarter" idx="4294967295"/>
            <p:extLst>
              <p:ext uri="{D42A27DB-BD31-4B8C-83A1-F6EECF244321}">
                <p14:modId xmlns:p14="http://schemas.microsoft.com/office/powerpoint/2010/main" val="1027407861"/>
              </p:ext>
            </p:extLst>
          </p:nvPr>
        </p:nvGraphicFramePr>
        <p:xfrm>
          <a:off x="290018" y="1718610"/>
          <a:ext cx="8648976" cy="4226354"/>
        </p:xfrm>
        <a:graphic>
          <a:graphicData uri="http://schemas.openxmlformats.org/drawingml/2006/table">
            <a:tbl>
              <a:tblPr firstRow="1">
                <a:tableStyleId>{5C22544A-7EE6-4342-B048-85BDC9FD1C3A}</a:tableStyleId>
              </a:tblPr>
              <a:tblGrid>
                <a:gridCol w="2593025"/>
                <a:gridCol w="1997242"/>
                <a:gridCol w="1311443"/>
                <a:gridCol w="2747266"/>
              </a:tblGrid>
              <a:tr h="104676">
                <a:tc>
                  <a:txBody>
                    <a:bodyPr/>
                    <a:lstStyle/>
                    <a:p>
                      <a:pPr marL="0" marR="0">
                        <a:lnSpc>
                          <a:spcPct val="107000"/>
                        </a:lnSpc>
                        <a:spcBef>
                          <a:spcPts val="0"/>
                        </a:spcBef>
                        <a:spcAft>
                          <a:spcPts val="0"/>
                        </a:spcAft>
                      </a:pPr>
                      <a:r>
                        <a:rPr lang="en-US" sz="1400" b="0" dirty="0" smtClean="0">
                          <a:effectLst/>
                          <a:latin typeface="+mn-lt"/>
                          <a:ea typeface="Arial" panose="020B0604020202020204" pitchFamily="34" charset="0"/>
                          <a:cs typeface="Times New Roman" panose="02020603050405020304" pitchFamily="18" charset="0"/>
                        </a:rPr>
                        <a:t>Topic</a:t>
                      </a:r>
                      <a:endParaRPr lang="en-US" sz="1400" b="0" dirty="0">
                        <a:effectLst/>
                        <a:latin typeface="+mn-lt"/>
                        <a:ea typeface="Arial" panose="020B0604020202020204" pitchFamily="34" charset="0"/>
                        <a:cs typeface="Times New Roman" panose="02020603050405020304" pitchFamily="18" charset="0"/>
                      </a:endParaRPr>
                    </a:p>
                  </a:txBody>
                  <a:tcPr marL="5024" marR="5024" marT="5024" marB="5024" anchor="ctr"/>
                </a:tc>
                <a:tc gridSpan="3">
                  <a:txBody>
                    <a:bodyPr/>
                    <a:lstStyle/>
                    <a:p>
                      <a:pPr marL="0" marR="0" algn="ctr">
                        <a:lnSpc>
                          <a:spcPct val="107000"/>
                        </a:lnSpc>
                        <a:spcBef>
                          <a:spcPts val="0"/>
                        </a:spcBef>
                        <a:spcAft>
                          <a:spcPts val="0"/>
                        </a:spcAft>
                      </a:pPr>
                      <a:r>
                        <a:rPr lang="en-US" sz="1400" b="0" dirty="0" smtClean="0">
                          <a:effectLst/>
                          <a:latin typeface="+mn-lt"/>
                          <a:ea typeface="Arial" panose="020B0604020202020204" pitchFamily="34" charset="0"/>
                          <a:cs typeface="Times New Roman" panose="02020603050405020304" pitchFamily="18" charset="0"/>
                        </a:rPr>
                        <a:t>Subject</a:t>
                      </a:r>
                      <a:r>
                        <a:rPr lang="en-US" sz="1400" b="0" baseline="0" dirty="0" smtClean="0">
                          <a:effectLst/>
                          <a:latin typeface="+mn-lt"/>
                          <a:ea typeface="Arial" panose="020B0604020202020204" pitchFamily="34" charset="0"/>
                          <a:cs typeface="Times New Roman" panose="02020603050405020304" pitchFamily="18" charset="0"/>
                        </a:rPr>
                        <a:t> matter expert contact information</a:t>
                      </a:r>
                      <a:endParaRPr lang="en-US" sz="1400" b="0" dirty="0">
                        <a:effectLst/>
                        <a:latin typeface="+mn-lt"/>
                        <a:ea typeface="Arial" panose="020B0604020202020204" pitchFamily="34" charset="0"/>
                        <a:cs typeface="Times New Roman" panose="02020603050405020304" pitchFamily="18" charset="0"/>
                      </a:endParaRPr>
                    </a:p>
                  </a:txBody>
                  <a:tcPr marL="5024" marR="5024" marT="5024" marB="5024" anchor="ctr"/>
                </a:tc>
                <a:tc hMerge="1">
                  <a:txBody>
                    <a:bodyPr/>
                    <a:lstStyle/>
                    <a:p>
                      <a:endParaRPr lang="en-US"/>
                    </a:p>
                  </a:txBody>
                  <a:tcPr/>
                </a:tc>
                <a:tc hMerge="1">
                  <a:txBody>
                    <a:bodyPr/>
                    <a:lstStyle/>
                    <a:p>
                      <a:endParaRPr lang="en-US"/>
                    </a:p>
                  </a:txBody>
                  <a:tcPr/>
                </a:tc>
              </a:tr>
              <a:tr h="104676">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100" b="0" dirty="0" smtClean="0">
                          <a:effectLst/>
                          <a:latin typeface="+mn-lt"/>
                          <a:ea typeface="Arial" panose="020B0604020202020204" pitchFamily="34" charset="0"/>
                          <a:cs typeface="Times New Roman" panose="02020603050405020304" pitchFamily="18" charset="0"/>
                        </a:rPr>
                        <a:t>General</a:t>
                      </a:r>
                      <a:r>
                        <a:rPr lang="en-US" sz="1100" b="0" baseline="0" dirty="0" smtClean="0">
                          <a:effectLst/>
                          <a:latin typeface="+mn-lt"/>
                          <a:ea typeface="Arial" panose="020B0604020202020204" pitchFamily="34" charset="0"/>
                          <a:cs typeface="Times New Roman" panose="02020603050405020304" pitchFamily="18" charset="0"/>
                        </a:rPr>
                        <a:t> questions</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c gridSpan="3">
                  <a:txBody>
                    <a:bodyPr/>
                    <a:lstStyle/>
                    <a:p>
                      <a:pPr marL="0" marR="0" algn="ctr">
                        <a:lnSpc>
                          <a:spcPct val="107000"/>
                        </a:lnSpc>
                        <a:spcBef>
                          <a:spcPts val="0"/>
                        </a:spcBef>
                        <a:spcAft>
                          <a:spcPts val="0"/>
                        </a:spcAft>
                      </a:pPr>
                      <a:r>
                        <a:rPr lang="en-US" sz="1100" b="0" dirty="0" smtClean="0">
                          <a:effectLst/>
                          <a:latin typeface="+mn-lt"/>
                        </a:rPr>
                        <a:t>annualenergyoutlook@eia.gov</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c hMerge="1">
                  <a:txBody>
                    <a:bodyPr/>
                    <a:lstStyle/>
                    <a:p>
                      <a:pPr marL="0" marR="0">
                        <a:lnSpc>
                          <a:spcPct val="107000"/>
                        </a:lnSpc>
                        <a:spcBef>
                          <a:spcPts val="0"/>
                        </a:spcBef>
                        <a:spcAft>
                          <a:spcPts val="0"/>
                        </a:spcAft>
                      </a:pP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c hMerge="1">
                  <a:txBody>
                    <a:bodyPr/>
                    <a:lstStyle/>
                    <a:p>
                      <a:pPr marL="0" marR="0">
                        <a:lnSpc>
                          <a:spcPct val="107000"/>
                        </a:lnSpc>
                        <a:spcBef>
                          <a:spcPts val="0"/>
                        </a:spcBef>
                        <a:spcAft>
                          <a:spcPts val="0"/>
                        </a:spcAft>
                      </a:pP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r>
              <a:tr h="104676">
                <a:tc>
                  <a:txBody>
                    <a:bodyPr/>
                    <a:lstStyle/>
                    <a:p>
                      <a:pPr marL="0" marR="0">
                        <a:lnSpc>
                          <a:spcPct val="107000"/>
                        </a:lnSpc>
                        <a:spcBef>
                          <a:spcPts val="0"/>
                        </a:spcBef>
                        <a:spcAft>
                          <a:spcPts val="0"/>
                        </a:spcAft>
                      </a:pPr>
                      <a:r>
                        <a:rPr lang="en-US" sz="1100" b="0" dirty="0" smtClean="0">
                          <a:effectLst/>
                          <a:latin typeface="+mn-lt"/>
                          <a:ea typeface="Arial" panose="020B0604020202020204" pitchFamily="34" charset="0"/>
                          <a:cs typeface="Times New Roman" panose="02020603050405020304" pitchFamily="18" charset="0"/>
                        </a:rPr>
                        <a:t>Carbon</a:t>
                      </a:r>
                      <a:r>
                        <a:rPr lang="en-US" sz="1100" b="0" baseline="0" dirty="0" smtClean="0">
                          <a:effectLst/>
                          <a:latin typeface="+mn-lt"/>
                          <a:ea typeface="Arial" panose="020B0604020202020204" pitchFamily="34" charset="0"/>
                          <a:cs typeface="Times New Roman" panose="02020603050405020304" pitchFamily="18" charset="0"/>
                        </a:rPr>
                        <a:t> dioxide emissions</a:t>
                      </a:r>
                    </a:p>
                  </a:txBody>
                  <a:tcPr marL="5024" marR="5024" marT="5024" marB="5024" anchor="ctr"/>
                </a:tc>
                <a:tc>
                  <a:txBody>
                    <a:bodyPr/>
                    <a:lstStyle/>
                    <a:p>
                      <a:pPr marL="0" marR="0">
                        <a:lnSpc>
                          <a:spcPct val="107000"/>
                        </a:lnSpc>
                        <a:spcBef>
                          <a:spcPts val="0"/>
                        </a:spcBef>
                        <a:spcAft>
                          <a:spcPts val="0"/>
                        </a:spcAft>
                      </a:pPr>
                      <a:r>
                        <a:rPr lang="en-US" sz="1100" b="0" dirty="0">
                          <a:effectLst/>
                          <a:latin typeface="+mn-lt"/>
                        </a:rPr>
                        <a:t>Perry Lindstrom</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c>
                  <a:txBody>
                    <a:bodyPr/>
                    <a:lstStyle/>
                    <a:p>
                      <a:pPr marL="0" marR="0">
                        <a:lnSpc>
                          <a:spcPct val="107000"/>
                        </a:lnSpc>
                        <a:spcBef>
                          <a:spcPts val="0"/>
                        </a:spcBef>
                        <a:spcAft>
                          <a:spcPts val="0"/>
                        </a:spcAft>
                      </a:pPr>
                      <a:r>
                        <a:rPr lang="en-US" sz="1100" b="0" dirty="0">
                          <a:effectLst/>
                          <a:latin typeface="+mn-lt"/>
                        </a:rPr>
                        <a:t>202-586-0934 </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c>
                  <a:txBody>
                    <a:bodyPr/>
                    <a:lstStyle/>
                    <a:p>
                      <a:pPr marL="0" marR="0">
                        <a:lnSpc>
                          <a:spcPct val="107000"/>
                        </a:lnSpc>
                        <a:spcBef>
                          <a:spcPts val="0"/>
                        </a:spcBef>
                        <a:spcAft>
                          <a:spcPts val="0"/>
                        </a:spcAft>
                      </a:pPr>
                      <a:r>
                        <a:rPr lang="en-US" sz="1100" b="0" dirty="0">
                          <a:effectLst/>
                          <a:latin typeface="+mn-lt"/>
                        </a:rPr>
                        <a:t>perry.lindstrom@eia.gov</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r>
              <a:tr h="104676">
                <a:tc>
                  <a:txBody>
                    <a:bodyPr/>
                    <a:lstStyle/>
                    <a:p>
                      <a:pPr marL="0" marR="0">
                        <a:lnSpc>
                          <a:spcPct val="107000"/>
                        </a:lnSpc>
                        <a:spcBef>
                          <a:spcPts val="0"/>
                        </a:spcBef>
                        <a:spcAft>
                          <a:spcPts val="0"/>
                        </a:spcAft>
                      </a:pPr>
                      <a:r>
                        <a:rPr lang="en-US" sz="1100" b="0" dirty="0" smtClean="0">
                          <a:effectLst/>
                          <a:latin typeface="+mn-lt"/>
                          <a:ea typeface="Arial" panose="020B0604020202020204" pitchFamily="34" charset="0"/>
                          <a:cs typeface="Times New Roman" panose="02020603050405020304" pitchFamily="18" charset="0"/>
                        </a:rPr>
                        <a:t>Coal supply and prices</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c>
                  <a:txBody>
                    <a:bodyPr/>
                    <a:lstStyle/>
                    <a:p>
                      <a:pPr marL="0" marR="0">
                        <a:lnSpc>
                          <a:spcPct val="107000"/>
                        </a:lnSpc>
                        <a:spcBef>
                          <a:spcPts val="0"/>
                        </a:spcBef>
                        <a:spcAft>
                          <a:spcPts val="0"/>
                        </a:spcAft>
                      </a:pPr>
                      <a:r>
                        <a:rPr lang="en-US" sz="1100" b="0" dirty="0">
                          <a:effectLst/>
                          <a:latin typeface="+mn-lt"/>
                        </a:rPr>
                        <a:t>David Fritsch</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c>
                  <a:txBody>
                    <a:bodyPr/>
                    <a:lstStyle/>
                    <a:p>
                      <a:pPr marL="0" marR="0">
                        <a:lnSpc>
                          <a:spcPct val="107000"/>
                        </a:lnSpc>
                        <a:spcBef>
                          <a:spcPts val="0"/>
                        </a:spcBef>
                        <a:spcAft>
                          <a:spcPts val="0"/>
                        </a:spcAft>
                      </a:pPr>
                      <a:r>
                        <a:rPr lang="en-US" sz="1100" b="0" dirty="0" smtClean="0">
                          <a:effectLst/>
                          <a:latin typeface="+mn-lt"/>
                        </a:rPr>
                        <a:t>202-287-6538</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c>
                  <a:txBody>
                    <a:bodyPr/>
                    <a:lstStyle/>
                    <a:p>
                      <a:pPr marL="0" marR="0">
                        <a:lnSpc>
                          <a:spcPct val="107000"/>
                        </a:lnSpc>
                        <a:spcBef>
                          <a:spcPts val="0"/>
                        </a:spcBef>
                        <a:spcAft>
                          <a:spcPts val="0"/>
                        </a:spcAft>
                      </a:pPr>
                      <a:r>
                        <a:rPr lang="en-US" sz="1100" b="0" dirty="0">
                          <a:effectLst/>
                          <a:latin typeface="+mn-lt"/>
                        </a:rPr>
                        <a:t>david.fritsch@eia.gov</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r>
              <a:tr h="104676">
                <a:tc>
                  <a:txBody>
                    <a:bodyPr/>
                    <a:lstStyle/>
                    <a:p>
                      <a:pPr marL="0" marR="0">
                        <a:lnSpc>
                          <a:spcPct val="107000"/>
                        </a:lnSpc>
                        <a:spcBef>
                          <a:spcPts val="0"/>
                        </a:spcBef>
                        <a:spcAft>
                          <a:spcPts val="0"/>
                        </a:spcAft>
                      </a:pPr>
                      <a:r>
                        <a:rPr lang="en-US" sz="1100" b="0" dirty="0" smtClean="0">
                          <a:effectLst/>
                          <a:latin typeface="+mn-lt"/>
                          <a:ea typeface="Arial" panose="020B0604020202020204" pitchFamily="34" charset="0"/>
                          <a:cs typeface="Times New Roman" panose="02020603050405020304" pitchFamily="18" charset="0"/>
                        </a:rPr>
                        <a:t>Commercial demand</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c>
                  <a:txBody>
                    <a:bodyPr/>
                    <a:lstStyle/>
                    <a:p>
                      <a:pPr marL="0" marR="0">
                        <a:lnSpc>
                          <a:spcPct val="107000"/>
                        </a:lnSpc>
                        <a:spcBef>
                          <a:spcPts val="0"/>
                        </a:spcBef>
                        <a:spcAft>
                          <a:spcPts val="0"/>
                        </a:spcAft>
                      </a:pPr>
                      <a:r>
                        <a:rPr lang="en-US" sz="1100" b="0" dirty="0" smtClean="0">
                          <a:effectLst/>
                          <a:latin typeface="+mn-lt"/>
                        </a:rPr>
                        <a:t>Meera Fickling</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c>
                  <a:txBody>
                    <a:bodyPr/>
                    <a:lstStyle/>
                    <a:p>
                      <a:pPr marL="0" marR="0">
                        <a:lnSpc>
                          <a:spcPct val="107000"/>
                        </a:lnSpc>
                        <a:spcBef>
                          <a:spcPts val="0"/>
                        </a:spcBef>
                        <a:spcAft>
                          <a:spcPts val="0"/>
                        </a:spcAft>
                      </a:pPr>
                      <a:r>
                        <a:rPr lang="en-US" sz="1100" b="0" dirty="0" smtClean="0">
                          <a:effectLst/>
                          <a:latin typeface="+mn-lt"/>
                        </a:rPr>
                        <a:t>202-586-0765</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c>
                  <a:txBody>
                    <a:bodyPr/>
                    <a:lstStyle/>
                    <a:p>
                      <a:pPr marL="0" marR="0">
                        <a:lnSpc>
                          <a:spcPct val="107000"/>
                        </a:lnSpc>
                        <a:spcBef>
                          <a:spcPts val="0"/>
                        </a:spcBef>
                        <a:spcAft>
                          <a:spcPts val="0"/>
                        </a:spcAft>
                      </a:pPr>
                      <a:r>
                        <a:rPr lang="en-US" sz="1100" b="0" dirty="0" smtClean="0">
                          <a:effectLst/>
                          <a:latin typeface="+mn-lt"/>
                        </a:rPr>
                        <a:t>meera.fickling@eia.gov</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r>
              <a:tr h="104676">
                <a:tc>
                  <a:txBody>
                    <a:bodyPr/>
                    <a:lstStyle/>
                    <a:p>
                      <a:pPr marL="0" marR="0">
                        <a:lnSpc>
                          <a:spcPct val="107000"/>
                        </a:lnSpc>
                        <a:spcBef>
                          <a:spcPts val="0"/>
                        </a:spcBef>
                        <a:spcAft>
                          <a:spcPts val="0"/>
                        </a:spcAft>
                      </a:pPr>
                      <a:r>
                        <a:rPr lang="en-US" sz="1100" b="0" dirty="0" smtClean="0">
                          <a:effectLst/>
                          <a:latin typeface="+mn-lt"/>
                          <a:ea typeface="Arial" panose="020B0604020202020204" pitchFamily="34" charset="0"/>
                          <a:cs typeface="Times New Roman" panose="02020603050405020304" pitchFamily="18" charset="0"/>
                        </a:rPr>
                        <a:t>Economic activity</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c>
                  <a:txBody>
                    <a:bodyPr/>
                    <a:lstStyle/>
                    <a:p>
                      <a:pPr marL="0" marR="0">
                        <a:lnSpc>
                          <a:spcPct val="107000"/>
                        </a:lnSpc>
                        <a:spcBef>
                          <a:spcPts val="0"/>
                        </a:spcBef>
                        <a:spcAft>
                          <a:spcPts val="0"/>
                        </a:spcAft>
                      </a:pPr>
                      <a:r>
                        <a:rPr lang="en-US" sz="1100" b="0" dirty="0">
                          <a:effectLst/>
                          <a:latin typeface="+mn-lt"/>
                        </a:rPr>
                        <a:t>Vipin Arora</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c>
                  <a:txBody>
                    <a:bodyPr/>
                    <a:lstStyle/>
                    <a:p>
                      <a:pPr marL="0" marR="0">
                        <a:lnSpc>
                          <a:spcPct val="107000"/>
                        </a:lnSpc>
                        <a:spcBef>
                          <a:spcPts val="0"/>
                        </a:spcBef>
                        <a:spcAft>
                          <a:spcPts val="0"/>
                        </a:spcAft>
                      </a:pPr>
                      <a:r>
                        <a:rPr lang="en-US" sz="1100" b="0" dirty="0">
                          <a:effectLst/>
                          <a:latin typeface="+mn-lt"/>
                        </a:rPr>
                        <a:t>202-586-1048 </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c>
                  <a:txBody>
                    <a:bodyPr/>
                    <a:lstStyle/>
                    <a:p>
                      <a:pPr marL="0" marR="0">
                        <a:lnSpc>
                          <a:spcPct val="107000"/>
                        </a:lnSpc>
                        <a:spcBef>
                          <a:spcPts val="0"/>
                        </a:spcBef>
                        <a:spcAft>
                          <a:spcPts val="0"/>
                        </a:spcAft>
                      </a:pPr>
                      <a:r>
                        <a:rPr lang="en-US" sz="1100" b="0" dirty="0">
                          <a:effectLst/>
                          <a:latin typeface="+mn-lt"/>
                        </a:rPr>
                        <a:t>vipin.arora@eia.gov</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r>
              <a:tr h="104676">
                <a:tc>
                  <a:txBody>
                    <a:bodyPr/>
                    <a:lstStyle/>
                    <a:p>
                      <a:pPr marL="0" marR="0">
                        <a:lnSpc>
                          <a:spcPct val="107000"/>
                        </a:lnSpc>
                        <a:spcBef>
                          <a:spcPts val="0"/>
                        </a:spcBef>
                        <a:spcAft>
                          <a:spcPts val="0"/>
                        </a:spcAft>
                      </a:pPr>
                      <a:r>
                        <a:rPr lang="en-US" sz="1100" b="0" dirty="0" smtClean="0">
                          <a:effectLst/>
                          <a:latin typeface="+mn-lt"/>
                          <a:ea typeface="Arial" panose="020B0604020202020204" pitchFamily="34" charset="0"/>
                          <a:cs typeface="Times New Roman" panose="02020603050405020304" pitchFamily="18" charset="0"/>
                        </a:rPr>
                        <a:t>Electricity generation,</a:t>
                      </a:r>
                      <a:r>
                        <a:rPr lang="en-US" sz="1100" b="0" baseline="0" dirty="0" smtClean="0">
                          <a:effectLst/>
                          <a:latin typeface="+mn-lt"/>
                          <a:ea typeface="Arial" panose="020B0604020202020204" pitchFamily="34" charset="0"/>
                          <a:cs typeface="Times New Roman" panose="02020603050405020304" pitchFamily="18" charset="0"/>
                        </a:rPr>
                        <a:t> capacity</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c>
                  <a:txBody>
                    <a:bodyPr/>
                    <a:lstStyle/>
                    <a:p>
                      <a:pPr marL="0" marR="0">
                        <a:lnSpc>
                          <a:spcPct val="107000"/>
                        </a:lnSpc>
                        <a:spcBef>
                          <a:spcPts val="0"/>
                        </a:spcBef>
                        <a:spcAft>
                          <a:spcPts val="0"/>
                        </a:spcAft>
                      </a:pPr>
                      <a:r>
                        <a:rPr lang="en-US" sz="1100" b="0" dirty="0">
                          <a:effectLst/>
                          <a:latin typeface="+mn-lt"/>
                        </a:rPr>
                        <a:t>Jeffrey Jones</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c>
                  <a:txBody>
                    <a:bodyPr/>
                    <a:lstStyle/>
                    <a:p>
                      <a:pPr marL="0" marR="0">
                        <a:lnSpc>
                          <a:spcPct val="107000"/>
                        </a:lnSpc>
                        <a:spcBef>
                          <a:spcPts val="0"/>
                        </a:spcBef>
                        <a:spcAft>
                          <a:spcPts val="0"/>
                        </a:spcAft>
                      </a:pPr>
                      <a:r>
                        <a:rPr lang="en-US" sz="1100" b="0" dirty="0">
                          <a:effectLst/>
                          <a:latin typeface="+mn-lt"/>
                        </a:rPr>
                        <a:t>202-586-2038 </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c>
                  <a:txBody>
                    <a:bodyPr/>
                    <a:lstStyle/>
                    <a:p>
                      <a:pPr marL="0" marR="0">
                        <a:lnSpc>
                          <a:spcPct val="107000"/>
                        </a:lnSpc>
                        <a:spcBef>
                          <a:spcPts val="0"/>
                        </a:spcBef>
                        <a:spcAft>
                          <a:spcPts val="0"/>
                        </a:spcAft>
                      </a:pPr>
                      <a:r>
                        <a:rPr lang="en-US" sz="1100" b="0" dirty="0">
                          <a:effectLst/>
                          <a:latin typeface="+mn-lt"/>
                        </a:rPr>
                        <a:t>jeffrey.jones@eia.gov</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r>
              <a:tr h="104676">
                <a:tc>
                  <a:txBody>
                    <a:bodyPr/>
                    <a:lstStyle/>
                    <a:p>
                      <a:pPr marL="0" marR="0">
                        <a:lnSpc>
                          <a:spcPct val="107000"/>
                        </a:lnSpc>
                        <a:spcBef>
                          <a:spcPts val="0"/>
                        </a:spcBef>
                        <a:spcAft>
                          <a:spcPts val="0"/>
                        </a:spcAft>
                      </a:pPr>
                      <a:r>
                        <a:rPr lang="en-US" sz="1100" b="0" dirty="0" smtClean="0">
                          <a:effectLst/>
                          <a:latin typeface="+mn-lt"/>
                          <a:ea typeface="Arial" panose="020B0604020202020204" pitchFamily="34" charset="0"/>
                          <a:cs typeface="Times New Roman" panose="02020603050405020304" pitchFamily="18" charset="0"/>
                        </a:rPr>
                        <a:t>Electricity generation, emissions</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c>
                  <a:txBody>
                    <a:bodyPr/>
                    <a:lstStyle/>
                    <a:p>
                      <a:pPr marL="0" marR="0">
                        <a:lnSpc>
                          <a:spcPct val="107000"/>
                        </a:lnSpc>
                        <a:spcBef>
                          <a:spcPts val="0"/>
                        </a:spcBef>
                        <a:spcAft>
                          <a:spcPts val="0"/>
                        </a:spcAft>
                      </a:pPr>
                      <a:r>
                        <a:rPr lang="en-US" sz="1100" b="0" dirty="0">
                          <a:effectLst/>
                          <a:latin typeface="+mn-lt"/>
                        </a:rPr>
                        <a:t>Laura Martin</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c>
                  <a:txBody>
                    <a:bodyPr/>
                    <a:lstStyle/>
                    <a:p>
                      <a:pPr marL="0" marR="0">
                        <a:lnSpc>
                          <a:spcPct val="107000"/>
                        </a:lnSpc>
                        <a:spcBef>
                          <a:spcPts val="0"/>
                        </a:spcBef>
                        <a:spcAft>
                          <a:spcPts val="0"/>
                        </a:spcAft>
                      </a:pPr>
                      <a:r>
                        <a:rPr lang="en-US" sz="1100" b="0" dirty="0">
                          <a:effectLst/>
                          <a:latin typeface="+mn-lt"/>
                        </a:rPr>
                        <a:t>202-586-1494 </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c>
                  <a:txBody>
                    <a:bodyPr/>
                    <a:lstStyle/>
                    <a:p>
                      <a:pPr marL="0" marR="0">
                        <a:lnSpc>
                          <a:spcPct val="107000"/>
                        </a:lnSpc>
                        <a:spcBef>
                          <a:spcPts val="0"/>
                        </a:spcBef>
                        <a:spcAft>
                          <a:spcPts val="0"/>
                        </a:spcAft>
                      </a:pPr>
                      <a:r>
                        <a:rPr lang="en-US" sz="1100" b="0" dirty="0">
                          <a:effectLst/>
                          <a:latin typeface="+mn-lt"/>
                        </a:rPr>
                        <a:t>laura.martin@eia.gov</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r>
              <a:tr h="104676">
                <a:tc>
                  <a:txBody>
                    <a:bodyPr/>
                    <a:lstStyle/>
                    <a:p>
                      <a:pPr marL="0" marR="0">
                        <a:lnSpc>
                          <a:spcPct val="107000"/>
                        </a:lnSpc>
                        <a:spcBef>
                          <a:spcPts val="0"/>
                        </a:spcBef>
                        <a:spcAft>
                          <a:spcPts val="0"/>
                        </a:spcAft>
                      </a:pPr>
                      <a:r>
                        <a:rPr lang="en-US" sz="1100" b="0" dirty="0" smtClean="0">
                          <a:effectLst/>
                          <a:latin typeface="+mn-lt"/>
                          <a:ea typeface="Arial" panose="020B0604020202020204" pitchFamily="34" charset="0"/>
                          <a:cs typeface="Times New Roman" panose="02020603050405020304" pitchFamily="18" charset="0"/>
                        </a:rPr>
                        <a:t>Electricity</a:t>
                      </a:r>
                      <a:r>
                        <a:rPr lang="en-US" sz="1100" b="0" baseline="0" dirty="0" smtClean="0">
                          <a:effectLst/>
                          <a:latin typeface="+mn-lt"/>
                          <a:ea typeface="Arial" panose="020B0604020202020204" pitchFamily="34" charset="0"/>
                          <a:cs typeface="Times New Roman" panose="02020603050405020304" pitchFamily="18" charset="0"/>
                        </a:rPr>
                        <a:t> prices</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c>
                  <a:txBody>
                    <a:bodyPr/>
                    <a:lstStyle/>
                    <a:p>
                      <a:pPr marL="0" marR="0">
                        <a:lnSpc>
                          <a:spcPct val="107000"/>
                        </a:lnSpc>
                        <a:spcBef>
                          <a:spcPts val="0"/>
                        </a:spcBef>
                        <a:spcAft>
                          <a:spcPts val="0"/>
                        </a:spcAft>
                      </a:pPr>
                      <a:r>
                        <a:rPr lang="en-US" sz="1100" b="0" dirty="0">
                          <a:effectLst/>
                          <a:latin typeface="+mn-lt"/>
                        </a:rPr>
                        <a:t>Lori Aniti</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c>
                  <a:txBody>
                    <a:bodyPr/>
                    <a:lstStyle/>
                    <a:p>
                      <a:pPr marL="0" marR="0">
                        <a:lnSpc>
                          <a:spcPct val="107000"/>
                        </a:lnSpc>
                        <a:spcBef>
                          <a:spcPts val="0"/>
                        </a:spcBef>
                        <a:spcAft>
                          <a:spcPts val="0"/>
                        </a:spcAft>
                      </a:pPr>
                      <a:r>
                        <a:rPr lang="en-US" sz="1100" b="0" dirty="0">
                          <a:effectLst/>
                          <a:latin typeface="+mn-lt"/>
                        </a:rPr>
                        <a:t>202-586-2867 </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c>
                  <a:txBody>
                    <a:bodyPr/>
                    <a:lstStyle/>
                    <a:p>
                      <a:pPr marL="0" marR="0">
                        <a:lnSpc>
                          <a:spcPct val="107000"/>
                        </a:lnSpc>
                        <a:spcBef>
                          <a:spcPts val="0"/>
                        </a:spcBef>
                        <a:spcAft>
                          <a:spcPts val="0"/>
                        </a:spcAft>
                      </a:pPr>
                      <a:r>
                        <a:rPr lang="en-US" sz="1100" b="0" dirty="0">
                          <a:effectLst/>
                          <a:latin typeface="+mn-lt"/>
                        </a:rPr>
                        <a:t>lori.aniti@eia.gov</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r>
              <a:tr h="104676">
                <a:tc>
                  <a:txBody>
                    <a:bodyPr/>
                    <a:lstStyle/>
                    <a:p>
                      <a:pPr marL="0" marR="0">
                        <a:lnSpc>
                          <a:spcPct val="107000"/>
                        </a:lnSpc>
                        <a:spcBef>
                          <a:spcPts val="0"/>
                        </a:spcBef>
                        <a:spcAft>
                          <a:spcPts val="0"/>
                        </a:spcAft>
                      </a:pPr>
                      <a:r>
                        <a:rPr lang="en-US" sz="1100" b="0" dirty="0" smtClean="0">
                          <a:solidFill>
                            <a:schemeClr val="tx1"/>
                          </a:solidFill>
                          <a:effectLst/>
                          <a:latin typeface="+mn-lt"/>
                          <a:ea typeface="Arial" panose="020B0604020202020204" pitchFamily="34" charset="0"/>
                          <a:cs typeface="Times New Roman" panose="02020603050405020304" pitchFamily="18" charset="0"/>
                        </a:rPr>
                        <a:t>Ethanol and biodiesel</a:t>
                      </a:r>
                      <a:endParaRPr lang="en-US" sz="1100" b="0" dirty="0">
                        <a:solidFill>
                          <a:schemeClr val="tx1"/>
                        </a:solidFill>
                        <a:effectLst/>
                        <a:latin typeface="+mn-lt"/>
                        <a:ea typeface="Arial" panose="020B0604020202020204" pitchFamily="34" charset="0"/>
                        <a:cs typeface="Times New Roman" panose="02020603050405020304" pitchFamily="18" charset="0"/>
                      </a:endParaRPr>
                    </a:p>
                  </a:txBody>
                  <a:tcPr marL="5024" marR="5024" marT="5024" marB="5024" anchor="ctr"/>
                </a:tc>
                <a:tc>
                  <a:txBody>
                    <a:bodyPr/>
                    <a:lstStyle/>
                    <a:p>
                      <a:pPr marL="0" marR="0">
                        <a:lnSpc>
                          <a:spcPct val="107000"/>
                        </a:lnSpc>
                        <a:spcBef>
                          <a:spcPts val="0"/>
                        </a:spcBef>
                        <a:spcAft>
                          <a:spcPts val="0"/>
                        </a:spcAft>
                      </a:pPr>
                      <a:r>
                        <a:rPr lang="en-US" sz="1100" b="0" dirty="0" smtClean="0">
                          <a:solidFill>
                            <a:schemeClr val="tx1"/>
                          </a:solidFill>
                          <a:effectLst/>
                          <a:latin typeface="+mn-lt"/>
                        </a:rPr>
                        <a:t>Steve Hanson</a:t>
                      </a:r>
                      <a:endParaRPr lang="en-US" sz="1100" b="0" dirty="0">
                        <a:solidFill>
                          <a:schemeClr val="tx1"/>
                        </a:solidFill>
                        <a:effectLst/>
                        <a:latin typeface="+mn-lt"/>
                        <a:ea typeface="Arial" panose="020B0604020202020204" pitchFamily="34" charset="0"/>
                        <a:cs typeface="Times New Roman" panose="02020603050405020304" pitchFamily="18" charset="0"/>
                      </a:endParaRPr>
                    </a:p>
                  </a:txBody>
                  <a:tcPr marL="5024" marR="5024" marT="5024" marB="5024" anchor="ctr"/>
                </a:tc>
                <a:tc>
                  <a:txBody>
                    <a:bodyPr/>
                    <a:lstStyle/>
                    <a:p>
                      <a:pPr marL="0" marR="0">
                        <a:lnSpc>
                          <a:spcPct val="107000"/>
                        </a:lnSpc>
                        <a:spcBef>
                          <a:spcPts val="0"/>
                        </a:spcBef>
                        <a:spcAft>
                          <a:spcPts val="0"/>
                        </a:spcAft>
                      </a:pPr>
                      <a:r>
                        <a:rPr lang="en-US" sz="1100" b="0" dirty="0" smtClean="0">
                          <a:solidFill>
                            <a:schemeClr val="tx1"/>
                          </a:solidFill>
                          <a:effectLst/>
                          <a:latin typeface="+mn-lt"/>
                        </a:rPr>
                        <a:t>202-287-5826</a:t>
                      </a:r>
                      <a:endParaRPr lang="en-US" sz="1100" b="0" dirty="0">
                        <a:solidFill>
                          <a:schemeClr val="tx1"/>
                        </a:solidFill>
                        <a:effectLst/>
                        <a:latin typeface="+mn-lt"/>
                        <a:ea typeface="Arial" panose="020B0604020202020204" pitchFamily="34" charset="0"/>
                        <a:cs typeface="Times New Roman" panose="02020603050405020304" pitchFamily="18" charset="0"/>
                      </a:endParaRPr>
                    </a:p>
                  </a:txBody>
                  <a:tcPr marL="5024" marR="5024" marT="5024" marB="5024" anchor="ctr"/>
                </a:tc>
                <a:tc>
                  <a:txBody>
                    <a:bodyPr/>
                    <a:lstStyle/>
                    <a:p>
                      <a:pPr marL="0" marR="0">
                        <a:lnSpc>
                          <a:spcPct val="107000"/>
                        </a:lnSpc>
                        <a:spcBef>
                          <a:spcPts val="0"/>
                        </a:spcBef>
                        <a:spcAft>
                          <a:spcPts val="0"/>
                        </a:spcAft>
                      </a:pPr>
                      <a:r>
                        <a:rPr lang="en-US" sz="1100" b="0" dirty="0" smtClean="0">
                          <a:solidFill>
                            <a:schemeClr val="tx1"/>
                          </a:solidFill>
                          <a:effectLst/>
                          <a:latin typeface="+mn-lt"/>
                        </a:rPr>
                        <a:t>steven.hanson@eia.gov</a:t>
                      </a:r>
                      <a:endParaRPr lang="en-US" sz="1100" b="0" dirty="0">
                        <a:solidFill>
                          <a:schemeClr val="tx1"/>
                        </a:solidFill>
                        <a:effectLst/>
                        <a:latin typeface="+mn-lt"/>
                        <a:ea typeface="Arial" panose="020B0604020202020204" pitchFamily="34" charset="0"/>
                        <a:cs typeface="Times New Roman" panose="02020603050405020304" pitchFamily="18" charset="0"/>
                      </a:endParaRPr>
                    </a:p>
                  </a:txBody>
                  <a:tcPr marL="5024" marR="5024" marT="5024" marB="5024" anchor="ctr"/>
                </a:tc>
              </a:tr>
              <a:tr h="199303">
                <a:tc>
                  <a:txBody>
                    <a:bodyPr/>
                    <a:lstStyle/>
                    <a:p>
                      <a:pPr marL="0" marR="0">
                        <a:lnSpc>
                          <a:spcPct val="107000"/>
                        </a:lnSpc>
                        <a:spcBef>
                          <a:spcPts val="0"/>
                        </a:spcBef>
                        <a:spcAft>
                          <a:spcPts val="0"/>
                        </a:spcAft>
                      </a:pPr>
                      <a:r>
                        <a:rPr lang="en-US" sz="1100" b="0" dirty="0" smtClean="0">
                          <a:effectLst/>
                          <a:latin typeface="+mn-lt"/>
                          <a:ea typeface="Arial" panose="020B0604020202020204" pitchFamily="34" charset="0"/>
                          <a:cs typeface="Times New Roman" panose="02020603050405020304" pitchFamily="18" charset="0"/>
                        </a:rPr>
                        <a:t>Industrial demand</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c>
                  <a:txBody>
                    <a:bodyPr/>
                    <a:lstStyle/>
                    <a:p>
                      <a:pPr marL="0" marR="0">
                        <a:lnSpc>
                          <a:spcPct val="107000"/>
                        </a:lnSpc>
                        <a:spcBef>
                          <a:spcPts val="0"/>
                        </a:spcBef>
                        <a:spcAft>
                          <a:spcPts val="0"/>
                        </a:spcAft>
                      </a:pPr>
                      <a:r>
                        <a:rPr lang="en-US" sz="1100" b="0" dirty="0">
                          <a:effectLst/>
                          <a:latin typeface="+mn-lt"/>
                        </a:rPr>
                        <a:t>Kelly Perl</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c>
                  <a:txBody>
                    <a:bodyPr/>
                    <a:lstStyle/>
                    <a:p>
                      <a:pPr marL="0" marR="0">
                        <a:lnSpc>
                          <a:spcPct val="107000"/>
                        </a:lnSpc>
                        <a:spcBef>
                          <a:spcPts val="0"/>
                        </a:spcBef>
                        <a:spcAft>
                          <a:spcPts val="0"/>
                        </a:spcAft>
                      </a:pPr>
                      <a:r>
                        <a:rPr lang="en-US" sz="1100" b="0" dirty="0">
                          <a:effectLst/>
                          <a:latin typeface="+mn-lt"/>
                        </a:rPr>
                        <a:t>202-586-1743</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c>
                  <a:txBody>
                    <a:bodyPr/>
                    <a:lstStyle/>
                    <a:p>
                      <a:pPr marL="0" marR="0">
                        <a:lnSpc>
                          <a:spcPct val="107000"/>
                        </a:lnSpc>
                        <a:spcBef>
                          <a:spcPts val="0"/>
                        </a:spcBef>
                        <a:spcAft>
                          <a:spcPts val="0"/>
                        </a:spcAft>
                      </a:pPr>
                      <a:r>
                        <a:rPr lang="en-US" sz="1100" b="0" dirty="0">
                          <a:effectLst/>
                          <a:latin typeface="+mn-lt"/>
                        </a:rPr>
                        <a:t>eia-oeceaindustrialteam@eia.gov</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r>
              <a:tr h="104676">
                <a:tc>
                  <a:txBody>
                    <a:bodyPr/>
                    <a:lstStyle/>
                    <a:p>
                      <a:pPr marL="0" marR="0">
                        <a:lnSpc>
                          <a:spcPct val="107000"/>
                        </a:lnSpc>
                        <a:spcBef>
                          <a:spcPts val="0"/>
                        </a:spcBef>
                        <a:spcAft>
                          <a:spcPts val="0"/>
                        </a:spcAft>
                      </a:pPr>
                      <a:r>
                        <a:rPr lang="en-US" sz="1100" b="0" dirty="0" smtClean="0">
                          <a:effectLst/>
                          <a:latin typeface="+mn-lt"/>
                          <a:ea typeface="Arial" panose="020B0604020202020204" pitchFamily="34" charset="0"/>
                          <a:cs typeface="Times New Roman" panose="02020603050405020304" pitchFamily="18" charset="0"/>
                        </a:rPr>
                        <a:t>International oil demand</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c>
                  <a:txBody>
                    <a:bodyPr/>
                    <a:lstStyle/>
                    <a:p>
                      <a:pPr marL="0" marR="0">
                        <a:lnSpc>
                          <a:spcPct val="107000"/>
                        </a:lnSpc>
                        <a:spcBef>
                          <a:spcPts val="0"/>
                        </a:spcBef>
                        <a:spcAft>
                          <a:spcPts val="0"/>
                        </a:spcAft>
                      </a:pPr>
                      <a:r>
                        <a:rPr lang="en-US" sz="1100" b="0" dirty="0" smtClean="0">
                          <a:effectLst/>
                          <a:latin typeface="+mn-lt"/>
                          <a:ea typeface="+mn-ea"/>
                          <a:cs typeface="+mn-cs"/>
                        </a:rPr>
                        <a:t>Ari</a:t>
                      </a:r>
                      <a:r>
                        <a:rPr lang="en-US" sz="1100" b="0" baseline="0" dirty="0" smtClean="0">
                          <a:effectLst/>
                          <a:latin typeface="+mn-lt"/>
                          <a:ea typeface="+mn-ea"/>
                          <a:cs typeface="+mn-cs"/>
                        </a:rPr>
                        <a:t> Kahan</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c>
                  <a:txBody>
                    <a:bodyPr/>
                    <a:lstStyle/>
                    <a:p>
                      <a:pPr marL="0" marR="0">
                        <a:lnSpc>
                          <a:spcPct val="107000"/>
                        </a:lnSpc>
                        <a:spcBef>
                          <a:spcPts val="0"/>
                        </a:spcBef>
                        <a:spcAft>
                          <a:spcPts val="0"/>
                        </a:spcAft>
                      </a:pPr>
                      <a:r>
                        <a:rPr lang="en-US" sz="1100" b="0" dirty="0" smtClean="0">
                          <a:effectLst/>
                          <a:latin typeface="+mn-lt"/>
                        </a:rPr>
                        <a:t>202-586-4058</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c>
                  <a:txBody>
                    <a:bodyPr/>
                    <a:lstStyle/>
                    <a:p>
                      <a:pPr marL="0" marR="0">
                        <a:lnSpc>
                          <a:spcPct val="107000"/>
                        </a:lnSpc>
                        <a:spcBef>
                          <a:spcPts val="0"/>
                        </a:spcBef>
                        <a:spcAft>
                          <a:spcPts val="0"/>
                        </a:spcAft>
                      </a:pPr>
                      <a:r>
                        <a:rPr lang="en-US" sz="1100" b="0" dirty="0" smtClean="0">
                          <a:effectLst/>
                          <a:latin typeface="+mn-lt"/>
                        </a:rPr>
                        <a:t>ari.kahan@eia.gov</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r>
              <a:tr h="104676">
                <a:tc>
                  <a:txBody>
                    <a:bodyPr/>
                    <a:lstStyle/>
                    <a:p>
                      <a:pPr marL="0" marR="0">
                        <a:lnSpc>
                          <a:spcPct val="107000"/>
                        </a:lnSpc>
                        <a:spcBef>
                          <a:spcPts val="0"/>
                        </a:spcBef>
                        <a:spcAft>
                          <a:spcPts val="0"/>
                        </a:spcAft>
                      </a:pPr>
                      <a:r>
                        <a:rPr lang="en-US" sz="1100" b="0" dirty="0" smtClean="0">
                          <a:solidFill>
                            <a:schemeClr val="tx1"/>
                          </a:solidFill>
                          <a:effectLst/>
                          <a:latin typeface="+mn-lt"/>
                          <a:ea typeface="Arial" panose="020B0604020202020204" pitchFamily="34" charset="0"/>
                          <a:cs typeface="Times New Roman" panose="02020603050405020304" pitchFamily="18" charset="0"/>
                        </a:rPr>
                        <a:t>International</a:t>
                      </a:r>
                      <a:r>
                        <a:rPr lang="en-US" sz="1100" b="0" baseline="0" dirty="0" smtClean="0">
                          <a:solidFill>
                            <a:schemeClr val="tx1"/>
                          </a:solidFill>
                          <a:effectLst/>
                          <a:latin typeface="+mn-lt"/>
                          <a:ea typeface="Arial" panose="020B0604020202020204" pitchFamily="34" charset="0"/>
                          <a:cs typeface="Times New Roman" panose="02020603050405020304" pitchFamily="18" charset="0"/>
                        </a:rPr>
                        <a:t> oil production</a:t>
                      </a:r>
                      <a:endParaRPr lang="en-US" sz="1100" b="0" dirty="0">
                        <a:solidFill>
                          <a:schemeClr val="tx1"/>
                        </a:solidFill>
                        <a:effectLst/>
                        <a:latin typeface="+mn-lt"/>
                        <a:ea typeface="Arial" panose="020B0604020202020204" pitchFamily="34" charset="0"/>
                        <a:cs typeface="Times New Roman" panose="02020603050405020304" pitchFamily="18" charset="0"/>
                      </a:endParaRPr>
                    </a:p>
                  </a:txBody>
                  <a:tcPr marL="5024" marR="5024" marT="5024" marB="5024" anchor="ctr"/>
                </a:tc>
                <a:tc>
                  <a:txBody>
                    <a:bodyPr/>
                    <a:lstStyle/>
                    <a:p>
                      <a:pPr marL="0" marR="0">
                        <a:lnSpc>
                          <a:spcPct val="107000"/>
                        </a:lnSpc>
                        <a:spcBef>
                          <a:spcPts val="0"/>
                        </a:spcBef>
                        <a:spcAft>
                          <a:spcPts val="0"/>
                        </a:spcAft>
                      </a:pPr>
                      <a:r>
                        <a:rPr lang="en-US" sz="1100" b="0" dirty="0">
                          <a:solidFill>
                            <a:schemeClr val="tx1"/>
                          </a:solidFill>
                          <a:effectLst/>
                          <a:latin typeface="+mn-lt"/>
                        </a:rPr>
                        <a:t>Laura Singer</a:t>
                      </a:r>
                      <a:endParaRPr lang="en-US" sz="1100" b="0" dirty="0">
                        <a:solidFill>
                          <a:schemeClr val="tx1"/>
                        </a:solidFill>
                        <a:effectLst/>
                        <a:latin typeface="+mn-lt"/>
                        <a:ea typeface="Arial" panose="020B0604020202020204" pitchFamily="34" charset="0"/>
                        <a:cs typeface="Times New Roman" panose="02020603050405020304" pitchFamily="18" charset="0"/>
                      </a:endParaRPr>
                    </a:p>
                  </a:txBody>
                  <a:tcPr marL="5024" marR="5024" marT="5024" marB="5024" anchor="ctr"/>
                </a:tc>
                <a:tc>
                  <a:txBody>
                    <a:bodyPr/>
                    <a:lstStyle/>
                    <a:p>
                      <a:pPr marL="0" marR="0">
                        <a:lnSpc>
                          <a:spcPct val="107000"/>
                        </a:lnSpc>
                        <a:spcBef>
                          <a:spcPts val="0"/>
                        </a:spcBef>
                        <a:spcAft>
                          <a:spcPts val="0"/>
                        </a:spcAft>
                      </a:pPr>
                      <a:r>
                        <a:rPr lang="en-US" sz="1100" b="0" dirty="0">
                          <a:solidFill>
                            <a:schemeClr val="tx1"/>
                          </a:solidFill>
                          <a:effectLst/>
                          <a:latin typeface="+mn-lt"/>
                        </a:rPr>
                        <a:t>202-586-4787 </a:t>
                      </a:r>
                      <a:endParaRPr lang="en-US" sz="1100" b="0" dirty="0">
                        <a:solidFill>
                          <a:schemeClr val="tx1"/>
                        </a:solidFill>
                        <a:effectLst/>
                        <a:latin typeface="+mn-lt"/>
                        <a:ea typeface="Arial" panose="020B0604020202020204" pitchFamily="34" charset="0"/>
                        <a:cs typeface="Times New Roman" panose="02020603050405020304" pitchFamily="18" charset="0"/>
                      </a:endParaRPr>
                    </a:p>
                  </a:txBody>
                  <a:tcPr marL="5024" marR="5024" marT="5024" marB="5024" anchor="ctr"/>
                </a:tc>
                <a:tc>
                  <a:txBody>
                    <a:bodyPr/>
                    <a:lstStyle/>
                    <a:p>
                      <a:pPr marL="0" marR="0">
                        <a:lnSpc>
                          <a:spcPct val="107000"/>
                        </a:lnSpc>
                        <a:spcBef>
                          <a:spcPts val="0"/>
                        </a:spcBef>
                        <a:spcAft>
                          <a:spcPts val="0"/>
                        </a:spcAft>
                      </a:pPr>
                      <a:r>
                        <a:rPr lang="en-US" sz="1100" b="0" dirty="0">
                          <a:solidFill>
                            <a:schemeClr val="tx1"/>
                          </a:solidFill>
                          <a:effectLst/>
                          <a:latin typeface="+mn-lt"/>
                        </a:rPr>
                        <a:t>laura.singer@eia.gov</a:t>
                      </a:r>
                      <a:endParaRPr lang="en-US" sz="1100" b="0" dirty="0">
                        <a:solidFill>
                          <a:schemeClr val="tx1"/>
                        </a:solidFill>
                        <a:effectLst/>
                        <a:latin typeface="+mn-lt"/>
                        <a:ea typeface="Arial" panose="020B0604020202020204" pitchFamily="34" charset="0"/>
                        <a:cs typeface="Times New Roman" panose="02020603050405020304" pitchFamily="18" charset="0"/>
                      </a:endParaRPr>
                    </a:p>
                  </a:txBody>
                  <a:tcPr marL="5024" marR="5024" marT="5024" marB="5024" anchor="ctr"/>
                </a:tc>
              </a:tr>
              <a:tr h="104676">
                <a:tc>
                  <a:txBody>
                    <a:bodyPr/>
                    <a:lstStyle/>
                    <a:p>
                      <a:pPr marL="0" marR="0">
                        <a:lnSpc>
                          <a:spcPct val="107000"/>
                        </a:lnSpc>
                        <a:spcBef>
                          <a:spcPts val="0"/>
                        </a:spcBef>
                        <a:spcAft>
                          <a:spcPts val="0"/>
                        </a:spcAft>
                      </a:pPr>
                      <a:r>
                        <a:rPr lang="en-US" sz="1100" b="0" dirty="0" smtClean="0">
                          <a:solidFill>
                            <a:schemeClr val="tx1"/>
                          </a:solidFill>
                          <a:effectLst/>
                          <a:latin typeface="+mn-lt"/>
                          <a:ea typeface="Arial" panose="020B0604020202020204" pitchFamily="34" charset="0"/>
                          <a:cs typeface="Times New Roman" panose="02020603050405020304" pitchFamily="18" charset="0"/>
                        </a:rPr>
                        <a:t>National</a:t>
                      </a:r>
                      <a:r>
                        <a:rPr lang="en-US" sz="1100" b="0" baseline="0" dirty="0" smtClean="0">
                          <a:solidFill>
                            <a:schemeClr val="tx1"/>
                          </a:solidFill>
                          <a:effectLst/>
                          <a:latin typeface="+mn-lt"/>
                          <a:ea typeface="Arial" panose="020B0604020202020204" pitchFamily="34" charset="0"/>
                          <a:cs typeface="Times New Roman" panose="02020603050405020304" pitchFamily="18" charset="0"/>
                        </a:rPr>
                        <a:t> Energy Modeling System</a:t>
                      </a:r>
                      <a:endParaRPr lang="en-US" sz="1100" b="0" dirty="0">
                        <a:solidFill>
                          <a:schemeClr val="tx1"/>
                        </a:solidFill>
                        <a:effectLst/>
                        <a:latin typeface="+mn-lt"/>
                        <a:ea typeface="Arial" panose="020B0604020202020204" pitchFamily="34" charset="0"/>
                        <a:cs typeface="Times New Roman" panose="02020603050405020304" pitchFamily="18" charset="0"/>
                      </a:endParaRPr>
                    </a:p>
                  </a:txBody>
                  <a:tcPr marL="5024" marR="5024" marT="5024" marB="5024" anchor="ctr"/>
                </a:tc>
                <a:tc>
                  <a:txBody>
                    <a:bodyPr/>
                    <a:lstStyle/>
                    <a:p>
                      <a:pPr marL="0" marR="0">
                        <a:lnSpc>
                          <a:spcPct val="107000"/>
                        </a:lnSpc>
                        <a:spcBef>
                          <a:spcPts val="0"/>
                        </a:spcBef>
                        <a:spcAft>
                          <a:spcPts val="0"/>
                        </a:spcAft>
                      </a:pPr>
                      <a:r>
                        <a:rPr lang="en-US" sz="1100" b="0" dirty="0" smtClean="0">
                          <a:solidFill>
                            <a:schemeClr val="tx1"/>
                          </a:solidFill>
                          <a:effectLst/>
                          <a:latin typeface="+mn-lt"/>
                        </a:rPr>
                        <a:t>Paul Kondis</a:t>
                      </a:r>
                      <a:endParaRPr lang="en-US" sz="1100" b="0" dirty="0">
                        <a:solidFill>
                          <a:schemeClr val="tx1"/>
                        </a:solidFill>
                        <a:effectLst/>
                        <a:latin typeface="+mn-lt"/>
                        <a:ea typeface="Arial" panose="020B0604020202020204" pitchFamily="34" charset="0"/>
                        <a:cs typeface="Times New Roman" panose="02020603050405020304" pitchFamily="18" charset="0"/>
                      </a:endParaRPr>
                    </a:p>
                  </a:txBody>
                  <a:tcPr marL="5024" marR="5024" marT="5024" marB="5024" anchor="ctr"/>
                </a:tc>
                <a:tc>
                  <a:txBody>
                    <a:bodyPr/>
                    <a:lstStyle/>
                    <a:p>
                      <a:pPr marL="0" marR="0">
                        <a:lnSpc>
                          <a:spcPct val="107000"/>
                        </a:lnSpc>
                        <a:spcBef>
                          <a:spcPts val="0"/>
                        </a:spcBef>
                        <a:spcAft>
                          <a:spcPts val="0"/>
                        </a:spcAft>
                      </a:pPr>
                      <a:r>
                        <a:rPr lang="en-US" sz="1100" b="0" dirty="0" smtClean="0">
                          <a:solidFill>
                            <a:schemeClr val="tx1"/>
                          </a:solidFill>
                          <a:effectLst/>
                          <a:latin typeface="+mn-lt"/>
                        </a:rPr>
                        <a:t>202-586-1469</a:t>
                      </a:r>
                      <a:endParaRPr lang="en-US" sz="1100" b="0" dirty="0">
                        <a:solidFill>
                          <a:schemeClr val="tx1"/>
                        </a:solidFill>
                        <a:effectLst/>
                        <a:latin typeface="+mn-lt"/>
                        <a:ea typeface="Arial" panose="020B0604020202020204" pitchFamily="34" charset="0"/>
                        <a:cs typeface="Times New Roman" panose="02020603050405020304" pitchFamily="18" charset="0"/>
                      </a:endParaRPr>
                    </a:p>
                  </a:txBody>
                  <a:tcPr marL="5024" marR="5024" marT="5024" marB="5024" anchor="ctr"/>
                </a:tc>
                <a:tc>
                  <a:txBody>
                    <a:bodyPr/>
                    <a:lstStyle/>
                    <a:p>
                      <a:pPr marL="0" marR="0">
                        <a:lnSpc>
                          <a:spcPct val="107000"/>
                        </a:lnSpc>
                        <a:spcBef>
                          <a:spcPts val="0"/>
                        </a:spcBef>
                        <a:spcAft>
                          <a:spcPts val="0"/>
                        </a:spcAft>
                      </a:pPr>
                      <a:r>
                        <a:rPr lang="en-US" sz="1100" b="0" dirty="0" smtClean="0">
                          <a:solidFill>
                            <a:schemeClr val="tx1"/>
                          </a:solidFill>
                          <a:effectLst/>
                          <a:latin typeface="+mn-lt"/>
                        </a:rPr>
                        <a:t>paul.kondis@eia.gov</a:t>
                      </a:r>
                      <a:endParaRPr lang="en-US" sz="1100" b="0" dirty="0">
                        <a:solidFill>
                          <a:schemeClr val="tx1"/>
                        </a:solidFill>
                        <a:effectLst/>
                        <a:latin typeface="+mn-lt"/>
                        <a:ea typeface="Arial" panose="020B0604020202020204" pitchFamily="34" charset="0"/>
                        <a:cs typeface="Times New Roman" panose="02020603050405020304" pitchFamily="18" charset="0"/>
                      </a:endParaRPr>
                    </a:p>
                  </a:txBody>
                  <a:tcPr marL="5024" marR="5024" marT="5024" marB="5024" anchor="ctr"/>
                </a:tc>
              </a:tr>
              <a:tr h="104676">
                <a:tc>
                  <a:txBody>
                    <a:bodyPr/>
                    <a:lstStyle/>
                    <a:p>
                      <a:pPr marL="0" marR="0">
                        <a:lnSpc>
                          <a:spcPct val="107000"/>
                        </a:lnSpc>
                        <a:spcBef>
                          <a:spcPts val="0"/>
                        </a:spcBef>
                        <a:spcAft>
                          <a:spcPts val="0"/>
                        </a:spcAft>
                      </a:pPr>
                      <a:r>
                        <a:rPr lang="en-US" sz="1100" b="0" baseline="0" dirty="0" smtClean="0">
                          <a:effectLst/>
                          <a:latin typeface="+mn-lt"/>
                          <a:ea typeface="Arial" panose="020B0604020202020204" pitchFamily="34" charset="0"/>
                          <a:cs typeface="Times New Roman" panose="02020603050405020304" pitchFamily="18" charset="0"/>
                        </a:rPr>
                        <a:t>Natural gas markets</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c>
                  <a:txBody>
                    <a:bodyPr/>
                    <a:lstStyle/>
                    <a:p>
                      <a:pPr marL="0" marR="0">
                        <a:lnSpc>
                          <a:spcPct val="107000"/>
                        </a:lnSpc>
                        <a:spcBef>
                          <a:spcPts val="0"/>
                        </a:spcBef>
                        <a:spcAft>
                          <a:spcPts val="0"/>
                        </a:spcAft>
                      </a:pPr>
                      <a:r>
                        <a:rPr lang="en-US" sz="1100" b="0" dirty="0" smtClean="0">
                          <a:effectLst/>
                          <a:latin typeface="+mn-lt"/>
                        </a:rPr>
                        <a:t>Katie Dyl</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c>
                  <a:txBody>
                    <a:bodyPr/>
                    <a:lstStyle/>
                    <a:p>
                      <a:pPr marL="0" marR="0">
                        <a:lnSpc>
                          <a:spcPct val="107000"/>
                        </a:lnSpc>
                        <a:spcBef>
                          <a:spcPts val="0"/>
                        </a:spcBef>
                        <a:spcAft>
                          <a:spcPts val="0"/>
                        </a:spcAft>
                      </a:pPr>
                      <a:r>
                        <a:rPr lang="en-US" sz="1100" b="0" dirty="0">
                          <a:effectLst/>
                          <a:latin typeface="+mn-lt"/>
                        </a:rPr>
                        <a:t>202-287-5862</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c>
                  <a:txBody>
                    <a:bodyPr/>
                    <a:lstStyle/>
                    <a:p>
                      <a:pPr marL="0" marR="0">
                        <a:lnSpc>
                          <a:spcPct val="107000"/>
                        </a:lnSpc>
                        <a:spcBef>
                          <a:spcPts val="0"/>
                        </a:spcBef>
                        <a:spcAft>
                          <a:spcPts val="0"/>
                        </a:spcAft>
                      </a:pPr>
                      <a:r>
                        <a:rPr lang="en-US" sz="1100" b="0" dirty="0">
                          <a:effectLst/>
                          <a:latin typeface="+mn-lt"/>
                        </a:rPr>
                        <a:t>kathryn.dyl@eia.gov</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r>
              <a:tr h="104676">
                <a:tc>
                  <a:txBody>
                    <a:bodyPr/>
                    <a:lstStyle/>
                    <a:p>
                      <a:pPr marL="0" marR="0">
                        <a:lnSpc>
                          <a:spcPct val="107000"/>
                        </a:lnSpc>
                        <a:spcBef>
                          <a:spcPts val="0"/>
                        </a:spcBef>
                        <a:spcAft>
                          <a:spcPts val="0"/>
                        </a:spcAft>
                      </a:pPr>
                      <a:r>
                        <a:rPr lang="en-US" sz="1100" b="0" dirty="0" smtClean="0">
                          <a:effectLst/>
                          <a:latin typeface="+mn-lt"/>
                          <a:ea typeface="Arial" panose="020B0604020202020204" pitchFamily="34" charset="0"/>
                          <a:cs typeface="Times New Roman" panose="02020603050405020304" pitchFamily="18" charset="0"/>
                        </a:rPr>
                        <a:t>Nuclear energy</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c>
                  <a:txBody>
                    <a:bodyPr/>
                    <a:lstStyle/>
                    <a:p>
                      <a:pPr marL="0" marR="0">
                        <a:lnSpc>
                          <a:spcPct val="107000"/>
                        </a:lnSpc>
                        <a:spcBef>
                          <a:spcPts val="0"/>
                        </a:spcBef>
                        <a:spcAft>
                          <a:spcPts val="0"/>
                        </a:spcAft>
                      </a:pPr>
                      <a:r>
                        <a:rPr lang="en-US" sz="1100" b="0" dirty="0">
                          <a:effectLst/>
                          <a:latin typeface="+mn-lt"/>
                        </a:rPr>
                        <a:t>Michael Scott</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c>
                  <a:txBody>
                    <a:bodyPr/>
                    <a:lstStyle/>
                    <a:p>
                      <a:pPr marL="0" marR="0">
                        <a:lnSpc>
                          <a:spcPct val="107000"/>
                        </a:lnSpc>
                        <a:spcBef>
                          <a:spcPts val="0"/>
                        </a:spcBef>
                        <a:spcAft>
                          <a:spcPts val="0"/>
                        </a:spcAft>
                      </a:pPr>
                      <a:r>
                        <a:rPr lang="en-US" sz="1100" b="0" dirty="0">
                          <a:effectLst/>
                          <a:latin typeface="+mn-lt"/>
                        </a:rPr>
                        <a:t>202-586-0253</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c>
                  <a:txBody>
                    <a:bodyPr/>
                    <a:lstStyle/>
                    <a:p>
                      <a:pPr marL="0" marR="0">
                        <a:lnSpc>
                          <a:spcPct val="107000"/>
                        </a:lnSpc>
                        <a:spcBef>
                          <a:spcPts val="0"/>
                        </a:spcBef>
                        <a:spcAft>
                          <a:spcPts val="0"/>
                        </a:spcAft>
                      </a:pPr>
                      <a:r>
                        <a:rPr lang="en-US" sz="1100" b="0" dirty="0" smtClean="0">
                          <a:effectLst/>
                          <a:latin typeface="+mn-lt"/>
                        </a:rPr>
                        <a:t>michael.scott@eia.gov</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r>
              <a:tr h="104676">
                <a:tc>
                  <a:txBody>
                    <a:bodyPr/>
                    <a:lstStyle/>
                    <a:p>
                      <a:pPr marL="0" marR="0">
                        <a:lnSpc>
                          <a:spcPct val="107000"/>
                        </a:lnSpc>
                        <a:spcBef>
                          <a:spcPts val="0"/>
                        </a:spcBef>
                        <a:spcAft>
                          <a:spcPts val="0"/>
                        </a:spcAft>
                      </a:pPr>
                      <a:r>
                        <a:rPr lang="en-US" sz="1100" b="0" dirty="0" smtClean="0">
                          <a:effectLst/>
                          <a:latin typeface="+mn-lt"/>
                          <a:ea typeface="Arial" panose="020B0604020202020204" pitchFamily="34" charset="0"/>
                          <a:cs typeface="Times New Roman" panose="02020603050405020304" pitchFamily="18" charset="0"/>
                        </a:rPr>
                        <a:t>Oil and natural</a:t>
                      </a:r>
                      <a:r>
                        <a:rPr lang="en-US" sz="1100" b="0" baseline="0" dirty="0" smtClean="0">
                          <a:effectLst/>
                          <a:latin typeface="+mn-lt"/>
                          <a:ea typeface="Arial" panose="020B0604020202020204" pitchFamily="34" charset="0"/>
                          <a:cs typeface="Times New Roman" panose="02020603050405020304" pitchFamily="18" charset="0"/>
                        </a:rPr>
                        <a:t> gas production</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c>
                  <a:txBody>
                    <a:bodyPr/>
                    <a:lstStyle/>
                    <a:p>
                      <a:pPr marL="0" marR="0">
                        <a:lnSpc>
                          <a:spcPct val="107000"/>
                        </a:lnSpc>
                        <a:spcBef>
                          <a:spcPts val="0"/>
                        </a:spcBef>
                        <a:spcAft>
                          <a:spcPts val="0"/>
                        </a:spcAft>
                      </a:pPr>
                      <a:r>
                        <a:rPr lang="en-US" sz="1100" b="0" dirty="0" smtClean="0">
                          <a:effectLst/>
                          <a:latin typeface="+mn-lt"/>
                        </a:rPr>
                        <a:t>Meg Coleman</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solidFill>
                      <a:srgbClr val="E7EFF8"/>
                    </a:solidFill>
                  </a:tcPr>
                </a:tc>
                <a:tc>
                  <a:txBody>
                    <a:bodyPr/>
                    <a:lstStyle/>
                    <a:p>
                      <a:pPr marL="0" marR="0">
                        <a:lnSpc>
                          <a:spcPct val="107000"/>
                        </a:lnSpc>
                        <a:spcBef>
                          <a:spcPts val="0"/>
                        </a:spcBef>
                        <a:spcAft>
                          <a:spcPts val="0"/>
                        </a:spcAft>
                      </a:pPr>
                      <a:r>
                        <a:rPr lang="en-US" sz="1100" b="0" dirty="0" smtClean="0">
                          <a:effectLst/>
                          <a:latin typeface="+mn-lt"/>
                        </a:rPr>
                        <a:t>202-586-1724 </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c>
                  <a:txBody>
                    <a:bodyPr/>
                    <a:lstStyle/>
                    <a:p>
                      <a:pPr marL="0" marR="0">
                        <a:lnSpc>
                          <a:spcPct val="107000"/>
                        </a:lnSpc>
                        <a:spcBef>
                          <a:spcPts val="0"/>
                        </a:spcBef>
                        <a:spcAft>
                          <a:spcPts val="0"/>
                        </a:spcAft>
                      </a:pPr>
                      <a:r>
                        <a:rPr lang="en-US" sz="1100" b="0" dirty="0" smtClean="0">
                          <a:effectLst/>
                          <a:latin typeface="+mn-lt"/>
                        </a:rPr>
                        <a:t>meg.coleman@eia.gov </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r>
              <a:tr h="104676">
                <a:tc>
                  <a:txBody>
                    <a:bodyPr/>
                    <a:lstStyle/>
                    <a:p>
                      <a:pPr marL="0" marR="0">
                        <a:lnSpc>
                          <a:spcPct val="107000"/>
                        </a:lnSpc>
                        <a:spcBef>
                          <a:spcPts val="0"/>
                        </a:spcBef>
                        <a:spcAft>
                          <a:spcPts val="0"/>
                        </a:spcAft>
                      </a:pPr>
                      <a:r>
                        <a:rPr lang="en-US" sz="1100" b="0" dirty="0" smtClean="0">
                          <a:effectLst/>
                          <a:latin typeface="+mn-lt"/>
                          <a:ea typeface="Arial" panose="020B0604020202020204" pitchFamily="34" charset="0"/>
                          <a:cs typeface="Times New Roman" panose="02020603050405020304" pitchFamily="18" charset="0"/>
                        </a:rPr>
                        <a:t>Oil refining and</a:t>
                      </a:r>
                      <a:r>
                        <a:rPr lang="en-US" sz="1100" b="0" baseline="0" dirty="0" smtClean="0">
                          <a:effectLst/>
                          <a:latin typeface="+mn-lt"/>
                          <a:ea typeface="Arial" panose="020B0604020202020204" pitchFamily="34" charset="0"/>
                          <a:cs typeface="Times New Roman" panose="02020603050405020304" pitchFamily="18" charset="0"/>
                        </a:rPr>
                        <a:t> markets</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c>
                  <a:txBody>
                    <a:bodyPr/>
                    <a:lstStyle/>
                    <a:p>
                      <a:pPr marL="0" marR="0">
                        <a:lnSpc>
                          <a:spcPct val="107000"/>
                        </a:lnSpc>
                        <a:spcBef>
                          <a:spcPts val="0"/>
                        </a:spcBef>
                        <a:spcAft>
                          <a:spcPts val="0"/>
                        </a:spcAft>
                      </a:pPr>
                      <a:r>
                        <a:rPr lang="en-US" sz="1100" b="0" dirty="0" smtClean="0">
                          <a:effectLst/>
                          <a:latin typeface="+mn-lt"/>
                          <a:ea typeface="+mn-ea"/>
                          <a:cs typeface="+mn-cs"/>
                        </a:rPr>
                        <a:t>James</a:t>
                      </a:r>
                      <a:r>
                        <a:rPr lang="en-US" sz="1100" b="0" baseline="0" dirty="0" smtClean="0">
                          <a:effectLst/>
                          <a:latin typeface="+mn-lt"/>
                          <a:ea typeface="+mn-ea"/>
                          <a:cs typeface="+mn-cs"/>
                        </a:rPr>
                        <a:t> Preciado</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c>
                  <a:txBody>
                    <a:bodyPr/>
                    <a:lstStyle/>
                    <a:p>
                      <a:pPr marL="0" marR="0">
                        <a:lnSpc>
                          <a:spcPct val="107000"/>
                        </a:lnSpc>
                        <a:spcBef>
                          <a:spcPts val="0"/>
                        </a:spcBef>
                        <a:spcAft>
                          <a:spcPts val="0"/>
                        </a:spcAft>
                      </a:pPr>
                      <a:r>
                        <a:rPr lang="en-US" sz="1100" b="0" dirty="0" smtClean="0">
                          <a:effectLst/>
                          <a:latin typeface="+mn-lt"/>
                        </a:rPr>
                        <a:t>202-586-8769</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c>
                  <a:txBody>
                    <a:bodyPr/>
                    <a:lstStyle/>
                    <a:p>
                      <a:pPr marL="0" marR="0">
                        <a:lnSpc>
                          <a:spcPct val="107000"/>
                        </a:lnSpc>
                        <a:spcBef>
                          <a:spcPts val="0"/>
                        </a:spcBef>
                        <a:spcAft>
                          <a:spcPts val="0"/>
                        </a:spcAft>
                      </a:pPr>
                      <a:r>
                        <a:rPr lang="en-US" sz="1100" b="0" dirty="0" smtClean="0">
                          <a:effectLst/>
                          <a:latin typeface="+mn-lt"/>
                        </a:rPr>
                        <a:t>james.preciado@eia.gov</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r>
              <a:tr h="104676">
                <a:tc>
                  <a:txBody>
                    <a:bodyPr/>
                    <a:lstStyle/>
                    <a:p>
                      <a:pPr marL="0" marR="0">
                        <a:lnSpc>
                          <a:spcPct val="107000"/>
                        </a:lnSpc>
                        <a:spcBef>
                          <a:spcPts val="0"/>
                        </a:spcBef>
                        <a:spcAft>
                          <a:spcPts val="0"/>
                        </a:spcAft>
                      </a:pPr>
                      <a:r>
                        <a:rPr lang="en-US" sz="1100" b="0" dirty="0" smtClean="0">
                          <a:effectLst/>
                          <a:latin typeface="+mn-lt"/>
                          <a:ea typeface="Arial" panose="020B0604020202020204" pitchFamily="34" charset="0"/>
                          <a:cs typeface="Times New Roman" panose="02020603050405020304" pitchFamily="18" charset="0"/>
                        </a:rPr>
                        <a:t>Renewable energy</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c>
                  <a:txBody>
                    <a:bodyPr/>
                    <a:lstStyle/>
                    <a:p>
                      <a:pPr marL="0" marR="0">
                        <a:lnSpc>
                          <a:spcPct val="107000"/>
                        </a:lnSpc>
                        <a:spcBef>
                          <a:spcPts val="0"/>
                        </a:spcBef>
                        <a:spcAft>
                          <a:spcPts val="0"/>
                        </a:spcAft>
                      </a:pPr>
                      <a:r>
                        <a:rPr lang="en-US" sz="1100" b="0" dirty="0" smtClean="0">
                          <a:effectLst/>
                          <a:latin typeface="+mn-lt"/>
                        </a:rPr>
                        <a:t>Chris </a:t>
                      </a:r>
                      <a:r>
                        <a:rPr lang="en-US" sz="1100" b="0" dirty="0">
                          <a:effectLst/>
                          <a:latin typeface="+mn-lt"/>
                        </a:rPr>
                        <a:t>Namovicz</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c>
                  <a:txBody>
                    <a:bodyPr/>
                    <a:lstStyle/>
                    <a:p>
                      <a:pPr marL="0" marR="0">
                        <a:lnSpc>
                          <a:spcPct val="107000"/>
                        </a:lnSpc>
                        <a:spcBef>
                          <a:spcPts val="0"/>
                        </a:spcBef>
                        <a:spcAft>
                          <a:spcPts val="0"/>
                        </a:spcAft>
                      </a:pPr>
                      <a:r>
                        <a:rPr lang="en-US" sz="1100" b="0" dirty="0">
                          <a:effectLst/>
                          <a:latin typeface="+mn-lt"/>
                        </a:rPr>
                        <a:t>202-586-7120</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c>
                  <a:txBody>
                    <a:bodyPr/>
                    <a:lstStyle/>
                    <a:p>
                      <a:pPr marL="0" marR="0">
                        <a:lnSpc>
                          <a:spcPct val="107000"/>
                        </a:lnSpc>
                        <a:spcBef>
                          <a:spcPts val="0"/>
                        </a:spcBef>
                        <a:spcAft>
                          <a:spcPts val="0"/>
                        </a:spcAft>
                      </a:pPr>
                      <a:r>
                        <a:rPr lang="en-US" sz="1100" b="0" dirty="0" smtClean="0">
                          <a:effectLst/>
                          <a:latin typeface="+mn-lt"/>
                        </a:rPr>
                        <a:t>chris.namovicz@eia.gov</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r>
              <a:tr h="104676">
                <a:tc>
                  <a:txBody>
                    <a:bodyPr/>
                    <a:lstStyle/>
                    <a:p>
                      <a:pPr marL="0" marR="0">
                        <a:lnSpc>
                          <a:spcPct val="107000"/>
                        </a:lnSpc>
                        <a:spcBef>
                          <a:spcPts val="0"/>
                        </a:spcBef>
                        <a:spcAft>
                          <a:spcPts val="0"/>
                        </a:spcAft>
                      </a:pPr>
                      <a:r>
                        <a:rPr lang="en-US" sz="1100" b="0" dirty="0" smtClean="0">
                          <a:effectLst/>
                          <a:latin typeface="+mn-lt"/>
                          <a:ea typeface="Arial" panose="020B0604020202020204" pitchFamily="34" charset="0"/>
                          <a:cs typeface="Times New Roman" panose="02020603050405020304" pitchFamily="18" charset="0"/>
                        </a:rPr>
                        <a:t>Residential</a:t>
                      </a:r>
                      <a:r>
                        <a:rPr lang="en-US" sz="1100" b="0" baseline="0" dirty="0" smtClean="0">
                          <a:effectLst/>
                          <a:latin typeface="+mn-lt"/>
                          <a:ea typeface="Arial" panose="020B0604020202020204" pitchFamily="34" charset="0"/>
                          <a:cs typeface="Times New Roman" panose="02020603050405020304" pitchFamily="18" charset="0"/>
                        </a:rPr>
                        <a:t> demand</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c>
                  <a:txBody>
                    <a:bodyPr/>
                    <a:lstStyle/>
                    <a:p>
                      <a:pPr marL="0" marR="0">
                        <a:lnSpc>
                          <a:spcPct val="107000"/>
                        </a:lnSpc>
                        <a:spcBef>
                          <a:spcPts val="0"/>
                        </a:spcBef>
                        <a:spcAft>
                          <a:spcPts val="0"/>
                        </a:spcAft>
                      </a:pPr>
                      <a:r>
                        <a:rPr lang="en-US" sz="1100" b="0" dirty="0">
                          <a:effectLst/>
                          <a:latin typeface="+mn-lt"/>
                        </a:rPr>
                        <a:t>Kevin Jarzomski</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c>
                  <a:txBody>
                    <a:bodyPr/>
                    <a:lstStyle/>
                    <a:p>
                      <a:pPr marL="0" marR="0">
                        <a:lnSpc>
                          <a:spcPct val="107000"/>
                        </a:lnSpc>
                        <a:spcBef>
                          <a:spcPts val="0"/>
                        </a:spcBef>
                        <a:spcAft>
                          <a:spcPts val="0"/>
                        </a:spcAft>
                      </a:pPr>
                      <a:r>
                        <a:rPr lang="en-US" sz="1100" b="0" dirty="0">
                          <a:effectLst/>
                          <a:latin typeface="+mn-lt"/>
                        </a:rPr>
                        <a:t>202-586-3208</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c>
                  <a:txBody>
                    <a:bodyPr/>
                    <a:lstStyle/>
                    <a:p>
                      <a:pPr marL="0" marR="0">
                        <a:lnSpc>
                          <a:spcPct val="107000"/>
                        </a:lnSpc>
                        <a:spcBef>
                          <a:spcPts val="0"/>
                        </a:spcBef>
                        <a:spcAft>
                          <a:spcPts val="0"/>
                        </a:spcAft>
                      </a:pPr>
                      <a:r>
                        <a:rPr lang="en-US" sz="1100" b="0" dirty="0">
                          <a:effectLst/>
                          <a:latin typeface="+mn-lt"/>
                        </a:rPr>
                        <a:t>kevin.jarzomski@eia.gov</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r>
              <a:tr h="104676">
                <a:tc>
                  <a:txBody>
                    <a:bodyPr/>
                    <a:lstStyle/>
                    <a:p>
                      <a:pPr marL="0" marR="0">
                        <a:lnSpc>
                          <a:spcPct val="107000"/>
                        </a:lnSpc>
                        <a:spcBef>
                          <a:spcPts val="0"/>
                        </a:spcBef>
                        <a:spcAft>
                          <a:spcPts val="0"/>
                        </a:spcAft>
                      </a:pPr>
                      <a:r>
                        <a:rPr lang="en-US" sz="1100" b="0" dirty="0" smtClean="0">
                          <a:effectLst/>
                          <a:latin typeface="+mn-lt"/>
                          <a:ea typeface="Arial" panose="020B0604020202020204" pitchFamily="34" charset="0"/>
                          <a:cs typeface="Times New Roman" panose="02020603050405020304" pitchFamily="18" charset="0"/>
                        </a:rPr>
                        <a:t>Transportation</a:t>
                      </a:r>
                      <a:r>
                        <a:rPr lang="en-US" sz="1100" b="0" baseline="0" dirty="0" smtClean="0">
                          <a:effectLst/>
                          <a:latin typeface="+mn-lt"/>
                          <a:ea typeface="Arial" panose="020B0604020202020204" pitchFamily="34" charset="0"/>
                          <a:cs typeface="Times New Roman" panose="02020603050405020304" pitchFamily="18" charset="0"/>
                        </a:rPr>
                        <a:t> demand</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c>
                  <a:txBody>
                    <a:bodyPr/>
                    <a:lstStyle/>
                    <a:p>
                      <a:pPr marL="0" marR="0">
                        <a:lnSpc>
                          <a:spcPct val="107000"/>
                        </a:lnSpc>
                        <a:spcBef>
                          <a:spcPts val="0"/>
                        </a:spcBef>
                        <a:spcAft>
                          <a:spcPts val="0"/>
                        </a:spcAft>
                      </a:pPr>
                      <a:r>
                        <a:rPr lang="en-US" sz="1100" b="0" dirty="0">
                          <a:effectLst/>
                          <a:latin typeface="+mn-lt"/>
                        </a:rPr>
                        <a:t>John Maples</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c>
                  <a:txBody>
                    <a:bodyPr/>
                    <a:lstStyle/>
                    <a:p>
                      <a:pPr marL="0" marR="0">
                        <a:lnSpc>
                          <a:spcPct val="107000"/>
                        </a:lnSpc>
                        <a:spcBef>
                          <a:spcPts val="0"/>
                        </a:spcBef>
                        <a:spcAft>
                          <a:spcPts val="0"/>
                        </a:spcAft>
                      </a:pPr>
                      <a:r>
                        <a:rPr lang="en-US" sz="1100" b="0" dirty="0">
                          <a:effectLst/>
                          <a:latin typeface="+mn-lt"/>
                        </a:rPr>
                        <a:t>202-586-1757</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c>
                  <a:txBody>
                    <a:bodyPr/>
                    <a:lstStyle/>
                    <a:p>
                      <a:pPr marL="0" marR="0">
                        <a:lnSpc>
                          <a:spcPct val="107000"/>
                        </a:lnSpc>
                        <a:spcBef>
                          <a:spcPts val="0"/>
                        </a:spcBef>
                        <a:spcAft>
                          <a:spcPts val="0"/>
                        </a:spcAft>
                      </a:pPr>
                      <a:r>
                        <a:rPr lang="en-US" sz="1100" b="0" dirty="0">
                          <a:effectLst/>
                          <a:latin typeface="+mn-lt"/>
                        </a:rPr>
                        <a:t>john.maples@eia.gov</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r>
              <a:tr h="104676">
                <a:tc>
                  <a:txBody>
                    <a:bodyPr/>
                    <a:lstStyle/>
                    <a:p>
                      <a:pPr marL="0" marR="0">
                        <a:lnSpc>
                          <a:spcPct val="107000"/>
                        </a:lnSpc>
                        <a:spcBef>
                          <a:spcPts val="0"/>
                        </a:spcBef>
                        <a:spcAft>
                          <a:spcPts val="0"/>
                        </a:spcAft>
                      </a:pPr>
                      <a:r>
                        <a:rPr lang="en-US" sz="1100" b="0" dirty="0" smtClean="0">
                          <a:effectLst/>
                          <a:latin typeface="+mn-lt"/>
                          <a:ea typeface="Arial" panose="020B0604020202020204" pitchFamily="34" charset="0"/>
                          <a:cs typeface="Times New Roman" panose="02020603050405020304" pitchFamily="18" charset="0"/>
                        </a:rPr>
                        <a:t>World oil prices</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c>
                  <a:txBody>
                    <a:bodyPr/>
                    <a:lstStyle/>
                    <a:p>
                      <a:pPr marL="0" marR="0">
                        <a:lnSpc>
                          <a:spcPct val="107000"/>
                        </a:lnSpc>
                        <a:spcBef>
                          <a:spcPts val="0"/>
                        </a:spcBef>
                        <a:spcAft>
                          <a:spcPts val="0"/>
                        </a:spcAft>
                      </a:pPr>
                      <a:r>
                        <a:rPr lang="en-US" sz="1100" b="0" dirty="0" smtClean="0">
                          <a:effectLst/>
                          <a:latin typeface="+mn-lt"/>
                        </a:rPr>
                        <a:t>Vipin</a:t>
                      </a:r>
                      <a:r>
                        <a:rPr lang="en-US" sz="1100" b="0" baseline="0" dirty="0" smtClean="0">
                          <a:effectLst/>
                          <a:latin typeface="+mn-lt"/>
                        </a:rPr>
                        <a:t> Arora</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c>
                  <a:txBody>
                    <a:bodyPr/>
                    <a:lstStyle/>
                    <a:p>
                      <a:pPr marL="0" marR="0">
                        <a:lnSpc>
                          <a:spcPct val="107000"/>
                        </a:lnSpc>
                        <a:spcBef>
                          <a:spcPts val="0"/>
                        </a:spcBef>
                        <a:spcAft>
                          <a:spcPts val="0"/>
                        </a:spcAft>
                      </a:pPr>
                      <a:r>
                        <a:rPr lang="en-US" sz="1100" b="0" dirty="0">
                          <a:effectLst/>
                          <a:latin typeface="+mn-lt"/>
                        </a:rPr>
                        <a:t>202-586-1048 </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c>
                  <a:txBody>
                    <a:bodyPr/>
                    <a:lstStyle/>
                    <a:p>
                      <a:pPr marL="0" marR="0">
                        <a:lnSpc>
                          <a:spcPct val="107000"/>
                        </a:lnSpc>
                        <a:spcBef>
                          <a:spcPts val="0"/>
                        </a:spcBef>
                        <a:spcAft>
                          <a:spcPts val="0"/>
                        </a:spcAft>
                      </a:pPr>
                      <a:r>
                        <a:rPr lang="en-US" sz="1100" b="0" dirty="0">
                          <a:effectLst/>
                          <a:latin typeface="+mn-lt"/>
                        </a:rPr>
                        <a:t>vipin.arora@eia.gov</a:t>
                      </a:r>
                      <a:endParaRPr lang="en-US" sz="1100" b="0" dirty="0">
                        <a:effectLst/>
                        <a:latin typeface="+mn-lt"/>
                        <a:ea typeface="Arial" panose="020B0604020202020204" pitchFamily="34" charset="0"/>
                        <a:cs typeface="Times New Roman" panose="02020603050405020304" pitchFamily="18" charset="0"/>
                      </a:endParaRPr>
                    </a:p>
                  </a:txBody>
                  <a:tcPr marL="5024" marR="5024" marT="5024" marB="5024" anchor="ctr"/>
                </a:tc>
              </a:tr>
            </a:tbl>
          </a:graphicData>
        </a:graphic>
      </p:graphicFrame>
      <p:grpSp>
        <p:nvGrpSpPr>
          <p:cNvPr id="5" name="Group 4"/>
          <p:cNvGrpSpPr/>
          <p:nvPr/>
        </p:nvGrpSpPr>
        <p:grpSpPr>
          <a:xfrm>
            <a:off x="282522" y="60070"/>
            <a:ext cx="7592418" cy="657333"/>
            <a:chOff x="282522" y="60070"/>
            <a:chExt cx="7592418" cy="657333"/>
          </a:xfrm>
        </p:grpSpPr>
        <p:pic>
          <p:nvPicPr>
            <p:cNvPr id="6" name="Picture 5" descr="greyicon_3.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7" name="Picture 6" descr="greyicon_4.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8" name="Picture 7" descr="greyicon_5.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9" name="Picture 8" descr="greyicon_7.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0" name="Picture 9">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1" name="Picture 10">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2" name="Picture 11">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3" name="Picture 12" descr="greyicon_1.png">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324511907"/>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856270"/>
            <a:ext cx="9144000" cy="100173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Text Placeholder 10"/>
          <p:cNvSpPr>
            <a:spLocks noGrp="1"/>
          </p:cNvSpPr>
          <p:nvPr>
            <p:ph type="body" sz="quarter" idx="12"/>
          </p:nvPr>
        </p:nvSpPr>
        <p:spPr>
          <a:xfrm>
            <a:off x="231820" y="1620762"/>
            <a:ext cx="8693239" cy="4556201"/>
          </a:xfrm>
          <a:prstGeom prst="rect">
            <a:avLst/>
          </a:prstGeom>
        </p:spPr>
        <p:txBody>
          <a:bodyPr/>
          <a:lstStyle/>
          <a:p>
            <a:pPr>
              <a:buNone/>
            </a:pPr>
            <a:r>
              <a:rPr lang="en-US" sz="2000" dirty="0"/>
              <a:t>U.S. Energy Information Administration homepage | </a:t>
            </a:r>
            <a:r>
              <a:rPr lang="en-US" sz="2000" dirty="0">
                <a:hlinkClick r:id="rId2"/>
              </a:rPr>
              <a:t>https://www.eia.gov/</a:t>
            </a:r>
            <a:endParaRPr lang="en-US" sz="2000" dirty="0"/>
          </a:p>
          <a:p>
            <a:pPr>
              <a:buNone/>
            </a:pPr>
            <a:r>
              <a:rPr lang="en-US" sz="2000" dirty="0"/>
              <a:t>Short-Term Energy Outlook | </a:t>
            </a:r>
            <a:r>
              <a:rPr lang="en-US" sz="2000" dirty="0">
                <a:hlinkClick r:id="rId3"/>
              </a:rPr>
              <a:t>https://www.eia.gov/outlooks/steo/report/</a:t>
            </a:r>
            <a:endParaRPr lang="en-US" sz="2000" dirty="0"/>
          </a:p>
          <a:p>
            <a:pPr>
              <a:buNone/>
            </a:pPr>
            <a:r>
              <a:rPr lang="en-US" sz="2000" dirty="0"/>
              <a:t>Annual Energy Outlook | </a:t>
            </a:r>
            <a:r>
              <a:rPr lang="en-US" sz="2000" dirty="0">
                <a:hlinkClick r:id="rId4"/>
              </a:rPr>
              <a:t>https://www.eia.gov/outlooks/aeo/</a:t>
            </a:r>
            <a:endParaRPr lang="en-US" sz="2000" dirty="0"/>
          </a:p>
          <a:p>
            <a:pPr>
              <a:buNone/>
            </a:pPr>
            <a:r>
              <a:rPr lang="en-US" sz="2000" dirty="0"/>
              <a:t>International Energy Outlook | </a:t>
            </a:r>
            <a:r>
              <a:rPr lang="en-US" sz="2000" dirty="0">
                <a:hlinkClick r:id="rId5"/>
              </a:rPr>
              <a:t>https://www.eia.gov/outlooks/ieo/</a:t>
            </a:r>
            <a:endParaRPr lang="en-US" sz="2000" dirty="0"/>
          </a:p>
          <a:p>
            <a:pPr>
              <a:buNone/>
            </a:pPr>
            <a:r>
              <a:rPr lang="en-US" sz="2000" dirty="0"/>
              <a:t>Monthly Energy Review | </a:t>
            </a:r>
            <a:r>
              <a:rPr lang="en-US" sz="2000" dirty="0">
                <a:hlinkClick r:id="rId6"/>
              </a:rPr>
              <a:t>https://www.eia.gov/totalenergy/data/monthly/</a:t>
            </a:r>
            <a:endParaRPr lang="en-US" sz="2000" dirty="0"/>
          </a:p>
          <a:p>
            <a:pPr>
              <a:buNone/>
            </a:pPr>
            <a:r>
              <a:rPr lang="en-US" sz="2000" dirty="0"/>
              <a:t>Today in Energy | </a:t>
            </a:r>
            <a:r>
              <a:rPr lang="en-US" sz="2000" dirty="0">
                <a:hlinkClick r:id="rId7"/>
              </a:rPr>
              <a:t>https://www.eia.gov/todayinenergy/</a:t>
            </a:r>
            <a:r>
              <a:rPr lang="en-US" sz="2000" dirty="0"/>
              <a:t> </a:t>
            </a:r>
          </a:p>
        </p:txBody>
      </p:sp>
      <p:sp>
        <p:nvSpPr>
          <p:cNvPr id="10" name="Title 9"/>
          <p:cNvSpPr>
            <a:spLocks noGrp="1"/>
          </p:cNvSpPr>
          <p:nvPr>
            <p:ph type="title"/>
          </p:nvPr>
        </p:nvSpPr>
        <p:spPr>
          <a:xfrm>
            <a:off x="231820" y="764597"/>
            <a:ext cx="8693239" cy="616528"/>
          </a:xfrm>
          <a:prstGeom prst="rect">
            <a:avLst/>
          </a:prstGeom>
        </p:spPr>
        <p:txBody>
          <a:bodyPr/>
          <a:lstStyle/>
          <a:p>
            <a:r>
              <a:rPr lang="en-US" sz="3200" dirty="0" smtClean="0"/>
              <a:t>For more information</a:t>
            </a:r>
            <a:endParaRPr lang="en-US" sz="3200" dirty="0"/>
          </a:p>
        </p:txBody>
      </p:sp>
      <p:cxnSp>
        <p:nvCxnSpPr>
          <p:cNvPr id="6" name="Straight Connector 5"/>
          <p:cNvCxnSpPr/>
          <p:nvPr/>
        </p:nvCxnSpPr>
        <p:spPr bwMode="auto">
          <a:xfrm flipV="1">
            <a:off x="0" y="5852701"/>
            <a:ext cx="9144000" cy="3586"/>
          </a:xfrm>
          <a:prstGeom prst="line">
            <a:avLst/>
          </a:prstGeom>
          <a:solidFill>
            <a:schemeClr val="accent1"/>
          </a:solidFill>
          <a:ln w="38100" cap="flat" cmpd="sng" algn="ctr">
            <a:solidFill>
              <a:schemeClr val="accent1"/>
            </a:solidFill>
            <a:prstDash val="solid"/>
            <a:round/>
            <a:headEnd type="none" w="med" len="med"/>
            <a:tailEnd type="none" w="med" len="med"/>
          </a:ln>
          <a:effectLst/>
        </p:spPr>
      </p:cxnSp>
      <p:sp>
        <p:nvSpPr>
          <p:cNvPr id="7" name="TextBox 6"/>
          <p:cNvSpPr txBox="1"/>
          <p:nvPr/>
        </p:nvSpPr>
        <p:spPr>
          <a:xfrm>
            <a:off x="6232100" y="6159989"/>
            <a:ext cx="2802430" cy="584776"/>
          </a:xfrm>
          <a:prstGeom prst="rect">
            <a:avLst/>
          </a:prstGeom>
          <a:solidFill>
            <a:schemeClr val="bg1"/>
          </a:solidFill>
        </p:spPr>
        <p:txBody>
          <a:bodyPr wrap="square" rtlCol="0">
            <a:spAutoFit/>
          </a:bodyPr>
          <a:lstStyle/>
          <a:p>
            <a:pPr algn="r"/>
            <a:r>
              <a:rPr lang="en-US" sz="1600" dirty="0" smtClean="0"/>
              <a:t>January 24, 2019</a:t>
            </a:r>
            <a:endParaRPr lang="en-US" sz="1600" dirty="0"/>
          </a:p>
          <a:p>
            <a:pPr algn="r"/>
            <a:r>
              <a:rPr lang="en-US" sz="1600" dirty="0" smtClean="0">
                <a:latin typeface="+mn-lt"/>
              </a:rPr>
              <a:t>www.eia.gov/aeo</a:t>
            </a:r>
            <a:endParaRPr lang="en-US" sz="1600" dirty="0">
              <a:latin typeface="+mn-lt"/>
            </a:endParaRPr>
          </a:p>
        </p:txBody>
      </p:sp>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5900" y="6198796"/>
            <a:ext cx="2485097" cy="507163"/>
          </a:xfrm>
          <a:prstGeom prst="rect">
            <a:avLst/>
          </a:prstGeom>
        </p:spPr>
      </p:pic>
      <p:sp>
        <p:nvSpPr>
          <p:cNvPr id="9" name="TextBox 8"/>
          <p:cNvSpPr txBox="1"/>
          <p:nvPr/>
        </p:nvSpPr>
        <p:spPr>
          <a:xfrm>
            <a:off x="3170785" y="6418917"/>
            <a:ext cx="2802430" cy="338554"/>
          </a:xfrm>
          <a:prstGeom prst="rect">
            <a:avLst/>
          </a:prstGeom>
          <a:noFill/>
        </p:spPr>
        <p:txBody>
          <a:bodyPr wrap="square" rtlCol="0">
            <a:spAutoFit/>
          </a:bodyPr>
          <a:lstStyle/>
          <a:p>
            <a:pPr algn="ctr"/>
            <a:r>
              <a:rPr lang="en-US" sz="1600" b="1" dirty="0">
                <a:solidFill>
                  <a:schemeClr val="accent1"/>
                </a:solidFill>
              </a:rPr>
              <a:t>#</a:t>
            </a:r>
            <a:r>
              <a:rPr lang="en-US" sz="1600" b="1" dirty="0" smtClean="0">
                <a:solidFill>
                  <a:schemeClr val="accent1"/>
                </a:solidFill>
              </a:rPr>
              <a:t>AEO2019</a:t>
            </a:r>
            <a:endParaRPr lang="en-US" sz="1600" b="1" dirty="0">
              <a:solidFill>
                <a:schemeClr val="accent1"/>
              </a:solidFill>
            </a:endParaRPr>
          </a:p>
        </p:txBody>
      </p:sp>
      <p:pic>
        <p:nvPicPr>
          <p:cNvPr id="19" name="Picture 18" descr="greyicon_3.png">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20" name="Picture 19" descr="greyicon_4.png">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21" name="Picture 20" descr="greyicon_5.png">
            <a:hlinkClick r:id="" action="ppaction://noaction"/>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23" name="Picture 22" descr="greyicon_7.png">
            <a:hlinkClick r:id="rId12" action="ppaction://hlinksldjump"/>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24" name="Picture 23">
            <a:hlinkClick r:id="" action="ppaction://noaction"/>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25" name="Picture 24">
            <a:hlinkClick r:id="" action="ppaction://noaction"/>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26" name="Picture 25">
            <a:hlinkClick r:id="" action="ppaction://noaction"/>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27" name="Picture 26" descr="greyicon_1.png">
            <a:hlinkClick r:id="rId17" action="ppaction://hlinksldjump"/>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nvGrpSpPr>
          <p:cNvPr id="28" name="Group 27"/>
          <p:cNvGrpSpPr/>
          <p:nvPr/>
        </p:nvGrpSpPr>
        <p:grpSpPr>
          <a:xfrm>
            <a:off x="282522" y="60070"/>
            <a:ext cx="7592418" cy="657333"/>
            <a:chOff x="282522" y="60070"/>
            <a:chExt cx="7592418" cy="657333"/>
          </a:xfrm>
        </p:grpSpPr>
        <p:pic>
          <p:nvPicPr>
            <p:cNvPr id="29" name="Picture 28" descr="greyicon_3.png">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30" name="Picture 29" descr="greyicon_4.png">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31" name="Picture 30" descr="greyicon_5.png">
              <a:hlinkClick r:id="" action="ppaction://noaction"/>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32" name="Picture 31" descr="greyicon_7.png">
              <a:hlinkClick r:id="" action="ppaction://noaction"/>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33" name="Picture 32">
              <a:hlinkClick r:id="" action="ppaction://noaction"/>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34" name="Picture 33">
              <a:hlinkClick r:id="" action="ppaction://noaction"/>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35" name="Picture 34">
              <a:hlinkClick r:id="" action="ppaction://noaction"/>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36" name="Picture 35" descr="greyicon_1.png">
              <a:hlinkClick r:id="" action="ppaction://noaction"/>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35262171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normAutofit lnSpcReduction="10000"/>
          </a:bodyPr>
          <a:lstStyle/>
          <a:p>
            <a:pPr lvl="0"/>
            <a:r>
              <a:rPr lang="en-US" dirty="0" smtClean="0"/>
              <a:t>In the Reference case, U.S. liquefied natural gas (LNG) exports and pipeline exports to Canada and to Mexico increase until 2030 and then flatten through 2050 as relatively low, stable natural gas prices make U.S. natural gas competitive in North American and global markets.</a:t>
            </a:r>
          </a:p>
          <a:p>
            <a:pPr lvl="0"/>
            <a:r>
              <a:rPr lang="en-US" dirty="0" smtClean="0"/>
              <a:t>After LNG export facilities currently under construction are completed by 2022, U.S. LNG export capacity increases further. Asian demand growth allows U.S. natural gas to remain competitive there. After 2030, U.S. LNG is no longer as competitive because additional suppliers enter the global LNG market, reducing LNG prices and making additional U.S. LNG export capacity uneconomic.  </a:t>
            </a:r>
          </a:p>
          <a:p>
            <a:pPr lvl="0"/>
            <a:r>
              <a:rPr lang="en-US" dirty="0" smtClean="0"/>
              <a:t>Increasing natural gas exports to Mexico are a result of more pipeline infrastructure to and within Mexico, resulting in increased natural gas-fired power generation. By 2030, Mexican domestic natural gas production begins to displace U.S. exports. </a:t>
            </a:r>
          </a:p>
          <a:p>
            <a:pPr lvl="0"/>
            <a:r>
              <a:rPr lang="en-US" dirty="0" smtClean="0"/>
              <a:t>As Canadian natural gas faces competition from relatively low-cost U.S. natural gas, U.S. imports of natural gas from Western Canada continue to decline from historical levels. U.S. exports of natural gas to Eastern Canada continue to increase because of its proximity to U.S. natural gas resources in the Marcellus and Utica plays and because of recent additions to pipeline infrastructure. </a:t>
            </a:r>
          </a:p>
          <a:p>
            <a:endParaRPr lang="en-US" dirty="0"/>
          </a:p>
        </p:txBody>
      </p:sp>
      <p:sp>
        <p:nvSpPr>
          <p:cNvPr id="4" name="Title 3"/>
          <p:cNvSpPr>
            <a:spLocks noGrp="1"/>
          </p:cNvSpPr>
          <p:nvPr>
            <p:ph type="title"/>
          </p:nvPr>
        </p:nvSpPr>
        <p:spPr/>
        <p:txBody>
          <a:bodyPr/>
          <a:lstStyle/>
          <a:p>
            <a:r>
              <a:rPr lang="en-US" dirty="0" smtClean="0"/>
              <a:t>—as liquefied natural gas becomes an increasingly significant export</a:t>
            </a:r>
            <a:endParaRPr lang="en-US" dirty="0"/>
          </a:p>
        </p:txBody>
      </p:sp>
      <p:sp>
        <p:nvSpPr>
          <p:cNvPr id="2" name="Slide Number Placeholder 1"/>
          <p:cNvSpPr>
            <a:spLocks noGrp="1"/>
          </p:cNvSpPr>
          <p:nvPr>
            <p:ph type="sldNum" sz="quarter" idx="4"/>
          </p:nvPr>
        </p:nvSpPr>
        <p:spPr>
          <a:xfrm>
            <a:off x="8636000" y="6419850"/>
            <a:ext cx="508000" cy="365125"/>
          </a:xfrm>
        </p:spPr>
        <p:txBody>
          <a:bodyPr/>
          <a:lstStyle/>
          <a:p>
            <a:fld id="{2D80C5C9-96E0-47EC-B500-37C5FE284639}" type="slidenum">
              <a:rPr lang="en-US" smtClean="0"/>
              <a:pPr/>
              <a:t>16</a:t>
            </a:fld>
            <a:endParaRPr lang="en-US" dirty="0"/>
          </a:p>
        </p:txBody>
      </p:sp>
      <p:grpSp>
        <p:nvGrpSpPr>
          <p:cNvPr id="5" name="Group 4"/>
          <p:cNvGrpSpPr/>
          <p:nvPr/>
        </p:nvGrpSpPr>
        <p:grpSpPr>
          <a:xfrm>
            <a:off x="1295570" y="63335"/>
            <a:ext cx="7592950" cy="665276"/>
            <a:chOff x="1295570" y="63335"/>
            <a:chExt cx="7592950" cy="665276"/>
          </a:xfrm>
        </p:grpSpPr>
        <p:pic>
          <p:nvPicPr>
            <p:cNvPr id="6" name="Picture 5" descr="greyicon_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5308" y="133136"/>
              <a:ext cx="497959" cy="497959"/>
            </a:xfrm>
            <a:prstGeom prst="rect">
              <a:avLst/>
            </a:prstGeom>
          </p:spPr>
        </p:pic>
        <p:pic>
          <p:nvPicPr>
            <p:cNvPr id="7" name="Picture 6" descr="greyicon_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3261" y="131656"/>
              <a:ext cx="500919" cy="500919"/>
            </a:xfrm>
            <a:prstGeom prst="rect">
              <a:avLst/>
            </a:prstGeom>
          </p:spPr>
        </p:pic>
        <p:pic>
          <p:nvPicPr>
            <p:cNvPr id="8" name="Picture 7" descr="greyicon_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9754" y="131656"/>
              <a:ext cx="500919" cy="500919"/>
            </a:xfrm>
            <a:prstGeom prst="rect">
              <a:avLst/>
            </a:prstGeom>
          </p:spPr>
        </p:pic>
        <p:pic>
          <p:nvPicPr>
            <p:cNvPr id="9" name="Picture 8" descr="greyicon_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3066" y="104388"/>
              <a:ext cx="555454" cy="555454"/>
            </a:xfrm>
            <a:prstGeom prst="rect">
              <a:avLst/>
            </a:prstGeom>
          </p:spPr>
        </p:pic>
        <p:pic>
          <p:nvPicPr>
            <p:cNvPr id="10" name="Picture 9" descr="greyicon_7.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570" y="131656"/>
              <a:ext cx="500918" cy="500918"/>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56795" y="78637"/>
              <a:ext cx="594312" cy="606957"/>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9276" y="63335"/>
              <a:ext cx="651415" cy="665276"/>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4057" y="75762"/>
              <a:ext cx="599941" cy="612706"/>
            </a:xfrm>
            <a:prstGeom prst="rect">
              <a:avLst/>
            </a:prstGeom>
          </p:spPr>
        </p:pic>
      </p:grpSp>
    </p:spTree>
    <p:extLst>
      <p:ext uri="{BB962C8B-B14F-4D97-AF65-F5344CB8AC3E}">
        <p14:creationId xmlns:p14="http://schemas.microsoft.com/office/powerpoint/2010/main" val="3476559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2D80C5C9-96E0-47EC-B500-37C5FE284639}" type="slidenum">
              <a:rPr lang="en-US" smtClean="0"/>
              <a:pPr/>
              <a:t>17</a:t>
            </a:fld>
            <a:endParaRPr lang="en-US" dirty="0"/>
          </a:p>
        </p:txBody>
      </p:sp>
      <p:sp>
        <p:nvSpPr>
          <p:cNvPr id="5" name="Title 4"/>
          <p:cNvSpPr>
            <a:spLocks noGrp="1"/>
          </p:cNvSpPr>
          <p:nvPr>
            <p:ph type="title"/>
          </p:nvPr>
        </p:nvSpPr>
        <p:spPr/>
        <p:txBody>
          <a:bodyPr/>
          <a:lstStyle/>
          <a:p>
            <a:r>
              <a:rPr lang="en-US" smtClean="0"/>
              <a:t>Electricity generation from natural gas and renewables increases, and the shares of nuclear and coal generation decrease—</a:t>
            </a:r>
            <a:endParaRPr lang="en-US" dirty="0"/>
          </a:p>
        </p:txBody>
      </p:sp>
      <p:graphicFrame>
        <p:nvGraphicFramePr>
          <p:cNvPr id="6" name="Content Placeholder 5"/>
          <p:cNvGraphicFramePr>
            <a:graphicFrameLocks noGrp="1"/>
          </p:cNvGraphicFramePr>
          <p:nvPr>
            <p:ph sz="quarter" idx="12"/>
            <p:extLst>
              <p:ext uri="{D42A27DB-BD31-4B8C-83A1-F6EECF244321}">
                <p14:modId xmlns:p14="http://schemas.microsoft.com/office/powerpoint/2010/main" val="513846015"/>
              </p:ext>
            </p:extLst>
          </p:nvPr>
        </p:nvGraphicFramePr>
        <p:xfrm>
          <a:off x="238124" y="1606964"/>
          <a:ext cx="4716829" cy="457317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ontent Placeholder 6"/>
          <p:cNvGraphicFramePr>
            <a:graphicFrameLocks noGrp="1"/>
          </p:cNvGraphicFramePr>
          <p:nvPr>
            <p:ph sz="quarter" idx="13"/>
            <p:extLst>
              <p:ext uri="{D42A27DB-BD31-4B8C-83A1-F6EECF244321}">
                <p14:modId xmlns:p14="http://schemas.microsoft.com/office/powerpoint/2010/main" val="3820969877"/>
              </p:ext>
            </p:extLst>
          </p:nvPr>
        </p:nvGraphicFramePr>
        <p:xfrm>
          <a:off x="4816475" y="1689100"/>
          <a:ext cx="4327525" cy="4491038"/>
        </p:xfrm>
        <a:graphic>
          <a:graphicData uri="http://schemas.openxmlformats.org/drawingml/2006/chart">
            <c:chart xmlns:c="http://schemas.openxmlformats.org/drawingml/2006/chart" xmlns:r="http://schemas.openxmlformats.org/officeDocument/2006/relationships" r:id="rId3"/>
          </a:graphicData>
        </a:graphic>
      </p:graphicFrame>
      <p:grpSp>
        <p:nvGrpSpPr>
          <p:cNvPr id="8" name="Group 7"/>
          <p:cNvGrpSpPr/>
          <p:nvPr/>
        </p:nvGrpSpPr>
        <p:grpSpPr>
          <a:xfrm>
            <a:off x="1295570" y="63335"/>
            <a:ext cx="7592950" cy="665276"/>
            <a:chOff x="1295570" y="63335"/>
            <a:chExt cx="7592950" cy="665276"/>
          </a:xfrm>
        </p:grpSpPr>
        <p:pic>
          <p:nvPicPr>
            <p:cNvPr id="9" name="Picture 8" descr="greyicon_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5308" y="133136"/>
              <a:ext cx="497959" cy="497959"/>
            </a:xfrm>
            <a:prstGeom prst="rect">
              <a:avLst/>
            </a:prstGeom>
          </p:spPr>
        </p:pic>
        <p:pic>
          <p:nvPicPr>
            <p:cNvPr id="10" name="Picture 9" descr="greyicon_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3261" y="131656"/>
              <a:ext cx="500919" cy="500919"/>
            </a:xfrm>
            <a:prstGeom prst="rect">
              <a:avLst/>
            </a:prstGeom>
          </p:spPr>
        </p:pic>
        <p:pic>
          <p:nvPicPr>
            <p:cNvPr id="11" name="Picture 10" descr="greyicon_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9754" y="131656"/>
              <a:ext cx="500919" cy="500919"/>
            </a:xfrm>
            <a:prstGeom prst="rect">
              <a:avLst/>
            </a:prstGeom>
          </p:spPr>
        </p:pic>
        <p:pic>
          <p:nvPicPr>
            <p:cNvPr id="12" name="Picture 11" descr="greyicon_6.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33066" y="104388"/>
              <a:ext cx="555454" cy="555454"/>
            </a:xfrm>
            <a:prstGeom prst="rect">
              <a:avLst/>
            </a:prstGeom>
          </p:spPr>
        </p:pic>
        <p:pic>
          <p:nvPicPr>
            <p:cNvPr id="13" name="Picture 12" descr="greyicon_7.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95570" y="131656"/>
              <a:ext cx="500918" cy="500918"/>
            </a:xfrm>
            <a:prstGeom prst="rect">
              <a:avLst/>
            </a:prstGeom>
          </p:spPr>
        </p:pic>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56795" y="78637"/>
              <a:ext cx="594312" cy="606957"/>
            </a:xfrm>
            <a:prstGeom prst="rect">
              <a:avLst/>
            </a:prstGeom>
          </p:spPr>
        </p:pic>
        <p:pic>
          <p:nvPicPr>
            <p:cNvPr id="15" name="Picture 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59276" y="63335"/>
              <a:ext cx="651415" cy="665276"/>
            </a:xfrm>
            <a:prstGeom prst="rect">
              <a:avLst/>
            </a:prstGeom>
          </p:spPr>
        </p:pic>
        <p:pic>
          <p:nvPicPr>
            <p:cNvPr id="16" name="Picture 1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54057" y="75762"/>
              <a:ext cx="599941" cy="612706"/>
            </a:xfrm>
            <a:prstGeom prst="rect">
              <a:avLst/>
            </a:prstGeom>
          </p:spPr>
        </p:pic>
      </p:grpSp>
    </p:spTree>
    <p:extLst>
      <p:ext uri="{BB962C8B-B14F-4D97-AF65-F5344CB8AC3E}">
        <p14:creationId xmlns:p14="http://schemas.microsoft.com/office/powerpoint/2010/main" val="3337970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normAutofit lnSpcReduction="10000"/>
          </a:bodyPr>
          <a:lstStyle/>
          <a:p>
            <a:pPr lvl="0"/>
            <a:r>
              <a:rPr lang="en-US" dirty="0" smtClean="0"/>
              <a:t>The continuing decline in natural gas prices and increasing penetration of renewable electricity generation have resulted in lower wholesale electricity prices, changes in utilization rates, and operating losses for a large number of baseload coal and nuclear generators. </a:t>
            </a:r>
          </a:p>
          <a:p>
            <a:pPr lvl="0"/>
            <a:r>
              <a:rPr lang="en-US" dirty="0" smtClean="0"/>
              <a:t>Generation from both coal and nuclear is expected to decline in all cases. In the Reference case, from a 28% share in 2018, coal generation drops to 17% of total generation by 2050. Nuclear generation declines from a 19% share of total generation in 2018 to 12% by 2050. The share of natural gas generation rises from 34% in 2018 to 39% in 2050, and the share of renewable generation increases from 18% to 31%. </a:t>
            </a:r>
          </a:p>
          <a:p>
            <a:pPr lvl="0"/>
            <a:r>
              <a:rPr lang="en-US" dirty="0" smtClean="0"/>
              <a:t>Assumptions of declining costs and improving performance make wind and solar increasingly competitive compared with other renewable resources in the Reference case. Most of the wind generation increase occurs in the near term, when new projects enter service ahead of the expiration of key federal production tax credits.</a:t>
            </a:r>
          </a:p>
          <a:p>
            <a:pPr lvl="0"/>
            <a:r>
              <a:rPr lang="en-US" dirty="0" smtClean="0"/>
              <a:t>Solar Investment </a:t>
            </a:r>
            <a:r>
              <a:rPr lang="en-US" dirty="0"/>
              <a:t>T</a:t>
            </a:r>
            <a:r>
              <a:rPr lang="en-US" dirty="0" smtClean="0"/>
              <a:t>ax Credits (ITC) phase down after 2024, but solar generation growth continues because the costs for solar continue to fall faster than for other sources.</a:t>
            </a:r>
            <a:endParaRPr lang="en-US" dirty="0"/>
          </a:p>
        </p:txBody>
      </p:sp>
      <p:sp>
        <p:nvSpPr>
          <p:cNvPr id="4" name="Title 3"/>
          <p:cNvSpPr>
            <a:spLocks noGrp="1"/>
          </p:cNvSpPr>
          <p:nvPr>
            <p:ph type="title"/>
          </p:nvPr>
        </p:nvSpPr>
        <p:spPr/>
        <p:txBody>
          <a:bodyPr/>
          <a:lstStyle/>
          <a:p>
            <a:r>
              <a:rPr lang="en-US" smtClean="0"/>
              <a:t/>
            </a:r>
            <a:br>
              <a:rPr lang="en-US" smtClean="0"/>
            </a:br>
            <a:r>
              <a:rPr lang="en-US" smtClean="0"/>
              <a:t/>
            </a:r>
            <a:br>
              <a:rPr lang="en-US" smtClean="0"/>
            </a:br>
            <a:r>
              <a:rPr lang="en-US" smtClean="0"/>
              <a:t/>
            </a:r>
            <a:br>
              <a:rPr lang="en-US" smtClean="0"/>
            </a:br>
            <a:r>
              <a:rPr lang="en-US" smtClean="0"/>
              <a:t/>
            </a:r>
            <a:br>
              <a:rPr lang="en-US" smtClean="0"/>
            </a:br>
            <a:r>
              <a:rPr lang="en-US" smtClean="0"/>
              <a:t/>
            </a:r>
            <a:br>
              <a:rPr lang="en-US" smtClean="0"/>
            </a:br>
            <a:r>
              <a:rPr lang="en-US" smtClean="0"/>
              <a:t/>
            </a:r>
            <a:br>
              <a:rPr lang="en-US" smtClean="0"/>
            </a:br>
            <a:r>
              <a:rPr lang="en-US" smtClean="0"/>
              <a:t>—as lower natural gas prices and declining costs of renewable capacity make these fuels increasingly competitive</a:t>
            </a:r>
            <a:endParaRPr lang="en-US" dirty="0"/>
          </a:p>
        </p:txBody>
      </p:sp>
      <p:sp>
        <p:nvSpPr>
          <p:cNvPr id="2" name="Slide Number Placeholder 1"/>
          <p:cNvSpPr>
            <a:spLocks noGrp="1"/>
          </p:cNvSpPr>
          <p:nvPr>
            <p:ph type="sldNum" sz="quarter" idx="4"/>
          </p:nvPr>
        </p:nvSpPr>
        <p:spPr>
          <a:xfrm>
            <a:off x="8636000" y="6419850"/>
            <a:ext cx="508000" cy="365125"/>
          </a:xfrm>
        </p:spPr>
        <p:txBody>
          <a:bodyPr/>
          <a:lstStyle/>
          <a:p>
            <a:fld id="{2D80C5C9-96E0-47EC-B500-37C5FE284639}" type="slidenum">
              <a:rPr lang="en-US" smtClean="0"/>
              <a:pPr/>
              <a:t>18</a:t>
            </a:fld>
            <a:endParaRPr lang="en-US" dirty="0"/>
          </a:p>
        </p:txBody>
      </p:sp>
      <p:grpSp>
        <p:nvGrpSpPr>
          <p:cNvPr id="5" name="Group 4"/>
          <p:cNvGrpSpPr/>
          <p:nvPr/>
        </p:nvGrpSpPr>
        <p:grpSpPr>
          <a:xfrm>
            <a:off x="1295570" y="63335"/>
            <a:ext cx="7592950" cy="665276"/>
            <a:chOff x="1295570" y="63335"/>
            <a:chExt cx="7592950" cy="665276"/>
          </a:xfrm>
        </p:grpSpPr>
        <p:pic>
          <p:nvPicPr>
            <p:cNvPr id="6" name="Picture 5" descr="greyicon_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5308" y="133136"/>
              <a:ext cx="497959" cy="497959"/>
            </a:xfrm>
            <a:prstGeom prst="rect">
              <a:avLst/>
            </a:prstGeom>
          </p:spPr>
        </p:pic>
        <p:pic>
          <p:nvPicPr>
            <p:cNvPr id="7" name="Picture 6" descr="greyicon_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3261" y="131656"/>
              <a:ext cx="500919" cy="500919"/>
            </a:xfrm>
            <a:prstGeom prst="rect">
              <a:avLst/>
            </a:prstGeom>
          </p:spPr>
        </p:pic>
        <p:pic>
          <p:nvPicPr>
            <p:cNvPr id="8" name="Picture 7" descr="greyicon_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9754" y="131656"/>
              <a:ext cx="500919" cy="500919"/>
            </a:xfrm>
            <a:prstGeom prst="rect">
              <a:avLst/>
            </a:prstGeom>
          </p:spPr>
        </p:pic>
        <p:pic>
          <p:nvPicPr>
            <p:cNvPr id="9" name="Picture 8" descr="greyicon_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3066" y="104388"/>
              <a:ext cx="555454" cy="555454"/>
            </a:xfrm>
            <a:prstGeom prst="rect">
              <a:avLst/>
            </a:prstGeom>
          </p:spPr>
        </p:pic>
        <p:pic>
          <p:nvPicPr>
            <p:cNvPr id="10" name="Picture 9" descr="greyicon_7.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570" y="131656"/>
              <a:ext cx="500918" cy="500918"/>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56795" y="78637"/>
              <a:ext cx="594312" cy="606957"/>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9276" y="63335"/>
              <a:ext cx="651415" cy="665276"/>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4057" y="75762"/>
              <a:ext cx="599941" cy="612706"/>
            </a:xfrm>
            <a:prstGeom prst="rect">
              <a:avLst/>
            </a:prstGeom>
          </p:spPr>
        </p:pic>
      </p:grpSp>
    </p:spTree>
    <p:extLst>
      <p:ext uri="{BB962C8B-B14F-4D97-AF65-F5344CB8AC3E}">
        <p14:creationId xmlns:p14="http://schemas.microsoft.com/office/powerpoint/2010/main" val="38974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2D80C5C9-96E0-47EC-B500-37C5FE284639}" type="slidenum">
              <a:rPr lang="en-US" smtClean="0"/>
              <a:pPr/>
              <a:t>19</a:t>
            </a:fld>
            <a:endParaRPr lang="en-US" dirty="0"/>
          </a:p>
        </p:txBody>
      </p:sp>
      <p:sp>
        <p:nvSpPr>
          <p:cNvPr id="5" name="Title 4"/>
          <p:cNvSpPr>
            <a:spLocks noGrp="1"/>
          </p:cNvSpPr>
          <p:nvPr>
            <p:ph type="title"/>
          </p:nvPr>
        </p:nvSpPr>
        <p:spPr/>
        <p:txBody>
          <a:bodyPr/>
          <a:lstStyle/>
          <a:p>
            <a:r>
              <a:rPr lang="en-US" smtClean="0"/>
              <a:t>End-use activities grow, and energy intensities decrease in all sectors in the Reference case—</a:t>
            </a:r>
            <a:endParaRPr lang="en-US" dirty="0"/>
          </a:p>
        </p:txBody>
      </p:sp>
      <p:graphicFrame>
        <p:nvGraphicFramePr>
          <p:cNvPr id="7" name="Content Placeholder 6"/>
          <p:cNvGraphicFramePr>
            <a:graphicFrameLocks noGrp="1"/>
          </p:cNvGraphicFramePr>
          <p:nvPr>
            <p:ph sz="quarter" idx="12"/>
            <p:extLst>
              <p:ext uri="{D42A27DB-BD31-4B8C-83A1-F6EECF244321}">
                <p14:modId xmlns:p14="http://schemas.microsoft.com/office/powerpoint/2010/main" val="4231886792"/>
              </p:ext>
            </p:extLst>
          </p:nvPr>
        </p:nvGraphicFramePr>
        <p:xfrm>
          <a:off x="260350" y="2154238"/>
          <a:ext cx="1736725" cy="36576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ontent Placeholder 8"/>
          <p:cNvGraphicFramePr>
            <a:graphicFrameLocks noGrp="1"/>
          </p:cNvGraphicFramePr>
          <p:nvPr>
            <p:ph sz="quarter" idx="13"/>
            <p:extLst/>
          </p:nvPr>
        </p:nvGraphicFramePr>
        <p:xfrm>
          <a:off x="2079625" y="2154238"/>
          <a:ext cx="1646238" cy="36576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ontent Placeholder 9"/>
          <p:cNvGraphicFramePr>
            <a:graphicFrameLocks noGrp="1"/>
          </p:cNvGraphicFramePr>
          <p:nvPr>
            <p:ph sz="quarter" idx="14"/>
            <p:extLst/>
          </p:nvPr>
        </p:nvGraphicFramePr>
        <p:xfrm>
          <a:off x="3832225" y="2154238"/>
          <a:ext cx="1644650" cy="3657600"/>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2"/>
          <p:cNvSpPr txBox="1"/>
          <p:nvPr/>
        </p:nvSpPr>
        <p:spPr bwMode="auto">
          <a:xfrm>
            <a:off x="260350" y="1697038"/>
            <a:ext cx="8229600" cy="457200"/>
          </a:xfrm>
          <a:prstGeom prst="rect">
            <a:avLst/>
          </a:prstGeom>
          <a:solidFill>
            <a:schemeClr val="bg1"/>
          </a:solidFill>
          <a:ln w="9525">
            <a:noFill/>
            <a:miter lim="800000"/>
            <a:headEnd/>
            <a:tailEnd/>
          </a:ln>
        </p:spPr>
        <p:txBody>
          <a:bodyPr wrap="square" lIns="0" tIns="0" rIns="0" rtlCol="0" anchor="t">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eaLnBrk="0" hangingPunct="0"/>
            <a:r>
              <a:rPr lang="en-US" sz="1400" b="1" i="0" dirty="0" smtClean="0">
                <a:solidFill>
                  <a:srgbClr val="333333"/>
                </a:solidFill>
                <a:latin typeface="+mn-lt"/>
                <a:ea typeface="Times New Roman" charset="0"/>
                <a:cs typeface="Times New Roman" charset="0"/>
              </a:rPr>
              <a:t>Indexed end-use demand</a:t>
            </a:r>
            <a:r>
              <a:rPr lang="en-US" sz="1400" b="1" i="0" baseline="0" dirty="0" smtClean="0">
                <a:solidFill>
                  <a:srgbClr val="333333"/>
                </a:solidFill>
                <a:latin typeface="+mn-lt"/>
                <a:ea typeface="Times New Roman" charset="0"/>
                <a:cs typeface="Times New Roman" charset="0"/>
              </a:rPr>
              <a:t> drivers</a:t>
            </a:r>
            <a:r>
              <a:rPr lang="en-US" sz="1400" b="1" i="0" dirty="0" smtClean="0">
                <a:solidFill>
                  <a:srgbClr val="333333"/>
                </a:solidFill>
                <a:latin typeface="+mn-lt"/>
                <a:ea typeface="Times New Roman" charset="0"/>
                <a:cs typeface="Times New Roman" charset="0"/>
              </a:rPr>
              <a:t> and energy intensities</a:t>
            </a:r>
            <a:r>
              <a:rPr lang="en-US" sz="1400" b="1" i="0" baseline="0" dirty="0" smtClean="0">
                <a:solidFill>
                  <a:srgbClr val="333333"/>
                </a:solidFill>
                <a:latin typeface="+mn-lt"/>
                <a:ea typeface="Times New Roman" charset="0"/>
                <a:cs typeface="Times New Roman" charset="0"/>
              </a:rPr>
              <a:t> by sector (2018–50) (Reference case)</a:t>
            </a:r>
          </a:p>
          <a:p>
            <a:pPr eaLnBrk="0" hangingPunct="0"/>
            <a:r>
              <a:rPr lang="en-US" sz="1400" b="0" i="0" baseline="0" dirty="0" smtClean="0">
                <a:solidFill>
                  <a:srgbClr val="333333"/>
                </a:solidFill>
                <a:latin typeface="+mn-lt"/>
                <a:ea typeface="Times New Roman" charset="0"/>
                <a:cs typeface="Times New Roman" charset="0"/>
              </a:rPr>
              <a:t>index (2018=1.0)</a:t>
            </a:r>
            <a:endParaRPr lang="en-US" sz="1400" b="0" i="0" dirty="0" smtClean="0">
              <a:solidFill>
                <a:srgbClr val="333333"/>
              </a:solidFill>
              <a:latin typeface="+mn-lt"/>
              <a:ea typeface="Times New Roman" charset="0"/>
              <a:cs typeface="Times New Roman" charset="0"/>
            </a:endParaRPr>
          </a:p>
        </p:txBody>
      </p:sp>
      <p:sp>
        <p:nvSpPr>
          <p:cNvPr id="12" name="TextBox 13"/>
          <p:cNvSpPr txBox="1"/>
          <p:nvPr/>
        </p:nvSpPr>
        <p:spPr bwMode="auto">
          <a:xfrm>
            <a:off x="260350" y="5933661"/>
            <a:ext cx="8188302" cy="420062"/>
          </a:xfrm>
          <a:prstGeom prst="rect">
            <a:avLst/>
          </a:prstGeom>
          <a:noFill/>
          <a:ln w="9525">
            <a:noFill/>
            <a:miter lim="800000"/>
            <a:headEnd/>
            <a:tailEnd/>
          </a:ln>
        </p:spPr>
        <p:txBody>
          <a:bodyPr wrap="square" lIns="0" tIns="0" rIns="0" rtlCol="0" anchor="t">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eaLnBrk="0" hangingPunct="0"/>
            <a:r>
              <a:rPr lang="en-US" sz="1200" b="0" i="0" dirty="0" smtClean="0">
                <a:solidFill>
                  <a:srgbClr val="333333"/>
                </a:solidFill>
                <a:latin typeface="+mn-lt"/>
                <a:ea typeface="Times New Roman" charset="0"/>
                <a:cs typeface="Times New Roman" charset="0"/>
              </a:rPr>
              <a:t>Note: Energy intensities are a</a:t>
            </a:r>
            <a:r>
              <a:rPr lang="en-US" sz="1200" b="0" i="0" baseline="0" dirty="0" smtClean="0">
                <a:solidFill>
                  <a:srgbClr val="333333"/>
                </a:solidFill>
                <a:latin typeface="+mn-lt"/>
                <a:ea typeface="Times New Roman" charset="0"/>
                <a:cs typeface="Times New Roman" charset="0"/>
              </a:rPr>
              <a:t> lighter shade of the same color as the respective demand, and they </a:t>
            </a:r>
            <a:r>
              <a:rPr lang="en-US" sz="1200" b="0" i="0" dirty="0" smtClean="0">
                <a:solidFill>
                  <a:srgbClr val="333333"/>
                </a:solidFill>
                <a:latin typeface="+mn-lt"/>
                <a:ea typeface="Times New Roman" charset="0"/>
                <a:cs typeface="Times New Roman" charset="0"/>
              </a:rPr>
              <a:t>are calculated as energy</a:t>
            </a:r>
            <a:r>
              <a:rPr lang="en-US" sz="1200" b="0" i="0" baseline="0" dirty="0" smtClean="0">
                <a:solidFill>
                  <a:srgbClr val="333333"/>
                </a:solidFill>
                <a:latin typeface="+mn-lt"/>
                <a:ea typeface="Times New Roman" charset="0"/>
                <a:cs typeface="Times New Roman" charset="0"/>
              </a:rPr>
              <a:t> used per unit of respective demand.</a:t>
            </a:r>
            <a:endParaRPr lang="en-US" sz="1200" b="0" i="0" dirty="0" smtClean="0">
              <a:solidFill>
                <a:srgbClr val="333333"/>
              </a:solidFill>
              <a:latin typeface="+mn-lt"/>
              <a:ea typeface="Times New Roman" charset="0"/>
              <a:cs typeface="Times New Roman" charset="0"/>
            </a:endParaRPr>
          </a:p>
        </p:txBody>
      </p:sp>
      <p:graphicFrame>
        <p:nvGraphicFramePr>
          <p:cNvPr id="13" name="Content Placeholder 6"/>
          <p:cNvGraphicFramePr>
            <a:graphicFrameLocks/>
          </p:cNvGraphicFramePr>
          <p:nvPr>
            <p:extLst>
              <p:ext uri="{D42A27DB-BD31-4B8C-83A1-F6EECF244321}">
                <p14:modId xmlns:p14="http://schemas.microsoft.com/office/powerpoint/2010/main" val="2003067638"/>
              </p:ext>
            </p:extLst>
          </p:nvPr>
        </p:nvGraphicFramePr>
        <p:xfrm>
          <a:off x="5561013" y="2154238"/>
          <a:ext cx="1646237" cy="36576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4" name="Content Placeholder 8"/>
          <p:cNvGraphicFramePr>
            <a:graphicFrameLocks/>
          </p:cNvGraphicFramePr>
          <p:nvPr>
            <p:extLst>
              <p:ext uri="{D42A27DB-BD31-4B8C-83A1-F6EECF244321}">
                <p14:modId xmlns:p14="http://schemas.microsoft.com/office/powerpoint/2010/main" val="4075903148"/>
              </p:ext>
            </p:extLst>
          </p:nvPr>
        </p:nvGraphicFramePr>
        <p:xfrm>
          <a:off x="7304088" y="2154238"/>
          <a:ext cx="1644650" cy="3657600"/>
        </p:xfrm>
        <a:graphic>
          <a:graphicData uri="http://schemas.openxmlformats.org/drawingml/2006/chart">
            <c:chart xmlns:c="http://schemas.openxmlformats.org/drawingml/2006/chart" xmlns:r="http://schemas.openxmlformats.org/officeDocument/2006/relationships" r:id="rId6"/>
          </a:graphicData>
        </a:graphic>
      </p:graphicFrame>
      <p:cxnSp>
        <p:nvCxnSpPr>
          <p:cNvPr id="15" name="Straight Connector 14"/>
          <p:cNvCxnSpPr/>
          <p:nvPr/>
        </p:nvCxnSpPr>
        <p:spPr>
          <a:xfrm>
            <a:off x="678208" y="5189349"/>
            <a:ext cx="80828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1295570" y="63335"/>
            <a:ext cx="7592950" cy="665276"/>
            <a:chOff x="1295570" y="63335"/>
            <a:chExt cx="7592950" cy="665276"/>
          </a:xfrm>
        </p:grpSpPr>
        <p:pic>
          <p:nvPicPr>
            <p:cNvPr id="17" name="Picture 16" descr="greyicon_3.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85308" y="133136"/>
              <a:ext cx="497959" cy="497959"/>
            </a:xfrm>
            <a:prstGeom prst="rect">
              <a:avLst/>
            </a:prstGeom>
          </p:spPr>
        </p:pic>
        <p:pic>
          <p:nvPicPr>
            <p:cNvPr id="18" name="Picture 17" descr="greyicon_4.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83261" y="131656"/>
              <a:ext cx="500919" cy="500919"/>
            </a:xfrm>
            <a:prstGeom prst="rect">
              <a:avLst/>
            </a:prstGeom>
          </p:spPr>
        </p:pic>
        <p:pic>
          <p:nvPicPr>
            <p:cNvPr id="19" name="Picture 18" descr="greyicon_5.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09754" y="131656"/>
              <a:ext cx="500919" cy="500919"/>
            </a:xfrm>
            <a:prstGeom prst="rect">
              <a:avLst/>
            </a:prstGeom>
          </p:spPr>
        </p:pic>
        <p:pic>
          <p:nvPicPr>
            <p:cNvPr id="20" name="Picture 19" descr="greyicon_6.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33066" y="104388"/>
              <a:ext cx="555454" cy="555454"/>
            </a:xfrm>
            <a:prstGeom prst="rect">
              <a:avLst/>
            </a:prstGeom>
          </p:spPr>
        </p:pic>
        <p:pic>
          <p:nvPicPr>
            <p:cNvPr id="21" name="Picture 20" descr="greyicon_7.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95570" y="131656"/>
              <a:ext cx="500918" cy="500918"/>
            </a:xfrm>
            <a:prstGeom prst="rect">
              <a:avLst/>
            </a:prstGeom>
          </p:spPr>
        </p:pic>
        <p:pic>
          <p:nvPicPr>
            <p:cNvPr id="22" name="Picture 2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56795" y="78637"/>
              <a:ext cx="594312" cy="606957"/>
            </a:xfrm>
            <a:prstGeom prst="rect">
              <a:avLst/>
            </a:prstGeom>
          </p:spPr>
        </p:pic>
        <p:pic>
          <p:nvPicPr>
            <p:cNvPr id="23" name="Picture 2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259276" y="63335"/>
              <a:ext cx="651415" cy="665276"/>
            </a:xfrm>
            <a:prstGeom prst="rect">
              <a:avLst/>
            </a:prstGeom>
          </p:spPr>
        </p:pic>
        <p:pic>
          <p:nvPicPr>
            <p:cNvPr id="24" name="Picture 2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254057" y="75762"/>
              <a:ext cx="599941" cy="612706"/>
            </a:xfrm>
            <a:prstGeom prst="rect">
              <a:avLst/>
            </a:prstGeom>
          </p:spPr>
        </p:pic>
      </p:grpSp>
      <p:sp>
        <p:nvSpPr>
          <p:cNvPr id="25" name="TextBox 1"/>
          <p:cNvSpPr txBox="1"/>
          <p:nvPr/>
        </p:nvSpPr>
        <p:spPr bwMode="auto">
          <a:xfrm>
            <a:off x="6682897" y="2884910"/>
            <a:ext cx="1242382" cy="455189"/>
          </a:xfrm>
          <a:prstGeom prst="rect">
            <a:avLst/>
          </a:prstGeom>
          <a:noFill/>
          <a:ln w="9525">
            <a:noFill/>
            <a:miter lim="800000"/>
            <a:headEnd/>
            <a:tailEnd/>
          </a:ln>
        </p:spPr>
        <p:txBody>
          <a:bodyPr wrap="square" lIns="0" tIns="0" rIns="0" rtlCol="0">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eaLnBrk="0" hangingPunct="0"/>
            <a:r>
              <a:rPr lang="en-US" sz="1400" b="1" i="0" dirty="0" smtClean="0">
                <a:solidFill>
                  <a:schemeClr val="accent3"/>
                </a:solidFill>
                <a:latin typeface="Arial (body)"/>
                <a:ea typeface="Times New Roman" charset="0"/>
                <a:cs typeface="Times New Roman" charset="0"/>
              </a:rPr>
              <a:t>highway vehicle miles</a:t>
            </a:r>
          </a:p>
        </p:txBody>
      </p:sp>
      <p:cxnSp>
        <p:nvCxnSpPr>
          <p:cNvPr id="3" name="Straight Connector 2"/>
          <p:cNvCxnSpPr/>
          <p:nvPr/>
        </p:nvCxnSpPr>
        <p:spPr>
          <a:xfrm flipV="1">
            <a:off x="6195701" y="3905430"/>
            <a:ext cx="290557" cy="34541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89226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06" y="1524628"/>
            <a:ext cx="8827864" cy="755794"/>
          </a:xfrm>
        </p:spPr>
        <p:txBody>
          <a:bodyPr/>
          <a:lstStyle/>
          <a:p>
            <a:pPr algn="ctr"/>
            <a:r>
              <a:rPr lang="en-US" dirty="0" smtClean="0"/>
              <a:t>Annual Energy Outlook 2019</a:t>
            </a:r>
            <a:br>
              <a:rPr lang="en-US" dirty="0" smtClean="0"/>
            </a:br>
            <a:r>
              <a:rPr lang="en-US" sz="2000" dirty="0" smtClean="0"/>
              <a:t>with projections to 2050</a:t>
            </a:r>
            <a:br>
              <a:rPr lang="en-US" sz="2000" dirty="0" smtClean="0"/>
            </a:br>
            <a:r>
              <a:rPr lang="en-US" sz="2000" dirty="0"/>
              <a:t/>
            </a:r>
            <a:br>
              <a:rPr lang="en-US" sz="2000" dirty="0"/>
            </a:br>
            <a:r>
              <a:rPr lang="en-US" sz="2000" dirty="0" smtClean="0"/>
              <a:t>January 2019</a:t>
            </a:r>
            <a:endParaRPr lang="en-US" sz="2000" dirty="0"/>
          </a:p>
        </p:txBody>
      </p:sp>
      <p:sp>
        <p:nvSpPr>
          <p:cNvPr id="3" name="Text Placeholder 2"/>
          <p:cNvSpPr>
            <a:spLocks noGrp="1"/>
          </p:cNvSpPr>
          <p:nvPr>
            <p:ph type="body" sz="quarter" idx="12"/>
          </p:nvPr>
        </p:nvSpPr>
        <p:spPr>
          <a:xfrm>
            <a:off x="60905" y="2370137"/>
            <a:ext cx="8693239" cy="4487863"/>
          </a:xfrm>
        </p:spPr>
        <p:txBody>
          <a:bodyPr/>
          <a:lstStyle/>
          <a:p>
            <a:pPr marL="0" indent="0" algn="ctr">
              <a:lnSpc>
                <a:spcPct val="100000"/>
              </a:lnSpc>
              <a:spcBef>
                <a:spcPts val="0"/>
              </a:spcBef>
              <a:spcAft>
                <a:spcPts val="0"/>
              </a:spcAft>
              <a:buNone/>
            </a:pPr>
            <a:r>
              <a:rPr lang="en-US" dirty="0" smtClean="0"/>
              <a:t>U.S. Energy Information Administration</a:t>
            </a:r>
          </a:p>
          <a:p>
            <a:pPr marL="0" indent="0" algn="ctr">
              <a:lnSpc>
                <a:spcPct val="100000"/>
              </a:lnSpc>
              <a:spcBef>
                <a:spcPts val="0"/>
              </a:spcBef>
              <a:spcAft>
                <a:spcPts val="0"/>
              </a:spcAft>
              <a:buNone/>
            </a:pPr>
            <a:r>
              <a:rPr lang="en-US" dirty="0" smtClean="0"/>
              <a:t>Office of Energy Analysis</a:t>
            </a:r>
          </a:p>
          <a:p>
            <a:pPr marL="0" indent="0" algn="ctr">
              <a:lnSpc>
                <a:spcPct val="100000"/>
              </a:lnSpc>
              <a:spcBef>
                <a:spcPts val="0"/>
              </a:spcBef>
              <a:spcAft>
                <a:spcPts val="0"/>
              </a:spcAft>
              <a:buNone/>
            </a:pPr>
            <a:r>
              <a:rPr lang="en-US" dirty="0" smtClean="0"/>
              <a:t>U.S. Department of Energy</a:t>
            </a:r>
          </a:p>
          <a:p>
            <a:pPr marL="0" indent="0" algn="ctr">
              <a:lnSpc>
                <a:spcPct val="100000"/>
              </a:lnSpc>
              <a:spcBef>
                <a:spcPts val="0"/>
              </a:spcBef>
              <a:spcAft>
                <a:spcPts val="0"/>
              </a:spcAft>
              <a:buNone/>
            </a:pPr>
            <a:r>
              <a:rPr lang="en-US" dirty="0" smtClean="0"/>
              <a:t>Washington, DC 20585</a:t>
            </a:r>
          </a:p>
          <a:p>
            <a:pPr marL="0" indent="0" algn="ctr">
              <a:lnSpc>
                <a:spcPct val="100000"/>
              </a:lnSpc>
              <a:spcBef>
                <a:spcPts val="0"/>
              </a:spcBef>
              <a:spcAft>
                <a:spcPts val="0"/>
              </a:spcAft>
              <a:buNone/>
            </a:pPr>
            <a:endParaRPr lang="en-US" dirty="0"/>
          </a:p>
          <a:p>
            <a:pPr marL="0" indent="0" algn="ctr">
              <a:lnSpc>
                <a:spcPct val="100000"/>
              </a:lnSpc>
              <a:spcBef>
                <a:spcPts val="0"/>
              </a:spcBef>
              <a:spcAft>
                <a:spcPts val="0"/>
              </a:spcAft>
              <a:buNone/>
            </a:pPr>
            <a:endParaRPr lang="en-US" dirty="0" smtClean="0"/>
          </a:p>
          <a:p>
            <a:pPr marL="0" indent="0" algn="ctr">
              <a:lnSpc>
                <a:spcPct val="100000"/>
              </a:lnSpc>
              <a:spcBef>
                <a:spcPts val="0"/>
              </a:spcBef>
              <a:spcAft>
                <a:spcPts val="0"/>
              </a:spcAft>
              <a:buNone/>
            </a:pPr>
            <a:r>
              <a:rPr lang="en-US" dirty="0" smtClean="0"/>
              <a:t>This publication is on the Web at:</a:t>
            </a:r>
          </a:p>
          <a:p>
            <a:pPr marL="0" indent="0" algn="ctr">
              <a:lnSpc>
                <a:spcPct val="100000"/>
              </a:lnSpc>
              <a:spcBef>
                <a:spcPts val="0"/>
              </a:spcBef>
              <a:spcAft>
                <a:spcPts val="0"/>
              </a:spcAft>
              <a:buNone/>
            </a:pPr>
            <a:r>
              <a:rPr lang="en-US" dirty="0" smtClean="0">
                <a:hlinkClick r:id="rId2"/>
              </a:rPr>
              <a:t>https://www.eia.gov/aeo</a:t>
            </a:r>
            <a:r>
              <a:rPr lang="en-US" dirty="0" smtClean="0"/>
              <a:t> </a:t>
            </a:r>
          </a:p>
          <a:p>
            <a:pPr marL="0" indent="0" algn="ctr">
              <a:lnSpc>
                <a:spcPct val="100000"/>
              </a:lnSpc>
              <a:spcBef>
                <a:spcPts val="0"/>
              </a:spcBef>
              <a:spcAft>
                <a:spcPts val="0"/>
              </a:spcAft>
              <a:buNone/>
            </a:pPr>
            <a:endParaRPr lang="en-US" dirty="0"/>
          </a:p>
          <a:p>
            <a:pPr marL="0" indent="0">
              <a:lnSpc>
                <a:spcPct val="100000"/>
              </a:lnSpc>
              <a:spcBef>
                <a:spcPts val="0"/>
              </a:spcBef>
              <a:spcAft>
                <a:spcPts val="0"/>
              </a:spcAft>
              <a:buNone/>
            </a:pPr>
            <a:endParaRPr lang="en-US" dirty="0" smtClean="0"/>
          </a:p>
          <a:p>
            <a:pPr marL="0" indent="0">
              <a:lnSpc>
                <a:spcPct val="100000"/>
              </a:lnSpc>
              <a:spcBef>
                <a:spcPts val="0"/>
              </a:spcBef>
              <a:spcAft>
                <a:spcPts val="0"/>
              </a:spcAft>
              <a:buNone/>
            </a:pPr>
            <a:endParaRPr lang="en-US" dirty="0"/>
          </a:p>
          <a:p>
            <a:pPr marL="0" indent="0">
              <a:lnSpc>
                <a:spcPct val="100000"/>
              </a:lnSpc>
              <a:spcBef>
                <a:spcPts val="0"/>
              </a:spcBef>
              <a:spcAft>
                <a:spcPts val="0"/>
              </a:spcAft>
              <a:buNone/>
            </a:pPr>
            <a:endParaRPr lang="en-US" dirty="0" smtClean="0"/>
          </a:p>
          <a:p>
            <a:pPr marL="457200" lvl="1" indent="0">
              <a:lnSpc>
                <a:spcPct val="100000"/>
              </a:lnSpc>
              <a:spcBef>
                <a:spcPts val="0"/>
              </a:spcBef>
              <a:spcAft>
                <a:spcPts val="0"/>
              </a:spcAft>
              <a:buNone/>
            </a:pPr>
            <a:endParaRPr lang="en-US" sz="1200" dirty="0" smtClean="0"/>
          </a:p>
          <a:p>
            <a:pPr marL="457200" lvl="1" indent="0">
              <a:lnSpc>
                <a:spcPct val="100000"/>
              </a:lnSpc>
              <a:spcBef>
                <a:spcPts val="0"/>
              </a:spcBef>
              <a:spcAft>
                <a:spcPts val="0"/>
              </a:spcAft>
              <a:buNone/>
            </a:pPr>
            <a:endParaRPr lang="en-US" sz="1200" dirty="0"/>
          </a:p>
          <a:p>
            <a:pPr marL="457200" lvl="1" indent="0">
              <a:lnSpc>
                <a:spcPct val="100000"/>
              </a:lnSpc>
              <a:spcBef>
                <a:spcPts val="0"/>
              </a:spcBef>
              <a:spcAft>
                <a:spcPts val="0"/>
              </a:spcAft>
              <a:buNone/>
            </a:pPr>
            <a:endParaRPr lang="en-US" sz="1200" dirty="0" smtClean="0"/>
          </a:p>
          <a:p>
            <a:pPr marL="457200" lvl="1" indent="0">
              <a:lnSpc>
                <a:spcPct val="100000"/>
              </a:lnSpc>
              <a:spcBef>
                <a:spcPts val="0"/>
              </a:spcBef>
              <a:spcAft>
                <a:spcPts val="0"/>
              </a:spcAft>
              <a:buNone/>
            </a:pPr>
            <a:r>
              <a:rPr lang="en-US" sz="1200" dirty="0" smtClean="0"/>
              <a:t>This </a:t>
            </a:r>
            <a:r>
              <a:rPr lang="en-US" sz="1200" dirty="0"/>
              <a:t>report was prepared by the U.S. Energy Information Administration (EIA), the statistical and </a:t>
            </a:r>
            <a:r>
              <a:rPr lang="en-US" sz="1200" dirty="0" smtClean="0"/>
              <a:t>analytical </a:t>
            </a:r>
            <a:r>
              <a:rPr lang="en-US" sz="1200" dirty="0"/>
              <a:t>agency within the U.S. Department of Energy. By law, EIA's data, analyses, and </a:t>
            </a:r>
            <a:r>
              <a:rPr lang="en-US" sz="1200" dirty="0" smtClean="0"/>
              <a:t>forecasts </a:t>
            </a:r>
            <a:r>
              <a:rPr lang="en-US" sz="1200" dirty="0"/>
              <a:t>are independent of approval by any other officer or employee of the United States </a:t>
            </a:r>
            <a:r>
              <a:rPr lang="en-US" sz="1200" dirty="0" smtClean="0"/>
              <a:t>Government</a:t>
            </a:r>
            <a:r>
              <a:rPr lang="en-US" sz="1200" dirty="0"/>
              <a:t>. The views in this report therefore should not be construed as representing those of </a:t>
            </a:r>
            <a:r>
              <a:rPr lang="en-US" sz="1200" dirty="0" smtClean="0"/>
              <a:t>the </a:t>
            </a:r>
            <a:r>
              <a:rPr lang="en-US" sz="1200" dirty="0"/>
              <a:t>Department of Energy or other federal agencies.</a:t>
            </a:r>
            <a:endParaRPr lang="en-US" sz="1200" dirty="0" smtClean="0"/>
          </a:p>
        </p:txBody>
      </p:sp>
      <p:sp>
        <p:nvSpPr>
          <p:cNvPr id="4" name="Slide Number Placeholder 3"/>
          <p:cNvSpPr>
            <a:spLocks noGrp="1"/>
          </p:cNvSpPr>
          <p:nvPr>
            <p:ph type="sldNum" sz="quarter" idx="4"/>
          </p:nvPr>
        </p:nvSpPr>
        <p:spPr>
          <a:xfrm>
            <a:off x="8678068" y="6419088"/>
            <a:ext cx="392780" cy="365125"/>
          </a:xfrm>
        </p:spPr>
        <p:txBody>
          <a:bodyPr/>
          <a:lstStyle/>
          <a:p>
            <a:fld id="{2D80C5C9-96E0-47EC-B500-37C5FE284639}" type="slidenum">
              <a:rPr lang="en-US" smtClean="0"/>
              <a:pPr/>
              <a:t>2</a:t>
            </a:fld>
            <a:endParaRPr lang="en-US" dirty="0"/>
          </a:p>
        </p:txBody>
      </p:sp>
    </p:spTree>
    <p:extLst>
      <p:ext uri="{BB962C8B-B14F-4D97-AF65-F5344CB8AC3E}">
        <p14:creationId xmlns:p14="http://schemas.microsoft.com/office/powerpoint/2010/main" val="11022761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pPr lvl="0"/>
            <a:r>
              <a:rPr lang="en-US" dirty="0" smtClean="0"/>
              <a:t>Delivered U.S. energy consumption grows across all major end-use sectors, with electricity and natural gas growing fastest. However, increases in efficiency, represented by declines in energy intensity (the amount of energy consumed per unit of potential demand), partially offset growth in total U.S. energy consumption across all end-use sectors.</a:t>
            </a:r>
          </a:p>
          <a:p>
            <a:pPr lvl="0"/>
            <a:r>
              <a:rPr lang="en-US" dirty="0" smtClean="0"/>
              <a:t>The end-use sectors have different representative metrics for demand used to estimate energy intensity—number of households for the residential sector, </a:t>
            </a:r>
            <a:r>
              <a:rPr lang="en-US" dirty="0" err="1" smtClean="0"/>
              <a:t>floorspace</a:t>
            </a:r>
            <a:r>
              <a:rPr lang="en-US" dirty="0" smtClean="0"/>
              <a:t> for the commercial sector, industrial value of shipments for the industrial sector, and travel metrics for the transportation sector. </a:t>
            </a:r>
          </a:p>
          <a:p>
            <a:pPr lvl="0"/>
            <a:r>
              <a:rPr lang="en-US" dirty="0" smtClean="0"/>
              <a:t>Transportation travel is measured in three ways, depending on the mode: highway vehicle miles (light- and heavy-duty vehicles), passenger miles (bus, passenger rail, and air), and off-highway freight ton-miles (freight rail, air, and domestic shipping).</a:t>
            </a:r>
          </a:p>
          <a:p>
            <a:pPr lvl="0"/>
            <a:r>
              <a:rPr lang="en-US" dirty="0" smtClean="0"/>
              <a:t>The steepest decline in energy intensity is in the transportation sector, with the level of energy used per highway vehicle-mile traveled declining by 32% from 2018 to 2050 as a result of increasingly stringent fuel economy and energy efficiency standards for light- and heavy-duty vehicles.</a:t>
            </a:r>
            <a:endParaRPr lang="en-US" dirty="0"/>
          </a:p>
        </p:txBody>
      </p:sp>
      <p:sp>
        <p:nvSpPr>
          <p:cNvPr id="4" name="Title 3"/>
          <p:cNvSpPr>
            <a:spLocks noGrp="1"/>
          </p:cNvSpPr>
          <p:nvPr>
            <p:ph type="title"/>
          </p:nvPr>
        </p:nvSpPr>
        <p:spPr/>
        <p:txBody>
          <a:bodyPr/>
          <a:lstStyle/>
          <a:p>
            <a:r>
              <a:rPr lang="en-US" smtClean="0"/>
              <a:t/>
            </a:r>
            <a:br>
              <a:rPr lang="en-US" smtClean="0"/>
            </a:br>
            <a:r>
              <a:rPr lang="en-US" smtClean="0"/>
              <a:t/>
            </a:r>
            <a:br>
              <a:rPr lang="en-US" smtClean="0"/>
            </a:br>
            <a:r>
              <a:rPr lang="en-US" smtClean="0"/>
              <a:t/>
            </a:r>
            <a:br>
              <a:rPr lang="en-US" smtClean="0"/>
            </a:br>
            <a:r>
              <a:rPr lang="en-US" smtClean="0"/>
              <a:t/>
            </a:r>
            <a:br>
              <a:rPr lang="en-US" smtClean="0"/>
            </a:br>
            <a:r>
              <a:rPr lang="en-US" smtClean="0"/>
              <a:t/>
            </a:r>
            <a:br>
              <a:rPr lang="en-US" smtClean="0"/>
            </a:br>
            <a:r>
              <a:rPr lang="en-US" smtClean="0"/>
              <a:t/>
            </a:r>
            <a:br>
              <a:rPr lang="en-US" smtClean="0"/>
            </a:br>
            <a:r>
              <a:rPr lang="en-US" smtClean="0"/>
              <a:t>—offsetting each other to limit energy consumption growth</a:t>
            </a:r>
            <a:endParaRPr lang="en-US" dirty="0"/>
          </a:p>
        </p:txBody>
      </p:sp>
      <p:sp>
        <p:nvSpPr>
          <p:cNvPr id="2" name="Slide Number Placeholder 1"/>
          <p:cNvSpPr>
            <a:spLocks noGrp="1"/>
          </p:cNvSpPr>
          <p:nvPr>
            <p:ph type="sldNum" sz="quarter" idx="4"/>
          </p:nvPr>
        </p:nvSpPr>
        <p:spPr>
          <a:xfrm>
            <a:off x="8636000" y="6419850"/>
            <a:ext cx="508000" cy="365125"/>
          </a:xfrm>
        </p:spPr>
        <p:txBody>
          <a:bodyPr/>
          <a:lstStyle/>
          <a:p>
            <a:fld id="{2D80C5C9-96E0-47EC-B500-37C5FE284639}" type="slidenum">
              <a:rPr lang="en-US" smtClean="0"/>
              <a:pPr/>
              <a:t>20</a:t>
            </a:fld>
            <a:endParaRPr lang="en-US" dirty="0"/>
          </a:p>
        </p:txBody>
      </p:sp>
      <p:grpSp>
        <p:nvGrpSpPr>
          <p:cNvPr id="5" name="Group 4"/>
          <p:cNvGrpSpPr/>
          <p:nvPr/>
        </p:nvGrpSpPr>
        <p:grpSpPr>
          <a:xfrm>
            <a:off x="1295570" y="63335"/>
            <a:ext cx="7592950" cy="665276"/>
            <a:chOff x="1295570" y="63335"/>
            <a:chExt cx="7592950" cy="665276"/>
          </a:xfrm>
        </p:grpSpPr>
        <p:pic>
          <p:nvPicPr>
            <p:cNvPr id="6" name="Picture 5" descr="greyicon_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5308" y="133136"/>
              <a:ext cx="497959" cy="497959"/>
            </a:xfrm>
            <a:prstGeom prst="rect">
              <a:avLst/>
            </a:prstGeom>
          </p:spPr>
        </p:pic>
        <p:pic>
          <p:nvPicPr>
            <p:cNvPr id="7" name="Picture 6" descr="greyicon_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3261" y="131656"/>
              <a:ext cx="500919" cy="500919"/>
            </a:xfrm>
            <a:prstGeom prst="rect">
              <a:avLst/>
            </a:prstGeom>
          </p:spPr>
        </p:pic>
        <p:pic>
          <p:nvPicPr>
            <p:cNvPr id="8" name="Picture 7" descr="greyicon_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9754" y="131656"/>
              <a:ext cx="500919" cy="500919"/>
            </a:xfrm>
            <a:prstGeom prst="rect">
              <a:avLst/>
            </a:prstGeom>
          </p:spPr>
        </p:pic>
        <p:pic>
          <p:nvPicPr>
            <p:cNvPr id="9" name="Picture 8" descr="greyicon_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3066" y="104388"/>
              <a:ext cx="555454" cy="555454"/>
            </a:xfrm>
            <a:prstGeom prst="rect">
              <a:avLst/>
            </a:prstGeom>
          </p:spPr>
        </p:pic>
        <p:pic>
          <p:nvPicPr>
            <p:cNvPr id="10" name="Picture 9" descr="greyicon_7.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570" y="131656"/>
              <a:ext cx="500918" cy="500918"/>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56795" y="78637"/>
              <a:ext cx="594312" cy="606957"/>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9276" y="63335"/>
              <a:ext cx="651415" cy="665276"/>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4057" y="75762"/>
              <a:ext cx="599941" cy="612706"/>
            </a:xfrm>
            <a:prstGeom prst="rect">
              <a:avLst/>
            </a:prstGeom>
          </p:spPr>
        </p:pic>
      </p:grpSp>
    </p:spTree>
    <p:extLst>
      <p:ext uri="{BB962C8B-B14F-4D97-AF65-F5344CB8AC3E}">
        <p14:creationId xmlns:p14="http://schemas.microsoft.com/office/powerpoint/2010/main" val="1723674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Content Placeholder 21"/>
          <p:cNvGraphicFramePr>
            <a:graphicFrameLocks noGrp="1"/>
          </p:cNvGraphicFramePr>
          <p:nvPr>
            <p:ph sz="quarter" idx="12"/>
            <p:extLst>
              <p:ext uri="{D42A27DB-BD31-4B8C-83A1-F6EECF244321}">
                <p14:modId xmlns:p14="http://schemas.microsoft.com/office/powerpoint/2010/main" val="3525663327"/>
              </p:ext>
            </p:extLst>
          </p:nvPr>
        </p:nvGraphicFramePr>
        <p:xfrm>
          <a:off x="238125" y="1689100"/>
          <a:ext cx="4105275" cy="433714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3" name="Content Placeholder 22"/>
          <p:cNvGraphicFramePr>
            <a:graphicFrameLocks noGrp="1"/>
          </p:cNvGraphicFramePr>
          <p:nvPr>
            <p:ph sz="quarter" idx="13"/>
            <p:extLst>
              <p:ext uri="{D42A27DB-BD31-4B8C-83A1-F6EECF244321}">
                <p14:modId xmlns:p14="http://schemas.microsoft.com/office/powerpoint/2010/main" val="1093341117"/>
              </p:ext>
            </p:extLst>
          </p:nvPr>
        </p:nvGraphicFramePr>
        <p:xfrm>
          <a:off x="4816475" y="1689100"/>
          <a:ext cx="4105275" cy="4337149"/>
        </p:xfrm>
        <a:graphic>
          <a:graphicData uri="http://schemas.openxmlformats.org/drawingml/2006/chart">
            <c:chart xmlns:c="http://schemas.openxmlformats.org/drawingml/2006/chart" xmlns:r="http://schemas.openxmlformats.org/officeDocument/2006/relationships" r:id="rId3"/>
          </a:graphicData>
        </a:graphic>
      </p:graphicFrame>
      <p:sp>
        <p:nvSpPr>
          <p:cNvPr id="3" name="Slide Number Placeholder 2"/>
          <p:cNvSpPr>
            <a:spLocks noGrp="1"/>
          </p:cNvSpPr>
          <p:nvPr>
            <p:ph type="sldNum" sz="quarter" idx="4"/>
          </p:nvPr>
        </p:nvSpPr>
        <p:spPr/>
        <p:txBody>
          <a:bodyPr/>
          <a:lstStyle/>
          <a:p>
            <a:fld id="{2D80C5C9-96E0-47EC-B500-37C5FE284639}" type="slidenum">
              <a:rPr lang="en-US" smtClean="0"/>
              <a:pPr/>
              <a:t>21</a:t>
            </a:fld>
            <a:endParaRPr lang="en-US" dirty="0"/>
          </a:p>
        </p:txBody>
      </p:sp>
      <p:sp>
        <p:nvSpPr>
          <p:cNvPr id="5" name="Title 4"/>
          <p:cNvSpPr>
            <a:spLocks noGrp="1"/>
          </p:cNvSpPr>
          <p:nvPr>
            <p:ph type="title"/>
          </p:nvPr>
        </p:nvSpPr>
        <p:spPr/>
        <p:txBody>
          <a:bodyPr/>
          <a:lstStyle/>
          <a:p>
            <a:r>
              <a:rPr lang="en-US" smtClean="0"/>
              <a:t>Across end-use sectors, carbon dioxide intensity declines with changes in the fuel mix—</a:t>
            </a:r>
            <a:endParaRPr lang="en-US" dirty="0"/>
          </a:p>
        </p:txBody>
      </p:sp>
      <p:grpSp>
        <p:nvGrpSpPr>
          <p:cNvPr id="2" name="Group 1"/>
          <p:cNvGrpSpPr/>
          <p:nvPr/>
        </p:nvGrpSpPr>
        <p:grpSpPr>
          <a:xfrm>
            <a:off x="1295570" y="63335"/>
            <a:ext cx="7592950" cy="665276"/>
            <a:chOff x="1295570" y="63335"/>
            <a:chExt cx="7592950" cy="665276"/>
          </a:xfrm>
        </p:grpSpPr>
        <p:pic>
          <p:nvPicPr>
            <p:cNvPr id="8" name="Picture 7" descr="greyicon_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5308" y="133136"/>
              <a:ext cx="497959" cy="497959"/>
            </a:xfrm>
            <a:prstGeom prst="rect">
              <a:avLst/>
            </a:prstGeom>
          </p:spPr>
        </p:pic>
        <p:pic>
          <p:nvPicPr>
            <p:cNvPr id="11" name="Picture 10" descr="greyicon_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3261" y="131656"/>
              <a:ext cx="500919" cy="500919"/>
            </a:xfrm>
            <a:prstGeom prst="rect">
              <a:avLst/>
            </a:prstGeom>
          </p:spPr>
        </p:pic>
        <p:pic>
          <p:nvPicPr>
            <p:cNvPr id="12" name="Picture 11" descr="greyicon_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9754" y="131656"/>
              <a:ext cx="500919" cy="500919"/>
            </a:xfrm>
            <a:prstGeom prst="rect">
              <a:avLst/>
            </a:prstGeom>
          </p:spPr>
        </p:pic>
        <p:pic>
          <p:nvPicPr>
            <p:cNvPr id="13" name="Picture 12" descr="greyicon_6.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33066" y="104388"/>
              <a:ext cx="555454" cy="555454"/>
            </a:xfrm>
            <a:prstGeom prst="rect">
              <a:avLst/>
            </a:prstGeom>
          </p:spPr>
        </p:pic>
        <p:pic>
          <p:nvPicPr>
            <p:cNvPr id="14" name="Picture 13" descr="greyicon_7.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95570" y="131656"/>
              <a:ext cx="500918" cy="500918"/>
            </a:xfrm>
            <a:prstGeom prst="rect">
              <a:avLst/>
            </a:prstGeom>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56795" y="78637"/>
              <a:ext cx="594312" cy="606957"/>
            </a:xfrm>
            <a:prstGeom prst="rect">
              <a:avLst/>
            </a:prstGeom>
          </p:spPr>
        </p:pic>
        <p:pic>
          <p:nvPicPr>
            <p:cNvPr id="16" name="Picture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59276" y="63335"/>
              <a:ext cx="651415" cy="665276"/>
            </a:xfrm>
            <a:prstGeom prst="rect">
              <a:avLst/>
            </a:prstGeom>
          </p:spPr>
        </p:pic>
        <p:pic>
          <p:nvPicPr>
            <p:cNvPr id="17" name="Picture 1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54057" y="75762"/>
              <a:ext cx="599941" cy="612706"/>
            </a:xfrm>
            <a:prstGeom prst="rect">
              <a:avLst/>
            </a:prstGeom>
          </p:spPr>
        </p:pic>
      </p:grpSp>
      <p:sp>
        <p:nvSpPr>
          <p:cNvPr id="4" name="TextBox 3"/>
          <p:cNvSpPr txBox="1"/>
          <p:nvPr/>
        </p:nvSpPr>
        <p:spPr>
          <a:xfrm>
            <a:off x="180033" y="6026249"/>
            <a:ext cx="8549135" cy="276999"/>
          </a:xfrm>
          <a:prstGeom prst="rect">
            <a:avLst/>
          </a:prstGeom>
          <a:solidFill>
            <a:schemeClr val="bg1"/>
          </a:solidFill>
        </p:spPr>
        <p:txBody>
          <a:bodyPr wrap="none" rtlCol="0">
            <a:spAutoFit/>
          </a:bodyPr>
          <a:lstStyle/>
          <a:p>
            <a:r>
              <a:rPr lang="en-US" sz="1200" kern="0" dirty="0">
                <a:solidFill>
                  <a:srgbClr val="333333"/>
                </a:solidFill>
                <a:ea typeface="Times New Roman" charset="0"/>
                <a:cs typeface="Times New Roman" charset="0"/>
              </a:rPr>
              <a:t>Note: Carbon dioxide </a:t>
            </a:r>
            <a:r>
              <a:rPr lang="en-US" sz="1200" kern="0" dirty="0" smtClean="0">
                <a:solidFill>
                  <a:srgbClr val="333333"/>
                </a:solidFill>
                <a:ea typeface="Times New Roman" charset="0"/>
                <a:cs typeface="Times New Roman" charset="0"/>
              </a:rPr>
              <a:t>intensities </a:t>
            </a:r>
            <a:r>
              <a:rPr lang="en-US" sz="1200" kern="0" dirty="0">
                <a:solidFill>
                  <a:srgbClr val="333333"/>
                </a:solidFill>
                <a:ea typeface="Times New Roman" charset="0"/>
                <a:cs typeface="Times New Roman" charset="0"/>
              </a:rPr>
              <a:t>are calculated as carbon dioxide emissions per unit energy output (in British thermal units).</a:t>
            </a:r>
            <a:endParaRPr lang="en-US" sz="1200" dirty="0"/>
          </a:p>
        </p:txBody>
      </p:sp>
    </p:spTree>
    <p:extLst>
      <p:ext uri="{BB962C8B-B14F-4D97-AF65-F5344CB8AC3E}">
        <p14:creationId xmlns:p14="http://schemas.microsoft.com/office/powerpoint/2010/main" val="26568293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p:txBody>
          <a:bodyPr>
            <a:normAutofit lnSpcReduction="10000"/>
          </a:bodyPr>
          <a:lstStyle/>
          <a:p>
            <a:pPr lvl="0"/>
            <a:r>
              <a:rPr lang="en-US" dirty="0" smtClean="0"/>
              <a:t>Carbon dioxide (CO2) intensity can vary greatly depending on the mix of fuels the end-use sectors consume. Historically, the industrial sector has had the lowest CO2 intensity, as measured by CO2 emissions per British thermal unit (Btu). The transportation sector historically has had the highest CO2 intensity, which continues in the projection because carbon-intensive petroleum remains the dominant fuel used in vehicles throughout the projection period. </a:t>
            </a:r>
          </a:p>
          <a:p>
            <a:pPr lvl="0"/>
            <a:r>
              <a:rPr lang="en-US" dirty="0" smtClean="0"/>
              <a:t>The generation fuel mix in the electric power sector has changed since the mid-2000s, with lower generation from high-carbon intensive coal and higher generation from natural gas and carbon-free renewables, such as wind and solar. This change resulted in the overall CO2 intensity of the electric power sector declining by 25% from the mid-2000s to 2018 and continuing to decline through 2050. </a:t>
            </a:r>
          </a:p>
          <a:p>
            <a:pPr lvl="0"/>
            <a:r>
              <a:rPr lang="en-US" dirty="0" smtClean="0"/>
              <a:t>Accounting for the CO2 emissions from the electricity sector in the end-use sectors that consume the electricity results in larger declines in CO2 intensity across those sectors for all AEO2019 cases. In the Reference case, the CO2 intensities of the residential and commercial sectors decline less than 1% when only their direct CO2 intensities are counted. When the electric power sector energy is distributed to the end-use sectors, the residential and commercial sectors decline by 11% and 10%, respectively, while the industrial sector declines by 11%. Transportation carbon intensity declines by 5%.</a:t>
            </a:r>
            <a:endParaRPr lang="en-US" dirty="0"/>
          </a:p>
        </p:txBody>
      </p:sp>
      <p:sp>
        <p:nvSpPr>
          <p:cNvPr id="6" name="Title 5"/>
          <p:cNvSpPr>
            <a:spLocks noGrp="1"/>
          </p:cNvSpPr>
          <p:nvPr>
            <p:ph type="title"/>
          </p:nvPr>
        </p:nvSpPr>
        <p:spPr/>
        <p:txBody>
          <a:bodyPr/>
          <a:lstStyle/>
          <a:p>
            <a:r>
              <a:rPr lang="en-US" smtClean="0"/>
              <a:t>—despite overall increases in energy consumption</a:t>
            </a:r>
            <a:endParaRPr lang="en-US" dirty="0"/>
          </a:p>
        </p:txBody>
      </p:sp>
      <p:sp>
        <p:nvSpPr>
          <p:cNvPr id="4" name="Slide Number Placeholder 3"/>
          <p:cNvSpPr>
            <a:spLocks noGrp="1"/>
          </p:cNvSpPr>
          <p:nvPr>
            <p:ph type="sldNum" sz="quarter" idx="4"/>
          </p:nvPr>
        </p:nvSpPr>
        <p:spPr>
          <a:xfrm>
            <a:off x="8636000" y="6419850"/>
            <a:ext cx="508000" cy="365125"/>
          </a:xfrm>
        </p:spPr>
        <p:txBody>
          <a:bodyPr/>
          <a:lstStyle/>
          <a:p>
            <a:fld id="{2D80C5C9-96E0-47EC-B500-37C5FE284639}" type="slidenum">
              <a:rPr lang="en-US" smtClean="0"/>
              <a:pPr/>
              <a:t>22</a:t>
            </a:fld>
            <a:endParaRPr lang="en-US" dirty="0"/>
          </a:p>
        </p:txBody>
      </p:sp>
      <p:grpSp>
        <p:nvGrpSpPr>
          <p:cNvPr id="5" name="Group 4"/>
          <p:cNvGrpSpPr/>
          <p:nvPr/>
        </p:nvGrpSpPr>
        <p:grpSpPr>
          <a:xfrm>
            <a:off x="1295570" y="63335"/>
            <a:ext cx="7592950" cy="665276"/>
            <a:chOff x="1295570" y="63335"/>
            <a:chExt cx="7592950" cy="665276"/>
          </a:xfrm>
        </p:grpSpPr>
        <p:pic>
          <p:nvPicPr>
            <p:cNvPr id="8" name="Picture 7" descr="greyicon_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5308" y="133136"/>
              <a:ext cx="497959" cy="497959"/>
            </a:xfrm>
            <a:prstGeom prst="rect">
              <a:avLst/>
            </a:prstGeom>
          </p:spPr>
        </p:pic>
        <p:pic>
          <p:nvPicPr>
            <p:cNvPr id="9" name="Picture 8" descr="greyicon_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3261" y="131656"/>
              <a:ext cx="500919" cy="500919"/>
            </a:xfrm>
            <a:prstGeom prst="rect">
              <a:avLst/>
            </a:prstGeom>
          </p:spPr>
        </p:pic>
        <p:pic>
          <p:nvPicPr>
            <p:cNvPr id="10" name="Picture 9" descr="greyicon_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9754" y="131656"/>
              <a:ext cx="500919" cy="500919"/>
            </a:xfrm>
            <a:prstGeom prst="rect">
              <a:avLst/>
            </a:prstGeom>
          </p:spPr>
        </p:pic>
        <p:pic>
          <p:nvPicPr>
            <p:cNvPr id="11" name="Picture 10" descr="greyicon_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3066" y="104388"/>
              <a:ext cx="555454" cy="555454"/>
            </a:xfrm>
            <a:prstGeom prst="rect">
              <a:avLst/>
            </a:prstGeom>
          </p:spPr>
        </p:pic>
        <p:pic>
          <p:nvPicPr>
            <p:cNvPr id="12" name="Picture 11" descr="greyicon_7.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570" y="131656"/>
              <a:ext cx="500918" cy="500918"/>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56795" y="78637"/>
              <a:ext cx="594312" cy="606957"/>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9276" y="63335"/>
              <a:ext cx="651415" cy="665276"/>
            </a:xfrm>
            <a:prstGeom prst="rect">
              <a:avLst/>
            </a:prstGeom>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4057" y="75762"/>
              <a:ext cx="599941" cy="612706"/>
            </a:xfrm>
            <a:prstGeom prst="rect">
              <a:avLst/>
            </a:prstGeom>
          </p:spPr>
        </p:pic>
      </p:grpSp>
    </p:spTree>
    <p:extLst>
      <p:ext uri="{BB962C8B-B14F-4D97-AF65-F5344CB8AC3E}">
        <p14:creationId xmlns:p14="http://schemas.microsoft.com/office/powerpoint/2010/main" val="11383144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ontent Placeholder 19"/>
          <p:cNvGraphicFramePr>
            <a:graphicFrameLocks noGrp="1"/>
          </p:cNvGraphicFramePr>
          <p:nvPr>
            <p:ph sz="quarter" idx="12"/>
            <p:extLst>
              <p:ext uri="{D42A27DB-BD31-4B8C-83A1-F6EECF244321}">
                <p14:modId xmlns:p14="http://schemas.microsoft.com/office/powerpoint/2010/main" val="2002752680"/>
              </p:ext>
            </p:extLst>
          </p:nvPr>
        </p:nvGraphicFramePr>
        <p:xfrm>
          <a:off x="238125" y="1689100"/>
          <a:ext cx="4359512" cy="44910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1" name="Content Placeholder 20"/>
          <p:cNvGraphicFramePr>
            <a:graphicFrameLocks noGrp="1"/>
          </p:cNvGraphicFramePr>
          <p:nvPr>
            <p:ph sz="quarter" idx="13"/>
            <p:extLst>
              <p:ext uri="{D42A27DB-BD31-4B8C-83A1-F6EECF244321}">
                <p14:modId xmlns:p14="http://schemas.microsoft.com/office/powerpoint/2010/main" val="1359670319"/>
              </p:ext>
            </p:extLst>
          </p:nvPr>
        </p:nvGraphicFramePr>
        <p:xfrm>
          <a:off x="4683095" y="1689100"/>
          <a:ext cx="4238655" cy="4491038"/>
        </p:xfrm>
        <a:graphic>
          <a:graphicData uri="http://schemas.openxmlformats.org/drawingml/2006/chart">
            <c:chart xmlns:c="http://schemas.openxmlformats.org/drawingml/2006/chart" xmlns:r="http://schemas.openxmlformats.org/officeDocument/2006/relationships" r:id="rId3"/>
          </a:graphicData>
        </a:graphic>
      </p:graphicFrame>
      <p:sp>
        <p:nvSpPr>
          <p:cNvPr id="3" name="Slide Number Placeholder 2"/>
          <p:cNvSpPr>
            <a:spLocks noGrp="1"/>
          </p:cNvSpPr>
          <p:nvPr>
            <p:ph type="sldNum" sz="quarter" idx="4"/>
          </p:nvPr>
        </p:nvSpPr>
        <p:spPr/>
        <p:txBody>
          <a:bodyPr/>
          <a:lstStyle/>
          <a:p>
            <a:fld id="{2D80C5C9-96E0-47EC-B500-37C5FE284639}" type="slidenum">
              <a:rPr lang="en-US" smtClean="0"/>
              <a:pPr/>
              <a:t>23</a:t>
            </a:fld>
            <a:endParaRPr lang="en-US" dirty="0"/>
          </a:p>
        </p:txBody>
      </p:sp>
      <p:sp>
        <p:nvSpPr>
          <p:cNvPr id="5" name="Title 4"/>
          <p:cNvSpPr>
            <a:spLocks noGrp="1"/>
          </p:cNvSpPr>
          <p:nvPr>
            <p:ph type="title"/>
          </p:nvPr>
        </p:nvSpPr>
        <p:spPr/>
        <p:txBody>
          <a:bodyPr/>
          <a:lstStyle/>
          <a:p>
            <a:r>
              <a:rPr lang="en-US" smtClean="0"/>
              <a:t>Policy, technology, and economics affect the mix of U.S. fuel consumption—</a:t>
            </a:r>
            <a:endParaRPr lang="en-US" dirty="0"/>
          </a:p>
        </p:txBody>
      </p:sp>
      <p:grpSp>
        <p:nvGrpSpPr>
          <p:cNvPr id="2" name="Group 1"/>
          <p:cNvGrpSpPr/>
          <p:nvPr/>
        </p:nvGrpSpPr>
        <p:grpSpPr>
          <a:xfrm>
            <a:off x="1295570" y="63335"/>
            <a:ext cx="7592950" cy="665276"/>
            <a:chOff x="1295570" y="63335"/>
            <a:chExt cx="7592950" cy="665276"/>
          </a:xfrm>
        </p:grpSpPr>
        <p:pic>
          <p:nvPicPr>
            <p:cNvPr id="8" name="Picture 7" descr="greyicon_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5308" y="133136"/>
              <a:ext cx="497959" cy="497959"/>
            </a:xfrm>
            <a:prstGeom prst="rect">
              <a:avLst/>
            </a:prstGeom>
          </p:spPr>
        </p:pic>
        <p:pic>
          <p:nvPicPr>
            <p:cNvPr id="11" name="Picture 10" descr="greyicon_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3261" y="131656"/>
              <a:ext cx="500919" cy="500919"/>
            </a:xfrm>
            <a:prstGeom prst="rect">
              <a:avLst/>
            </a:prstGeom>
          </p:spPr>
        </p:pic>
        <p:pic>
          <p:nvPicPr>
            <p:cNvPr id="12" name="Picture 11" descr="greyicon_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9754" y="131656"/>
              <a:ext cx="500919" cy="500919"/>
            </a:xfrm>
            <a:prstGeom prst="rect">
              <a:avLst/>
            </a:prstGeom>
          </p:spPr>
        </p:pic>
        <p:pic>
          <p:nvPicPr>
            <p:cNvPr id="13" name="Picture 12" descr="greyicon_6.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33066" y="104388"/>
              <a:ext cx="555454" cy="555454"/>
            </a:xfrm>
            <a:prstGeom prst="rect">
              <a:avLst/>
            </a:prstGeom>
          </p:spPr>
        </p:pic>
        <p:pic>
          <p:nvPicPr>
            <p:cNvPr id="14" name="Picture 13" descr="greyicon_7.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95570" y="131656"/>
              <a:ext cx="500918" cy="500918"/>
            </a:xfrm>
            <a:prstGeom prst="rect">
              <a:avLst/>
            </a:prstGeom>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56795" y="78637"/>
              <a:ext cx="594312" cy="606957"/>
            </a:xfrm>
            <a:prstGeom prst="rect">
              <a:avLst/>
            </a:prstGeom>
          </p:spPr>
        </p:pic>
        <p:pic>
          <p:nvPicPr>
            <p:cNvPr id="16" name="Picture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59276" y="63335"/>
              <a:ext cx="651415" cy="665276"/>
            </a:xfrm>
            <a:prstGeom prst="rect">
              <a:avLst/>
            </a:prstGeom>
          </p:spPr>
        </p:pic>
        <p:pic>
          <p:nvPicPr>
            <p:cNvPr id="17" name="Picture 1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54057" y="75762"/>
              <a:ext cx="599941" cy="612706"/>
            </a:xfrm>
            <a:prstGeom prst="rect">
              <a:avLst/>
            </a:prstGeom>
          </p:spPr>
        </p:pic>
      </p:grpSp>
    </p:spTree>
    <p:extLst>
      <p:ext uri="{BB962C8B-B14F-4D97-AF65-F5344CB8AC3E}">
        <p14:creationId xmlns:p14="http://schemas.microsoft.com/office/powerpoint/2010/main" val="11028563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p:txBody>
          <a:bodyPr>
            <a:normAutofit lnSpcReduction="10000"/>
          </a:bodyPr>
          <a:lstStyle/>
          <a:p>
            <a:pPr lvl="0"/>
            <a:r>
              <a:rPr lang="en-US" dirty="0" smtClean="0"/>
              <a:t>In all cases, non-hydroelectric renewables consumption grows the most (on a percentage basis). Implementing policies at the state level (renewable portfolio standards) and at the federal level (production and investment tax credits) has encouraged the use of renewables. Growing renewable use has driven down the costs of renewables technologies (wind and solar photovoltaic), further supporting their expanding adoption by the electric power and buildings sectors.   </a:t>
            </a:r>
          </a:p>
          <a:p>
            <a:pPr lvl="0"/>
            <a:r>
              <a:rPr lang="en-US" dirty="0" smtClean="0"/>
              <a:t>Natural gas consumption rises as well, driven by projected low natural gas prices. In the Reference case, the industrial sector becomes the largest consumer of natural gas starting in the early 2020s. This sector will expand the use of natural gas as feedstock in the chemical industries and as lease and plant fuel, for industrial heat and power, and for liquefied natural gas production. Natural gas consumption for electric power also increases significantly in the power sector in response to low natural gas prices and to installing lower cost natural gas-fired combined-cycle generating units.</a:t>
            </a:r>
          </a:p>
          <a:p>
            <a:r>
              <a:rPr lang="en-US" dirty="0" smtClean="0"/>
              <a:t>The transportation sector is the largest consumer of petroleum and other liquids, particularly motor gasoline and distillate fuel oil. </a:t>
            </a:r>
            <a:r>
              <a:rPr lang="en-US" dirty="0"/>
              <a:t>C</a:t>
            </a:r>
            <a:r>
              <a:rPr lang="en-US" dirty="0" smtClean="0"/>
              <a:t>urrent fuel economy standards stop requiring additional efficiency increases in 2025 for light-duty vehicles and in 2027 for heavy-duty vehicles, but travel continues to rise, and as a result, consumption of petroleum and other liquids increases later in the projection period.</a:t>
            </a:r>
            <a:endParaRPr lang="en-US" dirty="0"/>
          </a:p>
        </p:txBody>
      </p:sp>
      <p:sp>
        <p:nvSpPr>
          <p:cNvPr id="6" name="Title 5"/>
          <p:cNvSpPr>
            <a:spLocks noGrp="1"/>
          </p:cNvSpPr>
          <p:nvPr>
            <p:ph type="title"/>
          </p:nvPr>
        </p:nvSpPr>
        <p:spPr/>
        <p:txBody>
          <a:bodyPr/>
          <a:lstStyle/>
          <a:p>
            <a:r>
              <a:rPr lang="en-US" dirty="0" smtClean="0"/>
              <a:t>—which affects energy consumption patterns throughout the projection period</a:t>
            </a:r>
            <a:endParaRPr lang="en-US" dirty="0"/>
          </a:p>
        </p:txBody>
      </p:sp>
      <p:sp>
        <p:nvSpPr>
          <p:cNvPr id="4" name="Slide Number Placeholder 3"/>
          <p:cNvSpPr>
            <a:spLocks noGrp="1"/>
          </p:cNvSpPr>
          <p:nvPr>
            <p:ph type="sldNum" sz="quarter" idx="4"/>
          </p:nvPr>
        </p:nvSpPr>
        <p:spPr>
          <a:xfrm>
            <a:off x="8636000" y="6419850"/>
            <a:ext cx="508000" cy="365125"/>
          </a:xfrm>
        </p:spPr>
        <p:txBody>
          <a:bodyPr/>
          <a:lstStyle/>
          <a:p>
            <a:fld id="{2D80C5C9-96E0-47EC-B500-37C5FE284639}" type="slidenum">
              <a:rPr lang="en-US" smtClean="0"/>
              <a:pPr/>
              <a:t>24</a:t>
            </a:fld>
            <a:endParaRPr lang="en-US" dirty="0"/>
          </a:p>
        </p:txBody>
      </p:sp>
      <p:grpSp>
        <p:nvGrpSpPr>
          <p:cNvPr id="5" name="Group 4"/>
          <p:cNvGrpSpPr/>
          <p:nvPr/>
        </p:nvGrpSpPr>
        <p:grpSpPr>
          <a:xfrm>
            <a:off x="1295570" y="63335"/>
            <a:ext cx="7592950" cy="665276"/>
            <a:chOff x="1295570" y="63335"/>
            <a:chExt cx="7592950" cy="665276"/>
          </a:xfrm>
        </p:grpSpPr>
        <p:pic>
          <p:nvPicPr>
            <p:cNvPr id="8" name="Picture 7" descr="greyicon_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5308" y="133136"/>
              <a:ext cx="497959" cy="497959"/>
            </a:xfrm>
            <a:prstGeom prst="rect">
              <a:avLst/>
            </a:prstGeom>
          </p:spPr>
        </p:pic>
        <p:pic>
          <p:nvPicPr>
            <p:cNvPr id="9" name="Picture 8" descr="greyicon_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3261" y="131656"/>
              <a:ext cx="500919" cy="500919"/>
            </a:xfrm>
            <a:prstGeom prst="rect">
              <a:avLst/>
            </a:prstGeom>
          </p:spPr>
        </p:pic>
        <p:pic>
          <p:nvPicPr>
            <p:cNvPr id="10" name="Picture 9" descr="greyicon_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9754" y="131656"/>
              <a:ext cx="500919" cy="500919"/>
            </a:xfrm>
            <a:prstGeom prst="rect">
              <a:avLst/>
            </a:prstGeom>
          </p:spPr>
        </p:pic>
        <p:pic>
          <p:nvPicPr>
            <p:cNvPr id="11" name="Picture 10" descr="greyicon_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3066" y="104388"/>
              <a:ext cx="555454" cy="555454"/>
            </a:xfrm>
            <a:prstGeom prst="rect">
              <a:avLst/>
            </a:prstGeom>
          </p:spPr>
        </p:pic>
        <p:pic>
          <p:nvPicPr>
            <p:cNvPr id="12" name="Picture 11" descr="greyicon_7.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570" y="131656"/>
              <a:ext cx="500918" cy="500918"/>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56795" y="78637"/>
              <a:ext cx="594312" cy="606957"/>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9276" y="63335"/>
              <a:ext cx="651415" cy="665276"/>
            </a:xfrm>
            <a:prstGeom prst="rect">
              <a:avLst/>
            </a:prstGeom>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4057" y="75762"/>
              <a:ext cx="599941" cy="612706"/>
            </a:xfrm>
            <a:prstGeom prst="rect">
              <a:avLst/>
            </a:prstGeom>
          </p:spPr>
        </p:pic>
      </p:grpSp>
    </p:spTree>
    <p:extLst>
      <p:ext uri="{BB962C8B-B14F-4D97-AF65-F5344CB8AC3E}">
        <p14:creationId xmlns:p14="http://schemas.microsoft.com/office/powerpoint/2010/main" val="30056073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Critical drivers and </a:t>
            </a:r>
            <a:r>
              <a:rPr lang="en-US" smtClean="0"/>
              <a:t>model updates</a:t>
            </a:r>
            <a:endParaRPr lang="en-US" dirty="0"/>
          </a:p>
        </p:txBody>
      </p:sp>
      <p:sp>
        <p:nvSpPr>
          <p:cNvPr id="11" name="Text Placeholder 10"/>
          <p:cNvSpPr>
            <a:spLocks noGrp="1"/>
          </p:cNvSpPr>
          <p:nvPr>
            <p:ph type="body" sz="quarter" idx="13"/>
          </p:nvPr>
        </p:nvSpPr>
        <p:spPr/>
        <p:txBody>
          <a:bodyPr/>
          <a:lstStyle/>
          <a:p>
            <a:r>
              <a:rPr lang="en-US" dirty="0" smtClean="0"/>
              <a:t>Many </a:t>
            </a:r>
            <a:r>
              <a:rPr lang="en-US" dirty="0"/>
              <a:t>factors influence the model results in AEO2019, </a:t>
            </a:r>
            <a:r>
              <a:rPr lang="en-US" dirty="0" smtClean="0"/>
              <a:t>including </a:t>
            </a:r>
            <a:r>
              <a:rPr lang="en-US" dirty="0"/>
              <a:t>varying assumptions about domestic energy resources and production technology; global oil prices; macroeconomic growth; model improvements; and new and existing laws and regulations since AEO2018.</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304" y="1404090"/>
            <a:ext cx="1635184" cy="1680606"/>
          </a:xfrm>
          <a:prstGeom prst="rect">
            <a:avLst/>
          </a:prstGeom>
        </p:spPr>
      </p:pic>
    </p:spTree>
    <p:extLst>
      <p:ext uri="{BB962C8B-B14F-4D97-AF65-F5344CB8AC3E}">
        <p14:creationId xmlns:p14="http://schemas.microsoft.com/office/powerpoint/2010/main" val="34275314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238259" y="1689101"/>
            <a:ext cx="8693239" cy="4395506"/>
          </a:xfrm>
        </p:spPr>
        <p:txBody>
          <a:bodyPr/>
          <a:lstStyle/>
          <a:p>
            <a:r>
              <a:rPr lang="en-US" dirty="0" smtClean="0"/>
              <a:t>Future oil prices are highly uncertain and are subject to international market conditions influenced by factors outside of the National Energy Modeling System. The High and Low Oil Price cases represent international conditions that could collectively drive prices to extreme, sustained deviations from the Reference case price path. Compared with the Reference case, in the High Oil Price case, non-U.S. demand is higher and non-U.S. supply is lower; in the Low Oil Price case, the opposite is true. </a:t>
            </a:r>
          </a:p>
          <a:p>
            <a:r>
              <a:rPr lang="en-US" dirty="0" smtClean="0"/>
              <a:t>Projections of tight oil and shale gas production are uncertain because large portions of the known formations have relatively little or no production history, and extraction technologies and practices continue to evolve rapidly. In the High Oil and Gas Resource and Technology case, lower production costs and higher resource availability than in the Reference case allow for higher production at lower prices. In the Low Oil and Gas Resource and Technology case, assumptions of lower resources and higher production costs are applied.  These assumptions are not extended outside the United States.</a:t>
            </a:r>
          </a:p>
          <a:p>
            <a:r>
              <a:rPr lang="en-US" dirty="0"/>
              <a:t>Economic growth particularly affects energy consumption, and those effects are addressed in the High and Low Economic Growth cases, which modify population growth and productivity assumptions throughout the projection period to yield higher </a:t>
            </a:r>
            <a:r>
              <a:rPr lang="en-US" dirty="0" smtClean="0"/>
              <a:t>or </a:t>
            </a:r>
            <a:r>
              <a:rPr lang="en-US" dirty="0"/>
              <a:t>lower compound annual growth rates for U.S. gross domestic product than in the Reference case.</a:t>
            </a:r>
          </a:p>
          <a:p>
            <a:endParaRPr lang="en-US" dirty="0" smtClean="0"/>
          </a:p>
          <a:p>
            <a:endParaRPr lang="en-US" dirty="0" smtClean="0"/>
          </a:p>
          <a:p>
            <a:endParaRPr lang="en-US" dirty="0"/>
          </a:p>
        </p:txBody>
      </p:sp>
      <p:sp>
        <p:nvSpPr>
          <p:cNvPr id="3" name="Title 2"/>
          <p:cNvSpPr>
            <a:spLocks noGrp="1"/>
          </p:cNvSpPr>
          <p:nvPr>
            <p:ph type="title"/>
          </p:nvPr>
        </p:nvSpPr>
        <p:spPr/>
        <p:txBody>
          <a:bodyPr/>
          <a:lstStyle/>
          <a:p>
            <a:r>
              <a:rPr lang="en-US" smtClean="0"/>
              <a:t>Critical drivers and uncertainty</a:t>
            </a:r>
            <a:endParaRPr lang="en-US" dirty="0"/>
          </a:p>
        </p:txBody>
      </p:sp>
      <p:sp>
        <p:nvSpPr>
          <p:cNvPr id="4" name="Slide Number Placeholder 3"/>
          <p:cNvSpPr>
            <a:spLocks noGrp="1"/>
          </p:cNvSpPr>
          <p:nvPr>
            <p:ph type="sldNum" sz="quarter" idx="4"/>
          </p:nvPr>
        </p:nvSpPr>
        <p:spPr/>
        <p:txBody>
          <a:bodyPr/>
          <a:lstStyle/>
          <a:p>
            <a:fld id="{2D80C5C9-96E0-47EC-B500-37C5FE284639}" type="slidenum">
              <a:rPr lang="en-US" smtClean="0"/>
              <a:pPr/>
              <a:t>26</a:t>
            </a:fld>
            <a:endParaRPr lang="en-US" dirty="0"/>
          </a:p>
        </p:txBody>
      </p:sp>
      <p:grpSp>
        <p:nvGrpSpPr>
          <p:cNvPr id="5" name="Group 4"/>
          <p:cNvGrpSpPr/>
          <p:nvPr/>
        </p:nvGrpSpPr>
        <p:grpSpPr>
          <a:xfrm>
            <a:off x="282522" y="60070"/>
            <a:ext cx="8596846" cy="657333"/>
            <a:chOff x="282522" y="60070"/>
            <a:chExt cx="8596846" cy="657333"/>
          </a:xfrm>
        </p:grpSpPr>
        <p:pic>
          <p:nvPicPr>
            <p:cNvPr id="6" name="Picture 5" descr="greyicon_3.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7" name="Picture 6" descr="greyicon_4.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8" name="Picture 7" descr="greyicon_5.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9" name="Picture 8" descr="greyicon_6.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0" name="Picture 9">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1" name="Picture 10">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2" name="Picture 11">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3" name="Picture 12" descr="greyicon_1.png">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8151389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2D80C5C9-96E0-47EC-B500-37C5FE284639}" type="slidenum">
              <a:rPr lang="en-US" smtClean="0"/>
              <a:pPr/>
              <a:t>27</a:t>
            </a:fld>
            <a:endParaRPr lang="en-US" dirty="0"/>
          </a:p>
        </p:txBody>
      </p:sp>
      <p:sp>
        <p:nvSpPr>
          <p:cNvPr id="14" name="Title 13"/>
          <p:cNvSpPr>
            <a:spLocks noGrp="1"/>
          </p:cNvSpPr>
          <p:nvPr>
            <p:ph type="title"/>
          </p:nvPr>
        </p:nvSpPr>
        <p:spPr>
          <a:xfrm>
            <a:off x="222071" y="950780"/>
            <a:ext cx="8699679" cy="755794"/>
          </a:xfrm>
        </p:spPr>
        <p:txBody>
          <a:bodyPr/>
          <a:lstStyle/>
          <a:p>
            <a:r>
              <a:rPr lang="en-US" dirty="0"/>
              <a:t>Oil and natural gas prices are affected by assumptions about international supply and demand and the development of U.S. shale resources— </a:t>
            </a:r>
          </a:p>
        </p:txBody>
      </p:sp>
      <p:grpSp>
        <p:nvGrpSpPr>
          <p:cNvPr id="13" name="Group 12"/>
          <p:cNvGrpSpPr/>
          <p:nvPr/>
        </p:nvGrpSpPr>
        <p:grpSpPr>
          <a:xfrm>
            <a:off x="282522" y="60070"/>
            <a:ext cx="8596846" cy="657333"/>
            <a:chOff x="282522" y="60070"/>
            <a:chExt cx="8596846" cy="657333"/>
          </a:xfrm>
        </p:grpSpPr>
        <p:pic>
          <p:nvPicPr>
            <p:cNvPr id="5" name="Picture 4" descr="greyicon_3.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6" name="Picture 5" descr="greyicon_4.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7" name="Picture 6" descr="greyicon_5.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8" name="Picture 7" descr="greyicon_6.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9" name="Picture 8">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0" name="Picture 9">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1" name="Picture 10">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2" name="Picture 11" descr="greyicon_1.png">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graphicFrame>
        <p:nvGraphicFramePr>
          <p:cNvPr id="19" name="Content Placeholder 18"/>
          <p:cNvGraphicFramePr>
            <a:graphicFrameLocks noGrp="1"/>
          </p:cNvGraphicFramePr>
          <p:nvPr>
            <p:ph sz="quarter" idx="12"/>
            <p:extLst/>
          </p:nvPr>
        </p:nvGraphicFramePr>
        <p:xfrm>
          <a:off x="238125" y="1689100"/>
          <a:ext cx="4105275" cy="4491038"/>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2" name="Content Placeholder 21"/>
          <p:cNvGraphicFramePr>
            <a:graphicFrameLocks noGrp="1"/>
          </p:cNvGraphicFramePr>
          <p:nvPr>
            <p:ph sz="quarter" idx="13"/>
            <p:extLst>
              <p:ext uri="{D42A27DB-BD31-4B8C-83A1-F6EECF244321}">
                <p14:modId xmlns:p14="http://schemas.microsoft.com/office/powerpoint/2010/main" val="1520133019"/>
              </p:ext>
            </p:extLst>
          </p:nvPr>
        </p:nvGraphicFramePr>
        <p:xfrm>
          <a:off x="4816475" y="1689100"/>
          <a:ext cx="4105275" cy="4491038"/>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539644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pPr lvl="0"/>
            <a:r>
              <a:rPr lang="en-US" dirty="0" smtClean="0"/>
              <a:t>Crude oil prices are influenced more by international markets than by assumptions about domestic resources and technological advances.  In the High Oil Price case, the price of Brent crude oil, in 2018 dollars, is projected to reach $212 per barrel (b) by 2050 compared with $108/b in the Reference case and $50/b in the Low Oil Price case.</a:t>
            </a:r>
          </a:p>
          <a:p>
            <a:pPr lvl="0"/>
            <a:r>
              <a:rPr lang="en-US" dirty="0" smtClean="0"/>
              <a:t>Natural gas prices are highly sensitive to factors that drive supply, such as domestic resource and technology assumptions, and less dependent on the international conditions that drive oil prices. In the High Oil and Gas Resource and Technology case, Henry Hub natural gas prices remain near $3 per million British thermal units ($/MMBtu) throughout the projection period, while in the Low Oil and Gas Resource and Technology case they rise to more than $8/MMBtu.  </a:t>
            </a:r>
          </a:p>
          <a:p>
            <a:pPr lvl="0"/>
            <a:r>
              <a:rPr lang="en-US" dirty="0" smtClean="0"/>
              <a:t>Across most cases, by 2050, consumption of natural gas increases even as production expands into more expensive-to-produce areas, putting upward pressure on production costs.</a:t>
            </a:r>
          </a:p>
          <a:p>
            <a:endParaRPr lang="en-US" dirty="0"/>
          </a:p>
        </p:txBody>
      </p:sp>
      <p:sp>
        <p:nvSpPr>
          <p:cNvPr id="4" name="Title 3"/>
          <p:cNvSpPr>
            <a:spLocks noGrp="1"/>
          </p:cNvSpPr>
          <p:nvPr>
            <p:ph type="title"/>
          </p:nvPr>
        </p:nvSpPr>
        <p:spPr/>
        <p:txBody>
          <a:bodyPr/>
          <a:lstStyle/>
          <a:p>
            <a:r>
              <a:rPr lang="en-US" spc="-50" dirty="0" smtClean="0"/>
              <a:t>—with global conditions more important for oil prices and assumptions about resource and technology more important for natural gas</a:t>
            </a:r>
            <a:endParaRPr lang="en-US" spc="-50" dirty="0"/>
          </a:p>
        </p:txBody>
      </p:sp>
      <p:sp>
        <p:nvSpPr>
          <p:cNvPr id="2" name="Slide Number Placeholder 1"/>
          <p:cNvSpPr>
            <a:spLocks noGrp="1"/>
          </p:cNvSpPr>
          <p:nvPr>
            <p:ph type="sldNum" sz="quarter" idx="4"/>
          </p:nvPr>
        </p:nvSpPr>
        <p:spPr/>
        <p:txBody>
          <a:bodyPr/>
          <a:lstStyle/>
          <a:p>
            <a:fld id="{2D80C5C9-96E0-47EC-B500-37C5FE284639}" type="slidenum">
              <a:rPr lang="en-US" smtClean="0"/>
              <a:pPr/>
              <a:t>28</a:t>
            </a:fld>
            <a:endParaRPr lang="en-US" dirty="0"/>
          </a:p>
        </p:txBody>
      </p:sp>
      <p:grpSp>
        <p:nvGrpSpPr>
          <p:cNvPr id="5" name="Group 4"/>
          <p:cNvGrpSpPr/>
          <p:nvPr/>
        </p:nvGrpSpPr>
        <p:grpSpPr>
          <a:xfrm>
            <a:off x="282522" y="60070"/>
            <a:ext cx="8596846" cy="657333"/>
            <a:chOff x="282522" y="60070"/>
            <a:chExt cx="8596846" cy="657333"/>
          </a:xfrm>
        </p:grpSpPr>
        <p:pic>
          <p:nvPicPr>
            <p:cNvPr id="6" name="Picture 5" descr="greyicon_3.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7" name="Picture 6" descr="greyicon_4.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8" name="Picture 7" descr="greyicon_5.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9" name="Picture 8" descr="greyicon_6.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0" name="Picture 9">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1" name="Picture 10">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2" name="Picture 11">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3" name="Picture 12" descr="greyicon_1.png">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3469477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ontent Placeholder 16"/>
          <p:cNvGraphicFramePr>
            <a:graphicFrameLocks noGrp="1"/>
          </p:cNvGraphicFramePr>
          <p:nvPr>
            <p:ph sz="quarter" idx="12"/>
            <p:extLst>
              <p:ext uri="{D42A27DB-BD31-4B8C-83A1-F6EECF244321}">
                <p14:modId xmlns:p14="http://schemas.microsoft.com/office/powerpoint/2010/main" val="2001105059"/>
              </p:ext>
            </p:extLst>
          </p:nvPr>
        </p:nvGraphicFramePr>
        <p:xfrm>
          <a:off x="238125" y="1689100"/>
          <a:ext cx="4105275" cy="44910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Content Placeholder 19"/>
          <p:cNvGraphicFramePr>
            <a:graphicFrameLocks noGrp="1"/>
          </p:cNvGraphicFramePr>
          <p:nvPr>
            <p:ph sz="quarter" idx="13"/>
            <p:extLst/>
          </p:nvPr>
        </p:nvGraphicFramePr>
        <p:xfrm>
          <a:off x="4816475" y="1689100"/>
          <a:ext cx="4105275" cy="4491038"/>
        </p:xfrm>
        <a:graphic>
          <a:graphicData uri="http://schemas.openxmlformats.org/drawingml/2006/chart">
            <c:chart xmlns:c="http://schemas.openxmlformats.org/drawingml/2006/chart" xmlns:r="http://schemas.openxmlformats.org/officeDocument/2006/relationships" r:id="rId3"/>
          </a:graphicData>
        </a:graphic>
      </p:graphicFrame>
      <p:sp>
        <p:nvSpPr>
          <p:cNvPr id="3" name="Slide Number Placeholder 2"/>
          <p:cNvSpPr>
            <a:spLocks noGrp="1"/>
          </p:cNvSpPr>
          <p:nvPr>
            <p:ph type="sldNum" sz="quarter" idx="4"/>
          </p:nvPr>
        </p:nvSpPr>
        <p:spPr/>
        <p:txBody>
          <a:bodyPr/>
          <a:lstStyle/>
          <a:p>
            <a:fld id="{2D80C5C9-96E0-47EC-B500-37C5FE284639}" type="slidenum">
              <a:rPr lang="en-US" smtClean="0"/>
              <a:pPr/>
              <a:t>29</a:t>
            </a:fld>
            <a:endParaRPr lang="en-US" dirty="0"/>
          </a:p>
        </p:txBody>
      </p:sp>
      <p:sp>
        <p:nvSpPr>
          <p:cNvPr id="14" name="Title 13"/>
          <p:cNvSpPr>
            <a:spLocks noGrp="1"/>
          </p:cNvSpPr>
          <p:nvPr>
            <p:ph type="title"/>
          </p:nvPr>
        </p:nvSpPr>
        <p:spPr>
          <a:xfrm>
            <a:off x="231819" y="755506"/>
            <a:ext cx="8912181" cy="755794"/>
          </a:xfrm>
        </p:spPr>
        <p:txBody>
          <a:bodyPr/>
          <a:lstStyle/>
          <a:p>
            <a:r>
              <a:rPr lang="en-US" spc="-50" dirty="0" smtClean="0"/>
              <a:t>Economic growth side cases explore the uncertainty in macroeconomic assumptions inherent in future economic growth trends—</a:t>
            </a:r>
            <a:endParaRPr lang="en-US" spc="-50" dirty="0"/>
          </a:p>
        </p:txBody>
      </p:sp>
      <p:grpSp>
        <p:nvGrpSpPr>
          <p:cNvPr id="13" name="Group 12"/>
          <p:cNvGrpSpPr/>
          <p:nvPr/>
        </p:nvGrpSpPr>
        <p:grpSpPr>
          <a:xfrm>
            <a:off x="282522" y="60070"/>
            <a:ext cx="8596846" cy="657333"/>
            <a:chOff x="282522" y="60070"/>
            <a:chExt cx="8596846" cy="657333"/>
          </a:xfrm>
        </p:grpSpPr>
        <p:pic>
          <p:nvPicPr>
            <p:cNvPr id="5" name="Picture 4" descr="greyicon_3.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6" name="Picture 5" descr="greyicon_4.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7" name="Picture 6" descr="greyicon_5.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8" name="Picture 7" descr="greyicon_6.png">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9" name="Picture 8">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0" name="Picture 9">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1" name="Picture 10">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2" name="Picture 11" descr="greyicon_1.png">
              <a:hlinkClick r:id="" action="ppaction://noaction"/>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31328874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p:cNvSpPr>
            <a:spLocks noGrp="1"/>
          </p:cNvSpPr>
          <p:nvPr>
            <p:ph type="sldNum" sz="quarter" idx="4"/>
          </p:nvPr>
        </p:nvSpPr>
        <p:spPr>
          <a:xfrm>
            <a:off x="8678068" y="6419088"/>
            <a:ext cx="392780" cy="365125"/>
          </a:xfrm>
        </p:spPr>
        <p:txBody>
          <a:bodyPr/>
          <a:lstStyle/>
          <a:p>
            <a:r>
              <a:rPr lang="en-US" dirty="0"/>
              <a:t>3</a:t>
            </a:r>
          </a:p>
        </p:txBody>
      </p:sp>
      <p:sp>
        <p:nvSpPr>
          <p:cNvPr id="3" name="Text Placeholder 2"/>
          <p:cNvSpPr>
            <a:spLocks noGrp="1"/>
          </p:cNvSpPr>
          <p:nvPr>
            <p:ph type="body" sz="quarter" idx="12"/>
          </p:nvPr>
        </p:nvSpPr>
        <p:spPr/>
        <p:txBody>
          <a:bodyPr>
            <a:normAutofit lnSpcReduction="10000"/>
          </a:bodyPr>
          <a:lstStyle/>
          <a:p>
            <a:r>
              <a:rPr lang="en-US" dirty="0" smtClean="0"/>
              <a:t>Projections in the </a:t>
            </a:r>
            <a:r>
              <a:rPr lang="en-US" i="1" dirty="0" smtClean="0"/>
              <a:t>Annual Energy Outlook 2019 </a:t>
            </a:r>
            <a:r>
              <a:rPr lang="en-US" dirty="0" smtClean="0"/>
              <a:t>(AEO2019) are not predictions of what will happen, but rather modeled projections of what may happen given certain assumptions and methodologies.</a:t>
            </a:r>
          </a:p>
          <a:p>
            <a:r>
              <a:rPr lang="en-US" dirty="0" smtClean="0"/>
              <a:t>The AEO is developed using the National Energy Modeling System (NEMS), an integrated model that captures interactions of economic changes and energy supply, demand, and prices.</a:t>
            </a:r>
          </a:p>
          <a:p>
            <a:pPr lvl="0"/>
            <a:r>
              <a:rPr lang="en-US" dirty="0"/>
              <a:t>Energy market projections are subject to much uncertainty because many of the events that shape energy markets as well as future developments in technologies, demographics, and resources cannot be foreseen with certainty. To </a:t>
            </a:r>
            <a:r>
              <a:rPr lang="en-US" dirty="0" smtClean="0"/>
              <a:t>illustrate </a:t>
            </a:r>
            <a:r>
              <a:rPr lang="en-US" dirty="0"/>
              <a:t>the importance of key assumptions, AEO2019 includes a Reference case and six side cases that systematically vary important underlying assumptions.  </a:t>
            </a:r>
          </a:p>
          <a:p>
            <a:r>
              <a:rPr lang="en-US" dirty="0" smtClean="0"/>
              <a:t>More information about the assumptions used in developing these projections will be available shortly after the release of the AEO2019.</a:t>
            </a:r>
          </a:p>
          <a:p>
            <a:r>
              <a:rPr lang="en-US" dirty="0" smtClean="0"/>
              <a:t>The AEO is published to satisfy the Department of Energy Organization Act of 1977, which requires the Administrator of the U.S. Energy Information Administration to prepare annual reports on trends and projections for energy use and supply. </a:t>
            </a:r>
          </a:p>
          <a:p>
            <a:endParaRPr lang="en-US" dirty="0"/>
          </a:p>
        </p:txBody>
      </p:sp>
      <p:sp>
        <p:nvSpPr>
          <p:cNvPr id="2" name="Title 1"/>
          <p:cNvSpPr>
            <a:spLocks noGrp="1"/>
          </p:cNvSpPr>
          <p:nvPr>
            <p:ph type="title"/>
          </p:nvPr>
        </p:nvSpPr>
        <p:spPr/>
        <p:txBody>
          <a:bodyPr/>
          <a:lstStyle/>
          <a:p>
            <a:r>
              <a:rPr lang="en-US" dirty="0" smtClean="0"/>
              <a:t>The Annual Energy Outlook provides long-term energy projections for the United States</a:t>
            </a:r>
            <a:endParaRPr lang="en-US" dirty="0"/>
          </a:p>
        </p:txBody>
      </p:sp>
    </p:spTree>
    <p:extLst>
      <p:ext uri="{BB962C8B-B14F-4D97-AF65-F5344CB8AC3E}">
        <p14:creationId xmlns:p14="http://schemas.microsoft.com/office/powerpoint/2010/main" val="24943205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pPr lvl="0"/>
            <a:r>
              <a:rPr lang="en-US" dirty="0" smtClean="0"/>
              <a:t>The Reference, High Economic Growth, and Low Economic Growth cases illustrate three possible paths for U.S. economic growth. In the High Economic Growth case, average annual growth in real gross </a:t>
            </a:r>
            <a:r>
              <a:rPr lang="en-US" dirty="0"/>
              <a:t>d</a:t>
            </a:r>
            <a:r>
              <a:rPr lang="en-US" dirty="0" smtClean="0"/>
              <a:t>omestic </a:t>
            </a:r>
            <a:r>
              <a:rPr lang="en-US" dirty="0"/>
              <a:t>p</a:t>
            </a:r>
            <a:r>
              <a:rPr lang="en-US" dirty="0" smtClean="0"/>
              <a:t>roduct (GDP) is 2.4% from 2018 to 2050, compared with 1.9% in the Reference case. The Low Economic Growth case assumes a lower rate of annual growth in real GDP of 1.4%.</a:t>
            </a:r>
          </a:p>
          <a:p>
            <a:pPr lvl="0"/>
            <a:r>
              <a:rPr lang="en-US" dirty="0" smtClean="0"/>
              <a:t>Differences among the cases reflect different assumptions for growth in the labor force, capital stock, and productivity. These changes affect capital investment decisions, household formation, industrial activity, and amounts of travel. </a:t>
            </a:r>
          </a:p>
          <a:p>
            <a:pPr lvl="0"/>
            <a:r>
              <a:rPr lang="en-US" dirty="0" smtClean="0"/>
              <a:t>All three economic growth cases assume expectations of smooth economic growth and do not anticipate business cycles or large economic shocks. </a:t>
            </a:r>
            <a:endParaRPr lang="en-US" dirty="0"/>
          </a:p>
        </p:txBody>
      </p:sp>
      <p:sp>
        <p:nvSpPr>
          <p:cNvPr id="4" name="Title 3"/>
          <p:cNvSpPr>
            <a:spLocks noGrp="1"/>
          </p:cNvSpPr>
          <p:nvPr>
            <p:ph type="title"/>
          </p:nvPr>
        </p:nvSpPr>
        <p:spPr/>
        <p:txBody>
          <a:bodyPr/>
          <a:lstStyle/>
          <a:p>
            <a:r>
              <a:rPr lang="en-US" smtClean="0"/>
              <a:t>—which also affect important drivers of energy demand growth</a:t>
            </a:r>
            <a:endParaRPr lang="en-US" dirty="0"/>
          </a:p>
        </p:txBody>
      </p:sp>
      <p:sp>
        <p:nvSpPr>
          <p:cNvPr id="2" name="Slide Number Placeholder 1"/>
          <p:cNvSpPr>
            <a:spLocks noGrp="1"/>
          </p:cNvSpPr>
          <p:nvPr>
            <p:ph type="sldNum" sz="quarter" idx="4"/>
          </p:nvPr>
        </p:nvSpPr>
        <p:spPr/>
        <p:txBody>
          <a:bodyPr/>
          <a:lstStyle/>
          <a:p>
            <a:fld id="{2D80C5C9-96E0-47EC-B500-37C5FE284639}" type="slidenum">
              <a:rPr lang="en-US" smtClean="0"/>
              <a:pPr/>
              <a:t>30</a:t>
            </a:fld>
            <a:endParaRPr lang="en-US" dirty="0"/>
          </a:p>
        </p:txBody>
      </p:sp>
      <p:grpSp>
        <p:nvGrpSpPr>
          <p:cNvPr id="5" name="Group 4"/>
          <p:cNvGrpSpPr/>
          <p:nvPr/>
        </p:nvGrpSpPr>
        <p:grpSpPr>
          <a:xfrm>
            <a:off x="282522" y="60070"/>
            <a:ext cx="8596846" cy="657333"/>
            <a:chOff x="282522" y="60070"/>
            <a:chExt cx="8596846" cy="657333"/>
          </a:xfrm>
        </p:grpSpPr>
        <p:pic>
          <p:nvPicPr>
            <p:cNvPr id="6" name="Picture 5" descr="greyicon_3.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7" name="Picture 6" descr="greyicon_4.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8" name="Picture 7" descr="greyicon_5.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9" name="Picture 8" descr="greyicon_6.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0" name="Picture 9">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1" name="Picture 10">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2" name="Picture 11">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3" name="Picture 12" descr="greyicon_1.png">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10312493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smtClean="0"/>
              <a:t>EIA released data from its 2015 </a:t>
            </a:r>
            <a:r>
              <a:rPr lang="en-US" i="1" dirty="0" smtClean="0"/>
              <a:t>Residential Energy Consumption Survey </a:t>
            </a:r>
            <a:r>
              <a:rPr lang="en-US" dirty="0" smtClean="0"/>
              <a:t>(RECS) in May 2018, and introduced estimates of energy consumption for an expanded list of energy end uses. Incorporating these updated estimates resulted in revised total housing units and end-use energy consumption shares. </a:t>
            </a:r>
          </a:p>
          <a:p>
            <a:r>
              <a:rPr lang="en-US" dirty="0" smtClean="0"/>
              <a:t>EIA updated residential and commercial technology efficiency and cost characteristics for space heating, space cooling, water heating, cooking equipment, and appliances based on </a:t>
            </a:r>
            <a:r>
              <a:rPr lang="en-US" dirty="0" smtClean="0">
                <a:hlinkClick r:id="rId2"/>
              </a:rPr>
              <a:t>reports Navigant Consulting, Inc. prepared for EIA</a:t>
            </a:r>
            <a:r>
              <a:rPr lang="en-US" dirty="0" smtClean="0"/>
              <a:t>.</a:t>
            </a:r>
          </a:p>
          <a:p>
            <a:r>
              <a:rPr lang="en-US" dirty="0" smtClean="0"/>
              <a:t>EIA updated vehicle stock data and related inputs such as vehicle scrappage and annual travel by vintage, which affected stock fuel economy and vehicle-miles traveled. Along with improved modeling of fleet-operated automated vehicles, these changes resulted in higher estimates of the number of light-duty vehicles on the road and higher vehicle-miles traveled.</a:t>
            </a:r>
          </a:p>
          <a:p>
            <a:endParaRPr lang="en-US" dirty="0"/>
          </a:p>
        </p:txBody>
      </p:sp>
      <p:sp>
        <p:nvSpPr>
          <p:cNvPr id="4" name="Title 3"/>
          <p:cNvSpPr>
            <a:spLocks noGrp="1"/>
          </p:cNvSpPr>
          <p:nvPr>
            <p:ph type="title"/>
          </p:nvPr>
        </p:nvSpPr>
        <p:spPr/>
        <p:txBody>
          <a:bodyPr/>
          <a:lstStyle/>
          <a:p>
            <a:r>
              <a:rPr lang="en-US" smtClean="0"/>
              <a:t>Significant data and model updates</a:t>
            </a:r>
            <a:endParaRPr lang="en-US" dirty="0"/>
          </a:p>
        </p:txBody>
      </p:sp>
      <p:sp>
        <p:nvSpPr>
          <p:cNvPr id="3" name="Slide Number Placeholder 2"/>
          <p:cNvSpPr>
            <a:spLocks noGrp="1"/>
          </p:cNvSpPr>
          <p:nvPr>
            <p:ph type="sldNum" sz="quarter" idx="4"/>
          </p:nvPr>
        </p:nvSpPr>
        <p:spPr/>
        <p:txBody>
          <a:bodyPr/>
          <a:lstStyle/>
          <a:p>
            <a:fld id="{2D80C5C9-96E0-47EC-B500-37C5FE284639}" type="slidenum">
              <a:rPr lang="en-US" smtClean="0"/>
              <a:pPr/>
              <a:t>31</a:t>
            </a:fld>
            <a:endParaRPr lang="en-US" dirty="0"/>
          </a:p>
        </p:txBody>
      </p:sp>
      <p:grpSp>
        <p:nvGrpSpPr>
          <p:cNvPr id="5" name="Group 4"/>
          <p:cNvGrpSpPr/>
          <p:nvPr/>
        </p:nvGrpSpPr>
        <p:grpSpPr>
          <a:xfrm>
            <a:off x="282522" y="60070"/>
            <a:ext cx="8596846" cy="657333"/>
            <a:chOff x="282522" y="60070"/>
            <a:chExt cx="8596846" cy="657333"/>
          </a:xfrm>
        </p:grpSpPr>
        <p:pic>
          <p:nvPicPr>
            <p:cNvPr id="6" name="Picture 5" descr="greyicon_3.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7" name="Picture 6" descr="greyicon_4.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8" name="Picture 7" descr="greyicon_5.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9" name="Picture 8" descr="greyicon_6.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0" name="Picture 9">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1" name="Picture 10">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2" name="Picture 11">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3" name="Picture 12" descr="greyicon_1.png">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17490466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smtClean="0"/>
              <a:t>EIA updated its modeling of the Annex VI of the International Convention for the Prevention of Pollution from Ships (MARPOL Convention), which limits sulfur emissions to 0.5% by weight, compared with the current 3.5% by weight, for ocean-going ships by 2020. The new modeling reflects expectations that U.S. refiners will supply a larger share of the low-sulfur fuel market. EIA also lowered the initial penetration of marine scrubbers and added a 60/40 blend of high sulfur fuel oil and distillate as a 2020 global sulfur-compliant fuel.</a:t>
            </a:r>
          </a:p>
          <a:p>
            <a:r>
              <a:rPr lang="en-US" dirty="0" smtClean="0"/>
              <a:t>In December 2017, Congress enacted the Tax Cuts and Jobs Act of 2017 (P.L. 115-97). Although this act is mainly associated with reducing the maximum marginal tax rate for corporations from 38% to 21% and temporarily allowing immediate expensing of major capital expenditures, it also established an oil and natural gas program for the leasing, development, production, and transportation of oil and natural gas in and from the coastal plain (1002 Area) of the Arctic National Wildlife Refuge (ANWR). Modeling the opening of ANWR to drilling increases Alaskan crude oil production after 2030.</a:t>
            </a:r>
          </a:p>
          <a:p>
            <a:endParaRPr lang="en-US" dirty="0"/>
          </a:p>
        </p:txBody>
      </p:sp>
      <p:sp>
        <p:nvSpPr>
          <p:cNvPr id="4" name="Title 3"/>
          <p:cNvSpPr>
            <a:spLocks noGrp="1"/>
          </p:cNvSpPr>
          <p:nvPr>
            <p:ph type="title"/>
          </p:nvPr>
        </p:nvSpPr>
        <p:spPr/>
        <p:txBody>
          <a:bodyPr/>
          <a:lstStyle/>
          <a:p>
            <a:r>
              <a:rPr lang="en-US" smtClean="0"/>
              <a:t>New laws and regulations reflected in the Reference case as of October 2018</a:t>
            </a:r>
            <a:endParaRPr lang="en-US" dirty="0"/>
          </a:p>
        </p:txBody>
      </p:sp>
      <p:sp>
        <p:nvSpPr>
          <p:cNvPr id="3" name="Slide Number Placeholder 2"/>
          <p:cNvSpPr>
            <a:spLocks noGrp="1"/>
          </p:cNvSpPr>
          <p:nvPr>
            <p:ph type="sldNum" sz="quarter" idx="4"/>
          </p:nvPr>
        </p:nvSpPr>
        <p:spPr/>
        <p:txBody>
          <a:bodyPr/>
          <a:lstStyle/>
          <a:p>
            <a:fld id="{2D80C5C9-96E0-47EC-B500-37C5FE284639}" type="slidenum">
              <a:rPr lang="en-US" smtClean="0"/>
              <a:pPr/>
              <a:t>32</a:t>
            </a:fld>
            <a:endParaRPr lang="en-US" dirty="0"/>
          </a:p>
        </p:txBody>
      </p:sp>
      <p:grpSp>
        <p:nvGrpSpPr>
          <p:cNvPr id="5" name="Group 4"/>
          <p:cNvGrpSpPr/>
          <p:nvPr/>
        </p:nvGrpSpPr>
        <p:grpSpPr>
          <a:xfrm>
            <a:off x="282522" y="60070"/>
            <a:ext cx="8596846" cy="657333"/>
            <a:chOff x="282522" y="60070"/>
            <a:chExt cx="8596846" cy="657333"/>
          </a:xfrm>
        </p:grpSpPr>
        <p:pic>
          <p:nvPicPr>
            <p:cNvPr id="6" name="Picture 5" descr="greyicon_3.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7" name="Picture 6" descr="greyicon_4.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8" name="Picture 7" descr="greyicon_5.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9" name="Picture 8" descr="greyicon_6.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0" name="Picture 9">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1" name="Picture 10">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2" name="Picture 11">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3" name="Picture 12" descr="greyicon_1.png">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29178996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smtClean="0"/>
              <a:t>The Internal Revenue Service issued safe harbor guidance for solar facilities to qualify for the Investment </a:t>
            </a:r>
            <a:r>
              <a:rPr lang="en-US" dirty="0"/>
              <a:t>T</a:t>
            </a:r>
            <a:r>
              <a:rPr lang="en-US" dirty="0" smtClean="0"/>
              <a:t>ax Credit (ITC) as it phases down from 30% to 10% after 2020. Under the new guidance, utility-scale solar photovoltaic (PV) projects starting construction before January 1, 2020, have up to four years to bring the plant online, while still qualifying for the full 30% ITC. Projects entering service after January 1, 2024, receive a 10% ITC, including those starting construction after 2020. Modeling the safe harbor guidance results in later additions of solar PV systems as developers postpone in-service dates and in higher total solar PV builds.</a:t>
            </a:r>
          </a:p>
          <a:p>
            <a:r>
              <a:rPr lang="en-US" dirty="0" smtClean="0"/>
              <a:t>A number of new state and regional policies were enacted in the past year. These policies included California’s requirement for 100% clean energy generation by 2045 and New Jersey’s and Massachusetts’s increased renewable portfolio standard (RPS) requirements that renewables contribute 50% and 35% of generation, </a:t>
            </a:r>
            <a:r>
              <a:rPr lang="en-US" dirty="0"/>
              <a:t>respectively, by </a:t>
            </a:r>
            <a:r>
              <a:rPr lang="en-US" dirty="0" smtClean="0"/>
              <a:t>2030. Even with the stricter requirements, EIA projects compliance to be easily met. </a:t>
            </a:r>
          </a:p>
          <a:p>
            <a:r>
              <a:rPr lang="en-US" dirty="0" smtClean="0"/>
              <a:t>EIA did not include the effects of the existing 45Q federal tax credits for carbon capture and sequestration in AEO2019 because the credits, although recently doubled, still do not appear large enough to encourage substantial market penetration of carbon capture in the scenarios modeled.</a:t>
            </a:r>
          </a:p>
          <a:p>
            <a:endParaRPr lang="en-US" dirty="0"/>
          </a:p>
        </p:txBody>
      </p:sp>
      <p:sp>
        <p:nvSpPr>
          <p:cNvPr id="4" name="Title 3"/>
          <p:cNvSpPr>
            <a:spLocks noGrp="1"/>
          </p:cNvSpPr>
          <p:nvPr>
            <p:ph type="title"/>
          </p:nvPr>
        </p:nvSpPr>
        <p:spPr/>
        <p:txBody>
          <a:bodyPr/>
          <a:lstStyle/>
          <a:p>
            <a:r>
              <a:rPr lang="en-US" smtClean="0"/>
              <a:t>New laws and regulations reflected in the Reference case as of October 2018 (continued)</a:t>
            </a:r>
            <a:endParaRPr lang="en-US" dirty="0"/>
          </a:p>
        </p:txBody>
      </p:sp>
      <p:sp>
        <p:nvSpPr>
          <p:cNvPr id="3" name="Slide Number Placeholder 2"/>
          <p:cNvSpPr>
            <a:spLocks noGrp="1"/>
          </p:cNvSpPr>
          <p:nvPr>
            <p:ph type="sldNum" sz="quarter" idx="4"/>
          </p:nvPr>
        </p:nvSpPr>
        <p:spPr/>
        <p:txBody>
          <a:bodyPr/>
          <a:lstStyle/>
          <a:p>
            <a:fld id="{2D80C5C9-96E0-47EC-B500-37C5FE284639}" type="slidenum">
              <a:rPr lang="en-US" smtClean="0"/>
              <a:pPr/>
              <a:t>33</a:t>
            </a:fld>
            <a:endParaRPr lang="en-US" dirty="0"/>
          </a:p>
        </p:txBody>
      </p:sp>
      <p:grpSp>
        <p:nvGrpSpPr>
          <p:cNvPr id="5" name="Group 4"/>
          <p:cNvGrpSpPr/>
          <p:nvPr/>
        </p:nvGrpSpPr>
        <p:grpSpPr>
          <a:xfrm>
            <a:off x="282522" y="60070"/>
            <a:ext cx="8596846" cy="657333"/>
            <a:chOff x="282522" y="60070"/>
            <a:chExt cx="8596846" cy="657333"/>
          </a:xfrm>
        </p:grpSpPr>
        <p:pic>
          <p:nvPicPr>
            <p:cNvPr id="6" name="Picture 5" descr="greyicon_3.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7" name="Picture 6" descr="greyicon_4.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8" name="Picture 7" descr="greyicon_5.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9" name="Picture 8" descr="greyicon_6.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0" name="Picture 9">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1" name="Picture 10">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2" name="Picture 11">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3" name="Picture 12" descr="greyicon_1.png">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1639987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2D80C5C9-96E0-47EC-B500-37C5FE284639}" type="slidenum">
              <a:rPr lang="en-US" smtClean="0"/>
              <a:pPr/>
              <a:t>34</a:t>
            </a:fld>
            <a:endParaRPr lang="en-US" dirty="0"/>
          </a:p>
        </p:txBody>
      </p:sp>
      <p:sp>
        <p:nvSpPr>
          <p:cNvPr id="5" name="Title 4"/>
          <p:cNvSpPr>
            <a:spLocks noGrp="1"/>
          </p:cNvSpPr>
          <p:nvPr>
            <p:ph type="title"/>
          </p:nvPr>
        </p:nvSpPr>
        <p:spPr/>
        <p:txBody>
          <a:bodyPr/>
          <a:lstStyle/>
          <a:p>
            <a:r>
              <a:rPr lang="en-US" dirty="0"/>
              <a:t>New limit on global sulfur emissions affects refinery operations and maritime transport—</a:t>
            </a:r>
          </a:p>
        </p:txBody>
      </p:sp>
      <p:grpSp>
        <p:nvGrpSpPr>
          <p:cNvPr id="7" name="Group 6"/>
          <p:cNvGrpSpPr/>
          <p:nvPr/>
        </p:nvGrpSpPr>
        <p:grpSpPr>
          <a:xfrm>
            <a:off x="282522" y="60070"/>
            <a:ext cx="8596846" cy="657333"/>
            <a:chOff x="282522" y="60070"/>
            <a:chExt cx="8596846" cy="657333"/>
          </a:xfrm>
        </p:grpSpPr>
        <p:pic>
          <p:nvPicPr>
            <p:cNvPr id="8" name="Picture 7" descr="greyicon_3.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9" name="Picture 8" descr="greyicon_4.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10" name="Picture 9" descr="greyicon_5.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11" name="Picture 10" descr="greyicon_6.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2" name="Picture 11">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3" name="Picture 12">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4" name="Picture 13">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5" name="Picture 14" descr="greyicon_1.png">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graphicFrame>
        <p:nvGraphicFramePr>
          <p:cNvPr id="16" name="Content Placeholder 15"/>
          <p:cNvGraphicFramePr>
            <a:graphicFrameLocks noGrp="1"/>
          </p:cNvGraphicFramePr>
          <p:nvPr>
            <p:ph sz="quarter" idx="12"/>
          </p:nvPr>
        </p:nvGraphicFramePr>
        <p:xfrm>
          <a:off x="238125" y="1689100"/>
          <a:ext cx="8693150" cy="4491038"/>
        </p:xfrm>
        <a:graphic>
          <a:graphicData uri="http://schemas.openxmlformats.org/drawingml/2006/chart">
            <c:chart xmlns:c="http://schemas.openxmlformats.org/drawingml/2006/chart" xmlns:r="http://schemas.openxmlformats.org/officeDocument/2006/relationships" r:id="rId10"/>
          </a:graphicData>
        </a:graphic>
      </p:graphicFrame>
      <p:sp>
        <p:nvSpPr>
          <p:cNvPr id="17" name="TextBox 1"/>
          <p:cNvSpPr txBox="1"/>
          <p:nvPr/>
        </p:nvSpPr>
        <p:spPr bwMode="auto">
          <a:xfrm>
            <a:off x="1524871" y="2083829"/>
            <a:ext cx="2352802" cy="602922"/>
          </a:xfrm>
          <a:prstGeom prst="rect">
            <a:avLst/>
          </a:prstGeom>
          <a:noFill/>
          <a:ln w="9525">
            <a:noFill/>
            <a:miter lim="800000"/>
            <a:headEnd/>
            <a:tailEnd/>
          </a:ln>
        </p:spPr>
        <p:txBody>
          <a:bodyPr wrap="none" lIns="0" tIns="0" rIns="0" rtlCol="0">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eaLnBrk="0" hangingPunct="0"/>
            <a:r>
              <a:rPr lang="en-US" sz="1200" b="0" i="0" dirty="0" smtClean="0">
                <a:solidFill>
                  <a:schemeClr val="tx1"/>
                </a:solidFill>
                <a:latin typeface="+mn-lt"/>
                <a:ea typeface="Times New Roman" charset="0"/>
                <a:cs typeface="Times New Roman" charset="0"/>
              </a:rPr>
              <a:t>           </a:t>
            </a:r>
            <a:r>
              <a:rPr lang="en-US" sz="1400" b="1" i="0" dirty="0" smtClean="0">
                <a:solidFill>
                  <a:schemeClr val="tx1"/>
                </a:solidFill>
                <a:latin typeface="+mn-lt"/>
                <a:ea typeface="Times New Roman" charset="0"/>
                <a:cs typeface="Times New Roman" charset="0"/>
              </a:rPr>
              <a:t>2018</a:t>
            </a:r>
          </a:p>
          <a:p>
            <a:pPr eaLnBrk="0" hangingPunct="0"/>
            <a:r>
              <a:rPr lang="en-US" sz="1400" b="0" i="0" dirty="0" smtClean="0">
                <a:solidFill>
                  <a:schemeClr val="tx1"/>
                </a:solidFill>
                <a:latin typeface="+mn-lt"/>
                <a:ea typeface="Times New Roman" charset="0"/>
                <a:cs typeface="Times New Roman" charset="0"/>
              </a:rPr>
              <a:t>  history</a:t>
            </a:r>
            <a:r>
              <a:rPr lang="en-US" sz="1400" b="0" i="0" baseline="0" dirty="0" smtClean="0">
                <a:solidFill>
                  <a:schemeClr val="tx1"/>
                </a:solidFill>
                <a:latin typeface="+mn-lt"/>
                <a:ea typeface="Times New Roman" charset="0"/>
                <a:cs typeface="Times New Roman" charset="0"/>
              </a:rPr>
              <a:t>    </a:t>
            </a:r>
            <a:r>
              <a:rPr lang="en-US" sz="1400" b="0" i="0" baseline="0" dirty="0" smtClean="0">
                <a:solidFill>
                  <a:schemeClr val="tx1"/>
                </a:solidFill>
                <a:latin typeface="+mn-lt"/>
                <a:ea typeface="Times New Roman" charset="0"/>
                <a:cs typeface="Times New Roman" charset="0"/>
              </a:rPr>
              <a:t>projections </a:t>
            </a:r>
            <a:endParaRPr lang="en-US" sz="1400" b="0" i="0" dirty="0" smtClean="0">
              <a:solidFill>
                <a:schemeClr val="tx1"/>
              </a:solidFill>
              <a:latin typeface="+mn-lt"/>
              <a:ea typeface="Times New Roman" charset="0"/>
              <a:cs typeface="Times New Roman" charset="0"/>
            </a:endParaRPr>
          </a:p>
        </p:txBody>
      </p:sp>
    </p:spTree>
    <p:extLst>
      <p:ext uri="{BB962C8B-B14F-4D97-AF65-F5344CB8AC3E}">
        <p14:creationId xmlns:p14="http://schemas.microsoft.com/office/powerpoint/2010/main" val="28279600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normAutofit lnSpcReduction="10000"/>
          </a:bodyPr>
          <a:lstStyle/>
          <a:p>
            <a:pPr lvl="0"/>
            <a:r>
              <a:rPr lang="en-US" dirty="0" smtClean="0"/>
              <a:t>Annex VI of the International Convention for the Prevention of Pollution from Ships (MARPOL Convention) limits emissions for ocean-going ships by 2020 (IMO 2020). From January 1, 2020, the limit for sulfur in fuel used on board ships operating outside designated emission control areas will be reduced to 0.5% m/m (mass by mass), a reduction of more than 85% from its present level of 3.5% m/m. Ships can meet the new global sulfur limit by installing pollutant-control equipment (scrubbers); by using a low-sulfur, petroleum-based marine fuel; or by switching to an alternative non-petroleum fuel such as liquefied natural gas (LNG).</a:t>
            </a:r>
          </a:p>
          <a:p>
            <a:pPr lvl="0"/>
            <a:r>
              <a:rPr lang="en-US" dirty="0" smtClean="0"/>
              <a:t>Shippers that install scrubbers have remained limited, and refineries continue to announce plans to upgrade high-sulfur fuel oils into higher quality products and increase availability of low-sulfur compliant fuel oils. Some shippers have also announced plans to address the costs associated with higher quality fuels by shifting those costs to their customers. </a:t>
            </a:r>
          </a:p>
          <a:p>
            <a:pPr lvl="0"/>
            <a:r>
              <a:rPr lang="en-US" dirty="0" smtClean="0"/>
              <a:t>Although some price swings and fuel availability issues are expected when the regulations take effect in 2020, by 2030 more than 83% of international marine fuel purchases in U.S. ports are for low-sulfur compliant fuel in the Reference case, and the share of LNG increases from negligible levels in 2018 to 7% in 2030.</a:t>
            </a:r>
            <a:endParaRPr lang="en-US" dirty="0"/>
          </a:p>
        </p:txBody>
      </p:sp>
      <p:sp>
        <p:nvSpPr>
          <p:cNvPr id="4" name="Title 3"/>
          <p:cNvSpPr>
            <a:spLocks noGrp="1"/>
          </p:cNvSpPr>
          <p:nvPr>
            <p:ph type="title"/>
          </p:nvPr>
        </p:nvSpPr>
        <p:spPr/>
        <p:txBody>
          <a:bodyPr/>
          <a:lstStyle/>
          <a:p>
            <a:r>
              <a:rPr lang="en-US" smtClean="0"/>
              <a:t>—as refiners and marine transporters adapt to meet the new requirements</a:t>
            </a:r>
            <a:endParaRPr lang="en-US" dirty="0"/>
          </a:p>
        </p:txBody>
      </p:sp>
      <p:sp>
        <p:nvSpPr>
          <p:cNvPr id="2" name="Slide Number Placeholder 1"/>
          <p:cNvSpPr>
            <a:spLocks noGrp="1"/>
          </p:cNvSpPr>
          <p:nvPr>
            <p:ph type="sldNum" sz="quarter" idx="4"/>
          </p:nvPr>
        </p:nvSpPr>
        <p:spPr>
          <a:xfrm>
            <a:off x="8636000" y="6419850"/>
            <a:ext cx="508000" cy="365125"/>
          </a:xfrm>
        </p:spPr>
        <p:txBody>
          <a:bodyPr/>
          <a:lstStyle/>
          <a:p>
            <a:fld id="{2D80C5C9-96E0-47EC-B500-37C5FE284639}" type="slidenum">
              <a:rPr lang="en-US" smtClean="0"/>
              <a:pPr/>
              <a:t>35</a:t>
            </a:fld>
            <a:endParaRPr lang="en-US" dirty="0"/>
          </a:p>
        </p:txBody>
      </p:sp>
      <p:grpSp>
        <p:nvGrpSpPr>
          <p:cNvPr id="5" name="Group 4"/>
          <p:cNvGrpSpPr/>
          <p:nvPr/>
        </p:nvGrpSpPr>
        <p:grpSpPr>
          <a:xfrm>
            <a:off x="282522" y="60070"/>
            <a:ext cx="8596846" cy="657333"/>
            <a:chOff x="282522" y="60070"/>
            <a:chExt cx="8596846" cy="657333"/>
          </a:xfrm>
        </p:grpSpPr>
        <p:pic>
          <p:nvPicPr>
            <p:cNvPr id="6" name="Picture 5" descr="greyicon_3.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7" name="Picture 6" descr="greyicon_4.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8" name="Picture 7" descr="greyicon_5.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9" name="Picture 8" descr="greyicon_6.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0" name="Picture 9">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1" name="Picture 10">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2" name="Picture 11">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3" name="Picture 12" descr="greyicon_1.png">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39853330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2D80C5C9-96E0-47EC-B500-37C5FE284639}" type="slidenum">
              <a:rPr lang="en-US" smtClean="0"/>
              <a:pPr/>
              <a:t>36</a:t>
            </a:fld>
            <a:endParaRPr lang="en-US" dirty="0"/>
          </a:p>
        </p:txBody>
      </p:sp>
      <p:sp>
        <p:nvSpPr>
          <p:cNvPr id="5" name="Title 4"/>
          <p:cNvSpPr>
            <a:spLocks noGrp="1"/>
          </p:cNvSpPr>
          <p:nvPr>
            <p:ph type="title"/>
          </p:nvPr>
        </p:nvSpPr>
        <p:spPr/>
        <p:txBody>
          <a:bodyPr/>
          <a:lstStyle/>
          <a:p>
            <a:r>
              <a:rPr lang="en-US" dirty="0"/>
              <a:t>Refinery utilization in the Reference case peaks in 2020—</a:t>
            </a:r>
          </a:p>
        </p:txBody>
      </p:sp>
      <p:graphicFrame>
        <p:nvGraphicFramePr>
          <p:cNvPr id="6" name="Content Placeholder 5"/>
          <p:cNvGraphicFramePr>
            <a:graphicFrameLocks noGrp="1"/>
          </p:cNvGraphicFramePr>
          <p:nvPr>
            <p:ph sz="quarter" idx="12"/>
            <p:extLst>
              <p:ext uri="{D42A27DB-BD31-4B8C-83A1-F6EECF244321}">
                <p14:modId xmlns:p14="http://schemas.microsoft.com/office/powerpoint/2010/main" val="3153016189"/>
              </p:ext>
            </p:extLst>
          </p:nvPr>
        </p:nvGraphicFramePr>
        <p:xfrm>
          <a:off x="238125" y="1689100"/>
          <a:ext cx="4105275" cy="44910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ontent Placeholder 6"/>
          <p:cNvGraphicFramePr>
            <a:graphicFrameLocks noGrp="1"/>
          </p:cNvGraphicFramePr>
          <p:nvPr>
            <p:ph sz="quarter" idx="13"/>
            <p:extLst>
              <p:ext uri="{D42A27DB-BD31-4B8C-83A1-F6EECF244321}">
                <p14:modId xmlns:p14="http://schemas.microsoft.com/office/powerpoint/2010/main" val="501758788"/>
              </p:ext>
            </p:extLst>
          </p:nvPr>
        </p:nvGraphicFramePr>
        <p:xfrm>
          <a:off x="4816475" y="1689100"/>
          <a:ext cx="4105275" cy="4491038"/>
        </p:xfrm>
        <a:graphic>
          <a:graphicData uri="http://schemas.openxmlformats.org/drawingml/2006/chart">
            <c:chart xmlns:c="http://schemas.openxmlformats.org/drawingml/2006/chart" xmlns:r="http://schemas.openxmlformats.org/officeDocument/2006/relationships" r:id="rId3"/>
          </a:graphicData>
        </a:graphic>
      </p:graphicFrame>
      <p:grpSp>
        <p:nvGrpSpPr>
          <p:cNvPr id="8" name="Group 7"/>
          <p:cNvGrpSpPr/>
          <p:nvPr/>
        </p:nvGrpSpPr>
        <p:grpSpPr>
          <a:xfrm>
            <a:off x="282522" y="60070"/>
            <a:ext cx="8596846" cy="657333"/>
            <a:chOff x="282522" y="60070"/>
            <a:chExt cx="8596846" cy="657333"/>
          </a:xfrm>
        </p:grpSpPr>
        <p:pic>
          <p:nvPicPr>
            <p:cNvPr id="9" name="Picture 8" descr="greyicon_3.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10" name="Picture 9" descr="greyicon_4.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11" name="Picture 10" descr="greyicon_5.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12" name="Picture 11" descr="greyicon_6.png">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3" name="Picture 12">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4" name="Picture 13">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5" name="Picture 14">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6" name="Picture 15" descr="greyicon_1.png">
              <a:hlinkClick r:id="" action="ppaction://noaction"/>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23510800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pPr lvl="0"/>
            <a:r>
              <a:rPr lang="en-US" dirty="0" smtClean="0"/>
              <a:t>U.S. refinery utilization peaks in most cases in 2020 as complex refineries in the United States that can process high-sulfur fuel oil in downstream units take advantage of the increased price spread between light and heavy crude oil. In the Reference case, refinery utilization peaks at 96% in 2020, gradually decreases between 2020 and 2026, and remains between 90% and 92% for the rest of the projection. </a:t>
            </a:r>
          </a:p>
          <a:p>
            <a:pPr lvl="0"/>
            <a:r>
              <a:rPr lang="en-US" dirty="0" smtClean="0"/>
              <a:t>The share of U.S. refinery throughput that is exported increases as more petroleum products are exported from 2020 to 2036 and as domestic consumption of refined products decreases. The trend reverses after 2036 when domestic consumption (especially of gasoline) increases. </a:t>
            </a:r>
          </a:p>
          <a:p>
            <a:pPr lvl="0"/>
            <a:r>
              <a:rPr lang="en-US" dirty="0" smtClean="0"/>
              <a:t>Imports of unfinished oils peak in 2020 as U.S. refineries take advantage of the increased discount of the heavy, high-sulfur residual fuel oil available on the global market.</a:t>
            </a:r>
          </a:p>
          <a:p>
            <a:endParaRPr lang="en-US" dirty="0"/>
          </a:p>
        </p:txBody>
      </p:sp>
      <p:sp>
        <p:nvSpPr>
          <p:cNvPr id="4" name="Title 3"/>
          <p:cNvSpPr>
            <a:spLocks noGrp="1"/>
          </p:cNvSpPr>
          <p:nvPr>
            <p:ph type="title"/>
          </p:nvPr>
        </p:nvSpPr>
        <p:spPr/>
        <p:txBody>
          <a:bodyPr/>
          <a:lstStyle/>
          <a:p>
            <a:r>
              <a:rPr lang="en-US" dirty="0" smtClean="0"/>
              <a:t>—as a result of sulfur emissions regulations that take effect in 2020</a:t>
            </a:r>
            <a:endParaRPr lang="en-US" dirty="0"/>
          </a:p>
        </p:txBody>
      </p:sp>
      <p:sp>
        <p:nvSpPr>
          <p:cNvPr id="2" name="Slide Number Placeholder 1"/>
          <p:cNvSpPr>
            <a:spLocks noGrp="1"/>
          </p:cNvSpPr>
          <p:nvPr>
            <p:ph type="sldNum" sz="quarter" idx="4"/>
          </p:nvPr>
        </p:nvSpPr>
        <p:spPr>
          <a:xfrm>
            <a:off x="8636000" y="6419850"/>
            <a:ext cx="508000" cy="365125"/>
          </a:xfrm>
        </p:spPr>
        <p:txBody>
          <a:bodyPr/>
          <a:lstStyle/>
          <a:p>
            <a:fld id="{2D80C5C9-96E0-47EC-B500-37C5FE284639}" type="slidenum">
              <a:rPr lang="en-US" smtClean="0"/>
              <a:pPr/>
              <a:t>37</a:t>
            </a:fld>
            <a:endParaRPr lang="en-US" dirty="0"/>
          </a:p>
        </p:txBody>
      </p:sp>
      <p:grpSp>
        <p:nvGrpSpPr>
          <p:cNvPr id="5" name="Group 4"/>
          <p:cNvGrpSpPr/>
          <p:nvPr/>
        </p:nvGrpSpPr>
        <p:grpSpPr>
          <a:xfrm>
            <a:off x="282522" y="60070"/>
            <a:ext cx="8596846" cy="657333"/>
            <a:chOff x="282522" y="60070"/>
            <a:chExt cx="8596846" cy="657333"/>
          </a:xfrm>
        </p:grpSpPr>
        <p:pic>
          <p:nvPicPr>
            <p:cNvPr id="6" name="Picture 5" descr="greyicon_3.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7" name="Picture 6" descr="greyicon_4.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8" name="Picture 7" descr="greyicon_5.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9" name="Picture 8" descr="greyicon_6.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0" name="Picture 9">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1" name="Picture 10">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2" name="Picture 11">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3" name="Picture 12" descr="greyicon_1.png">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17305160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2D80C5C9-96E0-47EC-B500-37C5FE284639}" type="slidenum">
              <a:rPr lang="en-US" smtClean="0"/>
              <a:pPr/>
              <a:t>38</a:t>
            </a:fld>
            <a:endParaRPr lang="en-US" dirty="0"/>
          </a:p>
        </p:txBody>
      </p:sp>
      <p:sp>
        <p:nvSpPr>
          <p:cNvPr id="5" name="Title 4"/>
          <p:cNvSpPr>
            <a:spLocks noGrp="1"/>
          </p:cNvSpPr>
          <p:nvPr>
            <p:ph type="title"/>
          </p:nvPr>
        </p:nvSpPr>
        <p:spPr/>
        <p:txBody>
          <a:bodyPr/>
          <a:lstStyle/>
          <a:p>
            <a:r>
              <a:rPr lang="en-US" smtClean="0"/>
              <a:t>Development of the Arctic National Wildlife Refuge increases Alaskan crude oil production in AEO2019—</a:t>
            </a:r>
            <a:endParaRPr lang="en-US" dirty="0"/>
          </a:p>
        </p:txBody>
      </p:sp>
      <p:graphicFrame>
        <p:nvGraphicFramePr>
          <p:cNvPr id="6" name="Content Placeholder 5"/>
          <p:cNvGraphicFramePr>
            <a:graphicFrameLocks noGrp="1"/>
          </p:cNvGraphicFramePr>
          <p:nvPr>
            <p:ph sz="quarter" idx="12"/>
            <p:extLst/>
          </p:nvPr>
        </p:nvGraphicFramePr>
        <p:xfrm>
          <a:off x="238124" y="1689100"/>
          <a:ext cx="5248276" cy="44910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ontent Placeholder 6"/>
          <p:cNvGraphicFramePr>
            <a:graphicFrameLocks noGrp="1"/>
          </p:cNvGraphicFramePr>
          <p:nvPr>
            <p:ph sz="quarter" idx="13"/>
            <p:extLst>
              <p:ext uri="{D42A27DB-BD31-4B8C-83A1-F6EECF244321}">
                <p14:modId xmlns:p14="http://schemas.microsoft.com/office/powerpoint/2010/main" val="762734749"/>
              </p:ext>
            </p:extLst>
          </p:nvPr>
        </p:nvGraphicFramePr>
        <p:xfrm>
          <a:off x="5406571" y="1689100"/>
          <a:ext cx="3515179" cy="4491038"/>
        </p:xfrm>
        <a:graphic>
          <a:graphicData uri="http://schemas.openxmlformats.org/drawingml/2006/chart">
            <c:chart xmlns:c="http://schemas.openxmlformats.org/drawingml/2006/chart" xmlns:r="http://schemas.openxmlformats.org/officeDocument/2006/relationships" r:id="rId3"/>
          </a:graphicData>
        </a:graphic>
      </p:graphicFrame>
      <p:grpSp>
        <p:nvGrpSpPr>
          <p:cNvPr id="8" name="Group 7"/>
          <p:cNvGrpSpPr/>
          <p:nvPr/>
        </p:nvGrpSpPr>
        <p:grpSpPr>
          <a:xfrm>
            <a:off x="282522" y="60070"/>
            <a:ext cx="8596846" cy="657333"/>
            <a:chOff x="282522" y="60070"/>
            <a:chExt cx="8596846" cy="657333"/>
          </a:xfrm>
        </p:grpSpPr>
        <p:pic>
          <p:nvPicPr>
            <p:cNvPr id="9" name="Picture 8" descr="greyicon_3.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10" name="Picture 9" descr="greyicon_4.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11" name="Picture 10" descr="greyicon_5.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12" name="Picture 11" descr="greyicon_6.png">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3" name="Picture 12">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4" name="Picture 13">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5" name="Picture 14">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6" name="Picture 15" descr="greyicon_1.png">
              <a:hlinkClick r:id="" action="ppaction://noaction"/>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31102144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normAutofit lnSpcReduction="10000"/>
          </a:bodyPr>
          <a:lstStyle/>
          <a:p>
            <a:pPr lvl="0"/>
            <a:r>
              <a:rPr lang="en-US" dirty="0" smtClean="0"/>
              <a:t>The passage of Public Law 115-97 required the Secretary of the Interior to establish a program to lease and develop oil and natural gas from the coastal plain (1002 Area) of the Arctic National Wildlife Refuge (ANWR). Previously, ANWR was effectively under a drilling moratorium.</a:t>
            </a:r>
          </a:p>
          <a:p>
            <a:pPr lvl="0"/>
            <a:r>
              <a:rPr lang="en-US" dirty="0" smtClean="0"/>
              <a:t>Opening ANWR is not expected to have a significant impact on crude oil production before the 2030s because of the time needed to acquire leases, explore, and develop the required production infrastructure. Alaskan crude oil production in AEO2019 is 90% higher (3.2 billion barrels) from 2031 to 2050 than previously forecasted for that period in last year’s AEO Reference case. </a:t>
            </a:r>
          </a:p>
          <a:p>
            <a:pPr lvl="0"/>
            <a:r>
              <a:rPr lang="en-US" dirty="0" smtClean="0"/>
              <a:t>The ANWR projections are highly uncertain because of several factors that affect the timing and cost of development, little direct knowledge of the resource size and quality that exists in ANWR, and inherent uncertainty about market dynamics. Cumulative ANWR crude oil production from 2031 to 2050 is 6.8 billion barrels, 0.7 billion barrels, and zero in the High Oil and Gas Resource and Technology, Low Oil and Gas Resource and Technology, and Low Oil Price cases, respectively.</a:t>
            </a:r>
          </a:p>
          <a:p>
            <a:pPr lvl="0"/>
            <a:r>
              <a:rPr lang="en-US" dirty="0" smtClean="0"/>
              <a:t>A </a:t>
            </a:r>
            <a:r>
              <a:rPr lang="en-US" dirty="0" smtClean="0">
                <a:hlinkClick r:id="rId2"/>
              </a:rPr>
              <a:t>more in-depth analysis </a:t>
            </a:r>
            <a:r>
              <a:rPr lang="en-US" dirty="0" smtClean="0"/>
              <a:t>exploring the effect of this law on U.S. crude oil production projections was published in May 2018 as part of the AEO2018 </a:t>
            </a:r>
            <a:r>
              <a:rPr lang="en-US" i="1" dirty="0" smtClean="0"/>
              <a:t>Issues in Focus </a:t>
            </a:r>
            <a:r>
              <a:rPr lang="en-US" dirty="0" smtClean="0"/>
              <a:t>series. </a:t>
            </a:r>
          </a:p>
          <a:p>
            <a:endParaRPr lang="en-US" dirty="0"/>
          </a:p>
        </p:txBody>
      </p:sp>
      <p:sp>
        <p:nvSpPr>
          <p:cNvPr id="4" name="Title 3"/>
          <p:cNvSpPr>
            <a:spLocks noGrp="1"/>
          </p:cNvSpPr>
          <p:nvPr>
            <p:ph type="title"/>
          </p:nvPr>
        </p:nvSpPr>
        <p:spPr/>
        <p:txBody>
          <a:bodyPr/>
          <a:lstStyle/>
          <a:p>
            <a:r>
              <a:rPr lang="en-US" smtClean="0"/>
              <a:t>—but only after 2030 because of the time needed to acquire leases and develop infrastructure </a:t>
            </a:r>
            <a:endParaRPr lang="en-US" dirty="0"/>
          </a:p>
        </p:txBody>
      </p:sp>
      <p:sp>
        <p:nvSpPr>
          <p:cNvPr id="2" name="Slide Number Placeholder 1"/>
          <p:cNvSpPr>
            <a:spLocks noGrp="1"/>
          </p:cNvSpPr>
          <p:nvPr>
            <p:ph type="sldNum" sz="quarter" idx="4"/>
          </p:nvPr>
        </p:nvSpPr>
        <p:spPr/>
        <p:txBody>
          <a:bodyPr/>
          <a:lstStyle/>
          <a:p>
            <a:fld id="{2D80C5C9-96E0-47EC-B500-37C5FE284639}" type="slidenum">
              <a:rPr lang="en-US" smtClean="0"/>
              <a:pPr/>
              <a:t>39</a:t>
            </a:fld>
            <a:endParaRPr lang="en-US" dirty="0"/>
          </a:p>
        </p:txBody>
      </p:sp>
      <p:grpSp>
        <p:nvGrpSpPr>
          <p:cNvPr id="5" name="Group 4"/>
          <p:cNvGrpSpPr/>
          <p:nvPr/>
        </p:nvGrpSpPr>
        <p:grpSpPr>
          <a:xfrm>
            <a:off x="282522" y="60070"/>
            <a:ext cx="8596846" cy="657333"/>
            <a:chOff x="282522" y="60070"/>
            <a:chExt cx="8596846" cy="657333"/>
          </a:xfrm>
        </p:grpSpPr>
        <p:pic>
          <p:nvPicPr>
            <p:cNvPr id="6" name="Picture 5" descr="greyicon_3.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7" name="Picture 6" descr="greyicon_4.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8" name="Picture 7" descr="greyicon_5.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9" name="Picture 8" descr="greyicon_6.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0" name="Picture 9">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1" name="Picture 10">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2" name="Picture 11">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3" name="Picture 12" descr="greyicon_1.png">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875107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smtClean="0"/>
              <a:t>The AEO2019 Reference case represents EIA’s best assessment of how U.S. and world energy markets will operate through 2050, based on many key assumptions. For instance, the Reference case projection assumes improvement in known energy production, delivery, and consumption technology trends. </a:t>
            </a:r>
          </a:p>
          <a:p>
            <a:r>
              <a:rPr lang="en-US" dirty="0" smtClean="0"/>
              <a:t>The economic and demographic trends reflected in the Reference case reflect current views of leading economic forecasters and demographers.</a:t>
            </a:r>
          </a:p>
          <a:p>
            <a:r>
              <a:rPr lang="en-US" dirty="0" smtClean="0"/>
              <a:t>The Reference case generally assumes that current laws and regulations that affect the energy sector, including laws that have end dates, are unchanged throughout the projection period. This assumption is important because it permits EIA to use the Reference case as a benchmark to compare policy-based modeling.</a:t>
            </a:r>
          </a:p>
          <a:p>
            <a:r>
              <a:rPr lang="en-US" dirty="0" smtClean="0"/>
              <a:t>The potential impacts of proposed legislation, regulations, or standards are not included in the AEO2019 cases.</a:t>
            </a:r>
          </a:p>
          <a:p>
            <a:r>
              <a:rPr lang="en-US" dirty="0" smtClean="0"/>
              <a:t>The Reference case should be interpreted as a reasonable baseline case that can be compared with the cases that include alternative assumptions. </a:t>
            </a:r>
          </a:p>
          <a:p>
            <a:endParaRPr lang="en-US" dirty="0"/>
          </a:p>
        </p:txBody>
      </p:sp>
      <p:sp>
        <p:nvSpPr>
          <p:cNvPr id="4" name="Title 3"/>
          <p:cNvSpPr>
            <a:spLocks noGrp="1"/>
          </p:cNvSpPr>
          <p:nvPr>
            <p:ph type="title"/>
          </p:nvPr>
        </p:nvSpPr>
        <p:spPr/>
        <p:txBody>
          <a:bodyPr/>
          <a:lstStyle/>
          <a:p>
            <a:r>
              <a:rPr lang="en-US" smtClean="0"/>
              <a:t>What is the Reference case?</a:t>
            </a:r>
            <a:endParaRPr lang="en-US" dirty="0"/>
          </a:p>
        </p:txBody>
      </p:sp>
      <p:sp>
        <p:nvSpPr>
          <p:cNvPr id="3" name="Slide Number Placeholder 2"/>
          <p:cNvSpPr>
            <a:spLocks noGrp="1"/>
          </p:cNvSpPr>
          <p:nvPr>
            <p:ph type="sldNum" sz="quarter" idx="4"/>
          </p:nvPr>
        </p:nvSpPr>
        <p:spPr>
          <a:xfrm>
            <a:off x="8630815" y="6409757"/>
            <a:ext cx="485192" cy="365125"/>
          </a:xfrm>
        </p:spPr>
        <p:txBody>
          <a:bodyPr/>
          <a:lstStyle/>
          <a:p>
            <a:fld id="{2D80C5C9-96E0-47EC-B500-37C5FE284639}" type="slidenum">
              <a:rPr lang="en-US" smtClean="0"/>
              <a:pPr/>
              <a:t>4</a:t>
            </a:fld>
            <a:endParaRPr lang="en-US" dirty="0"/>
          </a:p>
        </p:txBody>
      </p:sp>
    </p:spTree>
    <p:extLst>
      <p:ext uri="{BB962C8B-B14F-4D97-AF65-F5344CB8AC3E}">
        <p14:creationId xmlns:p14="http://schemas.microsoft.com/office/powerpoint/2010/main" val="37025885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sz="quarter" idx="12"/>
            <p:extLst>
              <p:ext uri="{D42A27DB-BD31-4B8C-83A1-F6EECF244321}">
                <p14:modId xmlns:p14="http://schemas.microsoft.com/office/powerpoint/2010/main" val="2866945968"/>
              </p:ext>
            </p:extLst>
          </p:nvPr>
        </p:nvGraphicFramePr>
        <p:xfrm>
          <a:off x="238125" y="1689100"/>
          <a:ext cx="4105275" cy="44910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ontent Placeholder 12"/>
          <p:cNvGraphicFramePr>
            <a:graphicFrameLocks noGrp="1"/>
          </p:cNvGraphicFramePr>
          <p:nvPr>
            <p:ph sz="quarter" idx="13"/>
            <p:extLst/>
          </p:nvPr>
        </p:nvGraphicFramePr>
        <p:xfrm>
          <a:off x="4816475" y="1689100"/>
          <a:ext cx="4105275" cy="4491038"/>
        </p:xfrm>
        <a:graphic>
          <a:graphicData uri="http://schemas.openxmlformats.org/drawingml/2006/chart">
            <c:chart xmlns:c="http://schemas.openxmlformats.org/drawingml/2006/chart" xmlns:r="http://schemas.openxmlformats.org/officeDocument/2006/relationships" r:id="rId3"/>
          </a:graphicData>
        </a:graphic>
      </p:graphicFrame>
      <p:sp>
        <p:nvSpPr>
          <p:cNvPr id="4" name="Slide Number Placeholder 3"/>
          <p:cNvSpPr>
            <a:spLocks noGrp="1"/>
          </p:cNvSpPr>
          <p:nvPr>
            <p:ph type="sldNum" sz="quarter" idx="4"/>
          </p:nvPr>
        </p:nvSpPr>
        <p:spPr/>
        <p:txBody>
          <a:bodyPr/>
          <a:lstStyle/>
          <a:p>
            <a:fld id="{2D80C5C9-96E0-47EC-B500-37C5FE284639}" type="slidenum">
              <a:rPr lang="en-US" smtClean="0"/>
              <a:pPr/>
              <a:t>40</a:t>
            </a:fld>
            <a:endParaRPr lang="en-US" dirty="0"/>
          </a:p>
        </p:txBody>
      </p:sp>
      <p:sp>
        <p:nvSpPr>
          <p:cNvPr id="5" name="Title 4"/>
          <p:cNvSpPr>
            <a:spLocks noGrp="1"/>
          </p:cNvSpPr>
          <p:nvPr>
            <p:ph type="title"/>
          </p:nvPr>
        </p:nvSpPr>
        <p:spPr/>
        <p:txBody>
          <a:bodyPr/>
          <a:lstStyle/>
          <a:p>
            <a:r>
              <a:rPr lang="en-US" dirty="0" smtClean="0"/>
              <a:t>Recently issued IRS guidance effectively eliminates the </a:t>
            </a:r>
            <a:r>
              <a:rPr lang="en-US" dirty="0"/>
              <a:t>I</a:t>
            </a:r>
            <a:r>
              <a:rPr lang="en-US" dirty="0" smtClean="0"/>
              <a:t>nvestment Tax Credit phasedown in AEO2019—</a:t>
            </a:r>
            <a:endParaRPr lang="en-US" dirty="0"/>
          </a:p>
        </p:txBody>
      </p:sp>
      <p:grpSp>
        <p:nvGrpSpPr>
          <p:cNvPr id="6" name="Group 5"/>
          <p:cNvGrpSpPr/>
          <p:nvPr/>
        </p:nvGrpSpPr>
        <p:grpSpPr>
          <a:xfrm>
            <a:off x="282522" y="60070"/>
            <a:ext cx="8596846" cy="657333"/>
            <a:chOff x="282522" y="60070"/>
            <a:chExt cx="8596846" cy="657333"/>
          </a:xfrm>
        </p:grpSpPr>
        <p:pic>
          <p:nvPicPr>
            <p:cNvPr id="7" name="Picture 6" descr="greyicon_3.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9" name="Picture 8" descr="greyicon_4.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10" name="Picture 9" descr="greyicon_5.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11" name="Picture 10" descr="greyicon_6.png">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2" name="Picture 11">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4" name="Picture 13">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5" name="Picture 14">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6" name="Picture 15" descr="greyicon_1.png">
              <a:hlinkClick r:id="" action="ppaction://noaction"/>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30704353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p:txBody>
          <a:bodyPr>
            <a:normAutofit lnSpcReduction="10000"/>
          </a:bodyPr>
          <a:lstStyle/>
          <a:p>
            <a:pPr lvl="0"/>
            <a:r>
              <a:rPr lang="en-US" dirty="0"/>
              <a:t>In June 2018, the Internal Revenue </a:t>
            </a:r>
            <a:r>
              <a:rPr lang="en-US" dirty="0" smtClean="0"/>
              <a:t>Service (IRS) </a:t>
            </a:r>
            <a:r>
              <a:rPr lang="en-US" dirty="0"/>
              <a:t>issued safe harbor guidance for solar facilities to qualify for the Investment Tax Credit (ITC).</a:t>
            </a:r>
          </a:p>
          <a:p>
            <a:pPr lvl="0"/>
            <a:r>
              <a:rPr lang="en-US" dirty="0"/>
              <a:t>Under current law, utility-scale solar plants that are under construction before January 1, </a:t>
            </a:r>
            <a:r>
              <a:rPr lang="en-US" dirty="0" smtClean="0"/>
              <a:t>2020, </a:t>
            </a:r>
            <a:r>
              <a:rPr lang="en-US" dirty="0"/>
              <a:t>receive the full 30% ITC, while those under construction before January 1, </a:t>
            </a:r>
            <a:r>
              <a:rPr lang="en-US" dirty="0" smtClean="0"/>
              <a:t>2021, </a:t>
            </a:r>
            <a:r>
              <a:rPr lang="en-US" dirty="0"/>
              <a:t>receive </a:t>
            </a:r>
            <a:r>
              <a:rPr lang="en-US" dirty="0" smtClean="0"/>
              <a:t>a 26</a:t>
            </a:r>
            <a:r>
              <a:rPr lang="en-US" dirty="0"/>
              <a:t>% ITC and those under construction before January 1, </a:t>
            </a:r>
            <a:r>
              <a:rPr lang="en-US" dirty="0" smtClean="0"/>
              <a:t>2022, </a:t>
            </a:r>
            <a:r>
              <a:rPr lang="en-US" dirty="0"/>
              <a:t>receive </a:t>
            </a:r>
            <a:r>
              <a:rPr lang="en-US" dirty="0" smtClean="0"/>
              <a:t>a 22</a:t>
            </a:r>
            <a:r>
              <a:rPr lang="en-US" dirty="0"/>
              <a:t>% ITC.  For AEO2018, </a:t>
            </a:r>
            <a:r>
              <a:rPr lang="en-US" dirty="0" smtClean="0"/>
              <a:t>before the </a:t>
            </a:r>
            <a:r>
              <a:rPr lang="en-US" dirty="0"/>
              <a:t>IRS </a:t>
            </a:r>
            <a:r>
              <a:rPr lang="en-US" dirty="0" smtClean="0"/>
              <a:t>issued its guidance</a:t>
            </a:r>
            <a:r>
              <a:rPr lang="en-US" dirty="0"/>
              <a:t>, EIA assumed a two-year construction lead time for new solar photovoltaic (PV) plants, so that PV plants entering service in 2023 received a 22% ITC.</a:t>
            </a:r>
          </a:p>
          <a:p>
            <a:pPr lvl="0"/>
            <a:r>
              <a:rPr lang="en-US" dirty="0"/>
              <a:t>With the new IRS guidance, EIA assumes that utility-scale solar plants starting construction before January 1, </a:t>
            </a:r>
            <a:r>
              <a:rPr lang="en-US" dirty="0" smtClean="0"/>
              <a:t>2020, </a:t>
            </a:r>
            <a:r>
              <a:rPr lang="en-US" dirty="0"/>
              <a:t>and entering service before January 1, </a:t>
            </a:r>
            <a:r>
              <a:rPr lang="en-US" dirty="0" smtClean="0"/>
              <a:t>2024, </a:t>
            </a:r>
            <a:r>
              <a:rPr lang="en-US" dirty="0"/>
              <a:t>receive the full 30% ITC.  This </a:t>
            </a:r>
            <a:r>
              <a:rPr lang="en-US" dirty="0" smtClean="0"/>
              <a:t>assumption results </a:t>
            </a:r>
            <a:r>
              <a:rPr lang="en-US" dirty="0"/>
              <a:t>in 21 gigawatts of additional solar PV capacity coming online before January 1, </a:t>
            </a:r>
            <a:r>
              <a:rPr lang="en-US" dirty="0" smtClean="0"/>
              <a:t>2024, </a:t>
            </a:r>
            <a:r>
              <a:rPr lang="en-US" dirty="0"/>
              <a:t>in AEO2019 as compared with AEO2018.</a:t>
            </a:r>
          </a:p>
          <a:p>
            <a:pPr lvl="0"/>
            <a:r>
              <a:rPr lang="en-US" dirty="0"/>
              <a:t>The figure shown above </a:t>
            </a:r>
            <a:r>
              <a:rPr lang="en-US" dirty="0" smtClean="0"/>
              <a:t>applies to utility-owned solar PV installations.  </a:t>
            </a:r>
            <a:r>
              <a:rPr lang="en-US" dirty="0"/>
              <a:t>Residential systems </a:t>
            </a:r>
            <a:r>
              <a:rPr lang="en-US" dirty="0" smtClean="0"/>
              <a:t>individuals own have </a:t>
            </a:r>
            <a:r>
              <a:rPr lang="en-US" dirty="0"/>
              <a:t>a different treatment under the ITC, and systems </a:t>
            </a:r>
            <a:r>
              <a:rPr lang="en-US" dirty="0" smtClean="0"/>
              <a:t>that commercial </a:t>
            </a:r>
            <a:r>
              <a:rPr lang="en-US" dirty="0"/>
              <a:t>or other non-utility entities </a:t>
            </a:r>
            <a:r>
              <a:rPr lang="en-US" dirty="0" smtClean="0"/>
              <a:t>own have </a:t>
            </a:r>
            <a:r>
              <a:rPr lang="en-US" dirty="0"/>
              <a:t>different financial considerations, and </a:t>
            </a:r>
            <a:r>
              <a:rPr lang="en-US" dirty="0" smtClean="0"/>
              <a:t>so </a:t>
            </a:r>
            <a:r>
              <a:rPr lang="en-US" dirty="0"/>
              <a:t>are not shown above.</a:t>
            </a:r>
          </a:p>
          <a:p>
            <a:endParaRPr lang="en-US" dirty="0"/>
          </a:p>
          <a:p>
            <a:endParaRPr lang="en-US" dirty="0"/>
          </a:p>
        </p:txBody>
      </p:sp>
      <p:sp>
        <p:nvSpPr>
          <p:cNvPr id="5" name="Title 4"/>
          <p:cNvSpPr>
            <a:spLocks noGrp="1"/>
          </p:cNvSpPr>
          <p:nvPr>
            <p:ph type="title"/>
          </p:nvPr>
        </p:nvSpPr>
        <p:spPr/>
        <p:txBody>
          <a:bodyPr/>
          <a:lstStyle/>
          <a:p>
            <a:r>
              <a:rPr lang="en-US" dirty="0" smtClean="0"/>
              <a:t>—increasing </a:t>
            </a:r>
            <a:r>
              <a:rPr lang="en-US" dirty="0"/>
              <a:t>projected photovoltaic capacity in the near term</a:t>
            </a:r>
          </a:p>
        </p:txBody>
      </p:sp>
      <p:sp>
        <p:nvSpPr>
          <p:cNvPr id="4" name="Slide Number Placeholder 3"/>
          <p:cNvSpPr>
            <a:spLocks noGrp="1"/>
          </p:cNvSpPr>
          <p:nvPr>
            <p:ph type="sldNum" sz="quarter" idx="4"/>
          </p:nvPr>
        </p:nvSpPr>
        <p:spPr/>
        <p:txBody>
          <a:bodyPr/>
          <a:lstStyle/>
          <a:p>
            <a:fld id="{2D80C5C9-96E0-47EC-B500-37C5FE284639}" type="slidenum">
              <a:rPr lang="en-US" smtClean="0"/>
              <a:pPr/>
              <a:t>41</a:t>
            </a:fld>
            <a:endParaRPr lang="en-US" dirty="0"/>
          </a:p>
        </p:txBody>
      </p:sp>
      <p:grpSp>
        <p:nvGrpSpPr>
          <p:cNvPr id="7" name="Group 6"/>
          <p:cNvGrpSpPr/>
          <p:nvPr/>
        </p:nvGrpSpPr>
        <p:grpSpPr>
          <a:xfrm>
            <a:off x="282522" y="60070"/>
            <a:ext cx="8596846" cy="657333"/>
            <a:chOff x="282522" y="60070"/>
            <a:chExt cx="8596846" cy="657333"/>
          </a:xfrm>
        </p:grpSpPr>
        <p:pic>
          <p:nvPicPr>
            <p:cNvPr id="8" name="Picture 7" descr="greyicon_3.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9" name="Picture 8" descr="greyicon_4.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10" name="Picture 9" descr="greyicon_5.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11" name="Picture 10" descr="greyicon_6.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2" name="Picture 11">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3" name="Picture 12">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4" name="Picture 13">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5" name="Picture 14" descr="greyicon_1.png">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5839512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Renewable generation exceeds requirements for state renewable portfolio standards—</a:t>
            </a:r>
            <a:endParaRPr lang="en-US" dirty="0"/>
          </a:p>
        </p:txBody>
      </p:sp>
      <p:sp>
        <p:nvSpPr>
          <p:cNvPr id="3" name="Slide Number Placeholder 2"/>
          <p:cNvSpPr>
            <a:spLocks noGrp="1"/>
          </p:cNvSpPr>
          <p:nvPr>
            <p:ph type="sldNum" sz="quarter" idx="4"/>
          </p:nvPr>
        </p:nvSpPr>
        <p:spPr/>
        <p:txBody>
          <a:bodyPr/>
          <a:lstStyle/>
          <a:p>
            <a:fld id="{2D80C5C9-96E0-47EC-B500-37C5FE284639}" type="slidenum">
              <a:rPr lang="en-US" smtClean="0"/>
              <a:pPr/>
              <a:t>42</a:t>
            </a:fld>
            <a:endParaRPr lang="en-US" dirty="0"/>
          </a:p>
        </p:txBody>
      </p:sp>
      <p:grpSp>
        <p:nvGrpSpPr>
          <p:cNvPr id="5" name="Group 4"/>
          <p:cNvGrpSpPr/>
          <p:nvPr/>
        </p:nvGrpSpPr>
        <p:grpSpPr>
          <a:xfrm>
            <a:off x="282522" y="60070"/>
            <a:ext cx="8596846" cy="657333"/>
            <a:chOff x="282522" y="60070"/>
            <a:chExt cx="8596846" cy="657333"/>
          </a:xfrm>
        </p:grpSpPr>
        <p:pic>
          <p:nvPicPr>
            <p:cNvPr id="6" name="Picture 5" descr="greyicon_3.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9" name="Picture 8" descr="greyicon_4.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10" name="Picture 9" descr="greyicon_5.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11" name="Picture 10" descr="greyicon_6.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2" name="Picture 11">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3" name="Picture 12">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4" name="Picture 13">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5" name="Picture 14" descr="greyicon_1.png">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graphicFrame>
        <p:nvGraphicFramePr>
          <p:cNvPr id="19" name="Content Placeholder 18"/>
          <p:cNvGraphicFramePr>
            <a:graphicFrameLocks noGrp="1"/>
          </p:cNvGraphicFramePr>
          <p:nvPr>
            <p:ph sz="quarter" idx="12"/>
            <p:extLst>
              <p:ext uri="{D42A27DB-BD31-4B8C-83A1-F6EECF244321}">
                <p14:modId xmlns:p14="http://schemas.microsoft.com/office/powerpoint/2010/main" val="1920232936"/>
              </p:ext>
            </p:extLst>
          </p:nvPr>
        </p:nvGraphicFramePr>
        <p:xfrm>
          <a:off x="238125" y="1689100"/>
          <a:ext cx="8693150" cy="4491038"/>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16426640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pPr lvl="0"/>
            <a:r>
              <a:rPr lang="en-US" dirty="0" smtClean="0"/>
              <a:t>California, New Jersey, and Massachusetts enacted new policies since AEO2018 to increase renewable and/or non-emitting electric generation and, in New Jersey, to support operation of existing nuclear generators.</a:t>
            </a:r>
          </a:p>
          <a:p>
            <a:pPr lvl="0"/>
            <a:r>
              <a:rPr lang="en-US" dirty="0" smtClean="0"/>
              <a:t>The combined generation required to comply with all U.S. state-level renewable portfolio standards (RPS) is 704 billion </a:t>
            </a:r>
            <a:r>
              <a:rPr lang="en-US" dirty="0" err="1" smtClean="0"/>
              <a:t>kilowatthours</a:t>
            </a:r>
            <a:r>
              <a:rPr lang="en-US" dirty="0" smtClean="0"/>
              <a:t> by 2050, but compliant renewable generation collectively exceeds these requirements in all AEO2019 cases in 2050, nearly double the requirement for 2050 in the Reference case. </a:t>
            </a:r>
          </a:p>
          <a:p>
            <a:pPr lvl="0"/>
            <a:r>
              <a:rPr lang="en-US" dirty="0" smtClean="0"/>
              <a:t>Near-term expiration of tax credits for wind and solar photovoltaics (PV) spurs installation of these generating technologies through 2024. The continued decline in solar PV costs throughout the projection period encourages new additions beyond the existing RPS requirements.</a:t>
            </a:r>
          </a:p>
          <a:p>
            <a:pPr lvl="0"/>
            <a:r>
              <a:rPr lang="en-US" dirty="0" smtClean="0"/>
              <a:t>For AEO2019, pending formal rulemaking, EIA assumed that the 100% clean energy standard recently adopted in California also includes nuclear, large-scale hydroelectric, and fossil-fired plants with carbon sequestration as qualifying generation.</a:t>
            </a:r>
          </a:p>
          <a:p>
            <a:endParaRPr lang="en-US" dirty="0"/>
          </a:p>
        </p:txBody>
      </p:sp>
      <p:sp>
        <p:nvSpPr>
          <p:cNvPr id="4" name="Title 3"/>
          <p:cNvSpPr>
            <a:spLocks noGrp="1"/>
          </p:cNvSpPr>
          <p:nvPr>
            <p:ph type="title"/>
          </p:nvPr>
        </p:nvSpPr>
        <p:spPr/>
        <p:txBody>
          <a:bodyPr/>
          <a:lstStyle/>
          <a:p>
            <a:r>
              <a:rPr lang="en-US" smtClean="0"/>
              <a:t>—even with recent increases in several states’ standards</a:t>
            </a:r>
            <a:endParaRPr lang="en-US" dirty="0"/>
          </a:p>
        </p:txBody>
      </p:sp>
      <p:sp>
        <p:nvSpPr>
          <p:cNvPr id="2" name="Slide Number Placeholder 1"/>
          <p:cNvSpPr>
            <a:spLocks noGrp="1"/>
          </p:cNvSpPr>
          <p:nvPr>
            <p:ph type="sldNum" sz="quarter" idx="4"/>
          </p:nvPr>
        </p:nvSpPr>
        <p:spPr>
          <a:xfrm>
            <a:off x="8636000" y="6419850"/>
            <a:ext cx="508000" cy="365125"/>
          </a:xfrm>
        </p:spPr>
        <p:txBody>
          <a:bodyPr/>
          <a:lstStyle/>
          <a:p>
            <a:fld id="{2D80C5C9-96E0-47EC-B500-37C5FE284639}" type="slidenum">
              <a:rPr lang="en-US" smtClean="0"/>
              <a:pPr/>
              <a:t>43</a:t>
            </a:fld>
            <a:endParaRPr lang="en-US" dirty="0"/>
          </a:p>
        </p:txBody>
      </p:sp>
      <p:grpSp>
        <p:nvGrpSpPr>
          <p:cNvPr id="8" name="Group 7"/>
          <p:cNvGrpSpPr/>
          <p:nvPr/>
        </p:nvGrpSpPr>
        <p:grpSpPr>
          <a:xfrm>
            <a:off x="282522" y="60070"/>
            <a:ext cx="8596846" cy="657333"/>
            <a:chOff x="282522" y="60070"/>
            <a:chExt cx="8596846" cy="657333"/>
          </a:xfrm>
        </p:grpSpPr>
        <p:pic>
          <p:nvPicPr>
            <p:cNvPr id="9" name="Picture 8" descr="greyicon_3.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10" name="Picture 9" descr="greyicon_4.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11" name="Picture 10" descr="greyicon_5.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12" name="Picture 11" descr="greyicon_6.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3" name="Picture 12">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4" name="Picture 13">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5" name="Picture 14">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6" name="Picture 15" descr="greyicon_1.png">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35919681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Petroleum and other liquids</a:t>
            </a:r>
            <a:endParaRPr lang="en-US" dirty="0"/>
          </a:p>
        </p:txBody>
      </p:sp>
      <p:sp>
        <p:nvSpPr>
          <p:cNvPr id="11" name="Text Placeholder 10"/>
          <p:cNvSpPr>
            <a:spLocks noGrp="1"/>
          </p:cNvSpPr>
          <p:nvPr>
            <p:ph type="body" sz="quarter" idx="13"/>
          </p:nvPr>
        </p:nvSpPr>
        <p:spPr/>
        <p:txBody>
          <a:bodyPr/>
          <a:lstStyle/>
          <a:p>
            <a:r>
              <a:rPr lang="en-US" dirty="0"/>
              <a:t>U.S. crude oil and natural gas plant liquids production continues to grow as a result of the further development of tight oil resources during the projection period. During the same period, domestic consumption falls, making the United States a net exporter of liquid fuels in the Reference case.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304" y="1404090"/>
            <a:ext cx="1635185" cy="1680606"/>
          </a:xfrm>
          <a:prstGeom prst="rect">
            <a:avLst/>
          </a:prstGeom>
        </p:spPr>
      </p:pic>
    </p:spTree>
    <p:extLst>
      <p:ext uri="{BB962C8B-B14F-4D97-AF65-F5344CB8AC3E}">
        <p14:creationId xmlns:p14="http://schemas.microsoft.com/office/powerpoint/2010/main" val="272135005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quarter" idx="12"/>
            <p:extLst/>
          </p:nvPr>
        </p:nvGraphicFramePr>
        <p:xfrm>
          <a:off x="238125" y="1689100"/>
          <a:ext cx="4105275" cy="44910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ontent Placeholder 10"/>
          <p:cNvGraphicFramePr>
            <a:graphicFrameLocks noGrp="1"/>
          </p:cNvGraphicFramePr>
          <p:nvPr>
            <p:ph sz="quarter" idx="13"/>
            <p:extLst/>
          </p:nvPr>
        </p:nvGraphicFramePr>
        <p:xfrm>
          <a:off x="4816475" y="1689100"/>
          <a:ext cx="4105275" cy="4491038"/>
        </p:xfrm>
        <a:graphic>
          <a:graphicData uri="http://schemas.openxmlformats.org/drawingml/2006/chart">
            <c:chart xmlns:c="http://schemas.openxmlformats.org/drawingml/2006/chart" xmlns:r="http://schemas.openxmlformats.org/officeDocument/2006/relationships" r:id="rId3"/>
          </a:graphicData>
        </a:graphic>
      </p:graphicFrame>
      <p:sp>
        <p:nvSpPr>
          <p:cNvPr id="4" name="Slide Number Placeholder 3"/>
          <p:cNvSpPr>
            <a:spLocks noGrp="1"/>
          </p:cNvSpPr>
          <p:nvPr>
            <p:ph type="sldNum" sz="quarter" idx="4"/>
          </p:nvPr>
        </p:nvSpPr>
        <p:spPr/>
        <p:txBody>
          <a:bodyPr/>
          <a:lstStyle/>
          <a:p>
            <a:fld id="{2D80C5C9-96E0-47EC-B500-37C5FE284639}" type="slidenum">
              <a:rPr lang="en-US" smtClean="0"/>
              <a:pPr/>
              <a:t>45</a:t>
            </a:fld>
            <a:endParaRPr lang="en-US" dirty="0"/>
          </a:p>
        </p:txBody>
      </p:sp>
      <p:sp>
        <p:nvSpPr>
          <p:cNvPr id="5" name="Title 4"/>
          <p:cNvSpPr>
            <a:spLocks noGrp="1"/>
          </p:cNvSpPr>
          <p:nvPr>
            <p:ph type="title"/>
          </p:nvPr>
        </p:nvSpPr>
        <p:spPr>
          <a:xfrm>
            <a:off x="231819" y="755506"/>
            <a:ext cx="8699679" cy="1018526"/>
          </a:xfrm>
        </p:spPr>
        <p:txBody>
          <a:bodyPr/>
          <a:lstStyle/>
          <a:p>
            <a:r>
              <a:rPr lang="en-US" dirty="0" smtClean="0"/>
              <a:t>U.S. crude oil and natural gas plant liquids production continues to increase through 2022 in all cases with crude oil exceeding its previous peak 1970 level in 2018—</a:t>
            </a:r>
            <a:endParaRPr lang="en-US" dirty="0"/>
          </a:p>
        </p:txBody>
      </p:sp>
      <p:grpSp>
        <p:nvGrpSpPr>
          <p:cNvPr id="6" name="Group 5"/>
          <p:cNvGrpSpPr/>
          <p:nvPr/>
        </p:nvGrpSpPr>
        <p:grpSpPr>
          <a:xfrm>
            <a:off x="282522" y="60070"/>
            <a:ext cx="8596846" cy="657333"/>
            <a:chOff x="282522" y="60070"/>
            <a:chExt cx="8596846" cy="657333"/>
          </a:xfrm>
        </p:grpSpPr>
        <p:pic>
          <p:nvPicPr>
            <p:cNvPr id="8" name="Picture 7" descr="greyicon_3.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9" name="Picture 8" descr="greyicon_5.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10" name="Picture 9" descr="greyicon_6.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2" name="Picture 11" descr="greyicon_7.png">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3" name="Picture 12">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4" name="Picture 13">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5" name="Picture 14">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6" name="Picture 15" descr="greyicon_1.png">
              <a:hlinkClick r:id="" action="ppaction://noaction"/>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95226863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pPr lvl="0"/>
            <a:r>
              <a:rPr lang="en-US" dirty="0" smtClean="0"/>
              <a:t>In the Reference case, U.S. crude oil production continues to grow through 2030 and then plateaus at more than 14.0 million barrels per day (b/d) until 2040.   </a:t>
            </a:r>
          </a:p>
          <a:p>
            <a:pPr lvl="0"/>
            <a:r>
              <a:rPr lang="en-US" dirty="0" smtClean="0"/>
              <a:t>With continuing development of tight oil and shale gas resources, natural gas plant liquids (NGPL) production reaches the 6.0 million b/d mark by 2030, a 38% increase from the 2018 level. </a:t>
            </a:r>
          </a:p>
          <a:p>
            <a:pPr lvl="0"/>
            <a:r>
              <a:rPr lang="en-US" dirty="0" smtClean="0"/>
              <a:t>Total liquids production varies widely under different assumptions about resources, technology, and oil prices. The size of resources and the pace of technology improvements to lower production costs translate directly to long-term total production. Much higher oil prices can boost near-term production but cannot sustain the higher production pace.  Production is less variable in the economic growth cases because domestic wellhead prices are less sensitive to macroeconomic growth assumptions.</a:t>
            </a:r>
          </a:p>
          <a:p>
            <a:pPr lvl="0"/>
            <a:r>
              <a:rPr lang="en-US" dirty="0" smtClean="0"/>
              <a:t>Consumption of petroleum and other liquids is less sensitive to varying assumptions about resources, technology, and oil prices. With higher levels of economic activity and relatively low oil prices, consumption of petroleum and other liquids increases in the High Economic Growth and Low Oil Price cases, while consumption remains comparatively flat or decreases in the other cases. </a:t>
            </a:r>
            <a:endParaRPr lang="en-US" dirty="0"/>
          </a:p>
        </p:txBody>
      </p:sp>
      <p:sp>
        <p:nvSpPr>
          <p:cNvPr id="4" name="Title 3"/>
          <p:cNvSpPr>
            <a:spLocks noGrp="1"/>
          </p:cNvSpPr>
          <p:nvPr>
            <p:ph type="title"/>
          </p:nvPr>
        </p:nvSpPr>
        <p:spPr/>
        <p:txBody>
          <a:bodyPr/>
          <a:lstStyle/>
          <a:p>
            <a:r>
              <a:rPr lang="en-US" dirty="0" smtClean="0"/>
              <a:t>—while consumption declines to lower than its 2004 peak level through 2050 in most cases</a:t>
            </a:r>
            <a:endParaRPr lang="en-US" dirty="0"/>
          </a:p>
        </p:txBody>
      </p:sp>
      <p:sp>
        <p:nvSpPr>
          <p:cNvPr id="2" name="Slide Number Placeholder 1"/>
          <p:cNvSpPr>
            <a:spLocks noGrp="1"/>
          </p:cNvSpPr>
          <p:nvPr>
            <p:ph type="sldNum" sz="quarter" idx="4"/>
          </p:nvPr>
        </p:nvSpPr>
        <p:spPr>
          <a:xfrm>
            <a:off x="8636000" y="6419850"/>
            <a:ext cx="508000" cy="365125"/>
          </a:xfrm>
        </p:spPr>
        <p:txBody>
          <a:bodyPr/>
          <a:lstStyle/>
          <a:p>
            <a:fld id="{2D80C5C9-96E0-47EC-B500-37C5FE284639}" type="slidenum">
              <a:rPr lang="en-US" smtClean="0"/>
              <a:pPr/>
              <a:t>46</a:t>
            </a:fld>
            <a:endParaRPr lang="en-US" dirty="0"/>
          </a:p>
        </p:txBody>
      </p:sp>
      <p:grpSp>
        <p:nvGrpSpPr>
          <p:cNvPr id="5" name="Group 4"/>
          <p:cNvGrpSpPr/>
          <p:nvPr/>
        </p:nvGrpSpPr>
        <p:grpSpPr>
          <a:xfrm>
            <a:off x="282522" y="60070"/>
            <a:ext cx="8596846" cy="657333"/>
            <a:chOff x="282522" y="60070"/>
            <a:chExt cx="8596846" cy="657333"/>
          </a:xfrm>
        </p:grpSpPr>
        <p:pic>
          <p:nvPicPr>
            <p:cNvPr id="6" name="Picture 5" descr="greyicon_3.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7" name="Picture 6" descr="greyicon_5.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8" name="Picture 7" descr="greyicon_6.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9" name="Picture 8" descr="greyicon_7.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0" name="Picture 9">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1" name="Picture 10">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2" name="Picture 11">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3" name="Picture 12" descr="greyicon_1.png">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84325691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2D80C5C9-96E0-47EC-B500-37C5FE284639}" type="slidenum">
              <a:rPr lang="en-US" smtClean="0"/>
              <a:pPr/>
              <a:t>47</a:t>
            </a:fld>
            <a:endParaRPr lang="en-US" dirty="0"/>
          </a:p>
        </p:txBody>
      </p:sp>
      <p:sp>
        <p:nvSpPr>
          <p:cNvPr id="4" name="Title 3"/>
          <p:cNvSpPr>
            <a:spLocks noGrp="1"/>
          </p:cNvSpPr>
          <p:nvPr>
            <p:ph type="title"/>
          </p:nvPr>
        </p:nvSpPr>
        <p:spPr/>
        <p:txBody>
          <a:bodyPr/>
          <a:lstStyle/>
          <a:p>
            <a:r>
              <a:rPr lang="en-US" dirty="0" smtClean="0"/>
              <a:t>Tight oil development drives U.S. crude oil production from 2018 </a:t>
            </a:r>
            <a:br>
              <a:rPr lang="en-US" dirty="0" smtClean="0"/>
            </a:br>
            <a:r>
              <a:rPr lang="en-US" dirty="0" smtClean="0"/>
              <a:t>to 2050—</a:t>
            </a:r>
            <a:endParaRPr lang="en-US" dirty="0"/>
          </a:p>
        </p:txBody>
      </p:sp>
      <p:graphicFrame>
        <p:nvGraphicFramePr>
          <p:cNvPr id="8" name="Content Placeholder 7"/>
          <p:cNvGraphicFramePr>
            <a:graphicFrameLocks noGrp="1"/>
          </p:cNvGraphicFramePr>
          <p:nvPr>
            <p:ph sz="quarter" idx="13"/>
            <p:extLst/>
          </p:nvPr>
        </p:nvGraphicFramePr>
        <p:xfrm>
          <a:off x="3534953" y="1689100"/>
          <a:ext cx="2743200" cy="4491038"/>
        </p:xfrm>
        <a:graphic>
          <a:graphicData uri="http://schemas.openxmlformats.org/drawingml/2006/chart">
            <c:chart xmlns:c="http://schemas.openxmlformats.org/drawingml/2006/chart" xmlns:r="http://schemas.openxmlformats.org/officeDocument/2006/relationships" r:id="rId2"/>
          </a:graphicData>
        </a:graphic>
      </p:graphicFrame>
      <p:grpSp>
        <p:nvGrpSpPr>
          <p:cNvPr id="10" name="Group 9"/>
          <p:cNvGrpSpPr/>
          <p:nvPr/>
        </p:nvGrpSpPr>
        <p:grpSpPr>
          <a:xfrm>
            <a:off x="282522" y="60070"/>
            <a:ext cx="8596846" cy="657333"/>
            <a:chOff x="282522" y="60070"/>
            <a:chExt cx="8596846" cy="657333"/>
          </a:xfrm>
        </p:grpSpPr>
        <p:pic>
          <p:nvPicPr>
            <p:cNvPr id="11" name="Picture 10" descr="greyicon_3.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12" name="Picture 11" descr="greyicon_5.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13" name="Picture 12" descr="greyicon_6.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4" name="Picture 13" descr="greyicon_7.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5" name="Picture 14">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6" name="Picture 15">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7" name="Picture 16">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8" name="Picture 17" descr="greyicon_1.png">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graphicFrame>
        <p:nvGraphicFramePr>
          <p:cNvPr id="19" name="Content Placeholder 18"/>
          <p:cNvGraphicFramePr>
            <a:graphicFrameLocks noGrp="1"/>
          </p:cNvGraphicFramePr>
          <p:nvPr>
            <p:ph sz="quarter" idx="12"/>
            <p:extLst>
              <p:ext uri="{D42A27DB-BD31-4B8C-83A1-F6EECF244321}">
                <p14:modId xmlns:p14="http://schemas.microsoft.com/office/powerpoint/2010/main" val="1015528715"/>
              </p:ext>
            </p:extLst>
          </p:nvPr>
        </p:nvGraphicFramePr>
        <p:xfrm>
          <a:off x="238124" y="1689100"/>
          <a:ext cx="3373293" cy="4491038"/>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1" name="Content Placeholder 20"/>
          <p:cNvGraphicFramePr>
            <a:graphicFrameLocks noGrp="1"/>
          </p:cNvGraphicFramePr>
          <p:nvPr>
            <p:ph sz="quarter" idx="14"/>
            <p:extLst>
              <p:ext uri="{D42A27DB-BD31-4B8C-83A1-F6EECF244321}">
                <p14:modId xmlns:p14="http://schemas.microsoft.com/office/powerpoint/2010/main" val="4060373606"/>
              </p:ext>
            </p:extLst>
          </p:nvPr>
        </p:nvGraphicFramePr>
        <p:xfrm>
          <a:off x="6197600" y="1689100"/>
          <a:ext cx="2743200" cy="4491038"/>
        </p:xfrm>
        <a:graphic>
          <a:graphicData uri="http://schemas.openxmlformats.org/drawingml/2006/chart">
            <c:chart xmlns:c="http://schemas.openxmlformats.org/drawingml/2006/chart" xmlns:r="http://schemas.openxmlformats.org/officeDocument/2006/relationships" r:id="rId12"/>
          </a:graphicData>
        </a:graphic>
      </p:graphicFrame>
    </p:spTree>
    <p:extLst>
      <p:ext uri="{BB962C8B-B14F-4D97-AF65-F5344CB8AC3E}">
        <p14:creationId xmlns:p14="http://schemas.microsoft.com/office/powerpoint/2010/main" val="6538465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normAutofit lnSpcReduction="10000"/>
          </a:bodyPr>
          <a:lstStyle/>
          <a:p>
            <a:pPr lvl="0"/>
            <a:r>
              <a:rPr lang="en-US" dirty="0" smtClean="0"/>
              <a:t>Lower 48 onshore tight oil development continues to be the main driver of total U.S. crude oil production, accounting for about 68% of cumulative domestic production in the Reference case during the projection period.</a:t>
            </a:r>
          </a:p>
          <a:p>
            <a:pPr lvl="0"/>
            <a:r>
              <a:rPr lang="en-US" dirty="0" smtClean="0"/>
              <a:t>U.S. crude oil production levels off at about 14 million barrels per day (b/d) through 2040 in the Reference case as tight oil development moves into less productive areas and well productivity declines. </a:t>
            </a:r>
          </a:p>
          <a:p>
            <a:pPr lvl="0"/>
            <a:r>
              <a:rPr lang="en-US" dirty="0" smtClean="0"/>
              <a:t>In the Reference case, oil and natural gas resource discoveries in </a:t>
            </a:r>
            <a:r>
              <a:rPr lang="en-US" dirty="0" err="1" smtClean="0"/>
              <a:t>deepwater</a:t>
            </a:r>
            <a:r>
              <a:rPr lang="en-US" dirty="0" smtClean="0"/>
              <a:t> in the Gulf of Mexico lead Lower 48 states offshore production to reach a record 2.4 million b/d in 2022. Many of these discoveries resulted from exploration when oil prices were higher than $100 per barrel before the oil price collapse in 2015 and are being developed as oil prices rise. Offshore production then declines through 2035 before flattening through 2050 as a result of new discoveries offsetting declines in legacy fields.</a:t>
            </a:r>
          </a:p>
          <a:p>
            <a:pPr lvl="0"/>
            <a:r>
              <a:rPr lang="en-US" dirty="0" smtClean="0"/>
              <a:t>Alaska crude oil production increases through 2030, driven primarily by the development of fields in the National Petroleum Reserve–Alaska (NPR-A), and </a:t>
            </a:r>
            <a:r>
              <a:rPr lang="en-US" dirty="0"/>
              <a:t>a</a:t>
            </a:r>
            <a:r>
              <a:rPr lang="en-US" dirty="0" smtClean="0"/>
              <a:t>fter 2030, the development of fields in the 1002 Section of the Arctic National Wildlife Refuge (ANWR). Exploration and development of fields in ANWR is not economical in the Low Oil Price case.</a:t>
            </a:r>
            <a:endParaRPr lang="en-US" dirty="0"/>
          </a:p>
        </p:txBody>
      </p:sp>
      <p:sp>
        <p:nvSpPr>
          <p:cNvPr id="4" name="Title 3"/>
          <p:cNvSpPr>
            <a:spLocks noGrp="1"/>
          </p:cNvSpPr>
          <p:nvPr>
            <p:ph type="title"/>
          </p:nvPr>
        </p:nvSpPr>
        <p:spPr/>
        <p:txBody>
          <a:bodyPr/>
          <a:lstStyle/>
          <a:p>
            <a:r>
              <a:rPr lang="en-US" dirty="0" smtClean="0"/>
              <a:t>—a result consistent across all side cases</a:t>
            </a:r>
            <a:endParaRPr lang="en-US" dirty="0"/>
          </a:p>
        </p:txBody>
      </p:sp>
      <p:sp>
        <p:nvSpPr>
          <p:cNvPr id="2" name="Slide Number Placeholder 1"/>
          <p:cNvSpPr>
            <a:spLocks noGrp="1"/>
          </p:cNvSpPr>
          <p:nvPr>
            <p:ph type="sldNum" sz="quarter" idx="4"/>
          </p:nvPr>
        </p:nvSpPr>
        <p:spPr>
          <a:xfrm>
            <a:off x="8636000" y="6419850"/>
            <a:ext cx="508000" cy="365125"/>
          </a:xfrm>
        </p:spPr>
        <p:txBody>
          <a:bodyPr/>
          <a:lstStyle/>
          <a:p>
            <a:fld id="{2D80C5C9-96E0-47EC-B500-37C5FE284639}" type="slidenum">
              <a:rPr lang="en-US" smtClean="0"/>
              <a:pPr/>
              <a:t>48</a:t>
            </a:fld>
            <a:endParaRPr lang="en-US" dirty="0"/>
          </a:p>
        </p:txBody>
      </p:sp>
      <p:grpSp>
        <p:nvGrpSpPr>
          <p:cNvPr id="5" name="Group 4"/>
          <p:cNvGrpSpPr/>
          <p:nvPr/>
        </p:nvGrpSpPr>
        <p:grpSpPr>
          <a:xfrm>
            <a:off x="282522" y="60070"/>
            <a:ext cx="8596846" cy="657333"/>
            <a:chOff x="282522" y="60070"/>
            <a:chExt cx="8596846" cy="657333"/>
          </a:xfrm>
        </p:grpSpPr>
        <p:pic>
          <p:nvPicPr>
            <p:cNvPr id="6" name="Picture 5" descr="greyicon_3.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7" name="Picture 6" descr="greyicon_5.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8" name="Picture 7" descr="greyicon_6.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9" name="Picture 8" descr="greyicon_7.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0" name="Picture 9">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1" name="Picture 10">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2" name="Picture 11">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3" name="Picture 12" descr="greyicon_1.png">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36044396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sz="quarter" idx="12"/>
            <p:extLst>
              <p:ext uri="{D42A27DB-BD31-4B8C-83A1-F6EECF244321}">
                <p14:modId xmlns:p14="http://schemas.microsoft.com/office/powerpoint/2010/main" val="3722045941"/>
              </p:ext>
            </p:extLst>
          </p:nvPr>
        </p:nvGraphicFramePr>
        <p:xfrm>
          <a:off x="238125" y="1689100"/>
          <a:ext cx="8693150" cy="4491038"/>
        </p:xfrm>
        <a:graphic>
          <a:graphicData uri="http://schemas.openxmlformats.org/drawingml/2006/chart">
            <c:chart xmlns:c="http://schemas.openxmlformats.org/drawingml/2006/chart" xmlns:r="http://schemas.openxmlformats.org/officeDocument/2006/relationships" r:id="rId2"/>
          </a:graphicData>
        </a:graphic>
      </p:graphicFrame>
      <p:sp>
        <p:nvSpPr>
          <p:cNvPr id="4" name="Title 3"/>
          <p:cNvSpPr>
            <a:spLocks noGrp="1"/>
          </p:cNvSpPr>
          <p:nvPr>
            <p:ph type="title"/>
          </p:nvPr>
        </p:nvSpPr>
        <p:spPr/>
        <p:txBody>
          <a:bodyPr/>
          <a:lstStyle/>
          <a:p>
            <a:r>
              <a:rPr lang="en-US" dirty="0" smtClean="0"/>
              <a:t>The Southwest region leads </a:t>
            </a:r>
            <a:r>
              <a:rPr lang="en-US" dirty="0"/>
              <a:t>tight oil </a:t>
            </a:r>
            <a:r>
              <a:rPr lang="en-US" dirty="0" smtClean="0"/>
              <a:t>production growth in the United States in the Reference case—</a:t>
            </a:r>
            <a:endParaRPr lang="en-US" dirty="0"/>
          </a:p>
        </p:txBody>
      </p:sp>
      <p:sp>
        <p:nvSpPr>
          <p:cNvPr id="3" name="Slide Number Placeholder 2"/>
          <p:cNvSpPr>
            <a:spLocks noGrp="1"/>
          </p:cNvSpPr>
          <p:nvPr>
            <p:ph type="sldNum" sz="quarter" idx="4"/>
          </p:nvPr>
        </p:nvSpPr>
        <p:spPr/>
        <p:txBody>
          <a:bodyPr/>
          <a:lstStyle/>
          <a:p>
            <a:fld id="{2D80C5C9-96E0-47EC-B500-37C5FE284639}" type="slidenum">
              <a:rPr lang="en-US" smtClean="0"/>
              <a:pPr/>
              <a:t>49</a:t>
            </a:fld>
            <a:endParaRPr lang="en-US" dirty="0"/>
          </a:p>
        </p:txBody>
      </p:sp>
      <p:grpSp>
        <p:nvGrpSpPr>
          <p:cNvPr id="5" name="Group 4"/>
          <p:cNvGrpSpPr/>
          <p:nvPr/>
        </p:nvGrpSpPr>
        <p:grpSpPr>
          <a:xfrm>
            <a:off x="282522" y="60070"/>
            <a:ext cx="8596846" cy="657333"/>
            <a:chOff x="282522" y="60070"/>
            <a:chExt cx="8596846" cy="657333"/>
          </a:xfrm>
        </p:grpSpPr>
        <p:pic>
          <p:nvPicPr>
            <p:cNvPr id="7" name="Picture 6" descr="greyicon_3.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8" name="Picture 7" descr="greyicon_5.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9" name="Picture 8" descr="greyicon_6.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0" name="Picture 9" descr="greyicon_7.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1" name="Picture 10">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2" name="Picture 11">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3" name="Picture 12">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4" name="Picture 13" descr="greyicon_1.png">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682170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lvl="0"/>
            <a:r>
              <a:rPr lang="en-US" dirty="0"/>
              <a:t>The side cases in AEO2019 show the effect that changing important model assumptions have </a:t>
            </a:r>
            <a:r>
              <a:rPr lang="en-US" dirty="0" smtClean="0"/>
              <a:t>on </a:t>
            </a:r>
            <a:r>
              <a:rPr lang="en-US" dirty="0"/>
              <a:t>the projections when compared with the Reference case</a:t>
            </a:r>
            <a:r>
              <a:rPr lang="en-US" dirty="0" smtClean="0"/>
              <a:t>.</a:t>
            </a:r>
            <a:endParaRPr lang="en-US" dirty="0"/>
          </a:p>
          <a:p>
            <a:pPr lvl="0"/>
            <a:r>
              <a:rPr lang="en-US" dirty="0"/>
              <a:t>Two AEO2019 side cases are the High and Low Oil Price cases, which represent international conditions outside the United States that could collectively drive prices to extreme, sustained deviations from the Reference case price path</a:t>
            </a:r>
            <a:r>
              <a:rPr lang="en-US" dirty="0" smtClean="0"/>
              <a:t>.</a:t>
            </a:r>
            <a:endParaRPr lang="en-US" dirty="0"/>
          </a:p>
          <a:p>
            <a:pPr lvl="0"/>
            <a:r>
              <a:rPr lang="en-US" dirty="0"/>
              <a:t>Additional AEO2019 side cases are the High and Low Oil and Gas Resource and Technology cases,  where production costs and resource availability within the United States are varied, allowing for more or less production at given world oil and natural gas prices</a:t>
            </a:r>
            <a:r>
              <a:rPr lang="en-US" dirty="0" smtClean="0"/>
              <a:t>.</a:t>
            </a:r>
            <a:endParaRPr lang="en-US" dirty="0"/>
          </a:p>
          <a:p>
            <a:pPr lvl="0"/>
            <a:r>
              <a:rPr lang="en-US" dirty="0" smtClean="0"/>
              <a:t>The two AEO2019 </a:t>
            </a:r>
            <a:r>
              <a:rPr lang="en-US" dirty="0"/>
              <a:t>side cases that vary the effects of economic assumptions on energy consumption are the High and Low Economic Growth cases, which modify population growth and productivity assumptions throughout the projection period to yield higher </a:t>
            </a:r>
            <a:r>
              <a:rPr lang="en-US" dirty="0" smtClean="0"/>
              <a:t>or </a:t>
            </a:r>
            <a:r>
              <a:rPr lang="en-US" dirty="0"/>
              <a:t>lower compound annual growth rates for U.S. gross domestic product than in the Reference case.</a:t>
            </a:r>
          </a:p>
          <a:p>
            <a:endParaRPr lang="en-US" dirty="0"/>
          </a:p>
        </p:txBody>
      </p:sp>
      <p:sp>
        <p:nvSpPr>
          <p:cNvPr id="4" name="Title 3"/>
          <p:cNvSpPr>
            <a:spLocks noGrp="1"/>
          </p:cNvSpPr>
          <p:nvPr>
            <p:ph type="title"/>
          </p:nvPr>
        </p:nvSpPr>
        <p:spPr/>
        <p:txBody>
          <a:bodyPr/>
          <a:lstStyle/>
          <a:p>
            <a:r>
              <a:rPr lang="en-US" smtClean="0"/>
              <a:t>What are the side cases?</a:t>
            </a:r>
            <a:endParaRPr lang="en-US" dirty="0"/>
          </a:p>
        </p:txBody>
      </p:sp>
      <p:sp>
        <p:nvSpPr>
          <p:cNvPr id="3" name="Slide Number Placeholder 2"/>
          <p:cNvSpPr>
            <a:spLocks noGrp="1"/>
          </p:cNvSpPr>
          <p:nvPr>
            <p:ph type="sldNum" sz="quarter" idx="4"/>
          </p:nvPr>
        </p:nvSpPr>
        <p:spPr>
          <a:xfrm>
            <a:off x="8630815" y="6419088"/>
            <a:ext cx="485192" cy="365125"/>
          </a:xfrm>
        </p:spPr>
        <p:txBody>
          <a:bodyPr/>
          <a:lstStyle/>
          <a:p>
            <a:fld id="{2D80C5C9-96E0-47EC-B500-37C5FE284639}" type="slidenum">
              <a:rPr lang="en-US" smtClean="0"/>
              <a:pPr/>
              <a:t>5</a:t>
            </a:fld>
            <a:endParaRPr lang="en-US" dirty="0"/>
          </a:p>
        </p:txBody>
      </p:sp>
    </p:spTree>
    <p:extLst>
      <p:ext uri="{BB962C8B-B14F-4D97-AF65-F5344CB8AC3E}">
        <p14:creationId xmlns:p14="http://schemas.microsoft.com/office/powerpoint/2010/main" val="30812350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pPr lvl="0"/>
            <a:r>
              <a:rPr lang="en-US" dirty="0" smtClean="0"/>
              <a:t>Growth in Lower 48 onshore crude oil production occurs mainly in the Permian Basin in the Southwest region. This basin includes many prolific tight oil plays with multiple layers, including the Bone Spring, </a:t>
            </a:r>
            <a:r>
              <a:rPr lang="en-US" dirty="0" err="1" smtClean="0"/>
              <a:t>Spraberry</a:t>
            </a:r>
            <a:r>
              <a:rPr lang="en-US" dirty="0" smtClean="0"/>
              <a:t>, and </a:t>
            </a:r>
            <a:r>
              <a:rPr lang="en-US" dirty="0" err="1" smtClean="0"/>
              <a:t>Wolfcamp</a:t>
            </a:r>
            <a:r>
              <a:rPr lang="en-US" dirty="0" smtClean="0"/>
              <a:t>, making it one of the lower-cost areas to develop.</a:t>
            </a:r>
          </a:p>
          <a:p>
            <a:pPr lvl="0"/>
            <a:r>
              <a:rPr lang="en-US" dirty="0" smtClean="0"/>
              <a:t>Northern Great Plains production grows into the 2030s, driven by increases in production from the Bakken and Three Forks tight oil plays.</a:t>
            </a:r>
          </a:p>
          <a:p>
            <a:pPr lvl="0"/>
            <a:r>
              <a:rPr lang="en-US" dirty="0" smtClean="0"/>
              <a:t>Production in the Gulf Coast region increases through 2021 before flattening out as the decline in production from the Eagle Ford is offset by increasing production from other tight/shale plays such as the Austin Chalk. </a:t>
            </a:r>
          </a:p>
          <a:p>
            <a:endParaRPr lang="en-US" dirty="0"/>
          </a:p>
        </p:txBody>
      </p:sp>
      <p:sp>
        <p:nvSpPr>
          <p:cNvPr id="4" name="Title 3"/>
          <p:cNvSpPr>
            <a:spLocks noGrp="1"/>
          </p:cNvSpPr>
          <p:nvPr>
            <p:ph type="title"/>
          </p:nvPr>
        </p:nvSpPr>
        <p:spPr/>
        <p:txBody>
          <a:bodyPr/>
          <a:lstStyle/>
          <a:p>
            <a:r>
              <a:rPr lang="en-US" dirty="0" smtClean="0"/>
              <a:t>—but the Gulf Coast and Northern Great Plains regions also contribute </a:t>
            </a:r>
            <a:endParaRPr lang="en-US" dirty="0"/>
          </a:p>
        </p:txBody>
      </p:sp>
      <p:sp>
        <p:nvSpPr>
          <p:cNvPr id="2" name="Slide Number Placeholder 1"/>
          <p:cNvSpPr>
            <a:spLocks noGrp="1"/>
          </p:cNvSpPr>
          <p:nvPr>
            <p:ph type="sldNum" sz="quarter" idx="4"/>
          </p:nvPr>
        </p:nvSpPr>
        <p:spPr>
          <a:xfrm>
            <a:off x="8636000" y="6419850"/>
            <a:ext cx="508000" cy="365125"/>
          </a:xfrm>
        </p:spPr>
        <p:txBody>
          <a:bodyPr/>
          <a:lstStyle/>
          <a:p>
            <a:fld id="{2D80C5C9-96E0-47EC-B500-37C5FE284639}" type="slidenum">
              <a:rPr lang="en-US" smtClean="0"/>
              <a:pPr/>
              <a:t>50</a:t>
            </a:fld>
            <a:endParaRPr lang="en-US" dirty="0"/>
          </a:p>
        </p:txBody>
      </p:sp>
      <p:grpSp>
        <p:nvGrpSpPr>
          <p:cNvPr id="5" name="Group 4"/>
          <p:cNvGrpSpPr/>
          <p:nvPr/>
        </p:nvGrpSpPr>
        <p:grpSpPr>
          <a:xfrm>
            <a:off x="282522" y="60070"/>
            <a:ext cx="8596846" cy="657333"/>
            <a:chOff x="282522" y="60070"/>
            <a:chExt cx="8596846" cy="657333"/>
          </a:xfrm>
        </p:grpSpPr>
        <p:pic>
          <p:nvPicPr>
            <p:cNvPr id="6" name="Picture 5" descr="greyicon_3.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7" name="Picture 6" descr="greyicon_5.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8" name="Picture 7" descr="greyicon_6.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9" name="Picture 8" descr="greyicon_7.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0" name="Picture 9">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1" name="Picture 10">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2" name="Picture 11">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3" name="Picture 12" descr="greyicon_1.png">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25357267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2D80C5C9-96E0-47EC-B500-37C5FE284639}" type="slidenum">
              <a:rPr lang="en-US" smtClean="0"/>
              <a:pPr/>
              <a:t>51</a:t>
            </a:fld>
            <a:endParaRPr lang="en-US" dirty="0"/>
          </a:p>
        </p:txBody>
      </p:sp>
      <p:sp>
        <p:nvSpPr>
          <p:cNvPr id="4" name="Title 3"/>
          <p:cNvSpPr>
            <a:spLocks noGrp="1"/>
          </p:cNvSpPr>
          <p:nvPr>
            <p:ph type="title"/>
          </p:nvPr>
        </p:nvSpPr>
        <p:spPr/>
        <p:txBody>
          <a:bodyPr/>
          <a:lstStyle/>
          <a:p>
            <a:r>
              <a:rPr lang="en-US" dirty="0"/>
              <a:t>Natural gas plant liquids production increases in most AEO cases—</a:t>
            </a:r>
          </a:p>
        </p:txBody>
      </p:sp>
      <p:graphicFrame>
        <p:nvGraphicFramePr>
          <p:cNvPr id="6" name="Content Placeholder 5"/>
          <p:cNvGraphicFramePr>
            <a:graphicFrameLocks noGrp="1"/>
          </p:cNvGraphicFramePr>
          <p:nvPr>
            <p:ph sz="quarter" idx="12"/>
            <p:extLst>
              <p:ext uri="{D42A27DB-BD31-4B8C-83A1-F6EECF244321}">
                <p14:modId xmlns:p14="http://schemas.microsoft.com/office/powerpoint/2010/main" val="2367005142"/>
              </p:ext>
            </p:extLst>
          </p:nvPr>
        </p:nvGraphicFramePr>
        <p:xfrm>
          <a:off x="238125" y="1689100"/>
          <a:ext cx="8693150" cy="4491038"/>
        </p:xfrm>
        <a:graphic>
          <a:graphicData uri="http://schemas.openxmlformats.org/drawingml/2006/chart">
            <c:chart xmlns:c="http://schemas.openxmlformats.org/drawingml/2006/chart" xmlns:r="http://schemas.openxmlformats.org/officeDocument/2006/relationships" r:id="rId2"/>
          </a:graphicData>
        </a:graphic>
      </p:graphicFrame>
      <p:grpSp>
        <p:nvGrpSpPr>
          <p:cNvPr id="5" name="Group 4"/>
          <p:cNvGrpSpPr/>
          <p:nvPr/>
        </p:nvGrpSpPr>
        <p:grpSpPr>
          <a:xfrm>
            <a:off x="282522" y="60070"/>
            <a:ext cx="8596846" cy="657333"/>
            <a:chOff x="282522" y="60070"/>
            <a:chExt cx="8596846" cy="657333"/>
          </a:xfrm>
        </p:grpSpPr>
        <p:pic>
          <p:nvPicPr>
            <p:cNvPr id="7" name="Picture 6" descr="greyicon_3.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8" name="Picture 7" descr="greyicon_5.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9" name="Picture 8" descr="greyicon_6.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0" name="Picture 9" descr="greyicon_7.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1" name="Picture 10">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2" name="Picture 11">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3" name="Picture 12">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4" name="Picture 13" descr="greyicon_1.png">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1712447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pPr lvl="0"/>
            <a:r>
              <a:rPr lang="en-US" dirty="0" smtClean="0"/>
              <a:t>In the Reference case, natural gas plant liquids (NGPL) production grows by 32% between 2018 and 2050 as a result of demand increases in the global petrochemical industry.</a:t>
            </a:r>
          </a:p>
          <a:p>
            <a:pPr lvl="0"/>
            <a:r>
              <a:rPr lang="en-US" dirty="0" smtClean="0"/>
              <a:t>Most NGPL production growth in the Reference case occurs before 2025 as producers focus on natural gas liquids-rich plays, where NGPL-to-gas ratios are highest and increased demand spurs higher ethane recovery.</a:t>
            </a:r>
          </a:p>
          <a:p>
            <a:pPr lvl="0"/>
            <a:r>
              <a:rPr lang="en-US" dirty="0" smtClean="0"/>
              <a:t>NGPL production is sensitive to changes in resource and technology assumptions. In the High Oil and Gas Resource and Technology case, which has higher rates of technological improvement, higher recovery estimates, and additional tight oil and shale gas resources, NGPL production grows by 73% between 2018 and 2050. In contrast, in the Low Oil and Gas Resource and Technology, which has lower rates of technological improvement and lower recovery estimates, NGPL production declines by 10% between 2018 and 2050.</a:t>
            </a:r>
          </a:p>
          <a:p>
            <a:endParaRPr lang="en-US" dirty="0"/>
          </a:p>
        </p:txBody>
      </p:sp>
      <p:sp>
        <p:nvSpPr>
          <p:cNvPr id="4" name="Title 3"/>
          <p:cNvSpPr>
            <a:spLocks noGrp="1"/>
          </p:cNvSpPr>
          <p:nvPr>
            <p:ph type="title"/>
          </p:nvPr>
        </p:nvSpPr>
        <p:spPr/>
        <p:txBody>
          <a:bodyPr/>
          <a:lstStyle/>
          <a:p>
            <a:r>
              <a:rPr lang="en-US" dirty="0" smtClean="0"/>
              <a:t>—because of higher levels of drilling in liquid-rich natural gas formations and increased demand</a:t>
            </a:r>
            <a:endParaRPr lang="en-US" dirty="0"/>
          </a:p>
        </p:txBody>
      </p:sp>
      <p:sp>
        <p:nvSpPr>
          <p:cNvPr id="2" name="Slide Number Placeholder 1"/>
          <p:cNvSpPr>
            <a:spLocks noGrp="1"/>
          </p:cNvSpPr>
          <p:nvPr>
            <p:ph type="sldNum" sz="quarter" idx="4"/>
          </p:nvPr>
        </p:nvSpPr>
        <p:spPr>
          <a:xfrm>
            <a:off x="8636000" y="6419850"/>
            <a:ext cx="508000" cy="365125"/>
          </a:xfrm>
        </p:spPr>
        <p:txBody>
          <a:bodyPr/>
          <a:lstStyle/>
          <a:p>
            <a:fld id="{2D80C5C9-96E0-47EC-B500-37C5FE284639}" type="slidenum">
              <a:rPr lang="en-US" smtClean="0"/>
              <a:pPr/>
              <a:t>52</a:t>
            </a:fld>
            <a:endParaRPr lang="en-US" dirty="0"/>
          </a:p>
        </p:txBody>
      </p:sp>
      <p:grpSp>
        <p:nvGrpSpPr>
          <p:cNvPr id="5" name="Group 4"/>
          <p:cNvGrpSpPr/>
          <p:nvPr/>
        </p:nvGrpSpPr>
        <p:grpSpPr>
          <a:xfrm>
            <a:off x="282522" y="60070"/>
            <a:ext cx="8596846" cy="657333"/>
            <a:chOff x="282522" y="60070"/>
            <a:chExt cx="8596846" cy="657333"/>
          </a:xfrm>
        </p:grpSpPr>
        <p:pic>
          <p:nvPicPr>
            <p:cNvPr id="6" name="Picture 5" descr="greyicon_3.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7" name="Picture 6" descr="greyicon_5.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8" name="Picture 7" descr="greyicon_6.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9" name="Picture 8" descr="greyicon_7.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0" name="Picture 9">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1" name="Picture 10">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2" name="Picture 11">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3" name="Picture 12" descr="greyicon_1.png">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318236584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2D80C5C9-96E0-47EC-B500-37C5FE284639}" type="slidenum">
              <a:rPr lang="en-US" smtClean="0"/>
              <a:pPr/>
              <a:t>53</a:t>
            </a:fld>
            <a:endParaRPr lang="en-US" dirty="0"/>
          </a:p>
        </p:txBody>
      </p:sp>
      <p:sp>
        <p:nvSpPr>
          <p:cNvPr id="5" name="Title 4"/>
          <p:cNvSpPr>
            <a:spLocks noGrp="1"/>
          </p:cNvSpPr>
          <p:nvPr>
            <p:ph type="title"/>
          </p:nvPr>
        </p:nvSpPr>
        <p:spPr/>
        <p:txBody>
          <a:bodyPr/>
          <a:lstStyle/>
          <a:p>
            <a:r>
              <a:rPr lang="en-US" dirty="0"/>
              <a:t>The East and Southwest regions lead production of natural gas plant liquids in the Reference </a:t>
            </a:r>
            <a:r>
              <a:rPr lang="en-US" dirty="0" smtClean="0"/>
              <a:t>case— </a:t>
            </a:r>
            <a:endParaRPr lang="en-US" dirty="0"/>
          </a:p>
        </p:txBody>
      </p:sp>
      <p:graphicFrame>
        <p:nvGraphicFramePr>
          <p:cNvPr id="7" name="Content Placeholder 6"/>
          <p:cNvGraphicFramePr>
            <a:graphicFrameLocks noGrp="1"/>
          </p:cNvGraphicFramePr>
          <p:nvPr>
            <p:ph sz="quarter" idx="13"/>
            <p:extLst>
              <p:ext uri="{D42A27DB-BD31-4B8C-83A1-F6EECF244321}">
                <p14:modId xmlns:p14="http://schemas.microsoft.com/office/powerpoint/2010/main" val="712625341"/>
              </p:ext>
            </p:extLst>
          </p:nvPr>
        </p:nvGraphicFramePr>
        <p:xfrm>
          <a:off x="4816475" y="1689100"/>
          <a:ext cx="4105275" cy="44910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ontent Placeholder 7"/>
          <p:cNvGraphicFramePr>
            <a:graphicFrameLocks noGrp="1"/>
          </p:cNvGraphicFramePr>
          <p:nvPr>
            <p:ph sz="quarter" idx="12"/>
            <p:extLst>
              <p:ext uri="{D42A27DB-BD31-4B8C-83A1-F6EECF244321}">
                <p14:modId xmlns:p14="http://schemas.microsoft.com/office/powerpoint/2010/main" val="311704712"/>
              </p:ext>
            </p:extLst>
          </p:nvPr>
        </p:nvGraphicFramePr>
        <p:xfrm>
          <a:off x="238123" y="1689100"/>
          <a:ext cx="5162307" cy="4491038"/>
        </p:xfrm>
        <a:graphic>
          <a:graphicData uri="http://schemas.openxmlformats.org/drawingml/2006/chart">
            <c:chart xmlns:c="http://schemas.openxmlformats.org/drawingml/2006/chart" xmlns:r="http://schemas.openxmlformats.org/officeDocument/2006/relationships" r:id="rId3"/>
          </a:graphicData>
        </a:graphic>
      </p:graphicFrame>
      <p:grpSp>
        <p:nvGrpSpPr>
          <p:cNvPr id="6" name="Group 5"/>
          <p:cNvGrpSpPr/>
          <p:nvPr/>
        </p:nvGrpSpPr>
        <p:grpSpPr>
          <a:xfrm>
            <a:off x="282522" y="60070"/>
            <a:ext cx="8596846" cy="657333"/>
            <a:chOff x="282522" y="60070"/>
            <a:chExt cx="8596846" cy="657333"/>
          </a:xfrm>
        </p:grpSpPr>
        <p:pic>
          <p:nvPicPr>
            <p:cNvPr id="9" name="Picture 8" descr="greyicon_3.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10" name="Picture 9" descr="greyicon_5.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11" name="Picture 10" descr="greyicon_6.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2" name="Picture 11" descr="greyicon_7.png">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3" name="Picture 12">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4" name="Picture 13">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5" name="Picture 14">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6" name="Picture 15" descr="greyicon_1.png">
              <a:hlinkClick r:id="" action="ppaction://noaction"/>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40737276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normAutofit lnSpcReduction="10000"/>
          </a:bodyPr>
          <a:lstStyle/>
          <a:p>
            <a:pPr lvl="0"/>
            <a:r>
              <a:rPr lang="en-US" dirty="0" smtClean="0"/>
              <a:t>Natural gas plant liquids (NGPL) are light hydrocarbons predominantly found in natural gas wells and diverted from the natural gas stream by natural gas processing plants. These hydrocarbons include ethane, propane, normal butane, </a:t>
            </a:r>
            <a:r>
              <a:rPr lang="en-US" dirty="0" err="1" smtClean="0"/>
              <a:t>isobutane</a:t>
            </a:r>
            <a:r>
              <a:rPr lang="en-US" dirty="0" smtClean="0"/>
              <a:t>, and natural gasoline. </a:t>
            </a:r>
          </a:p>
          <a:p>
            <a:pPr lvl="0"/>
            <a:r>
              <a:rPr lang="en-US" dirty="0" smtClean="0"/>
              <a:t>The large increase in NGPL production in the Reference case in the East (Marcellus and Utica plays) and Southwest (Permian plays) during the next 10 years is mainly caused by the close association NGPLs have with the development of crude oil and natural gas resources. By 2050, the Southwest and East regions account for more than 50% of total U.S. NGPL production.</a:t>
            </a:r>
          </a:p>
          <a:p>
            <a:pPr lvl="0"/>
            <a:r>
              <a:rPr lang="en-US" dirty="0" smtClean="0"/>
              <a:t>NGPLs are used in many different ways. Ethane is used almost exclusively for petrochemicals. Approximately 40% of propane is used for petrochemicals, and the remainder is used for heating, grain drying, and transportation.  Approximately 60% of butanes and natural gasoline are used for blending with motor gasoline and fuel ethanol, and the remainder is used for petrochemicals and solvents.</a:t>
            </a:r>
          </a:p>
          <a:p>
            <a:pPr lvl="0"/>
            <a:r>
              <a:rPr lang="en-US" dirty="0" smtClean="0"/>
              <a:t>The shares of NGPL components in the Reference case are relatively stable during the entire projection period (2018 to 2050), with ethane and propane contributing about 42% and 30%, respectively, to the total volume.</a:t>
            </a:r>
          </a:p>
          <a:p>
            <a:endParaRPr lang="en-US" dirty="0"/>
          </a:p>
        </p:txBody>
      </p:sp>
      <p:sp>
        <p:nvSpPr>
          <p:cNvPr id="4" name="Title 3"/>
          <p:cNvSpPr>
            <a:spLocks noGrp="1"/>
          </p:cNvSpPr>
          <p:nvPr>
            <p:ph type="title"/>
          </p:nvPr>
        </p:nvSpPr>
        <p:spPr/>
        <p:txBody>
          <a:bodyPr/>
          <a:lstStyle/>
          <a:p>
            <a:r>
              <a:rPr lang="en-US" dirty="0" smtClean="0"/>
              <a:t>—as development focuses on tight plays with low production costs and easy access to markets</a:t>
            </a:r>
            <a:endParaRPr lang="en-US" dirty="0"/>
          </a:p>
        </p:txBody>
      </p:sp>
      <p:sp>
        <p:nvSpPr>
          <p:cNvPr id="2" name="Slide Number Placeholder 1"/>
          <p:cNvSpPr>
            <a:spLocks noGrp="1"/>
          </p:cNvSpPr>
          <p:nvPr>
            <p:ph type="sldNum" sz="quarter" idx="4"/>
          </p:nvPr>
        </p:nvSpPr>
        <p:spPr>
          <a:xfrm>
            <a:off x="8636000" y="6419850"/>
            <a:ext cx="508000" cy="365125"/>
          </a:xfrm>
        </p:spPr>
        <p:txBody>
          <a:bodyPr/>
          <a:lstStyle/>
          <a:p>
            <a:fld id="{2D80C5C9-96E0-47EC-B500-37C5FE284639}" type="slidenum">
              <a:rPr lang="en-US" smtClean="0"/>
              <a:pPr/>
              <a:t>54</a:t>
            </a:fld>
            <a:endParaRPr lang="en-US" dirty="0"/>
          </a:p>
        </p:txBody>
      </p:sp>
      <p:grpSp>
        <p:nvGrpSpPr>
          <p:cNvPr id="5" name="Group 4"/>
          <p:cNvGrpSpPr/>
          <p:nvPr/>
        </p:nvGrpSpPr>
        <p:grpSpPr>
          <a:xfrm>
            <a:off x="282522" y="60070"/>
            <a:ext cx="8596846" cy="657333"/>
            <a:chOff x="282522" y="60070"/>
            <a:chExt cx="8596846" cy="657333"/>
          </a:xfrm>
        </p:grpSpPr>
        <p:pic>
          <p:nvPicPr>
            <p:cNvPr id="6" name="Picture 5" descr="greyicon_3.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7" name="Picture 6" descr="greyicon_5.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8" name="Picture 7" descr="greyicon_6.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9" name="Picture 8" descr="greyicon_7.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0" name="Picture 9">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1" name="Picture 10">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2" name="Picture 11">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3" name="Picture 12" descr="greyicon_1.png">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79502011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2D80C5C9-96E0-47EC-B500-37C5FE284639}" type="slidenum">
              <a:rPr lang="en-US" smtClean="0"/>
              <a:pPr/>
              <a:t>55</a:t>
            </a:fld>
            <a:endParaRPr lang="en-US" dirty="0"/>
          </a:p>
        </p:txBody>
      </p:sp>
      <p:sp>
        <p:nvSpPr>
          <p:cNvPr id="4" name="Title 3"/>
          <p:cNvSpPr>
            <a:spLocks noGrp="1"/>
          </p:cNvSpPr>
          <p:nvPr>
            <p:ph type="title"/>
          </p:nvPr>
        </p:nvSpPr>
        <p:spPr/>
        <p:txBody>
          <a:bodyPr/>
          <a:lstStyle/>
          <a:p>
            <a:r>
              <a:rPr lang="en-US" dirty="0"/>
              <a:t>Most natural gas liquids in the Reference case serve as feedstocks to the bulk chemical </a:t>
            </a:r>
            <a:r>
              <a:rPr lang="en-US" dirty="0" smtClean="0"/>
              <a:t>industry</a:t>
            </a:r>
            <a:r>
              <a:rPr lang="en-US" b="1" dirty="0" smtClean="0"/>
              <a:t>—</a:t>
            </a:r>
            <a:endParaRPr lang="en-US" dirty="0"/>
          </a:p>
        </p:txBody>
      </p:sp>
      <p:graphicFrame>
        <p:nvGraphicFramePr>
          <p:cNvPr id="6" name="Content Placeholder 5"/>
          <p:cNvGraphicFramePr>
            <a:graphicFrameLocks noGrp="1"/>
          </p:cNvGraphicFramePr>
          <p:nvPr>
            <p:ph sz="quarter" idx="12"/>
            <p:extLst>
              <p:ext uri="{D42A27DB-BD31-4B8C-83A1-F6EECF244321}">
                <p14:modId xmlns:p14="http://schemas.microsoft.com/office/powerpoint/2010/main" val="240800902"/>
              </p:ext>
            </p:extLst>
          </p:nvPr>
        </p:nvGraphicFramePr>
        <p:xfrm>
          <a:off x="238125" y="1689100"/>
          <a:ext cx="8693150" cy="4491038"/>
        </p:xfrm>
        <a:graphic>
          <a:graphicData uri="http://schemas.openxmlformats.org/drawingml/2006/chart">
            <c:chart xmlns:c="http://schemas.openxmlformats.org/drawingml/2006/chart" xmlns:r="http://schemas.openxmlformats.org/officeDocument/2006/relationships" r:id="rId2"/>
          </a:graphicData>
        </a:graphic>
      </p:graphicFrame>
      <p:grpSp>
        <p:nvGrpSpPr>
          <p:cNvPr id="5" name="Group 4"/>
          <p:cNvGrpSpPr/>
          <p:nvPr/>
        </p:nvGrpSpPr>
        <p:grpSpPr>
          <a:xfrm>
            <a:off x="282522" y="60070"/>
            <a:ext cx="8596846" cy="657333"/>
            <a:chOff x="282522" y="60070"/>
            <a:chExt cx="8596846" cy="657333"/>
          </a:xfrm>
        </p:grpSpPr>
        <p:pic>
          <p:nvPicPr>
            <p:cNvPr id="7" name="Picture 6" descr="greyicon_3.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8" name="Picture 7" descr="greyicon_5.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9" name="Picture 8" descr="greyicon_6.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0" name="Picture 9" descr="greyicon_7.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1" name="Picture 10">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2" name="Picture 11">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3" name="Picture 12">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4" name="Picture 13" descr="greyicon_1.png">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35782488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pPr lvl="0"/>
            <a:r>
              <a:rPr lang="en-US" dirty="0" smtClean="0"/>
              <a:t>Consumption of ethane, propane, and butane used as bulk chemical feedstock grows an average of 1.5% per year between 2018 and 2050 in the Reference case, compared with 3.1% per year from 2010 to 2018. </a:t>
            </a:r>
          </a:p>
          <a:p>
            <a:pPr lvl="0"/>
            <a:r>
              <a:rPr lang="en-US" dirty="0" smtClean="0"/>
              <a:t>The consumption of natural gas liquids (NGL) as feedstock grows faster in the High Economic Growth case (1.9% per year) and the High Resource and Technology case (1.8% per year). In the High Economic Growth case, demand for all goods is higher than in the Reference case, including bulk chemicals for domestic use and export. In the High Resource and Technology case, NGL are more abundant and less expensive. As a result, shipments of bulk chemicals are greater. </a:t>
            </a:r>
          </a:p>
          <a:p>
            <a:pPr lvl="0"/>
            <a:r>
              <a:rPr lang="en-US" dirty="0" smtClean="0"/>
              <a:t>Most NGL feedstock is ethane, which is processed almost exclusively into ethylene, a building block for plastics, resins, and other industrial products. Propane, normal butane, and </a:t>
            </a:r>
            <a:r>
              <a:rPr lang="en-US" dirty="0" err="1" smtClean="0"/>
              <a:t>isobutane</a:t>
            </a:r>
            <a:r>
              <a:rPr lang="en-US" dirty="0" smtClean="0"/>
              <a:t> are also used to produce propylene and butadiene, respectively, but in much smaller quantities compared with ethane. </a:t>
            </a:r>
          </a:p>
          <a:p>
            <a:pPr lvl="0"/>
            <a:r>
              <a:rPr lang="en-US" dirty="0" smtClean="0"/>
              <a:t>Propane is used in the agriculture sector for grain drying and heating and in the construction industry for heating and for powering vehicles and equipment.</a:t>
            </a:r>
          </a:p>
          <a:p>
            <a:endParaRPr lang="en-US" dirty="0"/>
          </a:p>
        </p:txBody>
      </p:sp>
      <p:sp>
        <p:nvSpPr>
          <p:cNvPr id="4" name="Title 3"/>
          <p:cNvSpPr>
            <a:spLocks noGrp="1"/>
          </p:cNvSpPr>
          <p:nvPr>
            <p:ph type="title"/>
          </p:nvPr>
        </p:nvSpPr>
        <p:spPr/>
        <p:txBody>
          <a:bodyPr/>
          <a:lstStyle/>
          <a:p>
            <a:r>
              <a:rPr lang="en-US" dirty="0" smtClean="0"/>
              <a:t>—although a small proportion is also used as fuel</a:t>
            </a:r>
            <a:endParaRPr lang="en-US" dirty="0"/>
          </a:p>
        </p:txBody>
      </p:sp>
      <p:sp>
        <p:nvSpPr>
          <p:cNvPr id="2" name="Slide Number Placeholder 1"/>
          <p:cNvSpPr>
            <a:spLocks noGrp="1"/>
          </p:cNvSpPr>
          <p:nvPr>
            <p:ph type="sldNum" sz="quarter" idx="4"/>
          </p:nvPr>
        </p:nvSpPr>
        <p:spPr>
          <a:xfrm>
            <a:off x="8636000" y="6419850"/>
            <a:ext cx="508000" cy="365125"/>
          </a:xfrm>
        </p:spPr>
        <p:txBody>
          <a:bodyPr/>
          <a:lstStyle/>
          <a:p>
            <a:fld id="{2D80C5C9-96E0-47EC-B500-37C5FE284639}" type="slidenum">
              <a:rPr lang="en-US" smtClean="0"/>
              <a:pPr/>
              <a:t>56</a:t>
            </a:fld>
            <a:endParaRPr lang="en-US" dirty="0"/>
          </a:p>
        </p:txBody>
      </p:sp>
      <p:grpSp>
        <p:nvGrpSpPr>
          <p:cNvPr id="5" name="Group 4"/>
          <p:cNvGrpSpPr/>
          <p:nvPr/>
        </p:nvGrpSpPr>
        <p:grpSpPr>
          <a:xfrm>
            <a:off x="282522" y="60070"/>
            <a:ext cx="8596846" cy="657333"/>
            <a:chOff x="282522" y="60070"/>
            <a:chExt cx="8596846" cy="657333"/>
          </a:xfrm>
        </p:grpSpPr>
        <p:pic>
          <p:nvPicPr>
            <p:cNvPr id="6" name="Picture 5" descr="greyicon_3.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7" name="Picture 6" descr="greyicon_5.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8" name="Picture 7" descr="greyicon_6.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9" name="Picture 8" descr="greyicon_7.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0" name="Picture 9">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1" name="Picture 10">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2" name="Picture 11">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3" name="Picture 12" descr="greyicon_1.png">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8373570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sz="quarter" idx="12"/>
            <p:extLst>
              <p:ext uri="{D42A27DB-BD31-4B8C-83A1-F6EECF244321}">
                <p14:modId xmlns:p14="http://schemas.microsoft.com/office/powerpoint/2010/main" val="1348588823"/>
              </p:ext>
            </p:extLst>
          </p:nvPr>
        </p:nvGraphicFramePr>
        <p:xfrm>
          <a:off x="238125" y="1689100"/>
          <a:ext cx="8693150" cy="4491038"/>
        </p:xfrm>
        <a:graphic>
          <a:graphicData uri="http://schemas.openxmlformats.org/drawingml/2006/chart">
            <c:chart xmlns:c="http://schemas.openxmlformats.org/drawingml/2006/chart" xmlns:r="http://schemas.openxmlformats.org/officeDocument/2006/relationships" r:id="rId2"/>
          </a:graphicData>
        </a:graphic>
      </p:graphicFrame>
      <p:sp>
        <p:nvSpPr>
          <p:cNvPr id="4" name="Title 3"/>
          <p:cNvSpPr>
            <a:spLocks noGrp="1"/>
          </p:cNvSpPr>
          <p:nvPr>
            <p:ph type="title"/>
          </p:nvPr>
        </p:nvSpPr>
        <p:spPr/>
        <p:txBody>
          <a:bodyPr/>
          <a:lstStyle/>
          <a:p>
            <a:r>
              <a:rPr lang="en-US" smtClean="0"/>
              <a:t>In the Reference case, the United States becomes a net exporter of petroleum on a volume basis from 2020 to 2049—</a:t>
            </a:r>
            <a:endParaRPr lang="en-US" dirty="0"/>
          </a:p>
        </p:txBody>
      </p:sp>
      <p:sp>
        <p:nvSpPr>
          <p:cNvPr id="3" name="Slide Number Placeholder 2"/>
          <p:cNvSpPr>
            <a:spLocks noGrp="1"/>
          </p:cNvSpPr>
          <p:nvPr>
            <p:ph type="sldNum" sz="quarter" idx="4"/>
          </p:nvPr>
        </p:nvSpPr>
        <p:spPr/>
        <p:txBody>
          <a:bodyPr/>
          <a:lstStyle/>
          <a:p>
            <a:fld id="{2D80C5C9-96E0-47EC-B500-37C5FE284639}" type="slidenum">
              <a:rPr lang="en-US" smtClean="0"/>
              <a:pPr/>
              <a:t>57</a:t>
            </a:fld>
            <a:endParaRPr lang="en-US" dirty="0"/>
          </a:p>
        </p:txBody>
      </p:sp>
      <p:grpSp>
        <p:nvGrpSpPr>
          <p:cNvPr id="5" name="Group 4"/>
          <p:cNvGrpSpPr/>
          <p:nvPr/>
        </p:nvGrpSpPr>
        <p:grpSpPr>
          <a:xfrm>
            <a:off x="282522" y="60070"/>
            <a:ext cx="8596846" cy="657333"/>
            <a:chOff x="282522" y="60070"/>
            <a:chExt cx="8596846" cy="657333"/>
          </a:xfrm>
        </p:grpSpPr>
        <p:pic>
          <p:nvPicPr>
            <p:cNvPr id="7" name="Picture 6" descr="greyicon_3.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8" name="Picture 7" descr="greyicon_5.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9" name="Picture 8" descr="greyicon_6.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0" name="Picture 9" descr="greyicon_7.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1" name="Picture 10">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2" name="Picture 11">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3" name="Picture 12">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4" name="Picture 13" descr="greyicon_1.png">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10445070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pPr lvl="0"/>
            <a:r>
              <a:rPr lang="en-US" dirty="0" smtClean="0"/>
              <a:t>Net U.S. imports of crude oil and liquid fuels will fall between 2018 and 2034 in the Reference case as strong production growth and decreasing domestic demand result in the United States becoming a net exporter.  </a:t>
            </a:r>
          </a:p>
          <a:p>
            <a:pPr lvl="0"/>
            <a:r>
              <a:rPr lang="en-US" dirty="0" smtClean="0"/>
              <a:t>In the Reference case, net exports from the United States peak at more than 3.68 million barrels per day (b/d) in 2034 before gradually reversing as domestic consumption rises. The United States returns to being a net importer in 2050 on a volume basis.  </a:t>
            </a:r>
          </a:p>
          <a:p>
            <a:pPr lvl="0"/>
            <a:r>
              <a:rPr lang="en-US" dirty="0" smtClean="0"/>
              <a:t> Additional resources and higher levels of technological improvement in the High Oil and Gas Resource and Technology case results in higher crude oil production and higher exports, with exports reaching a high of 10.26 million b/d in 2041.  Projected net exports reach a high of 8.39 million b/d in 2033 in the High Oil Price case as a result of higher prices that support higher domestic production. Conversely, low oil prices in the Low Oil Price case drive projected net imports up from 2.37 million b/d in 2018 to 7.17 million b/d in 2050.    </a:t>
            </a:r>
          </a:p>
          <a:p>
            <a:endParaRPr lang="en-US" dirty="0"/>
          </a:p>
        </p:txBody>
      </p:sp>
      <p:sp>
        <p:nvSpPr>
          <p:cNvPr id="4" name="Title 3"/>
          <p:cNvSpPr>
            <a:spLocks noGrp="1"/>
          </p:cNvSpPr>
          <p:nvPr>
            <p:ph type="title"/>
          </p:nvPr>
        </p:nvSpPr>
        <p:spPr/>
        <p:txBody>
          <a:bodyPr/>
          <a:lstStyle/>
          <a:p>
            <a:r>
              <a:rPr lang="en-US" dirty="0" smtClean="0"/>
              <a:t>—but side case results vary significantly using different assumptions </a:t>
            </a:r>
            <a:endParaRPr lang="en-US" dirty="0"/>
          </a:p>
        </p:txBody>
      </p:sp>
      <p:sp>
        <p:nvSpPr>
          <p:cNvPr id="2" name="Slide Number Placeholder 1"/>
          <p:cNvSpPr>
            <a:spLocks noGrp="1"/>
          </p:cNvSpPr>
          <p:nvPr>
            <p:ph type="sldNum" sz="quarter" idx="4"/>
          </p:nvPr>
        </p:nvSpPr>
        <p:spPr/>
        <p:txBody>
          <a:bodyPr/>
          <a:lstStyle/>
          <a:p>
            <a:fld id="{2D80C5C9-96E0-47EC-B500-37C5FE284639}" type="slidenum">
              <a:rPr lang="en-US" smtClean="0"/>
              <a:pPr/>
              <a:t>58</a:t>
            </a:fld>
            <a:endParaRPr lang="en-US" dirty="0"/>
          </a:p>
        </p:txBody>
      </p:sp>
      <p:grpSp>
        <p:nvGrpSpPr>
          <p:cNvPr id="5" name="Group 4"/>
          <p:cNvGrpSpPr/>
          <p:nvPr/>
        </p:nvGrpSpPr>
        <p:grpSpPr>
          <a:xfrm>
            <a:off x="282522" y="60070"/>
            <a:ext cx="8596846" cy="657333"/>
            <a:chOff x="282522" y="60070"/>
            <a:chExt cx="8596846" cy="657333"/>
          </a:xfrm>
        </p:grpSpPr>
        <p:pic>
          <p:nvPicPr>
            <p:cNvPr id="6" name="Picture 5" descr="greyicon_3.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7" name="Picture 6" descr="greyicon_5.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8" name="Picture 7" descr="greyicon_6.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9" name="Picture 8" descr="greyicon_7.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0" name="Picture 9">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1" name="Picture 10">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2" name="Picture 11">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3" name="Picture 12" descr="greyicon_1.png">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13193071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2D80C5C9-96E0-47EC-B500-37C5FE284639}" type="slidenum">
              <a:rPr lang="en-US" smtClean="0"/>
              <a:pPr/>
              <a:t>59</a:t>
            </a:fld>
            <a:endParaRPr lang="en-US" dirty="0"/>
          </a:p>
        </p:txBody>
      </p:sp>
      <p:sp>
        <p:nvSpPr>
          <p:cNvPr id="5" name="Title 4"/>
          <p:cNvSpPr>
            <a:spLocks noGrp="1"/>
          </p:cNvSpPr>
          <p:nvPr>
            <p:ph type="title"/>
          </p:nvPr>
        </p:nvSpPr>
        <p:spPr/>
        <p:txBody>
          <a:bodyPr/>
          <a:lstStyle/>
          <a:p>
            <a:r>
              <a:rPr lang="en-US" dirty="0"/>
              <a:t>In the Reference case, motor gasoline and diesel fuel prices rise after 2018 throughout the projections—</a:t>
            </a:r>
          </a:p>
        </p:txBody>
      </p:sp>
      <p:graphicFrame>
        <p:nvGraphicFramePr>
          <p:cNvPr id="8" name="Content Placeholder 7"/>
          <p:cNvGraphicFramePr>
            <a:graphicFrameLocks noGrp="1"/>
          </p:cNvGraphicFramePr>
          <p:nvPr>
            <p:ph sz="quarter" idx="12"/>
            <p:extLst/>
          </p:nvPr>
        </p:nvGraphicFramePr>
        <p:xfrm>
          <a:off x="238125" y="1689100"/>
          <a:ext cx="4105275" cy="44910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ontent Placeholder 8"/>
          <p:cNvGraphicFramePr>
            <a:graphicFrameLocks noGrp="1"/>
          </p:cNvGraphicFramePr>
          <p:nvPr>
            <p:ph sz="quarter" idx="13"/>
            <p:extLst/>
          </p:nvPr>
        </p:nvGraphicFramePr>
        <p:xfrm>
          <a:off x="4816475" y="1689100"/>
          <a:ext cx="4105275" cy="4491038"/>
        </p:xfrm>
        <a:graphic>
          <a:graphicData uri="http://schemas.openxmlformats.org/drawingml/2006/chart">
            <c:chart xmlns:c="http://schemas.openxmlformats.org/drawingml/2006/chart" xmlns:r="http://schemas.openxmlformats.org/officeDocument/2006/relationships" r:id="rId3"/>
          </a:graphicData>
        </a:graphic>
      </p:graphicFrame>
      <p:grpSp>
        <p:nvGrpSpPr>
          <p:cNvPr id="6" name="Group 5"/>
          <p:cNvGrpSpPr/>
          <p:nvPr/>
        </p:nvGrpSpPr>
        <p:grpSpPr>
          <a:xfrm>
            <a:off x="282522" y="60070"/>
            <a:ext cx="8596846" cy="657333"/>
            <a:chOff x="282522" y="60070"/>
            <a:chExt cx="8596846" cy="657333"/>
          </a:xfrm>
        </p:grpSpPr>
        <p:pic>
          <p:nvPicPr>
            <p:cNvPr id="7" name="Picture 6" descr="greyicon_3.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10" name="Picture 9" descr="greyicon_5.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11" name="Picture 10" descr="greyicon_6.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2" name="Picture 11" descr="greyicon_7.png">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3" name="Picture 12">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4" name="Picture 13">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5" name="Picture 14">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6" name="Picture 15" descr="greyicon_1.png">
              <a:hlinkClick r:id="" action="ppaction://noaction"/>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483160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238259" y="1689100"/>
            <a:ext cx="3493232" cy="4491567"/>
          </a:xfrm>
        </p:spPr>
        <p:txBody>
          <a:bodyPr/>
          <a:lstStyle/>
          <a:p>
            <a:pPr marL="0" indent="0">
              <a:buNone/>
            </a:pPr>
            <a:r>
              <a:rPr lang="en-US" dirty="0"/>
              <a:t>K</a:t>
            </a:r>
            <a:r>
              <a:rPr lang="en-US" dirty="0" smtClean="0"/>
              <a:t>ey takeaways</a:t>
            </a:r>
          </a:p>
          <a:p>
            <a:pPr marL="0" indent="0">
              <a:buNone/>
            </a:pPr>
            <a:r>
              <a:rPr lang="en-US" dirty="0" smtClean="0"/>
              <a:t>Critical drivers and model updates</a:t>
            </a:r>
          </a:p>
          <a:p>
            <a:pPr marL="0" indent="0">
              <a:buNone/>
            </a:pPr>
            <a:r>
              <a:rPr lang="en-US" dirty="0" smtClean="0"/>
              <a:t>Petroleum and other liquids</a:t>
            </a:r>
          </a:p>
          <a:p>
            <a:pPr marL="0" indent="0">
              <a:buNone/>
            </a:pPr>
            <a:r>
              <a:rPr lang="en-US" dirty="0" smtClean="0"/>
              <a:t>Natural gas</a:t>
            </a:r>
          </a:p>
          <a:p>
            <a:pPr marL="0" indent="0">
              <a:buNone/>
            </a:pPr>
            <a:r>
              <a:rPr lang="en-US" dirty="0" smtClean="0"/>
              <a:t>Electricity generation</a:t>
            </a:r>
          </a:p>
          <a:p>
            <a:pPr marL="0" indent="0">
              <a:buNone/>
            </a:pPr>
            <a:r>
              <a:rPr lang="en-US" dirty="0" smtClean="0"/>
              <a:t>Transportation</a:t>
            </a:r>
          </a:p>
          <a:p>
            <a:pPr marL="0" indent="0">
              <a:buNone/>
            </a:pPr>
            <a:r>
              <a:rPr lang="en-US" dirty="0" smtClean="0"/>
              <a:t>Buildings</a:t>
            </a:r>
          </a:p>
          <a:p>
            <a:pPr marL="0" indent="0">
              <a:buNone/>
            </a:pPr>
            <a:r>
              <a:rPr lang="en-US" dirty="0" smtClean="0"/>
              <a:t>Industrial</a:t>
            </a:r>
          </a:p>
          <a:p>
            <a:pPr marL="0" indent="0">
              <a:buNone/>
            </a:pPr>
            <a:r>
              <a:rPr lang="en-US" dirty="0" smtClean="0"/>
              <a:t>References</a:t>
            </a:r>
            <a:endParaRPr lang="en-US" dirty="0"/>
          </a:p>
        </p:txBody>
      </p:sp>
      <p:sp>
        <p:nvSpPr>
          <p:cNvPr id="3" name="Slide Number Placeholder 2"/>
          <p:cNvSpPr>
            <a:spLocks noGrp="1"/>
          </p:cNvSpPr>
          <p:nvPr>
            <p:ph type="sldNum" sz="quarter" idx="4"/>
          </p:nvPr>
        </p:nvSpPr>
        <p:spPr>
          <a:xfrm>
            <a:off x="8677469" y="6441405"/>
            <a:ext cx="384048" cy="324146"/>
          </a:xfrm>
        </p:spPr>
        <p:txBody>
          <a:bodyPr/>
          <a:lstStyle/>
          <a:p>
            <a:fld id="{2D80C5C9-96E0-47EC-B500-37C5FE284639}" type="slidenum">
              <a:rPr lang="en-US" smtClean="0"/>
              <a:pPr/>
              <a:t>6</a:t>
            </a:fld>
            <a:endParaRPr lang="en-US" dirty="0"/>
          </a:p>
        </p:txBody>
      </p:sp>
      <p:sp>
        <p:nvSpPr>
          <p:cNvPr id="4" name="Title 3"/>
          <p:cNvSpPr>
            <a:spLocks noGrp="1"/>
          </p:cNvSpPr>
          <p:nvPr>
            <p:ph type="title"/>
          </p:nvPr>
        </p:nvSpPr>
        <p:spPr>
          <a:xfrm>
            <a:off x="231820" y="755506"/>
            <a:ext cx="2485744" cy="755794"/>
          </a:xfrm>
        </p:spPr>
        <p:txBody>
          <a:bodyPr/>
          <a:lstStyle/>
          <a:p>
            <a:r>
              <a:rPr lang="en-US" dirty="0" smtClean="0"/>
              <a:t>Table of contents</a:t>
            </a:r>
            <a:endParaRPr lang="en-US" dirty="0"/>
          </a:p>
        </p:txBody>
      </p:sp>
      <p:sp>
        <p:nvSpPr>
          <p:cNvPr id="5" name="Title 3"/>
          <p:cNvSpPr txBox="1">
            <a:spLocks/>
          </p:cNvSpPr>
          <p:nvPr/>
        </p:nvSpPr>
        <p:spPr>
          <a:xfrm>
            <a:off x="6201056" y="755506"/>
            <a:ext cx="2485744" cy="755794"/>
          </a:xfrm>
          <a:prstGeom prst="rect">
            <a:avLst/>
          </a:prstGeom>
        </p:spPr>
        <p:txBody>
          <a:bodyPr anchor="b" anchorCtr="0"/>
          <a:lstStyle>
            <a:lvl1pPr algn="l" defTabSz="914400" rtl="0" eaLnBrk="1" latinLnBrk="0" hangingPunct="1">
              <a:spcBef>
                <a:spcPct val="0"/>
              </a:spcBef>
              <a:buNone/>
              <a:defRPr sz="2400" kern="1200">
                <a:solidFill>
                  <a:schemeClr val="accent1"/>
                </a:solidFill>
                <a:latin typeface="+mj-lt"/>
                <a:ea typeface="+mj-ea"/>
                <a:cs typeface="+mj-cs"/>
              </a:defRPr>
            </a:lvl1pPr>
          </a:lstStyle>
          <a:p>
            <a:pPr algn="r"/>
            <a:r>
              <a:rPr lang="en-US" sz="1600" dirty="0" smtClean="0"/>
              <a:t>slide number</a:t>
            </a:r>
            <a:endParaRPr lang="en-US" sz="1600" dirty="0"/>
          </a:p>
        </p:txBody>
      </p:sp>
      <p:sp>
        <p:nvSpPr>
          <p:cNvPr id="6" name="Content Placeholder 1"/>
          <p:cNvSpPr txBox="1">
            <a:spLocks/>
          </p:cNvSpPr>
          <p:nvPr/>
        </p:nvSpPr>
        <p:spPr>
          <a:xfrm>
            <a:off x="6090704" y="1694679"/>
            <a:ext cx="2855319" cy="4491567"/>
          </a:xfrm>
          <a:prstGeom prst="rect">
            <a:avLst/>
          </a:prstGeom>
        </p:spPr>
        <p:txBody>
          <a:bodyPr/>
          <a:lstStyle>
            <a:lvl1pPr marL="237744" indent="-237744" algn="l" defTabSz="914400" rtl="0" eaLnBrk="1" latinLnBrk="0" hangingPunct="1">
              <a:lnSpc>
                <a:spcPct val="125000"/>
              </a:lnSpc>
              <a:spcBef>
                <a:spcPts val="1600"/>
              </a:spcBef>
              <a:spcAft>
                <a:spcPts val="600"/>
              </a:spcAft>
              <a:buFont typeface="Arial" pitchFamily="34" charset="0"/>
              <a:buChar char="•"/>
              <a:defRPr sz="1400" kern="1200">
                <a:solidFill>
                  <a:schemeClr val="tx1"/>
                </a:solidFill>
                <a:latin typeface="+mn-lt"/>
                <a:ea typeface="+mn-ea"/>
                <a:cs typeface="+mn-cs"/>
              </a:defRPr>
            </a:lvl1pPr>
            <a:lvl2pPr marL="742950" indent="-285750" algn="l" defTabSz="914400" rtl="0" eaLnBrk="1" latinLnBrk="0" hangingPunct="1">
              <a:lnSpc>
                <a:spcPct val="125000"/>
              </a:lnSpc>
              <a:spcBef>
                <a:spcPct val="20000"/>
              </a:spcBef>
              <a:spcAft>
                <a:spcPts val="400"/>
              </a:spcAft>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25000"/>
              </a:lnSpc>
              <a:spcBef>
                <a:spcPct val="20000"/>
              </a:spcBef>
              <a:spcAft>
                <a:spcPts val="400"/>
              </a:spcAft>
              <a:buFont typeface="Arial"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5000"/>
              </a:lnSpc>
              <a:spcBef>
                <a:spcPct val="20000"/>
              </a:spcBef>
              <a:spcAft>
                <a:spcPts val="400"/>
              </a:spcAft>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5000"/>
              </a:lnSpc>
              <a:spcBef>
                <a:spcPct val="20000"/>
              </a:spcBef>
              <a:spcAft>
                <a:spcPts val="400"/>
              </a:spcAft>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Arial" pitchFamily="34" charset="0"/>
              <a:buNone/>
            </a:pPr>
            <a:endParaRPr lang="en-US" dirty="0"/>
          </a:p>
        </p:txBody>
      </p:sp>
      <p:sp>
        <p:nvSpPr>
          <p:cNvPr id="7" name="Content Placeholder 1"/>
          <p:cNvSpPr txBox="1">
            <a:spLocks/>
          </p:cNvSpPr>
          <p:nvPr/>
        </p:nvSpPr>
        <p:spPr>
          <a:xfrm>
            <a:off x="5690219" y="1689099"/>
            <a:ext cx="2855319" cy="4491568"/>
          </a:xfrm>
          <a:prstGeom prst="rect">
            <a:avLst/>
          </a:prstGeom>
        </p:spPr>
        <p:txBody>
          <a:bodyPr/>
          <a:lstStyle>
            <a:lvl1pPr marL="237744" indent="-237744" algn="l" defTabSz="914400" rtl="0" eaLnBrk="1" latinLnBrk="0" hangingPunct="1">
              <a:lnSpc>
                <a:spcPct val="125000"/>
              </a:lnSpc>
              <a:spcBef>
                <a:spcPts val="1600"/>
              </a:spcBef>
              <a:spcAft>
                <a:spcPts val="600"/>
              </a:spcAft>
              <a:buFont typeface="Arial" pitchFamily="34" charset="0"/>
              <a:buChar char="•"/>
              <a:defRPr sz="1400" kern="1200">
                <a:solidFill>
                  <a:schemeClr val="tx1"/>
                </a:solidFill>
                <a:latin typeface="+mn-lt"/>
                <a:ea typeface="+mn-ea"/>
                <a:cs typeface="+mn-cs"/>
              </a:defRPr>
            </a:lvl1pPr>
            <a:lvl2pPr marL="742950" indent="-285750" algn="l" defTabSz="914400" rtl="0" eaLnBrk="1" latinLnBrk="0" hangingPunct="1">
              <a:lnSpc>
                <a:spcPct val="125000"/>
              </a:lnSpc>
              <a:spcBef>
                <a:spcPct val="20000"/>
              </a:spcBef>
              <a:spcAft>
                <a:spcPts val="400"/>
              </a:spcAft>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25000"/>
              </a:lnSpc>
              <a:spcBef>
                <a:spcPct val="20000"/>
              </a:spcBef>
              <a:spcAft>
                <a:spcPts val="400"/>
              </a:spcAft>
              <a:buFont typeface="Arial"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5000"/>
              </a:lnSpc>
              <a:spcBef>
                <a:spcPct val="20000"/>
              </a:spcBef>
              <a:spcAft>
                <a:spcPts val="400"/>
              </a:spcAft>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5000"/>
              </a:lnSpc>
              <a:spcBef>
                <a:spcPct val="20000"/>
              </a:spcBef>
              <a:spcAft>
                <a:spcPts val="400"/>
              </a:spcAft>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dirty="0"/>
              <a:t>7</a:t>
            </a:r>
          </a:p>
          <a:p>
            <a:pPr marL="0" indent="0" algn="r">
              <a:buNone/>
            </a:pPr>
            <a:r>
              <a:rPr lang="en-US" dirty="0" smtClean="0"/>
              <a:t>25</a:t>
            </a:r>
            <a:endParaRPr lang="en-US" dirty="0"/>
          </a:p>
          <a:p>
            <a:pPr marL="0" indent="0" algn="r">
              <a:buNone/>
            </a:pPr>
            <a:r>
              <a:rPr lang="en-US" dirty="0" smtClean="0"/>
              <a:t>44</a:t>
            </a:r>
            <a:endParaRPr lang="en-US" dirty="0"/>
          </a:p>
          <a:p>
            <a:pPr marL="0" indent="0" algn="r">
              <a:buNone/>
            </a:pPr>
            <a:r>
              <a:rPr lang="en-US" dirty="0" smtClean="0"/>
              <a:t>61</a:t>
            </a:r>
            <a:endParaRPr lang="en-US" dirty="0"/>
          </a:p>
          <a:p>
            <a:pPr marL="0" indent="0" algn="r">
              <a:buNone/>
            </a:pPr>
            <a:r>
              <a:rPr lang="en-US" dirty="0" smtClean="0"/>
              <a:t>78</a:t>
            </a:r>
            <a:endParaRPr lang="en-US" dirty="0"/>
          </a:p>
          <a:p>
            <a:pPr marL="0" indent="0" algn="r">
              <a:buNone/>
            </a:pPr>
            <a:r>
              <a:rPr lang="en-US" dirty="0" smtClean="0"/>
              <a:t>105</a:t>
            </a:r>
            <a:endParaRPr lang="en-US" dirty="0"/>
          </a:p>
          <a:p>
            <a:pPr marL="0" indent="0" algn="r">
              <a:buNone/>
            </a:pPr>
            <a:r>
              <a:rPr lang="en-US" dirty="0" smtClean="0"/>
              <a:t>120</a:t>
            </a:r>
            <a:endParaRPr lang="en-US" dirty="0"/>
          </a:p>
          <a:p>
            <a:pPr marL="0" indent="0" algn="r">
              <a:buNone/>
            </a:pPr>
            <a:r>
              <a:rPr lang="en-US" dirty="0" smtClean="0"/>
              <a:t>135</a:t>
            </a:r>
            <a:endParaRPr lang="en-US" dirty="0"/>
          </a:p>
          <a:p>
            <a:pPr marL="0" indent="0" algn="r">
              <a:buNone/>
            </a:pPr>
            <a:r>
              <a:rPr lang="en-US" dirty="0" smtClean="0"/>
              <a:t>148</a:t>
            </a:r>
            <a:endParaRPr lang="en-US" dirty="0"/>
          </a:p>
          <a:p>
            <a:pPr marL="0" indent="0" algn="r">
              <a:buFont typeface="Arial" pitchFamily="34" charset="0"/>
              <a:buNone/>
            </a:pPr>
            <a:endParaRPr lang="en-US" dirty="0" smtClean="0"/>
          </a:p>
          <a:p>
            <a:pPr marL="0" indent="0" algn="r">
              <a:buFont typeface="Arial" pitchFamily="34" charset="0"/>
              <a:buNone/>
            </a:pPr>
            <a:endParaRPr lang="en-US" dirty="0" smtClean="0"/>
          </a:p>
          <a:p>
            <a:pPr marL="0" indent="0" algn="r">
              <a:buFont typeface="Arial" pitchFamily="34" charset="0"/>
              <a:buNone/>
            </a:pPr>
            <a:endParaRPr lang="en-US" dirty="0" smtClean="0"/>
          </a:p>
        </p:txBody>
      </p:sp>
    </p:spTree>
    <p:extLst>
      <p:ext uri="{BB962C8B-B14F-4D97-AF65-F5344CB8AC3E}">
        <p14:creationId xmlns:p14="http://schemas.microsoft.com/office/powerpoint/2010/main" val="341115858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pPr lvl="0"/>
            <a:r>
              <a:rPr lang="en-US" dirty="0" smtClean="0"/>
              <a:t>In the Reference case, motor gasoline and diesel fuel retail prices increase by 76 cents per gallon and 82 cents per gallon, respectively, from 2018 to 2050, largely because of increasing crude oil prices.</a:t>
            </a:r>
          </a:p>
          <a:p>
            <a:pPr lvl="0"/>
            <a:r>
              <a:rPr lang="en-US" dirty="0" smtClean="0"/>
              <a:t>Implementing the International Maritime Organization sulfur regulations in 2020 triggers short-term price increases because the refinery and maritime shipping industries must adjust fuel specifications and consumption. These effects peak in 2020 and gradually fade out of the market by 2026.</a:t>
            </a:r>
          </a:p>
          <a:p>
            <a:pPr lvl="0"/>
            <a:r>
              <a:rPr lang="en-US" dirty="0" smtClean="0"/>
              <a:t>The recent trend of an increasing price spread between diesel fuel and motor gasoline retail prices continues in the Reference case through 2038, in part, because of strong growth in domestic diesel fuel demand and declining demand for gasoline.   </a:t>
            </a:r>
          </a:p>
          <a:p>
            <a:pPr lvl="0"/>
            <a:r>
              <a:rPr lang="en-US" dirty="0" smtClean="0"/>
              <a:t>Motor gasoline and diesel fuel retail prices move in the same direction as crude oil prices in the High and Low Oil Price cases.  Motor gasoline retail prices in 2050 range from $5.57 per gallon in the High Oil Price case to $2.51 per gallon in the Low Oil Price case.  Diesel fuel retail prices range from $6.61 per gallon in the High Oil Price case to $2.57 per gallon in the Low Oil Price case in 2050.  </a:t>
            </a:r>
          </a:p>
          <a:p>
            <a:endParaRPr lang="en-US" dirty="0"/>
          </a:p>
        </p:txBody>
      </p:sp>
      <p:sp>
        <p:nvSpPr>
          <p:cNvPr id="4" name="Title 3"/>
          <p:cNvSpPr>
            <a:spLocks noGrp="1"/>
          </p:cNvSpPr>
          <p:nvPr>
            <p:ph type="title"/>
          </p:nvPr>
        </p:nvSpPr>
        <p:spPr/>
        <p:txBody>
          <a:bodyPr/>
          <a:lstStyle/>
          <a:p>
            <a:r>
              <a:rPr lang="en-US" dirty="0" smtClean="0"/>
              <a:t>—but neither price returns to previous peaks</a:t>
            </a:r>
            <a:endParaRPr lang="en-US" dirty="0"/>
          </a:p>
        </p:txBody>
      </p:sp>
      <p:sp>
        <p:nvSpPr>
          <p:cNvPr id="2" name="Slide Number Placeholder 1"/>
          <p:cNvSpPr>
            <a:spLocks noGrp="1"/>
          </p:cNvSpPr>
          <p:nvPr>
            <p:ph type="sldNum" sz="quarter" idx="4"/>
          </p:nvPr>
        </p:nvSpPr>
        <p:spPr>
          <a:xfrm>
            <a:off x="8636000" y="6419850"/>
            <a:ext cx="508000" cy="365125"/>
          </a:xfrm>
        </p:spPr>
        <p:txBody>
          <a:bodyPr/>
          <a:lstStyle/>
          <a:p>
            <a:fld id="{2D80C5C9-96E0-47EC-B500-37C5FE284639}" type="slidenum">
              <a:rPr lang="en-US" smtClean="0"/>
              <a:pPr/>
              <a:t>60</a:t>
            </a:fld>
            <a:endParaRPr lang="en-US" dirty="0"/>
          </a:p>
        </p:txBody>
      </p:sp>
      <p:grpSp>
        <p:nvGrpSpPr>
          <p:cNvPr id="5" name="Group 4"/>
          <p:cNvGrpSpPr/>
          <p:nvPr/>
        </p:nvGrpSpPr>
        <p:grpSpPr>
          <a:xfrm>
            <a:off x="282522" y="60070"/>
            <a:ext cx="8596846" cy="657333"/>
            <a:chOff x="282522" y="60070"/>
            <a:chExt cx="8596846" cy="657333"/>
          </a:xfrm>
        </p:grpSpPr>
        <p:pic>
          <p:nvPicPr>
            <p:cNvPr id="6" name="Picture 5" descr="greyicon_3.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7" name="Picture 6" descr="greyicon_5.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8" name="Picture 7" descr="greyicon_6.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9" name="Picture 8" descr="greyicon_7.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0" name="Picture 9">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1" name="Picture 10">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2" name="Picture 11">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3" name="Picture 12" descr="greyicon_1.png">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21523389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Natural gas</a:t>
            </a:r>
            <a:endParaRPr lang="en-US" dirty="0"/>
          </a:p>
        </p:txBody>
      </p:sp>
      <p:sp>
        <p:nvSpPr>
          <p:cNvPr id="11" name="Text Placeholder 10"/>
          <p:cNvSpPr>
            <a:spLocks noGrp="1"/>
          </p:cNvSpPr>
          <p:nvPr>
            <p:ph type="body" sz="quarter" idx="13"/>
          </p:nvPr>
        </p:nvSpPr>
        <p:spPr/>
        <p:txBody>
          <a:bodyPr/>
          <a:lstStyle/>
          <a:p>
            <a:r>
              <a:rPr lang="en-US" dirty="0"/>
              <a:t>Natural gas experiences the largest production increase of all fossil fuels during the projection period across all cases, driven by continued development of lower-cost shale gas and tight oil resources. The growth in natural gas production supports increasing domestic consumption, particularly in the industrial and electric power sectors, and higher levels of natural gas exports.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254" y="1385040"/>
            <a:ext cx="1635185" cy="1680606"/>
          </a:xfrm>
          <a:prstGeom prst="rect">
            <a:avLst/>
          </a:prstGeom>
        </p:spPr>
      </p:pic>
    </p:spTree>
    <p:extLst>
      <p:ext uri="{BB962C8B-B14F-4D97-AF65-F5344CB8AC3E}">
        <p14:creationId xmlns:p14="http://schemas.microsoft.com/office/powerpoint/2010/main" val="15520538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2D80C5C9-96E0-47EC-B500-37C5FE284639}" type="slidenum">
              <a:rPr lang="en-US" smtClean="0"/>
              <a:pPr/>
              <a:t>62</a:t>
            </a:fld>
            <a:endParaRPr lang="en-US" dirty="0"/>
          </a:p>
        </p:txBody>
      </p:sp>
      <p:sp>
        <p:nvSpPr>
          <p:cNvPr id="5" name="Title 4"/>
          <p:cNvSpPr>
            <a:spLocks noGrp="1"/>
          </p:cNvSpPr>
          <p:nvPr>
            <p:ph type="title"/>
          </p:nvPr>
        </p:nvSpPr>
        <p:spPr/>
        <p:txBody>
          <a:bodyPr/>
          <a:lstStyle/>
          <a:p>
            <a:r>
              <a:rPr lang="en-US" dirty="0"/>
              <a:t>U.S. dry natural gas consumption and production increase in </a:t>
            </a:r>
            <a:r>
              <a:rPr lang="en-US" dirty="0" smtClean="0"/>
              <a:t/>
            </a:r>
            <a:br>
              <a:rPr lang="en-US" dirty="0" smtClean="0"/>
            </a:br>
            <a:r>
              <a:rPr lang="en-US" dirty="0" smtClean="0"/>
              <a:t>most </a:t>
            </a:r>
            <a:r>
              <a:rPr lang="en-US" dirty="0"/>
              <a:t>cases—</a:t>
            </a:r>
          </a:p>
        </p:txBody>
      </p:sp>
      <p:graphicFrame>
        <p:nvGraphicFramePr>
          <p:cNvPr id="6" name="Content Placeholder 5"/>
          <p:cNvGraphicFramePr>
            <a:graphicFrameLocks noGrp="1"/>
          </p:cNvGraphicFramePr>
          <p:nvPr>
            <p:ph sz="quarter" idx="12"/>
            <p:extLst/>
          </p:nvPr>
        </p:nvGraphicFramePr>
        <p:xfrm>
          <a:off x="238123" y="1689100"/>
          <a:ext cx="5037261" cy="44910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ontent Placeholder 6"/>
          <p:cNvGraphicFramePr>
            <a:graphicFrameLocks noGrp="1"/>
          </p:cNvGraphicFramePr>
          <p:nvPr>
            <p:ph sz="quarter" idx="13"/>
            <p:extLst/>
          </p:nvPr>
        </p:nvGraphicFramePr>
        <p:xfrm>
          <a:off x="4816475" y="1689100"/>
          <a:ext cx="4105275" cy="4491038"/>
        </p:xfrm>
        <a:graphic>
          <a:graphicData uri="http://schemas.openxmlformats.org/drawingml/2006/chart">
            <c:chart xmlns:c="http://schemas.openxmlformats.org/drawingml/2006/chart" xmlns:r="http://schemas.openxmlformats.org/officeDocument/2006/relationships" r:id="rId3"/>
          </a:graphicData>
        </a:graphic>
      </p:graphicFrame>
      <p:grpSp>
        <p:nvGrpSpPr>
          <p:cNvPr id="8" name="Group 7"/>
          <p:cNvGrpSpPr/>
          <p:nvPr/>
        </p:nvGrpSpPr>
        <p:grpSpPr>
          <a:xfrm>
            <a:off x="282522" y="60070"/>
            <a:ext cx="8596846" cy="657333"/>
            <a:chOff x="282522" y="60070"/>
            <a:chExt cx="8596846" cy="657333"/>
          </a:xfrm>
        </p:grpSpPr>
        <p:pic>
          <p:nvPicPr>
            <p:cNvPr id="9" name="Picture 8" descr="greyicon_3.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10" name="Picture 9" descr="greyicon_4.png">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11" name="Picture 10" descr="greyicon_6.png">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2" name="Picture 11" descr="greyicon_7.png">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3" name="Picture 12">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4" name="Picture 13">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5" name="Picture 14">
              <a:hlinkClick r:id="" action="ppaction://noaction"/>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6" name="Picture 15" descr="greyicon_1.png">
              <a:hlinkClick r:id="" action="ppaction://noaction"/>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314666119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normAutofit lnSpcReduction="10000"/>
          </a:bodyPr>
          <a:lstStyle/>
          <a:p>
            <a:pPr lvl="0"/>
            <a:r>
              <a:rPr lang="en-US" dirty="0" smtClean="0"/>
              <a:t>Natural gas production in the Reference case grows 7% per year from 2018 to 2020, which is more than the 4% per year average growth rate from 2005 to 2015. However, after 2020, growth slows to less than 1% per year as growth in both domestic consumption and demand for U.S. natural gas exports slows. </a:t>
            </a:r>
          </a:p>
          <a:p>
            <a:pPr lvl="0"/>
            <a:r>
              <a:rPr lang="en-US" dirty="0" smtClean="0"/>
              <a:t>Across the Reference and all sensitivity cases, recent historical and near-term natural gas production growth in an environment of relatively low and stable prices supports growing demand from large natural gas- and capital-intensive projects currently under construction, including chemical projects and liquefaction export terminals.</a:t>
            </a:r>
          </a:p>
          <a:p>
            <a:pPr lvl="0"/>
            <a:r>
              <a:rPr lang="en-US" dirty="0" smtClean="0"/>
              <a:t>After 2020, production grows at a higher rate than consumption in most cases, leading to a corresponding growth in U.S. exports of natural gas to global markets.  The exception is in the Low Oil and Gas Resource and Technology case, where production, consumption, and net exports all remain relatively flat as a result of higher production costs.</a:t>
            </a:r>
          </a:p>
          <a:p>
            <a:pPr lvl="0"/>
            <a:r>
              <a:rPr lang="en-US" dirty="0" smtClean="0"/>
              <a:t>The Low Oil and Gas Resource and Technology case, which has the highest natural gas prices relative to the other cases, is the only case where U.S. natural gas consumption does not increase during the projection period.</a:t>
            </a:r>
          </a:p>
          <a:p>
            <a:endParaRPr lang="en-US" dirty="0"/>
          </a:p>
        </p:txBody>
      </p:sp>
      <p:sp>
        <p:nvSpPr>
          <p:cNvPr id="4" name="Title 3"/>
          <p:cNvSpPr>
            <a:spLocks noGrp="1"/>
          </p:cNvSpPr>
          <p:nvPr>
            <p:ph type="title"/>
          </p:nvPr>
        </p:nvSpPr>
        <p:spPr/>
        <p:txBody>
          <a:bodyPr/>
          <a:lstStyle/>
          <a:p>
            <a:r>
              <a:rPr lang="en-US" dirty="0" smtClean="0"/>
              <a:t>—with production growth outpacing natural gas consumption in </a:t>
            </a:r>
            <a:br>
              <a:rPr lang="en-US" dirty="0" smtClean="0"/>
            </a:br>
            <a:r>
              <a:rPr lang="en-US" dirty="0" smtClean="0"/>
              <a:t>all cases</a:t>
            </a:r>
            <a:endParaRPr lang="en-US" dirty="0"/>
          </a:p>
        </p:txBody>
      </p:sp>
      <p:sp>
        <p:nvSpPr>
          <p:cNvPr id="2" name="Slide Number Placeholder 1"/>
          <p:cNvSpPr>
            <a:spLocks noGrp="1"/>
          </p:cNvSpPr>
          <p:nvPr>
            <p:ph type="sldNum" sz="quarter" idx="4"/>
          </p:nvPr>
        </p:nvSpPr>
        <p:spPr>
          <a:xfrm>
            <a:off x="8636000" y="6419850"/>
            <a:ext cx="508000" cy="365125"/>
          </a:xfrm>
        </p:spPr>
        <p:txBody>
          <a:bodyPr/>
          <a:lstStyle/>
          <a:p>
            <a:fld id="{2D80C5C9-96E0-47EC-B500-37C5FE284639}" type="slidenum">
              <a:rPr lang="en-US" smtClean="0"/>
              <a:pPr/>
              <a:t>63</a:t>
            </a:fld>
            <a:endParaRPr lang="en-US" dirty="0"/>
          </a:p>
        </p:txBody>
      </p:sp>
      <p:grpSp>
        <p:nvGrpSpPr>
          <p:cNvPr id="5" name="Group 4"/>
          <p:cNvGrpSpPr/>
          <p:nvPr/>
        </p:nvGrpSpPr>
        <p:grpSpPr>
          <a:xfrm>
            <a:off x="282522" y="60070"/>
            <a:ext cx="8596846" cy="657333"/>
            <a:chOff x="282522" y="60070"/>
            <a:chExt cx="8596846" cy="657333"/>
          </a:xfrm>
        </p:grpSpPr>
        <p:pic>
          <p:nvPicPr>
            <p:cNvPr id="6" name="Picture 5" descr="greyicon_3.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7" name="Picture 6" descr="greyicon_4.png">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8" name="Picture 7" descr="greyicon_6.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9" name="Picture 8" descr="greyicon_7.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0" name="Picture 9">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1" name="Picture 10">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2" name="Picture 11">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3" name="Picture 12" descr="greyicon_1.png">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157943702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sz="quarter" idx="12"/>
            <p:extLst>
              <p:ext uri="{D42A27DB-BD31-4B8C-83A1-F6EECF244321}">
                <p14:modId xmlns:p14="http://schemas.microsoft.com/office/powerpoint/2010/main" val="2407215640"/>
              </p:ext>
            </p:extLst>
          </p:nvPr>
        </p:nvGraphicFramePr>
        <p:xfrm>
          <a:off x="238125" y="1689100"/>
          <a:ext cx="4105275" cy="44910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ontent Placeholder 6"/>
          <p:cNvGraphicFramePr>
            <a:graphicFrameLocks noGrp="1"/>
          </p:cNvGraphicFramePr>
          <p:nvPr>
            <p:ph sz="quarter" idx="13"/>
            <p:extLst>
              <p:ext uri="{D42A27DB-BD31-4B8C-83A1-F6EECF244321}">
                <p14:modId xmlns:p14="http://schemas.microsoft.com/office/powerpoint/2010/main" val="3149775744"/>
              </p:ext>
            </p:extLst>
          </p:nvPr>
        </p:nvGraphicFramePr>
        <p:xfrm>
          <a:off x="4816475" y="1689100"/>
          <a:ext cx="4105275" cy="4491038"/>
        </p:xfrm>
        <a:graphic>
          <a:graphicData uri="http://schemas.openxmlformats.org/drawingml/2006/chart">
            <c:chart xmlns:c="http://schemas.openxmlformats.org/drawingml/2006/chart" xmlns:r="http://schemas.openxmlformats.org/officeDocument/2006/relationships" r:id="rId3"/>
          </a:graphicData>
        </a:graphic>
      </p:graphicFrame>
      <p:sp>
        <p:nvSpPr>
          <p:cNvPr id="4" name="Slide Number Placeholder 3"/>
          <p:cNvSpPr>
            <a:spLocks noGrp="1"/>
          </p:cNvSpPr>
          <p:nvPr>
            <p:ph type="sldNum" sz="quarter" idx="4"/>
          </p:nvPr>
        </p:nvSpPr>
        <p:spPr/>
        <p:txBody>
          <a:bodyPr/>
          <a:lstStyle/>
          <a:p>
            <a:fld id="{2D80C5C9-96E0-47EC-B500-37C5FE284639}" type="slidenum">
              <a:rPr lang="en-US" smtClean="0"/>
              <a:pPr/>
              <a:t>64</a:t>
            </a:fld>
            <a:endParaRPr lang="en-US" dirty="0"/>
          </a:p>
        </p:txBody>
      </p:sp>
      <p:sp>
        <p:nvSpPr>
          <p:cNvPr id="5" name="Title 4"/>
          <p:cNvSpPr>
            <a:spLocks noGrp="1"/>
          </p:cNvSpPr>
          <p:nvPr>
            <p:ph type="title"/>
          </p:nvPr>
        </p:nvSpPr>
        <p:spPr/>
        <p:txBody>
          <a:bodyPr/>
          <a:lstStyle/>
          <a:p>
            <a:r>
              <a:rPr lang="en-US" smtClean="0"/>
              <a:t>Natural gas prices depend on resource and technology assumptions—</a:t>
            </a:r>
            <a:endParaRPr lang="en-US" dirty="0"/>
          </a:p>
        </p:txBody>
      </p:sp>
      <p:grpSp>
        <p:nvGrpSpPr>
          <p:cNvPr id="8" name="Group 7"/>
          <p:cNvGrpSpPr/>
          <p:nvPr/>
        </p:nvGrpSpPr>
        <p:grpSpPr>
          <a:xfrm>
            <a:off x="282522" y="60070"/>
            <a:ext cx="8596846" cy="657333"/>
            <a:chOff x="282522" y="60070"/>
            <a:chExt cx="8596846" cy="657333"/>
          </a:xfrm>
        </p:grpSpPr>
        <p:pic>
          <p:nvPicPr>
            <p:cNvPr id="9" name="Picture 8" descr="greyicon_3.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10" name="Picture 9" descr="greyicon_4.png">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11" name="Picture 10" descr="greyicon_6.png">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2" name="Picture 11" descr="greyicon_7.png">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3" name="Picture 12">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4" name="Picture 13">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5" name="Picture 14">
              <a:hlinkClick r:id="" action="ppaction://noaction"/>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6" name="Picture 15" descr="greyicon_1.png">
              <a:hlinkClick r:id="" action="ppaction://noaction"/>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10804352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pPr lvl="0"/>
            <a:r>
              <a:rPr lang="en-US" dirty="0" smtClean="0"/>
              <a:t>In the Reference case, growing demand in domestic and export markets leads to increasing natural gas spot prices at the U.S. benchmark Henry Hub during the projection period in the Reference case despite continued technological advances that support increased production.  </a:t>
            </a:r>
          </a:p>
          <a:p>
            <a:pPr lvl="0"/>
            <a:r>
              <a:rPr lang="en-US" dirty="0" smtClean="0"/>
              <a:t>To satisfy the growing demand for natural gas, production must expand into less prolific and more expensive-to-produce areas, putting upward pressure on production costs. </a:t>
            </a:r>
          </a:p>
          <a:p>
            <a:pPr lvl="0"/>
            <a:r>
              <a:rPr lang="en-US" dirty="0" smtClean="0"/>
              <a:t>Natural gas prices in the AEO2019 Reference case remain lower than $4 per million British thermal units (Btu) through 2035 and lower than $5 per million Btu through 2050 because of an increase in lower-cost resources, primarily in tight oil plays in the Permian Basin, which allows higher production levels at lower prices during the projection period. </a:t>
            </a:r>
          </a:p>
          <a:p>
            <a:pPr lvl="0"/>
            <a:r>
              <a:rPr lang="en-US" dirty="0" smtClean="0"/>
              <a:t>The High Oil and Gas Resource and Technology case, which reflects lower costs and higher resource availability, shows an increase in production and lower prices relative to the Reference case. In the Low Oil and Gas Resource and Technology case, high prices, which result from higher costs and fewer available resources, result in lower domestic consumption and exports during the projection period.  </a:t>
            </a:r>
          </a:p>
          <a:p>
            <a:endParaRPr lang="en-US" dirty="0"/>
          </a:p>
        </p:txBody>
      </p:sp>
      <p:sp>
        <p:nvSpPr>
          <p:cNvPr id="4" name="Title 3"/>
          <p:cNvSpPr>
            <a:spLocks noGrp="1"/>
          </p:cNvSpPr>
          <p:nvPr>
            <p:ph type="title"/>
          </p:nvPr>
        </p:nvSpPr>
        <p:spPr/>
        <p:txBody>
          <a:bodyPr/>
          <a:lstStyle/>
          <a:p>
            <a:r>
              <a:rPr lang="en-US" dirty="0" smtClean="0"/>
              <a:t>—and Henry Hub prices in the AEO2019 Reference case remain lower than $5 per million Btu throughout the projection period</a:t>
            </a:r>
            <a:endParaRPr lang="en-US" dirty="0"/>
          </a:p>
        </p:txBody>
      </p:sp>
      <p:sp>
        <p:nvSpPr>
          <p:cNvPr id="2" name="Slide Number Placeholder 1"/>
          <p:cNvSpPr>
            <a:spLocks noGrp="1"/>
          </p:cNvSpPr>
          <p:nvPr>
            <p:ph type="sldNum" sz="quarter" idx="4"/>
          </p:nvPr>
        </p:nvSpPr>
        <p:spPr/>
        <p:txBody>
          <a:bodyPr/>
          <a:lstStyle/>
          <a:p>
            <a:fld id="{2D80C5C9-96E0-47EC-B500-37C5FE284639}" type="slidenum">
              <a:rPr lang="en-US" smtClean="0"/>
              <a:pPr/>
              <a:t>65</a:t>
            </a:fld>
            <a:endParaRPr lang="en-US" dirty="0"/>
          </a:p>
        </p:txBody>
      </p:sp>
      <p:grpSp>
        <p:nvGrpSpPr>
          <p:cNvPr id="5" name="Group 4"/>
          <p:cNvGrpSpPr/>
          <p:nvPr/>
        </p:nvGrpSpPr>
        <p:grpSpPr>
          <a:xfrm>
            <a:off x="282522" y="60070"/>
            <a:ext cx="8596846" cy="657333"/>
            <a:chOff x="282522" y="60070"/>
            <a:chExt cx="8596846" cy="657333"/>
          </a:xfrm>
        </p:grpSpPr>
        <p:pic>
          <p:nvPicPr>
            <p:cNvPr id="6" name="Picture 5" descr="greyicon_3.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7" name="Picture 6" descr="greyicon_4.png">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8" name="Picture 7" descr="greyicon_6.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9" name="Picture 8" descr="greyicon_7.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0" name="Picture 9">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1" name="Picture 10">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2" name="Picture 11">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3" name="Picture 12" descr="greyicon_1.png">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35445187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2D80C5C9-96E0-47EC-B500-37C5FE284639}" type="slidenum">
              <a:rPr lang="en-US" smtClean="0"/>
              <a:pPr/>
              <a:t>66</a:t>
            </a:fld>
            <a:endParaRPr lang="en-US" dirty="0"/>
          </a:p>
        </p:txBody>
      </p:sp>
      <p:sp>
        <p:nvSpPr>
          <p:cNvPr id="4" name="Title 3"/>
          <p:cNvSpPr>
            <a:spLocks noGrp="1"/>
          </p:cNvSpPr>
          <p:nvPr>
            <p:ph type="title"/>
          </p:nvPr>
        </p:nvSpPr>
        <p:spPr/>
        <p:txBody>
          <a:bodyPr/>
          <a:lstStyle/>
          <a:p>
            <a:r>
              <a:rPr lang="en-US" dirty="0"/>
              <a:t>U.S. dry natural gas production increases </a:t>
            </a:r>
            <a:r>
              <a:rPr lang="en-US" dirty="0" smtClean="0"/>
              <a:t>as a result of continued </a:t>
            </a:r>
            <a:r>
              <a:rPr lang="en-US" dirty="0"/>
              <a:t>development of tight and shale resources—</a:t>
            </a:r>
          </a:p>
        </p:txBody>
      </p:sp>
      <p:graphicFrame>
        <p:nvGraphicFramePr>
          <p:cNvPr id="7" name="Content Placeholder 6"/>
          <p:cNvGraphicFramePr>
            <a:graphicFrameLocks noGrp="1"/>
          </p:cNvGraphicFramePr>
          <p:nvPr>
            <p:ph sz="quarter" idx="12"/>
            <p:extLst/>
          </p:nvPr>
        </p:nvGraphicFramePr>
        <p:xfrm>
          <a:off x="238125" y="1689100"/>
          <a:ext cx="4133088" cy="44910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ontent Placeholder 7"/>
          <p:cNvGraphicFramePr>
            <a:graphicFrameLocks noGrp="1"/>
          </p:cNvGraphicFramePr>
          <p:nvPr>
            <p:ph sz="quarter" idx="13"/>
            <p:extLst/>
          </p:nvPr>
        </p:nvGraphicFramePr>
        <p:xfrm>
          <a:off x="3764940" y="1823863"/>
          <a:ext cx="2743200" cy="449103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ontent Placeholder 8"/>
          <p:cNvGraphicFramePr>
            <a:graphicFrameLocks noGrp="1"/>
          </p:cNvGraphicFramePr>
          <p:nvPr>
            <p:ph sz="quarter" idx="14"/>
            <p:extLst/>
          </p:nvPr>
        </p:nvGraphicFramePr>
        <p:xfrm>
          <a:off x="6327648" y="1719675"/>
          <a:ext cx="2743200" cy="4491038"/>
        </p:xfrm>
        <a:graphic>
          <a:graphicData uri="http://schemas.openxmlformats.org/drawingml/2006/chart">
            <c:chart xmlns:c="http://schemas.openxmlformats.org/drawingml/2006/chart" xmlns:r="http://schemas.openxmlformats.org/officeDocument/2006/relationships" r:id="rId4"/>
          </a:graphicData>
        </a:graphic>
      </p:graphicFrame>
      <p:grpSp>
        <p:nvGrpSpPr>
          <p:cNvPr id="10" name="Group 9"/>
          <p:cNvGrpSpPr/>
          <p:nvPr/>
        </p:nvGrpSpPr>
        <p:grpSpPr>
          <a:xfrm>
            <a:off x="282522" y="60070"/>
            <a:ext cx="8596846" cy="657333"/>
            <a:chOff x="282522" y="60070"/>
            <a:chExt cx="8596846" cy="657333"/>
          </a:xfrm>
        </p:grpSpPr>
        <p:pic>
          <p:nvPicPr>
            <p:cNvPr id="11" name="Picture 10" descr="greyicon_3.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12" name="Picture 11" descr="greyicon_4.png">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13" name="Picture 12" descr="greyicon_6.png">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4" name="Picture 13" descr="greyicon_7.png">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5" name="Picture 14">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6" name="Picture 15">
              <a:hlinkClick r:id="" action="ppaction://noaction"/>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7" name="Picture 16">
              <a:hlinkClick r:id="" action="ppaction://noaction"/>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8" name="Picture 17" descr="greyicon_1.png">
              <a:hlinkClick r:id="" action="ppaction://noaction"/>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33907477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pPr lvl="0"/>
            <a:r>
              <a:rPr lang="en-US" dirty="0" smtClean="0"/>
              <a:t>Natural gas production from shale gas and tight oil plays as a share of total U.S. natural gas production continues to grow in both share and absolute volume because of the sheer size of the associated resources, which extend over nearly 500,000 square miles, and because of improvements in technology that allow for the development of these resources at lower costs. </a:t>
            </a:r>
          </a:p>
          <a:p>
            <a:pPr lvl="0"/>
            <a:r>
              <a:rPr lang="en-US" dirty="0" smtClean="0"/>
              <a:t>In the High Oil and Gas Resource and Technology case, which has more optimistic assumptions regarding resource size and recovery rates, cumulative production from shale gas and tight oil is 18% higher than in the Reference case. Conversely, in the Low Oil and Gas Resource and Technology case, cumulative production from those resources is 24% lower.</a:t>
            </a:r>
          </a:p>
          <a:p>
            <a:pPr lvl="0"/>
            <a:r>
              <a:rPr lang="en-US" dirty="0" smtClean="0"/>
              <a:t>Across all cases, onshore production of natural gas from sources other than tight oil and shale gas, such as coalbed methane, generally continues to decline through 2050 because of unfavorable economic conditions for producing that resource.</a:t>
            </a:r>
          </a:p>
          <a:p>
            <a:pPr lvl="0"/>
            <a:r>
              <a:rPr lang="en-US" dirty="0" smtClean="0"/>
              <a:t>Offshore natural gas production in the United States remains nearly flat during the projection period in all cases as a result of production from new discoveries that generally offsets declines in legacy fields.</a:t>
            </a:r>
          </a:p>
          <a:p>
            <a:endParaRPr lang="en-US" dirty="0"/>
          </a:p>
        </p:txBody>
      </p:sp>
      <p:sp>
        <p:nvSpPr>
          <p:cNvPr id="4" name="Title 3"/>
          <p:cNvSpPr>
            <a:spLocks noGrp="1"/>
          </p:cNvSpPr>
          <p:nvPr>
            <p:ph type="title"/>
          </p:nvPr>
        </p:nvSpPr>
        <p:spPr/>
        <p:txBody>
          <a:bodyPr/>
          <a:lstStyle/>
          <a:p>
            <a:r>
              <a:rPr lang="en-US" smtClean="0"/>
              <a:t>—which account for nearly 90% of dry natural gas production </a:t>
            </a:r>
            <a:br>
              <a:rPr lang="en-US" smtClean="0"/>
            </a:br>
            <a:r>
              <a:rPr lang="en-US" smtClean="0"/>
              <a:t>in 2050</a:t>
            </a:r>
            <a:endParaRPr lang="en-US" dirty="0"/>
          </a:p>
        </p:txBody>
      </p:sp>
      <p:sp>
        <p:nvSpPr>
          <p:cNvPr id="2" name="Slide Number Placeholder 1"/>
          <p:cNvSpPr>
            <a:spLocks noGrp="1"/>
          </p:cNvSpPr>
          <p:nvPr>
            <p:ph type="sldNum" sz="quarter" idx="4"/>
          </p:nvPr>
        </p:nvSpPr>
        <p:spPr>
          <a:xfrm>
            <a:off x="8636000" y="6419850"/>
            <a:ext cx="508000" cy="365125"/>
          </a:xfrm>
        </p:spPr>
        <p:txBody>
          <a:bodyPr/>
          <a:lstStyle/>
          <a:p>
            <a:fld id="{2D80C5C9-96E0-47EC-B500-37C5FE284639}" type="slidenum">
              <a:rPr lang="en-US" smtClean="0"/>
              <a:pPr/>
              <a:t>67</a:t>
            </a:fld>
            <a:endParaRPr lang="en-US" dirty="0"/>
          </a:p>
        </p:txBody>
      </p:sp>
      <p:grpSp>
        <p:nvGrpSpPr>
          <p:cNvPr id="5" name="Group 4"/>
          <p:cNvGrpSpPr/>
          <p:nvPr/>
        </p:nvGrpSpPr>
        <p:grpSpPr>
          <a:xfrm>
            <a:off x="282522" y="60070"/>
            <a:ext cx="8596846" cy="657333"/>
            <a:chOff x="282522" y="60070"/>
            <a:chExt cx="8596846" cy="657333"/>
          </a:xfrm>
        </p:grpSpPr>
        <p:pic>
          <p:nvPicPr>
            <p:cNvPr id="6" name="Picture 5" descr="greyicon_3.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7" name="Picture 6" descr="greyicon_4.png">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8" name="Picture 7" descr="greyicon_6.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9" name="Picture 8" descr="greyicon_7.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0" name="Picture 9">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1" name="Picture 10">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2" name="Picture 11">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3" name="Picture 12" descr="greyicon_1.png">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26033459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2D80C5C9-96E0-47EC-B500-37C5FE284639}" type="slidenum">
              <a:rPr lang="en-US" smtClean="0"/>
              <a:pPr/>
              <a:t>68</a:t>
            </a:fld>
            <a:endParaRPr lang="en-US" dirty="0"/>
          </a:p>
        </p:txBody>
      </p:sp>
      <p:sp>
        <p:nvSpPr>
          <p:cNvPr id="4" name="Title 3"/>
          <p:cNvSpPr>
            <a:spLocks noGrp="1"/>
          </p:cNvSpPr>
          <p:nvPr>
            <p:ph type="title"/>
          </p:nvPr>
        </p:nvSpPr>
        <p:spPr/>
        <p:txBody>
          <a:bodyPr/>
          <a:lstStyle/>
          <a:p>
            <a:r>
              <a:rPr lang="en-US" dirty="0"/>
              <a:t>Eastern U.S. production of natural gas from shale resources leads growth in the Reference case—</a:t>
            </a:r>
          </a:p>
        </p:txBody>
      </p:sp>
      <p:graphicFrame>
        <p:nvGraphicFramePr>
          <p:cNvPr id="7" name="Content Placeholder 6"/>
          <p:cNvGraphicFramePr>
            <a:graphicFrameLocks noGrp="1"/>
          </p:cNvGraphicFramePr>
          <p:nvPr>
            <p:ph sz="quarter" idx="12"/>
            <p:extLst/>
          </p:nvPr>
        </p:nvGraphicFramePr>
        <p:xfrm>
          <a:off x="238124" y="1689100"/>
          <a:ext cx="3270984" cy="44910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ontent Placeholder 7"/>
          <p:cNvGraphicFramePr>
            <a:graphicFrameLocks noGrp="1"/>
          </p:cNvGraphicFramePr>
          <p:nvPr>
            <p:ph sz="quarter" idx="13"/>
            <p:extLst/>
          </p:nvPr>
        </p:nvGraphicFramePr>
        <p:xfrm>
          <a:off x="3311658" y="1689100"/>
          <a:ext cx="2743200" cy="449103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ontent Placeholder 8"/>
          <p:cNvGraphicFramePr>
            <a:graphicFrameLocks noGrp="1"/>
          </p:cNvGraphicFramePr>
          <p:nvPr>
            <p:ph sz="quarter" idx="14"/>
            <p:extLst/>
          </p:nvPr>
        </p:nvGraphicFramePr>
        <p:xfrm>
          <a:off x="6197600" y="1689100"/>
          <a:ext cx="2743200" cy="4491038"/>
        </p:xfrm>
        <a:graphic>
          <a:graphicData uri="http://schemas.openxmlformats.org/drawingml/2006/chart">
            <c:chart xmlns:c="http://schemas.openxmlformats.org/drawingml/2006/chart" xmlns:r="http://schemas.openxmlformats.org/officeDocument/2006/relationships" r:id="rId4"/>
          </a:graphicData>
        </a:graphic>
      </p:graphicFrame>
      <p:grpSp>
        <p:nvGrpSpPr>
          <p:cNvPr id="10" name="Group 9"/>
          <p:cNvGrpSpPr/>
          <p:nvPr/>
        </p:nvGrpSpPr>
        <p:grpSpPr>
          <a:xfrm>
            <a:off x="282522" y="60070"/>
            <a:ext cx="8596846" cy="657333"/>
            <a:chOff x="282522" y="60070"/>
            <a:chExt cx="8596846" cy="657333"/>
          </a:xfrm>
        </p:grpSpPr>
        <p:pic>
          <p:nvPicPr>
            <p:cNvPr id="11" name="Picture 10" descr="greyicon_3.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12" name="Picture 11" descr="greyicon_4.png">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13" name="Picture 12" descr="greyicon_6.png">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4" name="Picture 13" descr="greyicon_7.png">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5" name="Picture 14">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6" name="Picture 15">
              <a:hlinkClick r:id="" action="ppaction://noaction"/>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7" name="Picture 16">
              <a:hlinkClick r:id="" action="ppaction://noaction"/>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8" name="Picture 17" descr="greyicon_1.png">
              <a:hlinkClick r:id="" action="ppaction://noaction"/>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35925206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normAutofit lnSpcReduction="10000"/>
          </a:bodyPr>
          <a:lstStyle/>
          <a:p>
            <a:pPr lvl="0"/>
            <a:r>
              <a:rPr lang="en-US" dirty="0" smtClean="0"/>
              <a:t>Total U.S. natural gas production across most cases is driven by continued development of the Marcellus and Utica shale plays in the East. </a:t>
            </a:r>
          </a:p>
          <a:p>
            <a:pPr lvl="0"/>
            <a:r>
              <a:rPr lang="en-US" dirty="0" smtClean="0"/>
              <a:t>Natural gas from the Eagle Ford (co-produced with oil) and the Haynesville plays in the Gulf Coast region also contributes to domestic dry natural gas production.</a:t>
            </a:r>
          </a:p>
          <a:p>
            <a:pPr lvl="0"/>
            <a:r>
              <a:rPr lang="en-US" dirty="0" smtClean="0"/>
              <a:t>Associated natural gas production from tight oil production in the Permian Basin in the Southwest region grows strongly in the early part of the projection period but remains relatively flat after 2030.</a:t>
            </a:r>
          </a:p>
          <a:p>
            <a:pPr lvl="0"/>
            <a:r>
              <a:rPr lang="en-US" dirty="0" smtClean="0"/>
              <a:t>Technological advancements and improvements in industry practices lower production costs in the Reference case and increase the volume of oil and natural gas recovery per well. These advancements have a significant cumulative effect in plays that extend over wide areas and that have large undeveloped resources (Marcellus, Utica, and Haynesville).</a:t>
            </a:r>
          </a:p>
          <a:p>
            <a:pPr lvl="0"/>
            <a:r>
              <a:rPr lang="en-US" dirty="0" smtClean="0"/>
              <a:t>Natural gas production from regions with shale and tight resources show higher levels of variability across the resource and technology cases, compared with the Reference case</a:t>
            </a:r>
            <a:r>
              <a:rPr lang="en-US" dirty="0"/>
              <a:t> </a:t>
            </a:r>
            <a:r>
              <a:rPr lang="en-US" dirty="0" smtClean="0"/>
              <a:t>because assumptions in those cases target those specific resources.</a:t>
            </a:r>
          </a:p>
          <a:p>
            <a:endParaRPr lang="en-US" dirty="0"/>
          </a:p>
        </p:txBody>
      </p:sp>
      <p:sp>
        <p:nvSpPr>
          <p:cNvPr id="4" name="Title 3"/>
          <p:cNvSpPr>
            <a:spLocks noGrp="1"/>
          </p:cNvSpPr>
          <p:nvPr>
            <p:ph type="title"/>
          </p:nvPr>
        </p:nvSpPr>
        <p:spPr/>
        <p:txBody>
          <a:bodyPr/>
          <a:lstStyle/>
          <a:p>
            <a:r>
              <a:rPr lang="en-US" smtClean="0"/>
              <a:t>—followed by growth in Gulf Coast onshore production</a:t>
            </a:r>
            <a:endParaRPr lang="en-US" dirty="0"/>
          </a:p>
        </p:txBody>
      </p:sp>
      <p:sp>
        <p:nvSpPr>
          <p:cNvPr id="2" name="Slide Number Placeholder 1"/>
          <p:cNvSpPr>
            <a:spLocks noGrp="1"/>
          </p:cNvSpPr>
          <p:nvPr>
            <p:ph type="sldNum" sz="quarter" idx="4"/>
          </p:nvPr>
        </p:nvSpPr>
        <p:spPr>
          <a:xfrm>
            <a:off x="8636000" y="6419850"/>
            <a:ext cx="508000" cy="365125"/>
          </a:xfrm>
        </p:spPr>
        <p:txBody>
          <a:bodyPr/>
          <a:lstStyle/>
          <a:p>
            <a:fld id="{2D80C5C9-96E0-47EC-B500-37C5FE284639}" type="slidenum">
              <a:rPr lang="en-US" smtClean="0"/>
              <a:pPr/>
              <a:t>69</a:t>
            </a:fld>
            <a:endParaRPr lang="en-US" dirty="0"/>
          </a:p>
        </p:txBody>
      </p:sp>
      <p:grpSp>
        <p:nvGrpSpPr>
          <p:cNvPr id="5" name="Group 4"/>
          <p:cNvGrpSpPr/>
          <p:nvPr/>
        </p:nvGrpSpPr>
        <p:grpSpPr>
          <a:xfrm>
            <a:off x="282522" y="60070"/>
            <a:ext cx="8596846" cy="657333"/>
            <a:chOff x="282522" y="60070"/>
            <a:chExt cx="8596846" cy="657333"/>
          </a:xfrm>
        </p:grpSpPr>
        <p:pic>
          <p:nvPicPr>
            <p:cNvPr id="6" name="Picture 5" descr="greyicon_3.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7" name="Picture 6" descr="greyicon_4.png">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8" name="Picture 7" descr="greyicon_6.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9" name="Picture 8" descr="greyicon_7.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0" name="Picture 9">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1" name="Picture 10">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2" name="Picture 11">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3" name="Picture 12" descr="greyicon_1.png">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10791489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takeaways</a:t>
            </a:r>
            <a:endParaRPr lang="en-US" dirty="0"/>
          </a:p>
        </p:txBody>
      </p:sp>
      <p:sp>
        <p:nvSpPr>
          <p:cNvPr id="11" name="Text Placeholder 10"/>
          <p:cNvSpPr>
            <a:spLocks noGrp="1"/>
          </p:cNvSpPr>
          <p:nvPr>
            <p:ph type="body" sz="quarter" idx="13"/>
          </p:nvPr>
        </p:nvSpPr>
        <p:spPr>
          <a:xfrm>
            <a:off x="2322094" y="3248276"/>
            <a:ext cx="4366941" cy="3164555"/>
          </a:xfrm>
        </p:spPr>
        <p:txBody>
          <a:bodyPr/>
          <a:lstStyle/>
          <a:p>
            <a:r>
              <a:rPr lang="en-US" dirty="0" smtClean="0"/>
              <a:t>EIA’s </a:t>
            </a:r>
            <a:r>
              <a:rPr lang="en-US" i="1" dirty="0"/>
              <a:t>Annual Energy Outlook </a:t>
            </a:r>
            <a:r>
              <a:rPr lang="en-US" dirty="0"/>
              <a:t>provides </a:t>
            </a:r>
            <a:r>
              <a:rPr lang="en-US" dirty="0" smtClean="0"/>
              <a:t>modeled projections of </a:t>
            </a:r>
            <a:r>
              <a:rPr lang="en-US" dirty="0"/>
              <a:t>domestic energy markets through </a:t>
            </a:r>
            <a:r>
              <a:rPr lang="en-US" dirty="0" smtClean="0"/>
              <a:t>2050, and it includes </a:t>
            </a:r>
            <a:r>
              <a:rPr lang="en-US" dirty="0"/>
              <a:t>cases with different assumptions regarding macroeconomic growth, world oil prices, </a:t>
            </a:r>
            <a:r>
              <a:rPr lang="en-US" dirty="0" smtClean="0"/>
              <a:t>and technological progress.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304" y="1404090"/>
            <a:ext cx="1635185" cy="1680606"/>
          </a:xfrm>
          <a:prstGeom prst="rect">
            <a:avLst/>
          </a:prstGeom>
        </p:spPr>
      </p:pic>
    </p:spTree>
    <p:extLst>
      <p:ext uri="{BB962C8B-B14F-4D97-AF65-F5344CB8AC3E}">
        <p14:creationId xmlns:p14="http://schemas.microsoft.com/office/powerpoint/2010/main" val="395505198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2D80C5C9-96E0-47EC-B500-37C5FE284639}" type="slidenum">
              <a:rPr lang="en-US" smtClean="0"/>
              <a:pPr/>
              <a:t>70</a:t>
            </a:fld>
            <a:endParaRPr lang="en-US" dirty="0"/>
          </a:p>
        </p:txBody>
      </p:sp>
      <p:sp>
        <p:nvSpPr>
          <p:cNvPr id="5" name="Title 4"/>
          <p:cNvSpPr>
            <a:spLocks noGrp="1"/>
          </p:cNvSpPr>
          <p:nvPr>
            <p:ph type="title"/>
          </p:nvPr>
        </p:nvSpPr>
        <p:spPr>
          <a:xfrm>
            <a:off x="238125" y="759123"/>
            <a:ext cx="8699679" cy="755794"/>
          </a:xfrm>
        </p:spPr>
        <p:txBody>
          <a:bodyPr/>
          <a:lstStyle/>
          <a:p>
            <a:r>
              <a:rPr lang="en-US"/>
              <a:t>Natural gas production flows increase from the Mid-Atlantic and Ohio to the South Central through the Eastern Midwest—</a:t>
            </a:r>
            <a:endParaRPr lang="en-US" dirty="0"/>
          </a:p>
        </p:txBody>
      </p:sp>
      <p:graphicFrame>
        <p:nvGraphicFramePr>
          <p:cNvPr id="6" name="Content Placeholder 5"/>
          <p:cNvGraphicFramePr>
            <a:graphicFrameLocks noGrp="1"/>
          </p:cNvGraphicFramePr>
          <p:nvPr>
            <p:ph sz="quarter" idx="12"/>
            <p:extLst>
              <p:ext uri="{D42A27DB-BD31-4B8C-83A1-F6EECF244321}">
                <p14:modId xmlns:p14="http://schemas.microsoft.com/office/powerpoint/2010/main" val="1557330909"/>
              </p:ext>
            </p:extLst>
          </p:nvPr>
        </p:nvGraphicFramePr>
        <p:xfrm>
          <a:off x="238125" y="1689100"/>
          <a:ext cx="4105275" cy="44910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ontent Placeholder 6"/>
          <p:cNvGraphicFramePr>
            <a:graphicFrameLocks noGrp="1"/>
          </p:cNvGraphicFramePr>
          <p:nvPr>
            <p:ph sz="quarter" idx="13"/>
            <p:extLst>
              <p:ext uri="{D42A27DB-BD31-4B8C-83A1-F6EECF244321}">
                <p14:modId xmlns:p14="http://schemas.microsoft.com/office/powerpoint/2010/main" val="1459918421"/>
              </p:ext>
            </p:extLst>
          </p:nvPr>
        </p:nvGraphicFramePr>
        <p:xfrm>
          <a:off x="4816475" y="1689100"/>
          <a:ext cx="4105275" cy="4491038"/>
        </p:xfrm>
        <a:graphic>
          <a:graphicData uri="http://schemas.openxmlformats.org/drawingml/2006/chart">
            <c:chart xmlns:c="http://schemas.openxmlformats.org/drawingml/2006/chart" xmlns:r="http://schemas.openxmlformats.org/officeDocument/2006/relationships" r:id="rId3"/>
          </a:graphicData>
        </a:graphic>
      </p:graphicFrame>
      <p:grpSp>
        <p:nvGrpSpPr>
          <p:cNvPr id="8" name="Group 7"/>
          <p:cNvGrpSpPr/>
          <p:nvPr/>
        </p:nvGrpSpPr>
        <p:grpSpPr>
          <a:xfrm>
            <a:off x="282522" y="60070"/>
            <a:ext cx="8596846" cy="657333"/>
            <a:chOff x="282522" y="60070"/>
            <a:chExt cx="8596846" cy="657333"/>
          </a:xfrm>
        </p:grpSpPr>
        <p:pic>
          <p:nvPicPr>
            <p:cNvPr id="9" name="Picture 8" descr="greyicon_3.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10" name="Picture 9" descr="greyicon_4.png">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11" name="Picture 10" descr="greyicon_6.png">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2" name="Picture 11" descr="greyicon_7.png">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3" name="Picture 12">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4" name="Picture 13">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5" name="Picture 14">
              <a:hlinkClick r:id="" action="ppaction://noaction"/>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6" name="Picture 15" descr="greyicon_1.png">
              <a:hlinkClick r:id="" action="ppaction://noaction"/>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207149419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pPr lvl="0"/>
            <a:r>
              <a:rPr lang="en-US" dirty="0" smtClean="0"/>
              <a:t>Reference case growth of natural gas production in the Mid-Atlantic and Ohio region, from the Marcellus and Utica formations, continues the trend of more natural gas flowing out of the region.  This trend continues the recent reversal of past flows, where natural gas from the South Central region―which includes Texas and the Gulf Coast―traditionally moved into the Northeast.</a:t>
            </a:r>
          </a:p>
          <a:p>
            <a:pPr lvl="0"/>
            <a:r>
              <a:rPr lang="en-US" dirty="0" smtClean="0"/>
              <a:t>Although historically a net supplier of natural gas to U.S. markets, the South Central region’s demand growth outpaces production growth throughout the projection period. In addition to increased natural gas consumption in both the industrial and electric power sectors during the projection period in this region, U.S. natural gas exports to Mexico and U.S. liquefied natural gas exports from Gulf Coast facilities also rise. As a result, the Gulf Coast will become the fastest-growing demand market in the United States.</a:t>
            </a:r>
          </a:p>
          <a:p>
            <a:r>
              <a:rPr lang="en-US" dirty="0" smtClean="0"/>
              <a:t>To transport increased volumes of natural gas from the Mid-Atlantic and Ohio region to demand in the South Central region, additional natural gas pipeline capacity will be built from the Mid-Atlantic through the Eastern Midwest region.</a:t>
            </a:r>
            <a:endParaRPr lang="en-US" dirty="0"/>
          </a:p>
        </p:txBody>
      </p:sp>
      <p:sp>
        <p:nvSpPr>
          <p:cNvPr id="4" name="Title 3"/>
          <p:cNvSpPr>
            <a:spLocks noGrp="1"/>
          </p:cNvSpPr>
          <p:nvPr>
            <p:ph type="title"/>
          </p:nvPr>
        </p:nvSpPr>
        <p:spPr/>
        <p:txBody>
          <a:bodyPr/>
          <a:lstStyle/>
          <a:p>
            <a:r>
              <a:rPr lang="en-US" dirty="0" smtClean="0"/>
              <a:t>—as growth in domestic consumption and exports is concentrated in the Gulf Coast</a:t>
            </a:r>
            <a:endParaRPr lang="en-US" dirty="0"/>
          </a:p>
        </p:txBody>
      </p:sp>
      <p:sp>
        <p:nvSpPr>
          <p:cNvPr id="2" name="Slide Number Placeholder 1"/>
          <p:cNvSpPr>
            <a:spLocks noGrp="1"/>
          </p:cNvSpPr>
          <p:nvPr>
            <p:ph type="sldNum" sz="quarter" idx="4"/>
          </p:nvPr>
        </p:nvSpPr>
        <p:spPr>
          <a:xfrm>
            <a:off x="8636000" y="6419850"/>
            <a:ext cx="508000" cy="365125"/>
          </a:xfrm>
        </p:spPr>
        <p:txBody>
          <a:bodyPr/>
          <a:lstStyle/>
          <a:p>
            <a:fld id="{2D80C5C9-96E0-47EC-B500-37C5FE284639}" type="slidenum">
              <a:rPr lang="en-US" smtClean="0"/>
              <a:pPr/>
              <a:t>71</a:t>
            </a:fld>
            <a:endParaRPr lang="en-US" dirty="0"/>
          </a:p>
        </p:txBody>
      </p:sp>
      <p:grpSp>
        <p:nvGrpSpPr>
          <p:cNvPr id="5" name="Group 4"/>
          <p:cNvGrpSpPr/>
          <p:nvPr/>
        </p:nvGrpSpPr>
        <p:grpSpPr>
          <a:xfrm>
            <a:off x="282522" y="60070"/>
            <a:ext cx="8596846" cy="657333"/>
            <a:chOff x="282522" y="60070"/>
            <a:chExt cx="8596846" cy="657333"/>
          </a:xfrm>
        </p:grpSpPr>
        <p:pic>
          <p:nvPicPr>
            <p:cNvPr id="6" name="Picture 5" descr="greyicon_3.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7" name="Picture 6" descr="greyicon_4.png">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8" name="Picture 7" descr="greyicon_6.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9" name="Picture 8" descr="greyicon_7.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0" name="Picture 9">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1" name="Picture 10">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2" name="Picture 11">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3" name="Picture 12" descr="greyicon_1.png">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291606733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2"/>
            <p:extLst>
              <p:ext uri="{D42A27DB-BD31-4B8C-83A1-F6EECF244321}">
                <p14:modId xmlns:p14="http://schemas.microsoft.com/office/powerpoint/2010/main" val="750989426"/>
              </p:ext>
            </p:extLst>
          </p:nvPr>
        </p:nvGraphicFramePr>
        <p:xfrm>
          <a:off x="238125" y="1689100"/>
          <a:ext cx="8693150" cy="4491038"/>
        </p:xfrm>
        <a:graphic>
          <a:graphicData uri="http://schemas.openxmlformats.org/drawingml/2006/chart">
            <c:chart xmlns:c="http://schemas.openxmlformats.org/drawingml/2006/chart" xmlns:r="http://schemas.openxmlformats.org/officeDocument/2006/relationships" r:id="rId2"/>
          </a:graphicData>
        </a:graphic>
      </p:graphicFrame>
      <p:sp>
        <p:nvSpPr>
          <p:cNvPr id="4" name="Title 3"/>
          <p:cNvSpPr>
            <a:spLocks noGrp="1"/>
          </p:cNvSpPr>
          <p:nvPr>
            <p:ph type="title"/>
          </p:nvPr>
        </p:nvSpPr>
        <p:spPr/>
        <p:txBody>
          <a:bodyPr/>
          <a:lstStyle/>
          <a:p>
            <a:r>
              <a:rPr lang="en-US" smtClean="0"/>
              <a:t>Industrial and electric power demand drives natural gas consumption growth—</a:t>
            </a:r>
            <a:endParaRPr lang="en-US" dirty="0"/>
          </a:p>
        </p:txBody>
      </p:sp>
      <p:sp>
        <p:nvSpPr>
          <p:cNvPr id="3" name="Slide Number Placeholder 2"/>
          <p:cNvSpPr>
            <a:spLocks noGrp="1"/>
          </p:cNvSpPr>
          <p:nvPr>
            <p:ph type="sldNum" sz="quarter" idx="4"/>
          </p:nvPr>
        </p:nvSpPr>
        <p:spPr/>
        <p:txBody>
          <a:bodyPr/>
          <a:lstStyle/>
          <a:p>
            <a:fld id="{2D80C5C9-96E0-47EC-B500-37C5FE284639}" type="slidenum">
              <a:rPr lang="en-US" smtClean="0"/>
              <a:pPr/>
              <a:t>72</a:t>
            </a:fld>
            <a:endParaRPr lang="en-US" dirty="0"/>
          </a:p>
        </p:txBody>
      </p:sp>
      <p:grpSp>
        <p:nvGrpSpPr>
          <p:cNvPr id="6" name="Group 5"/>
          <p:cNvGrpSpPr/>
          <p:nvPr/>
        </p:nvGrpSpPr>
        <p:grpSpPr>
          <a:xfrm>
            <a:off x="282522" y="60070"/>
            <a:ext cx="8596846" cy="657333"/>
            <a:chOff x="282522" y="60070"/>
            <a:chExt cx="8596846" cy="657333"/>
          </a:xfrm>
        </p:grpSpPr>
        <p:pic>
          <p:nvPicPr>
            <p:cNvPr id="7" name="Picture 6" descr="greyicon_3.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8" name="Picture 7" descr="greyicon_4.png">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9" name="Picture 8" descr="greyicon_6.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0" name="Picture 9" descr="greyicon_7.png">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1" name="Picture 10">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2" name="Picture 11">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3" name="Picture 12">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4" name="Picture 13" descr="greyicon_1.png">
              <a:hlinkClick r:id="" action="ppaction://noaction"/>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572562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pPr lvl="0"/>
            <a:r>
              <a:rPr lang="en-US" dirty="0" smtClean="0"/>
              <a:t>Natural gas prices that are relatively low compared with historical prices lead to growing use of natural gas across most end-use sectors.</a:t>
            </a:r>
          </a:p>
          <a:p>
            <a:pPr lvl="0"/>
            <a:r>
              <a:rPr lang="en-US" dirty="0" smtClean="0"/>
              <a:t>The industrial sector, which includes fuel used for liquefaction at export facilities and in lease and plant operations, is the largest consumer of natural gas in the Reference case. Major natural gas consumers in this sector include the chemical industry (where natural gas is used as a feedstock to produce methanol and ammonia), industrial heat and power, and lease and plant fuel.</a:t>
            </a:r>
          </a:p>
          <a:p>
            <a:pPr lvl="0"/>
            <a:r>
              <a:rPr lang="en-US" dirty="0" smtClean="0"/>
              <a:t>Natural gas used for electric power generation generally increases during the projection period but at a slower rate than in the industrial sector. This growth is supported by the scheduled expiration of renewable tax credits in the mid-2020s, as well as the retirement of coal-fired and nuclear generation capacity during the projection period.</a:t>
            </a:r>
          </a:p>
          <a:p>
            <a:pPr lvl="0"/>
            <a:r>
              <a:rPr lang="en-US" dirty="0" smtClean="0"/>
              <a:t>Natural gas consumption in the residential and commercial sectors remains largely flat because of efficiency gains and population shifts that counterbalance demand growth. Although natural gas use rises in the transportation sector, particularly for freight trucks and rail and marine shipping, it remains a small share of both transportation fuel demand and total natural gas consumption.</a:t>
            </a:r>
          </a:p>
          <a:p>
            <a:endParaRPr lang="en-US" dirty="0"/>
          </a:p>
        </p:txBody>
      </p:sp>
      <p:sp>
        <p:nvSpPr>
          <p:cNvPr id="4" name="Title 3"/>
          <p:cNvSpPr>
            <a:spLocks noGrp="1"/>
          </p:cNvSpPr>
          <p:nvPr>
            <p:ph type="title"/>
          </p:nvPr>
        </p:nvSpPr>
        <p:spPr/>
        <p:txBody>
          <a:bodyPr/>
          <a:lstStyle/>
          <a:p>
            <a:r>
              <a:rPr lang="en-US" spc="-50" dirty="0" smtClean="0"/>
              <a:t>—while consumption in the residential and commercial sectors remains relatively flat across the projection period in the Reference case</a:t>
            </a:r>
            <a:endParaRPr lang="en-US" spc="-50" dirty="0"/>
          </a:p>
        </p:txBody>
      </p:sp>
      <p:sp>
        <p:nvSpPr>
          <p:cNvPr id="2" name="Slide Number Placeholder 1"/>
          <p:cNvSpPr>
            <a:spLocks noGrp="1"/>
          </p:cNvSpPr>
          <p:nvPr>
            <p:ph type="sldNum" sz="quarter" idx="4"/>
          </p:nvPr>
        </p:nvSpPr>
        <p:spPr>
          <a:xfrm>
            <a:off x="8636000" y="6419850"/>
            <a:ext cx="508000" cy="365125"/>
          </a:xfrm>
        </p:spPr>
        <p:txBody>
          <a:bodyPr/>
          <a:lstStyle/>
          <a:p>
            <a:fld id="{2D80C5C9-96E0-47EC-B500-37C5FE284639}" type="slidenum">
              <a:rPr lang="en-US" smtClean="0"/>
              <a:pPr/>
              <a:t>73</a:t>
            </a:fld>
            <a:endParaRPr lang="en-US" dirty="0"/>
          </a:p>
        </p:txBody>
      </p:sp>
      <p:grpSp>
        <p:nvGrpSpPr>
          <p:cNvPr id="5" name="Group 4"/>
          <p:cNvGrpSpPr/>
          <p:nvPr/>
        </p:nvGrpSpPr>
        <p:grpSpPr>
          <a:xfrm>
            <a:off x="282522" y="60070"/>
            <a:ext cx="8596846" cy="657333"/>
            <a:chOff x="282522" y="60070"/>
            <a:chExt cx="8596846" cy="657333"/>
          </a:xfrm>
        </p:grpSpPr>
        <p:pic>
          <p:nvPicPr>
            <p:cNvPr id="6" name="Picture 5" descr="greyicon_3.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7" name="Picture 6" descr="greyicon_4.png">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8" name="Picture 7" descr="greyicon_6.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9" name="Picture 8" descr="greyicon_7.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0" name="Picture 9">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1" name="Picture 10">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2" name="Picture 11">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3" name="Picture 12" descr="greyicon_1.png">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13265119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2D80C5C9-96E0-47EC-B500-37C5FE284639}" type="slidenum">
              <a:rPr lang="en-US" smtClean="0"/>
              <a:pPr/>
              <a:t>74</a:t>
            </a:fld>
            <a:endParaRPr lang="en-US" dirty="0"/>
          </a:p>
        </p:txBody>
      </p:sp>
      <p:sp>
        <p:nvSpPr>
          <p:cNvPr id="4" name="Title 3"/>
          <p:cNvSpPr>
            <a:spLocks noGrp="1"/>
          </p:cNvSpPr>
          <p:nvPr>
            <p:ph type="title"/>
          </p:nvPr>
        </p:nvSpPr>
        <p:spPr/>
        <p:txBody>
          <a:bodyPr/>
          <a:lstStyle/>
          <a:p>
            <a:r>
              <a:rPr lang="en-US" dirty="0"/>
              <a:t>Net exports of natural gas from the United States continue to grow in the Reference case— </a:t>
            </a:r>
          </a:p>
        </p:txBody>
      </p:sp>
      <p:graphicFrame>
        <p:nvGraphicFramePr>
          <p:cNvPr id="5" name="Content Placeholder 4"/>
          <p:cNvGraphicFramePr>
            <a:graphicFrameLocks noGrp="1"/>
          </p:cNvGraphicFramePr>
          <p:nvPr>
            <p:ph sz="quarter" idx="12"/>
            <p:extLst>
              <p:ext uri="{D42A27DB-BD31-4B8C-83A1-F6EECF244321}">
                <p14:modId xmlns:p14="http://schemas.microsoft.com/office/powerpoint/2010/main" val="814549041"/>
              </p:ext>
            </p:extLst>
          </p:nvPr>
        </p:nvGraphicFramePr>
        <p:xfrm>
          <a:off x="238125" y="1689100"/>
          <a:ext cx="8693150" cy="4491038"/>
        </p:xfrm>
        <a:graphic>
          <a:graphicData uri="http://schemas.openxmlformats.org/drawingml/2006/chart">
            <c:chart xmlns:c="http://schemas.openxmlformats.org/drawingml/2006/chart" xmlns:r="http://schemas.openxmlformats.org/officeDocument/2006/relationships" r:id="rId2"/>
          </a:graphicData>
        </a:graphic>
      </p:graphicFrame>
      <p:grpSp>
        <p:nvGrpSpPr>
          <p:cNvPr id="6" name="Group 5"/>
          <p:cNvGrpSpPr/>
          <p:nvPr/>
        </p:nvGrpSpPr>
        <p:grpSpPr>
          <a:xfrm>
            <a:off x="282522" y="60070"/>
            <a:ext cx="8596846" cy="657333"/>
            <a:chOff x="282522" y="60070"/>
            <a:chExt cx="8596846" cy="657333"/>
          </a:xfrm>
        </p:grpSpPr>
        <p:pic>
          <p:nvPicPr>
            <p:cNvPr id="7" name="Picture 6" descr="greyicon_3.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8" name="Picture 7" descr="greyicon_4.png">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9" name="Picture 8" descr="greyicon_6.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0" name="Picture 9" descr="greyicon_7.png">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1" name="Picture 10">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2" name="Picture 11">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3" name="Picture 12">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4" name="Picture 13" descr="greyicon_1.png">
              <a:hlinkClick r:id="" action="ppaction://noaction"/>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7057856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noAutofit/>
          </a:bodyPr>
          <a:lstStyle/>
          <a:p>
            <a:pPr lvl="0"/>
            <a:r>
              <a:rPr lang="en-US" dirty="0" smtClean="0"/>
              <a:t>In the Reference case, pipeline exports to Mexico and liquefied natural gas (LNG) exports increase until 2025, after which pipeline export growth to Mexico slows and LNG exports continue rising through 2030. </a:t>
            </a:r>
          </a:p>
          <a:p>
            <a:pPr lvl="0"/>
            <a:r>
              <a:rPr lang="en-US" dirty="0" smtClean="0"/>
              <a:t>Increasing natural gas exports to Mexico are a result of more pipeline infrastructure to and within Mexico, allowing for increased natural gas-fired power generation. By 2030, Mexican domestic natural gas production begins to displace U.S. exports. </a:t>
            </a:r>
          </a:p>
          <a:p>
            <a:pPr lvl="0"/>
            <a:r>
              <a:rPr lang="en-US" dirty="0" smtClean="0"/>
              <a:t>Three LNG export facilities were operational in the Lower 48 states by the end of 2018. After all LNG export facilities and expansions currently under construction are completed by 2022, LNG export capacity increases further as a result of growing Asian demand and U.S. natural gas prices remaining competitive.  As U.S.-sourced LNG becomes less competitive, export volumes stop growing, remaining steady during the later years of the projection period. </a:t>
            </a:r>
          </a:p>
          <a:p>
            <a:pPr lvl="0"/>
            <a:r>
              <a:rPr lang="en-US" dirty="0" smtClean="0"/>
              <a:t>U.S. imports of natural gas from Canada, primarily from its prolific western region, continue their decline from historical levels. U.S. exports of natural gas to Eastern Canada continue to increase because of Eastern Canada’s proximity to U.S. natural gas resources in the Marcellus and Utica plays and additional, recently built pipeline infrastructure.  </a:t>
            </a:r>
          </a:p>
          <a:p>
            <a:endParaRPr lang="en-US" dirty="0"/>
          </a:p>
        </p:txBody>
      </p:sp>
      <p:sp>
        <p:nvSpPr>
          <p:cNvPr id="4" name="Title 3"/>
          <p:cNvSpPr>
            <a:spLocks noGrp="1"/>
          </p:cNvSpPr>
          <p:nvPr>
            <p:ph type="title"/>
          </p:nvPr>
        </p:nvSpPr>
        <p:spPr/>
        <p:txBody>
          <a:bodyPr/>
          <a:lstStyle/>
          <a:p>
            <a:r>
              <a:rPr lang="en-US" dirty="0" smtClean="0"/>
              <a:t>—because of near-term export growth and LNG export facilities delivering domestic production to global markets</a:t>
            </a:r>
            <a:endParaRPr lang="en-US" dirty="0"/>
          </a:p>
        </p:txBody>
      </p:sp>
      <p:sp>
        <p:nvSpPr>
          <p:cNvPr id="2" name="Slide Number Placeholder 1"/>
          <p:cNvSpPr>
            <a:spLocks noGrp="1"/>
          </p:cNvSpPr>
          <p:nvPr>
            <p:ph type="sldNum" sz="quarter" idx="4"/>
          </p:nvPr>
        </p:nvSpPr>
        <p:spPr>
          <a:xfrm>
            <a:off x="8636000" y="6419850"/>
            <a:ext cx="508000" cy="365125"/>
          </a:xfrm>
        </p:spPr>
        <p:txBody>
          <a:bodyPr/>
          <a:lstStyle/>
          <a:p>
            <a:fld id="{2D80C5C9-96E0-47EC-B500-37C5FE284639}" type="slidenum">
              <a:rPr lang="en-US" smtClean="0"/>
              <a:pPr/>
              <a:t>75</a:t>
            </a:fld>
            <a:endParaRPr lang="en-US" dirty="0"/>
          </a:p>
        </p:txBody>
      </p:sp>
      <p:grpSp>
        <p:nvGrpSpPr>
          <p:cNvPr id="5" name="Group 4"/>
          <p:cNvGrpSpPr/>
          <p:nvPr/>
        </p:nvGrpSpPr>
        <p:grpSpPr>
          <a:xfrm>
            <a:off x="282522" y="60070"/>
            <a:ext cx="8596846" cy="657333"/>
            <a:chOff x="282522" y="60070"/>
            <a:chExt cx="8596846" cy="657333"/>
          </a:xfrm>
        </p:grpSpPr>
        <p:pic>
          <p:nvPicPr>
            <p:cNvPr id="6" name="Picture 5" descr="greyicon_3.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7" name="Picture 6" descr="greyicon_4.png">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8" name="Picture 7" descr="greyicon_6.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9" name="Picture 8" descr="greyicon_7.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0" name="Picture 9">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1" name="Picture 10">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2" name="Picture 11">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3" name="Picture 12" descr="greyicon_1.png">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31191013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2D80C5C9-96E0-47EC-B500-37C5FE284639}" type="slidenum">
              <a:rPr lang="en-US" smtClean="0"/>
              <a:pPr/>
              <a:t>76</a:t>
            </a:fld>
            <a:endParaRPr lang="en-US" dirty="0"/>
          </a:p>
        </p:txBody>
      </p:sp>
      <p:sp>
        <p:nvSpPr>
          <p:cNvPr id="5" name="Title 4"/>
          <p:cNvSpPr>
            <a:spLocks noGrp="1"/>
          </p:cNvSpPr>
          <p:nvPr>
            <p:ph type="title"/>
          </p:nvPr>
        </p:nvSpPr>
        <p:spPr/>
        <p:txBody>
          <a:bodyPr/>
          <a:lstStyle/>
          <a:p>
            <a:r>
              <a:rPr lang="en-US" dirty="0" smtClean="0"/>
              <a:t>U.S</a:t>
            </a:r>
            <a:r>
              <a:rPr lang="en-US" dirty="0"/>
              <a:t>. LNG exports are sensitive to both oil and natural gas prices—</a:t>
            </a:r>
          </a:p>
        </p:txBody>
      </p:sp>
      <p:graphicFrame>
        <p:nvGraphicFramePr>
          <p:cNvPr id="6" name="Content Placeholder 5"/>
          <p:cNvGraphicFramePr>
            <a:graphicFrameLocks noGrp="1"/>
          </p:cNvGraphicFramePr>
          <p:nvPr>
            <p:ph sz="quarter" idx="12"/>
            <p:extLst/>
          </p:nvPr>
        </p:nvGraphicFramePr>
        <p:xfrm>
          <a:off x="238124" y="1689100"/>
          <a:ext cx="4638676" cy="44910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ontent Placeholder 6"/>
          <p:cNvGraphicFramePr>
            <a:graphicFrameLocks noGrp="1"/>
          </p:cNvGraphicFramePr>
          <p:nvPr>
            <p:ph sz="quarter" idx="13"/>
            <p:extLst/>
          </p:nvPr>
        </p:nvGraphicFramePr>
        <p:xfrm>
          <a:off x="4816475" y="1689100"/>
          <a:ext cx="4105275" cy="4491038"/>
        </p:xfrm>
        <a:graphic>
          <a:graphicData uri="http://schemas.openxmlformats.org/drawingml/2006/chart">
            <c:chart xmlns:c="http://schemas.openxmlformats.org/drawingml/2006/chart" xmlns:r="http://schemas.openxmlformats.org/officeDocument/2006/relationships" r:id="rId3"/>
          </a:graphicData>
        </a:graphic>
      </p:graphicFrame>
      <p:grpSp>
        <p:nvGrpSpPr>
          <p:cNvPr id="8" name="Group 7"/>
          <p:cNvGrpSpPr/>
          <p:nvPr/>
        </p:nvGrpSpPr>
        <p:grpSpPr>
          <a:xfrm>
            <a:off x="282522" y="60070"/>
            <a:ext cx="8596846" cy="657333"/>
            <a:chOff x="282522" y="60070"/>
            <a:chExt cx="8596846" cy="657333"/>
          </a:xfrm>
        </p:grpSpPr>
        <p:pic>
          <p:nvPicPr>
            <p:cNvPr id="9" name="Picture 8" descr="greyicon_3.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10" name="Picture 9" descr="greyicon_4.png">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11" name="Picture 10" descr="greyicon_6.png">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2" name="Picture 11" descr="greyicon_7.png">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3" name="Picture 12">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4" name="Picture 13">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5" name="Picture 14">
              <a:hlinkClick r:id="" action="ppaction://noaction"/>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6" name="Picture 15" descr="greyicon_1.png">
              <a:hlinkClick r:id="" action="ppaction://noaction"/>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20024913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normAutofit lnSpcReduction="10000"/>
          </a:bodyPr>
          <a:lstStyle/>
          <a:p>
            <a:pPr lvl="0"/>
            <a:r>
              <a:rPr lang="en-US" dirty="0" smtClean="0"/>
              <a:t>Historically, most liquefied natural gas (LNG) was traded under long-term contracts linked to crude oil prices because the regional nature of natural gas markets prevented the development of a natural gas price index that could be used globally.  In addition to providing a liquid pricing benchmark, crude oil to some degree can substitute for natural gas in industry and for power generation. </a:t>
            </a:r>
          </a:p>
          <a:p>
            <a:pPr lvl="0"/>
            <a:r>
              <a:rPr lang="en-US" dirty="0" smtClean="0"/>
              <a:t>When the crude oil-to-natural gas price ratio is highest, such as in the High Oil Price case, U.S. LNG exports are at their highest levels. U.S. LNG supplies have the advantage of being priced based on relatively low domestic spot prices instead of oil-linked contracts. Also, demand </a:t>
            </a:r>
            <a:r>
              <a:rPr lang="en-US" dirty="0"/>
              <a:t>for LNG increases, in part, as a result of consumers moving away from petroleum products. </a:t>
            </a:r>
            <a:endParaRPr lang="en-US" dirty="0" smtClean="0"/>
          </a:p>
          <a:p>
            <a:pPr lvl="0"/>
            <a:r>
              <a:rPr lang="en-US" dirty="0" smtClean="0"/>
              <a:t>In the High Oil and Gas Resource and Technology case, low U.S. natural gas prices make U.S. LNG exports competitive relative to other suppliers. Conversely, higher U.S. natural gas prices in the Low Oil and Gas Resource and Technology case result in lower U.S. LNG exports.</a:t>
            </a:r>
          </a:p>
          <a:p>
            <a:pPr lvl="0"/>
            <a:r>
              <a:rPr lang="en-US" dirty="0" smtClean="0"/>
              <a:t>As more natural gas is traded via short-term contracts or traded on the spot market, the link between LNG and oil prices weakens over time, making U.S. LNG exports less sensitive to the crude oil-to-natural gas price ratio and causing growth in U.S. LNG exports to slow in all cases.</a:t>
            </a:r>
          </a:p>
          <a:p>
            <a:endParaRPr lang="en-US" dirty="0"/>
          </a:p>
        </p:txBody>
      </p:sp>
      <p:sp>
        <p:nvSpPr>
          <p:cNvPr id="4" name="Title 3"/>
          <p:cNvSpPr>
            <a:spLocks noGrp="1"/>
          </p:cNvSpPr>
          <p:nvPr>
            <p:ph type="title"/>
          </p:nvPr>
        </p:nvSpPr>
        <p:spPr/>
        <p:txBody>
          <a:bodyPr/>
          <a:lstStyle/>
          <a:p>
            <a:r>
              <a:rPr lang="en-US" smtClean="0"/>
              <a:t>—resulting in a wide range of U.S. LNG export levels across cases   </a:t>
            </a:r>
            <a:endParaRPr lang="en-US" dirty="0"/>
          </a:p>
        </p:txBody>
      </p:sp>
      <p:sp>
        <p:nvSpPr>
          <p:cNvPr id="2" name="Slide Number Placeholder 1"/>
          <p:cNvSpPr>
            <a:spLocks noGrp="1"/>
          </p:cNvSpPr>
          <p:nvPr>
            <p:ph type="sldNum" sz="quarter" idx="4"/>
          </p:nvPr>
        </p:nvSpPr>
        <p:spPr>
          <a:xfrm>
            <a:off x="8636000" y="6419850"/>
            <a:ext cx="508000" cy="365125"/>
          </a:xfrm>
        </p:spPr>
        <p:txBody>
          <a:bodyPr/>
          <a:lstStyle/>
          <a:p>
            <a:fld id="{2D80C5C9-96E0-47EC-B500-37C5FE284639}" type="slidenum">
              <a:rPr lang="en-US" smtClean="0"/>
              <a:pPr/>
              <a:t>77</a:t>
            </a:fld>
            <a:endParaRPr lang="en-US" dirty="0"/>
          </a:p>
        </p:txBody>
      </p:sp>
      <p:grpSp>
        <p:nvGrpSpPr>
          <p:cNvPr id="5" name="Group 4"/>
          <p:cNvGrpSpPr/>
          <p:nvPr/>
        </p:nvGrpSpPr>
        <p:grpSpPr>
          <a:xfrm>
            <a:off x="282522" y="60070"/>
            <a:ext cx="8596846" cy="657333"/>
            <a:chOff x="282522" y="60070"/>
            <a:chExt cx="8596846" cy="657333"/>
          </a:xfrm>
        </p:grpSpPr>
        <p:pic>
          <p:nvPicPr>
            <p:cNvPr id="6" name="Picture 5" descr="greyicon_3.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660" y="126473"/>
              <a:ext cx="508000" cy="508000"/>
            </a:xfrm>
            <a:prstGeom prst="rect">
              <a:avLst/>
            </a:prstGeom>
          </p:spPr>
        </p:pic>
        <p:pic>
          <p:nvPicPr>
            <p:cNvPr id="7" name="Picture 6" descr="greyicon_4.png">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8" name="Picture 7" descr="greyicon_6.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9" name="Picture 8" descr="greyicon_7.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0" name="Picture 9">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1" name="Picture 10">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2" name="Picture 11">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3" name="Picture 12" descr="greyicon_1.png">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6905440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Electricity</a:t>
            </a:r>
            <a:endParaRPr lang="en-US" dirty="0"/>
          </a:p>
        </p:txBody>
      </p:sp>
      <p:sp>
        <p:nvSpPr>
          <p:cNvPr id="11" name="Text Placeholder 10"/>
          <p:cNvSpPr>
            <a:spLocks noGrp="1"/>
          </p:cNvSpPr>
          <p:nvPr>
            <p:ph type="body" sz="quarter" idx="13"/>
          </p:nvPr>
        </p:nvSpPr>
        <p:spPr>
          <a:xfrm>
            <a:off x="2322094" y="3248276"/>
            <a:ext cx="4610551" cy="3164555"/>
          </a:xfrm>
        </p:spPr>
        <p:txBody>
          <a:bodyPr/>
          <a:lstStyle/>
          <a:p>
            <a:r>
              <a:rPr lang="en-US" dirty="0"/>
              <a:t>As electricity demand grows modestly, the primary drivers for new capacity in the Reference case are the retirements of older, less-efficient fossil fuel units, the near-term availability of renewable energy tax credits, and the continued decline in the capital cost of renewables, especially solar photovoltaic. Low natural gas prices and favorable costs for renewables result in natural gas and renewables as the primary sources of new generation capacity. The future generation mix is sensitive to the price of natural gas and the growth in electricity demand.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304" y="1404090"/>
            <a:ext cx="1635185" cy="1680606"/>
          </a:xfrm>
          <a:prstGeom prst="rect">
            <a:avLst/>
          </a:prstGeom>
        </p:spPr>
      </p:pic>
    </p:spTree>
    <p:extLst>
      <p:ext uri="{BB962C8B-B14F-4D97-AF65-F5344CB8AC3E}">
        <p14:creationId xmlns:p14="http://schemas.microsoft.com/office/powerpoint/2010/main" val="170466379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2D80C5C9-96E0-47EC-B500-37C5FE284639}" type="slidenum">
              <a:rPr lang="en-US" smtClean="0"/>
              <a:pPr/>
              <a:t>79</a:t>
            </a:fld>
            <a:endParaRPr lang="en-US" dirty="0"/>
          </a:p>
        </p:txBody>
      </p:sp>
      <p:sp>
        <p:nvSpPr>
          <p:cNvPr id="5" name="Title 4"/>
          <p:cNvSpPr>
            <a:spLocks noGrp="1"/>
          </p:cNvSpPr>
          <p:nvPr>
            <p:ph type="title"/>
          </p:nvPr>
        </p:nvSpPr>
        <p:spPr/>
        <p:txBody>
          <a:bodyPr/>
          <a:lstStyle/>
          <a:p>
            <a:r>
              <a:rPr lang="en-US" dirty="0" smtClean="0"/>
              <a:t>Electricity demand grows slowly through 2050 in the </a:t>
            </a:r>
            <a:r>
              <a:rPr lang="en-US" dirty="0"/>
              <a:t>Reference </a:t>
            </a:r>
            <a:r>
              <a:rPr lang="en-US" dirty="0" smtClean="0"/>
              <a:t>case—  </a:t>
            </a:r>
            <a:endParaRPr lang="en-US" dirty="0"/>
          </a:p>
        </p:txBody>
      </p:sp>
      <p:graphicFrame>
        <p:nvGraphicFramePr>
          <p:cNvPr id="8" name="Content Placeholder 7"/>
          <p:cNvGraphicFramePr>
            <a:graphicFrameLocks noGrp="1"/>
          </p:cNvGraphicFramePr>
          <p:nvPr>
            <p:ph sz="quarter" idx="12"/>
            <p:extLst>
              <p:ext uri="{D42A27DB-BD31-4B8C-83A1-F6EECF244321}">
                <p14:modId xmlns:p14="http://schemas.microsoft.com/office/powerpoint/2010/main" val="499580599"/>
              </p:ext>
            </p:extLst>
          </p:nvPr>
        </p:nvGraphicFramePr>
        <p:xfrm>
          <a:off x="238125" y="1689100"/>
          <a:ext cx="4197142" cy="44910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ontent Placeholder 8"/>
          <p:cNvGraphicFramePr>
            <a:graphicFrameLocks noGrp="1"/>
          </p:cNvGraphicFramePr>
          <p:nvPr>
            <p:ph sz="quarter" idx="13"/>
            <p:extLst>
              <p:ext uri="{D42A27DB-BD31-4B8C-83A1-F6EECF244321}">
                <p14:modId xmlns:p14="http://schemas.microsoft.com/office/powerpoint/2010/main" val="3347770191"/>
              </p:ext>
            </p:extLst>
          </p:nvPr>
        </p:nvGraphicFramePr>
        <p:xfrm>
          <a:off x="4366901" y="1689100"/>
          <a:ext cx="4703946" cy="4491038"/>
        </p:xfrm>
        <a:graphic>
          <a:graphicData uri="http://schemas.openxmlformats.org/drawingml/2006/chart">
            <c:chart xmlns:c="http://schemas.openxmlformats.org/drawingml/2006/chart" xmlns:r="http://schemas.openxmlformats.org/officeDocument/2006/relationships" r:id="rId3"/>
          </a:graphicData>
        </a:graphic>
      </p:graphicFrame>
      <p:grpSp>
        <p:nvGrpSpPr>
          <p:cNvPr id="6" name="Group 5"/>
          <p:cNvGrpSpPr/>
          <p:nvPr/>
        </p:nvGrpSpPr>
        <p:grpSpPr>
          <a:xfrm>
            <a:off x="282522" y="60070"/>
            <a:ext cx="8596846" cy="657333"/>
            <a:chOff x="282522" y="60070"/>
            <a:chExt cx="8596846" cy="657333"/>
          </a:xfrm>
        </p:grpSpPr>
        <p:pic>
          <p:nvPicPr>
            <p:cNvPr id="7" name="Picture 6" descr="greyicon_4.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10" name="Picture 9" descr="greyicon_5.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11" name="Picture 10" descr="greyicon_6.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2" name="Picture 11" descr="greyicon_7.png">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3" name="Picture 12">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4" name="Picture 13">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5" name="Picture 14">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6" name="Picture 15" descr="greyicon_1.png">
              <a:hlinkClick r:id="rId11" action="ppaction://hlinksldjump"/>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18846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normAutofit lnSpcReduction="10000"/>
          </a:bodyPr>
          <a:lstStyle/>
          <a:p>
            <a:r>
              <a:rPr lang="en-US" dirty="0" smtClean="0"/>
              <a:t>The United States becomes a net energy exporter in 2020 and remains so throughout the projection period as a result of large increases in crude oil, natural gas, and natural gas plant liquids (NGPL) production coupled with slow growth in U.S. energy consumption.</a:t>
            </a:r>
          </a:p>
          <a:p>
            <a:r>
              <a:rPr lang="en-US" dirty="0" smtClean="0"/>
              <a:t>Of the fossil fuels, natural gas and NGPLs have the highest production growth, and NGPLs account for almost one-third of cumulative U.S. liquids production during the projection period.</a:t>
            </a:r>
          </a:p>
          <a:p>
            <a:pPr lvl="0"/>
            <a:r>
              <a:rPr lang="en-US" dirty="0"/>
              <a:t>Natural gas prices remain comparatively low during the projection period compared with historical prices, leading to increased use of this fuel across end-use sectors and increased liquefied natural gas exports</a:t>
            </a:r>
            <a:r>
              <a:rPr lang="en-US" dirty="0" smtClean="0"/>
              <a:t>.</a:t>
            </a:r>
            <a:endParaRPr lang="en-US" dirty="0"/>
          </a:p>
          <a:p>
            <a:pPr lvl="0"/>
            <a:r>
              <a:rPr lang="en-US" dirty="0"/>
              <a:t>The power sector experiences a notable shift in fuels used to generate electricity, driven in part by historically low natural gas prices. Increased natural gas-fired electricity generation; larger shares of intermittent renewables; and additional retirements of </a:t>
            </a:r>
            <a:r>
              <a:rPr lang="en-US" dirty="0" smtClean="0"/>
              <a:t>less economic existing </a:t>
            </a:r>
            <a:r>
              <a:rPr lang="en-US" dirty="0"/>
              <a:t>coal and nuclear </a:t>
            </a:r>
            <a:r>
              <a:rPr lang="en-US" dirty="0" smtClean="0"/>
              <a:t>plants occur </a:t>
            </a:r>
            <a:r>
              <a:rPr lang="en-US" dirty="0"/>
              <a:t>during the </a:t>
            </a:r>
            <a:r>
              <a:rPr lang="en-US" dirty="0" smtClean="0"/>
              <a:t>projection period.</a:t>
            </a:r>
            <a:endParaRPr lang="en-US" dirty="0"/>
          </a:p>
          <a:p>
            <a:r>
              <a:rPr lang="en-US" dirty="0" smtClean="0"/>
              <a:t>Increasing energy efficiency across end-use sectors keeps U.S. energy consumption relatively flat, even as the U.S. economy continues to expand. </a:t>
            </a:r>
          </a:p>
          <a:p>
            <a:endParaRPr lang="en-US" dirty="0"/>
          </a:p>
        </p:txBody>
      </p:sp>
      <p:sp>
        <p:nvSpPr>
          <p:cNvPr id="2" name="Title 1"/>
          <p:cNvSpPr>
            <a:spLocks noGrp="1"/>
          </p:cNvSpPr>
          <p:nvPr>
            <p:ph type="title"/>
          </p:nvPr>
        </p:nvSpPr>
        <p:spPr/>
        <p:txBody>
          <a:bodyPr/>
          <a:lstStyle/>
          <a:p>
            <a:r>
              <a:rPr lang="en-US" smtClean="0"/>
              <a:t>Key takeaways from the Reference case</a:t>
            </a:r>
            <a:endParaRPr lang="en-US" dirty="0"/>
          </a:p>
        </p:txBody>
      </p:sp>
      <p:sp>
        <p:nvSpPr>
          <p:cNvPr id="6" name="Slide Number Placeholder 2"/>
          <p:cNvSpPr>
            <a:spLocks noGrp="1"/>
          </p:cNvSpPr>
          <p:nvPr>
            <p:ph type="sldNum" sz="quarter" idx="4"/>
          </p:nvPr>
        </p:nvSpPr>
        <p:spPr/>
        <p:txBody>
          <a:bodyPr/>
          <a:lstStyle/>
          <a:p>
            <a:r>
              <a:rPr lang="en-US" dirty="0"/>
              <a:t>8</a:t>
            </a:r>
          </a:p>
        </p:txBody>
      </p:sp>
      <p:grpSp>
        <p:nvGrpSpPr>
          <p:cNvPr id="10" name="Group 9"/>
          <p:cNvGrpSpPr/>
          <p:nvPr/>
        </p:nvGrpSpPr>
        <p:grpSpPr>
          <a:xfrm>
            <a:off x="1295570" y="63335"/>
            <a:ext cx="7592950" cy="665276"/>
            <a:chOff x="1295570" y="63335"/>
            <a:chExt cx="7592950" cy="665276"/>
          </a:xfrm>
        </p:grpSpPr>
        <p:pic>
          <p:nvPicPr>
            <p:cNvPr id="11" name="Picture 10" descr="greyicon_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5308" y="133136"/>
              <a:ext cx="497959" cy="497959"/>
            </a:xfrm>
            <a:prstGeom prst="rect">
              <a:avLst/>
            </a:prstGeom>
          </p:spPr>
        </p:pic>
        <p:pic>
          <p:nvPicPr>
            <p:cNvPr id="12" name="Picture 11" descr="greyicon_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3261" y="131656"/>
              <a:ext cx="500919" cy="500919"/>
            </a:xfrm>
            <a:prstGeom prst="rect">
              <a:avLst/>
            </a:prstGeom>
          </p:spPr>
        </p:pic>
        <p:pic>
          <p:nvPicPr>
            <p:cNvPr id="13" name="Picture 12" descr="greyicon_5.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9754" y="131656"/>
              <a:ext cx="500919" cy="500919"/>
            </a:xfrm>
            <a:prstGeom prst="rect">
              <a:avLst/>
            </a:prstGeom>
          </p:spPr>
        </p:pic>
        <p:pic>
          <p:nvPicPr>
            <p:cNvPr id="14" name="Picture 13" descr="greyicon_6.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3066" y="104388"/>
              <a:ext cx="555454" cy="555454"/>
            </a:xfrm>
            <a:prstGeom prst="rect">
              <a:avLst/>
            </a:prstGeom>
          </p:spPr>
        </p:pic>
        <p:pic>
          <p:nvPicPr>
            <p:cNvPr id="15" name="Picture 14" descr="greyicon_7.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5570" y="131656"/>
              <a:ext cx="500918" cy="500918"/>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56795" y="78637"/>
              <a:ext cx="594312" cy="606957"/>
            </a:xfrm>
            <a:prstGeom prst="rect">
              <a:avLst/>
            </a:prstGeom>
          </p:spPr>
        </p:pic>
        <p:pic>
          <p:nvPicPr>
            <p:cNvPr id="17" name="Picture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59276" y="63335"/>
              <a:ext cx="651415" cy="665276"/>
            </a:xfrm>
            <a:prstGeom prst="rect">
              <a:avLst/>
            </a:prstGeom>
          </p:spPr>
        </p:pic>
        <p:pic>
          <p:nvPicPr>
            <p:cNvPr id="18" name="Picture 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54057" y="75762"/>
              <a:ext cx="599941" cy="612706"/>
            </a:xfrm>
            <a:prstGeom prst="rect">
              <a:avLst/>
            </a:prstGeom>
          </p:spPr>
        </p:pic>
      </p:grpSp>
    </p:spTree>
    <p:extLst>
      <p:ext uri="{BB962C8B-B14F-4D97-AF65-F5344CB8AC3E}">
        <p14:creationId xmlns:p14="http://schemas.microsoft.com/office/powerpoint/2010/main" val="385828804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normAutofit lnSpcReduction="10000"/>
          </a:bodyPr>
          <a:lstStyle/>
          <a:p>
            <a:pPr lvl="0"/>
            <a:r>
              <a:rPr lang="en-US" dirty="0" smtClean="0"/>
              <a:t>Although near-term electricity demand increases or decreases as a result of year-to-year weather fluctuations, long-term projections typically assume long-term average weather patterns.  As a result, economic growth tends to drive long-term demand trends offset by increases in energy efficiency.  The annual growth in electricity demand  averages about 1% throughout the projection period in the Reference case. </a:t>
            </a:r>
          </a:p>
          <a:p>
            <a:pPr lvl="0"/>
            <a:r>
              <a:rPr lang="en-US" dirty="0" smtClean="0"/>
              <a:t>Historically, electricity demand growth rates have slowed as new efficient devices and production processes replaced older, less-efficient appliances, heating, ventilation, cooling units, and capital equipment, even as the economy continued to grow.</a:t>
            </a:r>
          </a:p>
          <a:p>
            <a:pPr lvl="0"/>
            <a:r>
              <a:rPr lang="en-US" dirty="0" smtClean="0"/>
              <a:t>Average electricity growth rates in the High and Low Economic Growth cases vary the most from the Reference case. Electricity use in the High Economic Growth case grows about 0.2 percentage points faster on average as opposed to 0.2 percentage points slower in the Low Economic Growth case.</a:t>
            </a:r>
          </a:p>
          <a:p>
            <a:pPr lvl="0"/>
            <a:r>
              <a:rPr lang="en-US" dirty="0" smtClean="0"/>
              <a:t>The modest growth in projected electricity sales from 2018 to 2050 would be higher but for significant direct-use generation from rooftop photovoltaic (PV) systems primarily on residential and commercial buildings and combined heat and power systems in industrial and some commercial applications.</a:t>
            </a:r>
          </a:p>
          <a:p>
            <a:endParaRPr lang="en-US" dirty="0"/>
          </a:p>
        </p:txBody>
      </p:sp>
      <p:sp>
        <p:nvSpPr>
          <p:cNvPr id="4" name="Title 3"/>
          <p:cNvSpPr>
            <a:spLocks noGrp="1"/>
          </p:cNvSpPr>
          <p:nvPr>
            <p:ph type="title"/>
          </p:nvPr>
        </p:nvSpPr>
        <p:spPr/>
        <p:txBody>
          <a:bodyPr/>
          <a:lstStyle/>
          <a:p>
            <a:r>
              <a:rPr lang="en-US" smtClean="0"/>
              <a:t>—with increases occurring across all demand sectors</a:t>
            </a:r>
            <a:endParaRPr lang="en-US" dirty="0"/>
          </a:p>
        </p:txBody>
      </p:sp>
      <p:sp>
        <p:nvSpPr>
          <p:cNvPr id="2" name="Slide Number Placeholder 1"/>
          <p:cNvSpPr>
            <a:spLocks noGrp="1"/>
          </p:cNvSpPr>
          <p:nvPr>
            <p:ph type="sldNum" sz="quarter" idx="4"/>
          </p:nvPr>
        </p:nvSpPr>
        <p:spPr/>
        <p:txBody>
          <a:bodyPr/>
          <a:lstStyle/>
          <a:p>
            <a:fld id="{2D80C5C9-96E0-47EC-B500-37C5FE284639}" type="slidenum">
              <a:rPr lang="en-US" smtClean="0"/>
              <a:pPr/>
              <a:t>80</a:t>
            </a:fld>
            <a:endParaRPr lang="en-US" dirty="0"/>
          </a:p>
        </p:txBody>
      </p:sp>
      <p:grpSp>
        <p:nvGrpSpPr>
          <p:cNvPr id="5" name="Group 4"/>
          <p:cNvGrpSpPr/>
          <p:nvPr/>
        </p:nvGrpSpPr>
        <p:grpSpPr>
          <a:xfrm>
            <a:off x="282522" y="60070"/>
            <a:ext cx="8596846" cy="657333"/>
            <a:chOff x="282522" y="60070"/>
            <a:chExt cx="8596846" cy="657333"/>
          </a:xfrm>
        </p:grpSpPr>
        <p:pic>
          <p:nvPicPr>
            <p:cNvPr id="6" name="Picture 5" descr="greyicon_4.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7" name="Picture 6" descr="greyicon_5.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8" name="Picture 7" descr="greyicon_6.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9" name="Picture 8" descr="greyicon_7.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0" name="Picture 9">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1" name="Picture 10">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2" name="Picture 11">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3" name="Picture 12" descr="greyicon_1.png">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67443880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p:cNvGraphicFramePr>
            <a:graphicFrameLocks/>
          </p:cNvGraphicFramePr>
          <p:nvPr>
            <p:extLst>
              <p:ext uri="{D42A27DB-BD31-4B8C-83A1-F6EECF244321}">
                <p14:modId xmlns:p14="http://schemas.microsoft.com/office/powerpoint/2010/main" val="1259842577"/>
              </p:ext>
            </p:extLst>
          </p:nvPr>
        </p:nvGraphicFramePr>
        <p:xfrm>
          <a:off x="231820" y="1690434"/>
          <a:ext cx="3861616" cy="4489704"/>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p:cNvSpPr>
            <a:spLocks noGrp="1"/>
          </p:cNvSpPr>
          <p:nvPr>
            <p:ph type="sldNum" sz="quarter" idx="4"/>
          </p:nvPr>
        </p:nvSpPr>
        <p:spPr>
          <a:xfrm>
            <a:off x="8630817" y="6419088"/>
            <a:ext cx="522515" cy="365125"/>
          </a:xfrm>
        </p:spPr>
        <p:txBody>
          <a:bodyPr/>
          <a:lstStyle/>
          <a:p>
            <a:fld id="{2D80C5C9-96E0-47EC-B500-37C5FE284639}" type="slidenum">
              <a:rPr lang="en-US" smtClean="0"/>
              <a:pPr/>
              <a:t>81</a:t>
            </a:fld>
            <a:endParaRPr lang="en-US" dirty="0"/>
          </a:p>
        </p:txBody>
      </p:sp>
      <p:sp>
        <p:nvSpPr>
          <p:cNvPr id="6" name="Title 5"/>
          <p:cNvSpPr>
            <a:spLocks noGrp="1"/>
          </p:cNvSpPr>
          <p:nvPr>
            <p:ph type="title"/>
          </p:nvPr>
        </p:nvSpPr>
        <p:spPr/>
        <p:txBody>
          <a:bodyPr/>
          <a:lstStyle/>
          <a:p>
            <a:r>
              <a:rPr lang="en-US" dirty="0" smtClean="0"/>
              <a:t>The abundance of natural gas supports its growth in the electric generation </a:t>
            </a:r>
            <a:r>
              <a:rPr lang="en-US" dirty="0"/>
              <a:t>fuel </a:t>
            </a:r>
            <a:r>
              <a:rPr lang="en-US" dirty="0" smtClean="0"/>
              <a:t>mix—</a:t>
            </a:r>
            <a:endParaRPr lang="en-US" dirty="0"/>
          </a:p>
        </p:txBody>
      </p:sp>
      <p:graphicFrame>
        <p:nvGraphicFramePr>
          <p:cNvPr id="7" name="Chart 6"/>
          <p:cNvGraphicFramePr>
            <a:graphicFrameLocks/>
          </p:cNvGraphicFramePr>
          <p:nvPr>
            <p:extLst>
              <p:ext uri="{D42A27DB-BD31-4B8C-83A1-F6EECF244321}">
                <p14:modId xmlns:p14="http://schemas.microsoft.com/office/powerpoint/2010/main" val="1349201546"/>
              </p:ext>
            </p:extLst>
          </p:nvPr>
        </p:nvGraphicFramePr>
        <p:xfrm>
          <a:off x="6605899" y="1837346"/>
          <a:ext cx="2334901" cy="434279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p:cNvGraphicFramePr>
            <a:graphicFrameLocks/>
          </p:cNvGraphicFramePr>
          <p:nvPr>
            <p:extLst>
              <p:ext uri="{D42A27DB-BD31-4B8C-83A1-F6EECF244321}">
                <p14:modId xmlns:p14="http://schemas.microsoft.com/office/powerpoint/2010/main" val="303784605"/>
              </p:ext>
            </p:extLst>
          </p:nvPr>
        </p:nvGraphicFramePr>
        <p:xfrm>
          <a:off x="4129188" y="1837346"/>
          <a:ext cx="2288704" cy="4342792"/>
        </p:xfrm>
        <a:graphic>
          <a:graphicData uri="http://schemas.openxmlformats.org/drawingml/2006/chart">
            <c:chart xmlns:c="http://schemas.openxmlformats.org/drawingml/2006/chart" xmlns:r="http://schemas.openxmlformats.org/officeDocument/2006/relationships" r:id="rId4"/>
          </a:graphicData>
        </a:graphic>
      </p:graphicFrame>
      <p:grpSp>
        <p:nvGrpSpPr>
          <p:cNvPr id="8" name="Group 7"/>
          <p:cNvGrpSpPr/>
          <p:nvPr/>
        </p:nvGrpSpPr>
        <p:grpSpPr>
          <a:xfrm>
            <a:off x="282522" y="60070"/>
            <a:ext cx="8596846" cy="657333"/>
            <a:chOff x="282522" y="60070"/>
            <a:chExt cx="8596846" cy="657333"/>
          </a:xfrm>
        </p:grpSpPr>
        <p:pic>
          <p:nvPicPr>
            <p:cNvPr id="10" name="Picture 9" descr="greyicon_4.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11" name="Picture 10" descr="greyicon_5.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12" name="Picture 11" descr="greyicon_6.png">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4" name="Picture 13" descr="greyicon_7.png">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5" name="Picture 14">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6" name="Picture 15">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7" name="Picture 16">
              <a:hlinkClick r:id="" action="ppaction://noaction"/>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8" name="Picture 17" descr="greyicon_1.png">
              <a:hlinkClick r:id="rId12" action="ppaction://hlinksldjump"/>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148640026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noAutofit/>
          </a:bodyPr>
          <a:lstStyle/>
          <a:p>
            <a:pPr lvl="0"/>
            <a:r>
              <a:rPr lang="en-US" dirty="0" smtClean="0"/>
              <a:t>Persistent low natural gas prices have decreased the competitiveness of coal-fired power generation. The 2017 coal-fired generation level was only about three-fifths of its peak in 2005. With relatively low natural gas prices throughout the projection period in the Reference case, natural gas-fired generation grows steadily and remains the dominant fuel in the electric power sector through 2050.  </a:t>
            </a:r>
          </a:p>
          <a:p>
            <a:pPr lvl="0"/>
            <a:r>
              <a:rPr lang="en-US" dirty="0" smtClean="0"/>
              <a:t>Continued availability of renewable tax credits and declining capital costs for solar photovoltaic result in strong growth in non-hydro renewables generation.  Increased natural gas-fired generation and renewables additions result in coal-fired generation slightly decreasing in the Reference case.</a:t>
            </a:r>
          </a:p>
          <a:p>
            <a:pPr lvl="0"/>
            <a:r>
              <a:rPr lang="en-US" dirty="0" smtClean="0"/>
              <a:t>In the Low Oil and Gas Resource and Technology case, renewables emerge as the primary source of electricity generation.  Although higher natural gas prices increase utilization of the existing coal-fired generation fleet and prevent some coal-fired unit retirements, growth in coal-fired generation is muted by the lack of new capacity additions because of the relatively-high capital costs compared with other fuels.</a:t>
            </a:r>
          </a:p>
          <a:p>
            <a:pPr lvl="0"/>
            <a:r>
              <a:rPr lang="en-US" dirty="0" smtClean="0"/>
              <a:t>Lower projected natural gas prices in the High Oil and Gas Resource and Technology case support substantially higher natural gas-fired generation at the expense of renewables growth.  In addition, coal-fired generation by 2050 is 26% lower than projected in the Reference case.</a:t>
            </a:r>
          </a:p>
          <a:p>
            <a:endParaRPr lang="en-US" dirty="0"/>
          </a:p>
        </p:txBody>
      </p:sp>
      <p:sp>
        <p:nvSpPr>
          <p:cNvPr id="4" name="Title 3"/>
          <p:cNvSpPr>
            <a:spLocks noGrp="1"/>
          </p:cNvSpPr>
          <p:nvPr>
            <p:ph type="title"/>
          </p:nvPr>
        </p:nvSpPr>
        <p:spPr/>
        <p:txBody>
          <a:bodyPr/>
          <a:lstStyle/>
          <a:p>
            <a:r>
              <a:rPr lang="en-US" smtClean="0"/>
              <a:t>—but the results are sensitive to resource and price assumptions</a:t>
            </a:r>
            <a:endParaRPr lang="en-US" dirty="0"/>
          </a:p>
        </p:txBody>
      </p:sp>
      <p:sp>
        <p:nvSpPr>
          <p:cNvPr id="2" name="Slide Number Placeholder 1"/>
          <p:cNvSpPr>
            <a:spLocks noGrp="1"/>
          </p:cNvSpPr>
          <p:nvPr>
            <p:ph type="sldNum" sz="quarter" idx="4"/>
          </p:nvPr>
        </p:nvSpPr>
        <p:spPr>
          <a:xfrm>
            <a:off x="8636000" y="6419850"/>
            <a:ext cx="508000" cy="365125"/>
          </a:xfrm>
        </p:spPr>
        <p:txBody>
          <a:bodyPr/>
          <a:lstStyle/>
          <a:p>
            <a:fld id="{2D80C5C9-96E0-47EC-B500-37C5FE284639}" type="slidenum">
              <a:rPr lang="en-US" smtClean="0"/>
              <a:pPr/>
              <a:t>82</a:t>
            </a:fld>
            <a:endParaRPr lang="en-US" dirty="0"/>
          </a:p>
        </p:txBody>
      </p:sp>
      <p:grpSp>
        <p:nvGrpSpPr>
          <p:cNvPr id="5" name="Group 4"/>
          <p:cNvGrpSpPr/>
          <p:nvPr/>
        </p:nvGrpSpPr>
        <p:grpSpPr>
          <a:xfrm>
            <a:off x="282522" y="60070"/>
            <a:ext cx="8596846" cy="657333"/>
            <a:chOff x="282522" y="60070"/>
            <a:chExt cx="8596846" cy="657333"/>
          </a:xfrm>
        </p:grpSpPr>
        <p:pic>
          <p:nvPicPr>
            <p:cNvPr id="6" name="Picture 5" descr="greyicon_4.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7" name="Picture 6" descr="greyicon_5.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8" name="Picture 7" descr="greyicon_6.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9" name="Picture 8" descr="greyicon_7.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0" name="Picture 9">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1" name="Picture 10">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2" name="Picture 11">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3" name="Picture 12" descr="greyicon_1.png">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96294278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extLst/>
          </p:nvPr>
        </p:nvGraphicFramePr>
        <p:xfrm>
          <a:off x="238125" y="1690434"/>
          <a:ext cx="8695944" cy="4489704"/>
        </p:xfrm>
        <a:graphic>
          <a:graphicData uri="http://schemas.openxmlformats.org/drawingml/2006/chart">
            <c:chart xmlns:c="http://schemas.openxmlformats.org/drawingml/2006/chart" xmlns:r="http://schemas.openxmlformats.org/officeDocument/2006/relationships" r:id="rId2"/>
          </a:graphicData>
        </a:graphic>
      </p:graphicFrame>
      <p:sp>
        <p:nvSpPr>
          <p:cNvPr id="3" name="Slide Number Placeholder 2"/>
          <p:cNvSpPr>
            <a:spLocks noGrp="1"/>
          </p:cNvSpPr>
          <p:nvPr>
            <p:ph type="sldNum" sz="quarter" idx="4"/>
          </p:nvPr>
        </p:nvSpPr>
        <p:spPr/>
        <p:txBody>
          <a:bodyPr/>
          <a:lstStyle/>
          <a:p>
            <a:fld id="{2D80C5C9-96E0-47EC-B500-37C5FE284639}" type="slidenum">
              <a:rPr lang="en-US" smtClean="0"/>
              <a:pPr/>
              <a:t>83</a:t>
            </a:fld>
            <a:endParaRPr lang="en-US" dirty="0"/>
          </a:p>
        </p:txBody>
      </p:sp>
      <p:sp>
        <p:nvSpPr>
          <p:cNvPr id="7" name="Title 6"/>
          <p:cNvSpPr>
            <a:spLocks noGrp="1"/>
          </p:cNvSpPr>
          <p:nvPr>
            <p:ph type="title"/>
          </p:nvPr>
        </p:nvSpPr>
        <p:spPr/>
        <p:txBody>
          <a:bodyPr/>
          <a:lstStyle/>
          <a:p>
            <a:r>
              <a:rPr lang="en-US" dirty="0" smtClean="0"/>
              <a:t>Expected requirements for new generating capacity will be met by renewables and </a:t>
            </a:r>
            <a:r>
              <a:rPr lang="en-US" dirty="0"/>
              <a:t>natural </a:t>
            </a:r>
            <a:r>
              <a:rPr lang="en-US" dirty="0" smtClean="0"/>
              <a:t>gas—</a:t>
            </a:r>
            <a:endParaRPr lang="en-US" dirty="0"/>
          </a:p>
        </p:txBody>
      </p:sp>
      <p:grpSp>
        <p:nvGrpSpPr>
          <p:cNvPr id="6" name="Group 5"/>
          <p:cNvGrpSpPr/>
          <p:nvPr/>
        </p:nvGrpSpPr>
        <p:grpSpPr>
          <a:xfrm>
            <a:off x="282522" y="60070"/>
            <a:ext cx="8596846" cy="657333"/>
            <a:chOff x="282522" y="60070"/>
            <a:chExt cx="8596846" cy="657333"/>
          </a:xfrm>
        </p:grpSpPr>
        <p:pic>
          <p:nvPicPr>
            <p:cNvPr id="8" name="Picture 7" descr="greyicon_4.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9" name="Picture 8" descr="greyicon_5.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10" name="Picture 9" descr="greyicon_6.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1" name="Picture 10" descr="greyicon_7.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2" name="Picture 11">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3" name="Picture 12">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4" name="Picture 13">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5" name="Picture 14" descr="greyicon_1.png">
              <a:hlinkClick r:id="rId10" action="ppaction://hlinksldjump"/>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1341612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pPr lvl="0"/>
            <a:r>
              <a:rPr lang="en-US" dirty="0" smtClean="0"/>
              <a:t>In the Reference case, the United States adds 72 gigawatts (GW) of new wind and solar photovoltaic (PV) capacity between 2018 and 2021, motivated by declining capital costs and the availability of tax credits.</a:t>
            </a:r>
          </a:p>
          <a:p>
            <a:pPr lvl="0"/>
            <a:r>
              <a:rPr lang="en-US" dirty="0" smtClean="0"/>
              <a:t>New wind capacity additions continue at much lower levels after production tax credits expire in the early 2020s. Although the commercial solar Investment Tax Credits (ITC) decreases and the ITC for residential-owned systems expires, the growth in solar PV capacity continues through 2050 for both the utility-scale and small-scale applications because the cost of PV declines throughout the projection.</a:t>
            </a:r>
          </a:p>
          <a:p>
            <a:pPr lvl="0"/>
            <a:r>
              <a:rPr lang="en-US" dirty="0" smtClean="0"/>
              <a:t>Most electric generation capacity retirements occur by 2025 as a result of many regions that have surplus capacity and lower natural gas prices.  The retirements reflect both planned and additional projected retirements of coal-fired capacity.  On the other hand, new high-efficiency natural gas-fired combined-cycle and renewables generating capacity is added steadily through 2050 to meet growing electricity demand.</a:t>
            </a:r>
          </a:p>
          <a:p>
            <a:endParaRPr lang="en-US" dirty="0"/>
          </a:p>
        </p:txBody>
      </p:sp>
      <p:sp>
        <p:nvSpPr>
          <p:cNvPr id="4" name="Title 3"/>
          <p:cNvSpPr>
            <a:spLocks noGrp="1"/>
          </p:cNvSpPr>
          <p:nvPr>
            <p:ph type="title"/>
          </p:nvPr>
        </p:nvSpPr>
        <p:spPr/>
        <p:txBody>
          <a:bodyPr/>
          <a:lstStyle/>
          <a:p>
            <a:r>
              <a:rPr lang="en-US" smtClean="0"/>
              <a:t>—as a result of declining costs and competiveness of natural gas </a:t>
            </a:r>
            <a:endParaRPr lang="en-US" dirty="0"/>
          </a:p>
        </p:txBody>
      </p:sp>
      <p:sp>
        <p:nvSpPr>
          <p:cNvPr id="2" name="Slide Number Placeholder 1"/>
          <p:cNvSpPr>
            <a:spLocks noGrp="1"/>
          </p:cNvSpPr>
          <p:nvPr>
            <p:ph type="sldNum" sz="quarter" idx="4"/>
          </p:nvPr>
        </p:nvSpPr>
        <p:spPr>
          <a:xfrm>
            <a:off x="8636000" y="6419850"/>
            <a:ext cx="508000" cy="365125"/>
          </a:xfrm>
        </p:spPr>
        <p:txBody>
          <a:bodyPr/>
          <a:lstStyle/>
          <a:p>
            <a:fld id="{2D80C5C9-96E0-47EC-B500-37C5FE284639}" type="slidenum">
              <a:rPr lang="en-US" smtClean="0"/>
              <a:pPr/>
              <a:t>84</a:t>
            </a:fld>
            <a:endParaRPr lang="en-US" dirty="0"/>
          </a:p>
        </p:txBody>
      </p:sp>
      <p:grpSp>
        <p:nvGrpSpPr>
          <p:cNvPr id="5" name="Group 4"/>
          <p:cNvGrpSpPr/>
          <p:nvPr/>
        </p:nvGrpSpPr>
        <p:grpSpPr>
          <a:xfrm>
            <a:off x="282522" y="60070"/>
            <a:ext cx="8596846" cy="657333"/>
            <a:chOff x="282522" y="60070"/>
            <a:chExt cx="8596846" cy="657333"/>
          </a:xfrm>
        </p:grpSpPr>
        <p:pic>
          <p:nvPicPr>
            <p:cNvPr id="6" name="Picture 5" descr="greyicon_4.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7" name="Picture 6" descr="greyicon_5.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8" name="Picture 7" descr="greyicon_6.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9" name="Picture 8" descr="greyicon_7.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0" name="Picture 9">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1" name="Picture 10">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2" name="Picture 11">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3" name="Picture 12" descr="greyicon_1.png">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9736943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p:cNvGraphicFramePr>
          <p:nvPr>
            <p:extLst/>
          </p:nvPr>
        </p:nvGraphicFramePr>
        <p:xfrm>
          <a:off x="329698" y="1976849"/>
          <a:ext cx="8503920" cy="3566160"/>
        </p:xfrm>
        <a:graphic>
          <a:graphicData uri="http://schemas.openxmlformats.org/drawingml/2006/chart">
            <c:chart xmlns:c="http://schemas.openxmlformats.org/drawingml/2006/chart" xmlns:r="http://schemas.openxmlformats.org/officeDocument/2006/relationships" r:id="rId2"/>
          </a:graphicData>
        </a:graphic>
      </p:graphicFrame>
      <p:sp>
        <p:nvSpPr>
          <p:cNvPr id="3" name="Slide Number Placeholder 2"/>
          <p:cNvSpPr>
            <a:spLocks noGrp="1"/>
          </p:cNvSpPr>
          <p:nvPr>
            <p:ph type="sldNum" sz="quarter" idx="4"/>
          </p:nvPr>
        </p:nvSpPr>
        <p:spPr/>
        <p:txBody>
          <a:bodyPr/>
          <a:lstStyle/>
          <a:p>
            <a:fld id="{2D80C5C9-96E0-47EC-B500-37C5FE284639}" type="slidenum">
              <a:rPr lang="en-US" smtClean="0"/>
              <a:pPr/>
              <a:t>85</a:t>
            </a:fld>
            <a:endParaRPr lang="en-US" dirty="0"/>
          </a:p>
        </p:txBody>
      </p:sp>
      <p:sp>
        <p:nvSpPr>
          <p:cNvPr id="7" name="Title 6"/>
          <p:cNvSpPr>
            <a:spLocks noGrp="1"/>
          </p:cNvSpPr>
          <p:nvPr>
            <p:ph type="title"/>
          </p:nvPr>
        </p:nvSpPr>
        <p:spPr/>
        <p:txBody>
          <a:bodyPr/>
          <a:lstStyle/>
          <a:p>
            <a:r>
              <a:rPr lang="en-US" dirty="0" smtClean="0"/>
              <a:t>Long-term </a:t>
            </a:r>
            <a:r>
              <a:rPr lang="en-US" dirty="0"/>
              <a:t>trends in electricity generation are dominated by solar and natural gas-fired capacity </a:t>
            </a:r>
            <a:r>
              <a:rPr lang="en-US" dirty="0" smtClean="0"/>
              <a:t>additions— </a:t>
            </a:r>
            <a:endParaRPr lang="en-US" dirty="0"/>
          </a:p>
        </p:txBody>
      </p:sp>
      <p:graphicFrame>
        <p:nvGraphicFramePr>
          <p:cNvPr id="8" name="Chart 7"/>
          <p:cNvGraphicFramePr>
            <a:graphicFrameLocks/>
          </p:cNvGraphicFramePr>
          <p:nvPr>
            <p:extLst>
              <p:ext uri="{D42A27DB-BD31-4B8C-83A1-F6EECF244321}">
                <p14:modId xmlns:p14="http://schemas.microsoft.com/office/powerpoint/2010/main" val="2529982752"/>
              </p:ext>
            </p:extLst>
          </p:nvPr>
        </p:nvGraphicFramePr>
        <p:xfrm>
          <a:off x="329698" y="1976849"/>
          <a:ext cx="8503920" cy="3490160"/>
        </p:xfrm>
        <a:graphic>
          <a:graphicData uri="http://schemas.openxmlformats.org/drawingml/2006/chart">
            <c:chart xmlns:c="http://schemas.openxmlformats.org/drawingml/2006/chart" xmlns:r="http://schemas.openxmlformats.org/officeDocument/2006/relationships" r:id="rId3"/>
          </a:graphicData>
        </a:graphic>
      </p:graphicFrame>
      <p:grpSp>
        <p:nvGrpSpPr>
          <p:cNvPr id="9" name="Group 8"/>
          <p:cNvGrpSpPr/>
          <p:nvPr/>
        </p:nvGrpSpPr>
        <p:grpSpPr>
          <a:xfrm>
            <a:off x="282522" y="60070"/>
            <a:ext cx="8596846" cy="657333"/>
            <a:chOff x="282522" y="60070"/>
            <a:chExt cx="8596846" cy="657333"/>
          </a:xfrm>
        </p:grpSpPr>
        <p:pic>
          <p:nvPicPr>
            <p:cNvPr id="10" name="Picture 9" descr="greyicon_4.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11" name="Picture 10" descr="greyicon_5.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12" name="Picture 11" descr="greyicon_6.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3" name="Picture 12" descr="greyicon_7.png">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4" name="Picture 13">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5" name="Picture 14">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6" name="Picture 15">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7" name="Picture 16" descr="greyicon_1.png">
              <a:hlinkClick r:id="rId11" action="ppaction://hlinksldjump"/>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23734722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pPr lvl="0"/>
            <a:r>
              <a:rPr lang="en-US" dirty="0" smtClean="0"/>
              <a:t>In the Reference case, coal-fired generating capacity declines faster than coal-fired generation through 2050, with 101 gigawatts (GW) (or 42% of existing coal-fired capacity) projected to retire by 2050. For nuclear generators, 22 GW (22% of current nuclear capacity) retires by 2050 in the Reference case.</a:t>
            </a:r>
          </a:p>
          <a:p>
            <a:pPr lvl="0"/>
            <a:r>
              <a:rPr lang="en-US" dirty="0" smtClean="0"/>
              <a:t>From 2018 to 2021, wind builds play a more significant role in total capacity additions, accounting for 20% of the additions. Over time, solar generation grows for both the utility- and small-scale sectors. In the Reference case, 43% of total capacity additions through 2050 are solar photovoltaic capacity. </a:t>
            </a:r>
          </a:p>
          <a:p>
            <a:pPr lvl="0"/>
            <a:r>
              <a:rPr lang="en-US" dirty="0" smtClean="0"/>
              <a:t>In the Low Oil and Gas Resource and Technology case, the relatively higher natural gas prices support the build-out of wind and solar generating technologies instead of natural gas-fired additions. More total installed capacity is required because the wind and solar generator capacity factors are lower than for natural gas-fired combined-cycle units.</a:t>
            </a:r>
          </a:p>
          <a:p>
            <a:pPr lvl="0"/>
            <a:r>
              <a:rPr lang="en-US" dirty="0" smtClean="0"/>
              <a:t>Low natural gas prices resulting from higher-than-expected natural gas resources in the High Oil and Gas Resource and Technology case favor the installation of natural gas capacity (61% of the capacity added through 2050) instead of renewables (36% of capacity additions through 2050) and result in higher levels of coal and nuclear retirements compared with the Reference case.</a:t>
            </a:r>
            <a:endParaRPr lang="en-US" dirty="0"/>
          </a:p>
        </p:txBody>
      </p:sp>
      <p:sp>
        <p:nvSpPr>
          <p:cNvPr id="4" name="Title 3"/>
          <p:cNvSpPr>
            <a:spLocks noGrp="1"/>
          </p:cNvSpPr>
          <p:nvPr>
            <p:ph type="title"/>
          </p:nvPr>
        </p:nvSpPr>
        <p:spPr/>
        <p:txBody>
          <a:bodyPr/>
          <a:lstStyle/>
          <a:p>
            <a:r>
              <a:rPr lang="en-US" dirty="0" smtClean="0"/>
              <a:t>—with coal, nuclear, and less efficient natural gas generators contributing to capacity retirements</a:t>
            </a:r>
            <a:endParaRPr lang="en-US" dirty="0"/>
          </a:p>
        </p:txBody>
      </p:sp>
      <p:sp>
        <p:nvSpPr>
          <p:cNvPr id="2" name="Slide Number Placeholder 1"/>
          <p:cNvSpPr>
            <a:spLocks noGrp="1"/>
          </p:cNvSpPr>
          <p:nvPr>
            <p:ph type="sldNum" sz="quarter" idx="4"/>
          </p:nvPr>
        </p:nvSpPr>
        <p:spPr>
          <a:xfrm>
            <a:off x="8636000" y="6419850"/>
            <a:ext cx="508000" cy="365125"/>
          </a:xfrm>
        </p:spPr>
        <p:txBody>
          <a:bodyPr/>
          <a:lstStyle/>
          <a:p>
            <a:fld id="{2D80C5C9-96E0-47EC-B500-37C5FE284639}" type="slidenum">
              <a:rPr lang="en-US" smtClean="0"/>
              <a:pPr/>
              <a:t>86</a:t>
            </a:fld>
            <a:endParaRPr lang="en-US" dirty="0"/>
          </a:p>
        </p:txBody>
      </p:sp>
      <p:grpSp>
        <p:nvGrpSpPr>
          <p:cNvPr id="5" name="Group 4"/>
          <p:cNvGrpSpPr/>
          <p:nvPr/>
        </p:nvGrpSpPr>
        <p:grpSpPr>
          <a:xfrm>
            <a:off x="282522" y="60070"/>
            <a:ext cx="8596846" cy="657333"/>
            <a:chOff x="282522" y="60070"/>
            <a:chExt cx="8596846" cy="657333"/>
          </a:xfrm>
        </p:grpSpPr>
        <p:pic>
          <p:nvPicPr>
            <p:cNvPr id="6" name="Picture 5" descr="greyicon_4.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7" name="Picture 6" descr="greyicon_5.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8" name="Picture 7" descr="greyicon_6.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9" name="Picture 8" descr="greyicon_7.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0" name="Picture 9">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1" name="Picture 10">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2" name="Picture 11">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3" name="Picture 12" descr="greyicon_1.png">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10733543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p:cNvGraphicFramePr>
            <a:graphicFrameLocks/>
          </p:cNvGraphicFramePr>
          <p:nvPr>
            <p:extLst>
              <p:ext uri="{D42A27DB-BD31-4B8C-83A1-F6EECF244321}">
                <p14:modId xmlns:p14="http://schemas.microsoft.com/office/powerpoint/2010/main" val="4271638500"/>
              </p:ext>
            </p:extLst>
          </p:nvPr>
        </p:nvGraphicFramePr>
        <p:xfrm>
          <a:off x="4529271" y="1689100"/>
          <a:ext cx="4392479" cy="448970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a:graphicFrameLocks/>
          </p:cNvGraphicFramePr>
          <p:nvPr>
            <p:extLst>
              <p:ext uri="{D42A27DB-BD31-4B8C-83A1-F6EECF244321}">
                <p14:modId xmlns:p14="http://schemas.microsoft.com/office/powerpoint/2010/main" val="865834713"/>
              </p:ext>
            </p:extLst>
          </p:nvPr>
        </p:nvGraphicFramePr>
        <p:xfrm>
          <a:off x="231819" y="1690434"/>
          <a:ext cx="4297452" cy="4489704"/>
        </p:xfrm>
        <a:graphic>
          <a:graphicData uri="http://schemas.openxmlformats.org/drawingml/2006/chart">
            <c:chart xmlns:c="http://schemas.openxmlformats.org/drawingml/2006/chart" xmlns:r="http://schemas.openxmlformats.org/officeDocument/2006/relationships" r:id="rId3"/>
          </a:graphicData>
        </a:graphic>
      </p:graphicFrame>
      <p:sp>
        <p:nvSpPr>
          <p:cNvPr id="3" name="Slide Number Placeholder 2"/>
          <p:cNvSpPr>
            <a:spLocks noGrp="1"/>
          </p:cNvSpPr>
          <p:nvPr>
            <p:ph type="sldNum" sz="quarter" idx="4"/>
          </p:nvPr>
        </p:nvSpPr>
        <p:spPr/>
        <p:txBody>
          <a:bodyPr/>
          <a:lstStyle/>
          <a:p>
            <a:fld id="{2D80C5C9-96E0-47EC-B500-37C5FE284639}" type="slidenum">
              <a:rPr lang="en-US" smtClean="0"/>
              <a:pPr/>
              <a:t>87</a:t>
            </a:fld>
            <a:endParaRPr lang="en-US" dirty="0"/>
          </a:p>
        </p:txBody>
      </p:sp>
      <p:sp>
        <p:nvSpPr>
          <p:cNvPr id="5" name="Title 4"/>
          <p:cNvSpPr>
            <a:spLocks noGrp="1"/>
          </p:cNvSpPr>
          <p:nvPr>
            <p:ph type="title"/>
          </p:nvPr>
        </p:nvSpPr>
        <p:spPr>
          <a:xfrm>
            <a:off x="228600" y="758952"/>
            <a:ext cx="8699679" cy="755794"/>
          </a:xfrm>
        </p:spPr>
        <p:txBody>
          <a:bodyPr/>
          <a:lstStyle/>
          <a:p>
            <a:r>
              <a:rPr lang="en-US" dirty="0" smtClean="0"/>
              <a:t>Reference case electricity prices fall slightly, with dropping generation costs offset by rising transmission and </a:t>
            </a:r>
            <a:r>
              <a:rPr lang="en-US" dirty="0"/>
              <a:t>distribution </a:t>
            </a:r>
            <a:r>
              <a:rPr lang="en-US" dirty="0" smtClean="0"/>
              <a:t>costs—</a:t>
            </a:r>
            <a:endParaRPr lang="en-US" dirty="0"/>
          </a:p>
        </p:txBody>
      </p:sp>
      <p:grpSp>
        <p:nvGrpSpPr>
          <p:cNvPr id="7" name="Group 6"/>
          <p:cNvGrpSpPr/>
          <p:nvPr/>
        </p:nvGrpSpPr>
        <p:grpSpPr>
          <a:xfrm>
            <a:off x="282522" y="60070"/>
            <a:ext cx="8596846" cy="657333"/>
            <a:chOff x="282522" y="60070"/>
            <a:chExt cx="8596846" cy="657333"/>
          </a:xfrm>
        </p:grpSpPr>
        <p:pic>
          <p:nvPicPr>
            <p:cNvPr id="8" name="Picture 7" descr="greyicon_4.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9" name="Picture 8" descr="greyicon_5.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11" name="Picture 10" descr="greyicon_6.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2" name="Picture 11" descr="greyicon_7.png">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3" name="Picture 12">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4" name="Picture 13">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5" name="Picture 14">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6" name="Picture 15" descr="greyicon_1.png">
              <a:hlinkClick r:id="rId11" action="ppaction://hlinksldjump"/>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20212145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normAutofit lnSpcReduction="10000"/>
          </a:bodyPr>
          <a:lstStyle/>
          <a:p>
            <a:pPr lvl="0"/>
            <a:r>
              <a:rPr lang="en-US" dirty="0" smtClean="0"/>
              <a:t>Average electricity prices vary considerably across scenarios mainly because of the effect natural gas prices have on the projections.  By 2050, prices range from 9.7 cents/</a:t>
            </a:r>
            <a:r>
              <a:rPr lang="en-US" dirty="0" err="1" smtClean="0"/>
              <a:t>kilowatthours</a:t>
            </a:r>
            <a:r>
              <a:rPr lang="en-US" dirty="0" smtClean="0"/>
              <a:t> (kWh) to 11.6 cents/kWh across the High and Low Oil and Gas Resource and Technology cases.</a:t>
            </a:r>
          </a:p>
          <a:p>
            <a:pPr lvl="0"/>
            <a:r>
              <a:rPr lang="en-US" dirty="0" smtClean="0"/>
              <a:t>Generation costs, which account for the largest share of the price of electricity, decrease 15% from 2018 to 2050 in the Reference case. Generation costs in regulated markets (70% of the United States) reflect recovery of investment costs and fuel and operating costs. Investment costs decline over time as older capacity is retired and new, lower cost capacity is added. Fuel and operating costs are projected to remain flat as more efficient generators and renewables offsets long-term increases in fuel prices.</a:t>
            </a:r>
          </a:p>
          <a:p>
            <a:pPr lvl="0"/>
            <a:r>
              <a:rPr lang="en-US" dirty="0" smtClean="0"/>
              <a:t>Average electricity prices fall 4.2% from 2018 to 2022. This decline is driven by customer rebates from lower utility taxes associated with the Tax Cuts and Jobs Act of 2017, lower construction and operating costs of some new fossil and renewable plants, and the subsequent retirement of plants that were relatively more costly to operate.  </a:t>
            </a:r>
          </a:p>
          <a:p>
            <a:pPr lvl="0"/>
            <a:r>
              <a:rPr lang="en-US" dirty="0" smtClean="0"/>
              <a:t>In the Reference case, transmission and distribution costs increase by 18% and 24%, respectively, as a result of replacing aging infrastructure and upgrading the grid to integrate wind and solar capacity.</a:t>
            </a:r>
          </a:p>
          <a:p>
            <a:endParaRPr lang="en-US" dirty="0"/>
          </a:p>
        </p:txBody>
      </p:sp>
      <p:sp>
        <p:nvSpPr>
          <p:cNvPr id="4" name="Title 3"/>
          <p:cNvSpPr>
            <a:spLocks noGrp="1"/>
          </p:cNvSpPr>
          <p:nvPr>
            <p:ph type="title"/>
          </p:nvPr>
        </p:nvSpPr>
        <p:spPr/>
        <p:txBody>
          <a:bodyPr/>
          <a:lstStyle/>
          <a:p>
            <a:r>
              <a:rPr lang="en-US" smtClean="0"/>
              <a:t>—while generation costs vary across the resource cases that influence the generation mix</a:t>
            </a:r>
            <a:endParaRPr lang="en-US" dirty="0"/>
          </a:p>
        </p:txBody>
      </p:sp>
      <p:sp>
        <p:nvSpPr>
          <p:cNvPr id="2" name="Slide Number Placeholder 1"/>
          <p:cNvSpPr>
            <a:spLocks noGrp="1"/>
          </p:cNvSpPr>
          <p:nvPr>
            <p:ph type="sldNum" sz="quarter" idx="4"/>
          </p:nvPr>
        </p:nvSpPr>
        <p:spPr>
          <a:xfrm>
            <a:off x="8636000" y="6419850"/>
            <a:ext cx="508000" cy="365125"/>
          </a:xfrm>
        </p:spPr>
        <p:txBody>
          <a:bodyPr/>
          <a:lstStyle/>
          <a:p>
            <a:fld id="{2D80C5C9-96E0-47EC-B500-37C5FE284639}" type="slidenum">
              <a:rPr lang="en-US" smtClean="0"/>
              <a:pPr/>
              <a:t>88</a:t>
            </a:fld>
            <a:endParaRPr lang="en-US" dirty="0"/>
          </a:p>
        </p:txBody>
      </p:sp>
      <p:grpSp>
        <p:nvGrpSpPr>
          <p:cNvPr id="5" name="Group 4"/>
          <p:cNvGrpSpPr/>
          <p:nvPr/>
        </p:nvGrpSpPr>
        <p:grpSpPr>
          <a:xfrm>
            <a:off x="282522" y="60070"/>
            <a:ext cx="8596846" cy="657333"/>
            <a:chOff x="282522" y="60070"/>
            <a:chExt cx="8596846" cy="657333"/>
          </a:xfrm>
        </p:grpSpPr>
        <p:pic>
          <p:nvPicPr>
            <p:cNvPr id="6" name="Picture 5" descr="greyicon_4.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7" name="Picture 6" descr="greyicon_5.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8" name="Picture 7" descr="greyicon_6.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9" name="Picture 8" descr="greyicon_7.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0" name="Picture 9">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1" name="Picture 10">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2" name="Picture 11">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3" name="Picture 12" descr="greyicon_1.png">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13065016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a:graphicFrameLocks/>
          </p:cNvGraphicFramePr>
          <p:nvPr>
            <p:extLst/>
          </p:nvPr>
        </p:nvGraphicFramePr>
        <p:xfrm>
          <a:off x="235331" y="1689099"/>
          <a:ext cx="8607586" cy="433265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hart 12"/>
          <p:cNvGraphicFramePr>
            <a:graphicFrameLocks/>
          </p:cNvGraphicFramePr>
          <p:nvPr>
            <p:extLst/>
          </p:nvPr>
        </p:nvGraphicFramePr>
        <p:xfrm>
          <a:off x="3233589" y="2196010"/>
          <a:ext cx="2525254" cy="202952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p:cNvGraphicFramePr>
            <a:graphicFrameLocks/>
          </p:cNvGraphicFramePr>
          <p:nvPr>
            <p:extLst/>
          </p:nvPr>
        </p:nvGraphicFramePr>
        <p:xfrm>
          <a:off x="5921925" y="4033996"/>
          <a:ext cx="2552407" cy="1934097"/>
        </p:xfrm>
        <a:graphic>
          <a:graphicData uri="http://schemas.openxmlformats.org/drawingml/2006/chart">
            <c:chart xmlns:c="http://schemas.openxmlformats.org/drawingml/2006/chart" xmlns:r="http://schemas.openxmlformats.org/officeDocument/2006/relationships" r:id="rId4"/>
          </a:graphicData>
        </a:graphic>
      </p:graphicFrame>
      <p:sp>
        <p:nvSpPr>
          <p:cNvPr id="3" name="Slide Number Placeholder 2"/>
          <p:cNvSpPr>
            <a:spLocks noGrp="1"/>
          </p:cNvSpPr>
          <p:nvPr>
            <p:ph type="sldNum" sz="quarter" idx="4"/>
          </p:nvPr>
        </p:nvSpPr>
        <p:spPr/>
        <p:txBody>
          <a:bodyPr/>
          <a:lstStyle/>
          <a:p>
            <a:fld id="{2D80C5C9-96E0-47EC-B500-37C5FE284639}" type="slidenum">
              <a:rPr lang="en-US" smtClean="0"/>
              <a:pPr/>
              <a:t>89</a:t>
            </a:fld>
            <a:endParaRPr lang="en-US" dirty="0"/>
          </a:p>
        </p:txBody>
      </p:sp>
      <p:sp>
        <p:nvSpPr>
          <p:cNvPr id="7" name="Title 6"/>
          <p:cNvSpPr>
            <a:spLocks noGrp="1"/>
          </p:cNvSpPr>
          <p:nvPr>
            <p:ph type="title"/>
          </p:nvPr>
        </p:nvSpPr>
        <p:spPr/>
        <p:txBody>
          <a:bodyPr/>
          <a:lstStyle/>
          <a:p>
            <a:r>
              <a:rPr lang="en-US" dirty="0"/>
              <a:t>Combined-cycle and solar photovoltaic are the most economically attractive generating technologies—</a:t>
            </a:r>
          </a:p>
        </p:txBody>
      </p:sp>
      <p:graphicFrame>
        <p:nvGraphicFramePr>
          <p:cNvPr id="9" name="Chart 8"/>
          <p:cNvGraphicFramePr>
            <a:graphicFrameLocks/>
          </p:cNvGraphicFramePr>
          <p:nvPr>
            <p:extLst/>
          </p:nvPr>
        </p:nvGraphicFramePr>
        <p:xfrm>
          <a:off x="899472" y="2285573"/>
          <a:ext cx="2383788" cy="197390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5" name="Chart 14"/>
          <p:cNvGraphicFramePr>
            <a:graphicFrameLocks/>
          </p:cNvGraphicFramePr>
          <p:nvPr>
            <p:extLst/>
          </p:nvPr>
        </p:nvGraphicFramePr>
        <p:xfrm>
          <a:off x="843415" y="4035255"/>
          <a:ext cx="2389488" cy="1986495"/>
        </p:xfrm>
        <a:graphic>
          <a:graphicData uri="http://schemas.openxmlformats.org/drawingml/2006/chart">
            <c:chart xmlns:c="http://schemas.openxmlformats.org/drawingml/2006/chart" xmlns:r="http://schemas.openxmlformats.org/officeDocument/2006/relationships" r:id="rId6"/>
          </a:graphicData>
        </a:graphic>
      </p:graphicFrame>
      <p:sp>
        <p:nvSpPr>
          <p:cNvPr id="16" name="TextBox 6"/>
          <p:cNvSpPr txBox="1"/>
          <p:nvPr/>
        </p:nvSpPr>
        <p:spPr>
          <a:xfrm>
            <a:off x="837365" y="6077147"/>
            <a:ext cx="4791075" cy="257175"/>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200" dirty="0"/>
              <a:t>Note: </a:t>
            </a:r>
            <a:r>
              <a:rPr lang="en-US" sz="1200" dirty="0">
                <a:solidFill>
                  <a:schemeClr val="dk1"/>
                </a:solidFill>
                <a:effectLst/>
              </a:rPr>
              <a:t>See more information in </a:t>
            </a:r>
            <a:r>
              <a:rPr lang="en-US" sz="1200" u="sng" dirty="0">
                <a:solidFill>
                  <a:schemeClr val="dk1"/>
                </a:solidFill>
                <a:effectLst/>
                <a:hlinkClick r:id="rId7"/>
              </a:rPr>
              <a:t>EIA’s LCOE/LACE report </a:t>
            </a:r>
            <a:r>
              <a:rPr lang="en-US" sz="1200" dirty="0">
                <a:solidFill>
                  <a:schemeClr val="dk1"/>
                </a:solidFill>
                <a:effectLst/>
              </a:rPr>
              <a:t>on EIA.gov</a:t>
            </a:r>
            <a:endParaRPr lang="en-US" sz="1200" dirty="0"/>
          </a:p>
        </p:txBody>
      </p:sp>
      <p:grpSp>
        <p:nvGrpSpPr>
          <p:cNvPr id="10" name="Group 9"/>
          <p:cNvGrpSpPr/>
          <p:nvPr/>
        </p:nvGrpSpPr>
        <p:grpSpPr>
          <a:xfrm>
            <a:off x="282522" y="60070"/>
            <a:ext cx="8596846" cy="657333"/>
            <a:chOff x="282522" y="60070"/>
            <a:chExt cx="8596846" cy="657333"/>
          </a:xfrm>
        </p:grpSpPr>
        <p:pic>
          <p:nvPicPr>
            <p:cNvPr id="14" name="Picture 13" descr="greyicon_4.png">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17" name="Picture 16" descr="greyicon_5.png">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18" name="Picture 17" descr="greyicon_6.png">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9" name="Picture 18" descr="greyicon_7.png">
              <a:hlinkClick r:id="" action="ppaction://noaction"/>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20" name="Picture 19">
              <a:hlinkClick r:id="" action="ppaction://noaction"/>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21" name="Picture 20">
              <a:hlinkClick r:id="" action="ppaction://noaction"/>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22" name="Picture 21">
              <a:hlinkClick r:id="" action="ppaction://noaction"/>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23" name="Picture 22" descr="greyicon_1.png">
              <a:hlinkClick r:id="rId15" action="ppaction://hlinksldjump"/>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2274714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2D80C5C9-96E0-47EC-B500-37C5FE284639}" type="slidenum">
              <a:rPr lang="en-US" smtClean="0"/>
              <a:pPr/>
              <a:t>9</a:t>
            </a:fld>
            <a:endParaRPr lang="en-US" dirty="0"/>
          </a:p>
        </p:txBody>
      </p:sp>
      <p:sp>
        <p:nvSpPr>
          <p:cNvPr id="5" name="Title 4"/>
          <p:cNvSpPr>
            <a:spLocks noGrp="1"/>
          </p:cNvSpPr>
          <p:nvPr>
            <p:ph type="title"/>
          </p:nvPr>
        </p:nvSpPr>
        <p:spPr/>
        <p:txBody>
          <a:bodyPr/>
          <a:lstStyle/>
          <a:p>
            <a:r>
              <a:rPr lang="en-US" dirty="0"/>
              <a:t>The United States becomes a net energy exporter after 2020 in the Reference case—</a:t>
            </a:r>
          </a:p>
        </p:txBody>
      </p:sp>
      <p:grpSp>
        <p:nvGrpSpPr>
          <p:cNvPr id="2" name="Group 1"/>
          <p:cNvGrpSpPr/>
          <p:nvPr/>
        </p:nvGrpSpPr>
        <p:grpSpPr>
          <a:xfrm>
            <a:off x="1295570" y="63335"/>
            <a:ext cx="7592950" cy="665276"/>
            <a:chOff x="1295570" y="63335"/>
            <a:chExt cx="7592950" cy="665276"/>
          </a:xfrm>
        </p:grpSpPr>
        <p:pic>
          <p:nvPicPr>
            <p:cNvPr id="8" name="Picture 7" descr="greyicon_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5308" y="133136"/>
              <a:ext cx="497959" cy="497959"/>
            </a:xfrm>
            <a:prstGeom prst="rect">
              <a:avLst/>
            </a:prstGeom>
          </p:spPr>
        </p:pic>
        <p:pic>
          <p:nvPicPr>
            <p:cNvPr id="11" name="Picture 10" descr="greyicon_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3261" y="131656"/>
              <a:ext cx="500919" cy="500919"/>
            </a:xfrm>
            <a:prstGeom prst="rect">
              <a:avLst/>
            </a:prstGeom>
          </p:spPr>
        </p:pic>
        <p:pic>
          <p:nvPicPr>
            <p:cNvPr id="12" name="Picture 11" descr="greyicon_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9754" y="131656"/>
              <a:ext cx="500919" cy="500919"/>
            </a:xfrm>
            <a:prstGeom prst="rect">
              <a:avLst/>
            </a:prstGeom>
          </p:spPr>
        </p:pic>
        <p:pic>
          <p:nvPicPr>
            <p:cNvPr id="13" name="Picture 12" descr="greyicon_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3066" y="104388"/>
              <a:ext cx="555454" cy="555454"/>
            </a:xfrm>
            <a:prstGeom prst="rect">
              <a:avLst/>
            </a:prstGeom>
          </p:spPr>
        </p:pic>
        <p:pic>
          <p:nvPicPr>
            <p:cNvPr id="14" name="Picture 13" descr="greyicon_7.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570" y="131656"/>
              <a:ext cx="500918" cy="500918"/>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56795" y="78637"/>
              <a:ext cx="594312" cy="606957"/>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9276" y="63335"/>
              <a:ext cx="651415" cy="665276"/>
            </a:xfrm>
            <a:prstGeom prst="rect">
              <a:avLst/>
            </a:prstGeom>
          </p:spPr>
        </p:pic>
        <p:pic>
          <p:nvPicPr>
            <p:cNvPr id="17" name="Picture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4057" y="75762"/>
              <a:ext cx="599941" cy="612706"/>
            </a:xfrm>
            <a:prstGeom prst="rect">
              <a:avLst/>
            </a:prstGeom>
          </p:spPr>
        </p:pic>
      </p:grpSp>
      <p:graphicFrame>
        <p:nvGraphicFramePr>
          <p:cNvPr id="18" name="Content Placeholder 17"/>
          <p:cNvGraphicFramePr>
            <a:graphicFrameLocks noGrp="1"/>
          </p:cNvGraphicFramePr>
          <p:nvPr>
            <p:ph sz="quarter" idx="12"/>
            <p:extLst/>
          </p:nvPr>
        </p:nvGraphicFramePr>
        <p:xfrm>
          <a:off x="238125" y="1689100"/>
          <a:ext cx="4105275" cy="4491038"/>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9" name="Content Placeholder 18"/>
          <p:cNvGraphicFramePr>
            <a:graphicFrameLocks noGrp="1"/>
          </p:cNvGraphicFramePr>
          <p:nvPr>
            <p:ph sz="quarter" idx="13"/>
            <p:extLst/>
          </p:nvPr>
        </p:nvGraphicFramePr>
        <p:xfrm>
          <a:off x="4816475" y="1689100"/>
          <a:ext cx="4105275" cy="4491038"/>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29869206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normAutofit lnSpcReduction="10000"/>
          </a:bodyPr>
          <a:lstStyle/>
          <a:p>
            <a:pPr lvl="0"/>
            <a:r>
              <a:rPr lang="en-US" dirty="0" smtClean="0"/>
              <a:t>The </a:t>
            </a:r>
            <a:r>
              <a:rPr lang="en-US" dirty="0" err="1" smtClean="0"/>
              <a:t>levelized</a:t>
            </a:r>
            <a:r>
              <a:rPr lang="en-US" dirty="0" smtClean="0"/>
              <a:t> cost of electricity (LCOE) indicates the average revenue per unit of generation needed for a generating plant to be economically viable. When compared with the </a:t>
            </a:r>
            <a:r>
              <a:rPr lang="en-US" dirty="0" err="1" smtClean="0"/>
              <a:t>levelized</a:t>
            </a:r>
            <a:r>
              <a:rPr lang="en-US" dirty="0" smtClean="0"/>
              <a:t> avoided cost of electricity (LACE), or expected average revenue realized by that plant, a rough estimate of economic viability for that generating technology can be determined.</a:t>
            </a:r>
          </a:p>
          <a:p>
            <a:pPr lvl="0"/>
            <a:r>
              <a:rPr lang="en-US" dirty="0" smtClean="0"/>
              <a:t>The solid, colored points on the figure demonstrate that projects tend to be built in regions where value (LACE) exceeds costs (LCOE).  Expected revenues from advanced natural gas-fired combined-cycle and solar photovoltaic generating technologies are generally greater than or equal to projected costs across the most electricity market regions in 2023.  Correspondingly, these two technologies show the greatest projected growth through the middle of the next decade.</a:t>
            </a:r>
          </a:p>
          <a:p>
            <a:pPr lvl="0"/>
            <a:r>
              <a:rPr lang="en-US" dirty="0" smtClean="0"/>
              <a:t>The figure indicates a few regions where the value of wind is approaching costs, and these regions see new wind capacity builds, primarily in advance of the phase-out of the production tax credit (PTC), through the early part of the next decade.  However, the potential wind sites with the most favorable value-to-cost ratios are largely exploited before the PTC expires, with a several-years lag needed for wind values to recover.  Markets for wind rebound faster under conditions with higher natural gas prices or faster growth in electricity demand.</a:t>
            </a:r>
            <a:endParaRPr lang="en-US" dirty="0"/>
          </a:p>
        </p:txBody>
      </p:sp>
      <p:sp>
        <p:nvSpPr>
          <p:cNvPr id="4" name="Title 3"/>
          <p:cNvSpPr>
            <a:spLocks noGrp="1"/>
          </p:cNvSpPr>
          <p:nvPr>
            <p:ph type="title"/>
          </p:nvPr>
        </p:nvSpPr>
        <p:spPr/>
        <p:txBody>
          <a:bodyPr/>
          <a:lstStyle/>
          <a:p>
            <a:r>
              <a:rPr lang="en-US" dirty="0" smtClean="0"/>
              <a:t>—when considering the overall cost to build and operate a plant and the value of the plant to the power system </a:t>
            </a:r>
            <a:endParaRPr lang="en-US" dirty="0"/>
          </a:p>
        </p:txBody>
      </p:sp>
      <p:sp>
        <p:nvSpPr>
          <p:cNvPr id="2" name="Slide Number Placeholder 1"/>
          <p:cNvSpPr>
            <a:spLocks noGrp="1"/>
          </p:cNvSpPr>
          <p:nvPr>
            <p:ph type="sldNum" sz="quarter" idx="4"/>
          </p:nvPr>
        </p:nvSpPr>
        <p:spPr>
          <a:xfrm>
            <a:off x="8636000" y="6419850"/>
            <a:ext cx="508000" cy="365125"/>
          </a:xfrm>
        </p:spPr>
        <p:txBody>
          <a:bodyPr/>
          <a:lstStyle/>
          <a:p>
            <a:fld id="{2D80C5C9-96E0-47EC-B500-37C5FE284639}" type="slidenum">
              <a:rPr lang="en-US" smtClean="0"/>
              <a:pPr/>
              <a:t>90</a:t>
            </a:fld>
            <a:endParaRPr lang="en-US" dirty="0"/>
          </a:p>
        </p:txBody>
      </p:sp>
      <p:grpSp>
        <p:nvGrpSpPr>
          <p:cNvPr id="8" name="Group 7"/>
          <p:cNvGrpSpPr/>
          <p:nvPr/>
        </p:nvGrpSpPr>
        <p:grpSpPr>
          <a:xfrm>
            <a:off x="282522" y="60070"/>
            <a:ext cx="8596846" cy="657333"/>
            <a:chOff x="282522" y="60070"/>
            <a:chExt cx="8596846" cy="657333"/>
          </a:xfrm>
        </p:grpSpPr>
        <p:pic>
          <p:nvPicPr>
            <p:cNvPr id="9" name="Picture 8" descr="greyicon_4.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10" name="Picture 9" descr="greyicon_5.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11" name="Picture 10" descr="greyicon_6.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2" name="Picture 11" descr="greyicon_7.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3" name="Picture 12">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4" name="Picture 13">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5" name="Picture 14">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6" name="Picture 15" descr="greyicon_1.png">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25931848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p:cNvGraphicFramePr>
          <p:nvPr>
            <p:extLst>
              <p:ext uri="{D42A27DB-BD31-4B8C-83A1-F6EECF244321}">
                <p14:modId xmlns:p14="http://schemas.microsoft.com/office/powerpoint/2010/main" val="20671328"/>
              </p:ext>
            </p:extLst>
          </p:nvPr>
        </p:nvGraphicFramePr>
        <p:xfrm>
          <a:off x="238125" y="1689100"/>
          <a:ext cx="8695944" cy="4489704"/>
        </p:xfrm>
        <a:graphic>
          <a:graphicData uri="http://schemas.openxmlformats.org/drawingml/2006/chart">
            <c:chart xmlns:c="http://schemas.openxmlformats.org/drawingml/2006/chart" xmlns:r="http://schemas.openxmlformats.org/officeDocument/2006/relationships" r:id="rId2"/>
          </a:graphicData>
        </a:graphic>
      </p:graphicFrame>
      <p:sp>
        <p:nvSpPr>
          <p:cNvPr id="3" name="Slide Number Placeholder 2"/>
          <p:cNvSpPr>
            <a:spLocks noGrp="1"/>
          </p:cNvSpPr>
          <p:nvPr>
            <p:ph type="sldNum" sz="quarter" idx="4"/>
          </p:nvPr>
        </p:nvSpPr>
        <p:spPr/>
        <p:txBody>
          <a:bodyPr/>
          <a:lstStyle/>
          <a:p>
            <a:fld id="{2D80C5C9-96E0-47EC-B500-37C5FE284639}" type="slidenum">
              <a:rPr lang="en-US" smtClean="0"/>
              <a:pPr/>
              <a:t>91</a:t>
            </a:fld>
            <a:endParaRPr lang="en-US" dirty="0"/>
          </a:p>
        </p:txBody>
      </p:sp>
      <p:sp>
        <p:nvSpPr>
          <p:cNvPr id="4" name="Title 3"/>
          <p:cNvSpPr>
            <a:spLocks noGrp="1"/>
          </p:cNvSpPr>
          <p:nvPr>
            <p:ph type="title"/>
          </p:nvPr>
        </p:nvSpPr>
        <p:spPr/>
        <p:txBody>
          <a:bodyPr/>
          <a:lstStyle/>
          <a:p>
            <a:r>
              <a:rPr lang="en-US" dirty="0"/>
              <a:t>Increases in renewables generation is led by solar and wind</a:t>
            </a:r>
            <a:r>
              <a:rPr lang="en-US" dirty="0" smtClean="0"/>
              <a:t>— </a:t>
            </a:r>
            <a:endParaRPr lang="en-US" dirty="0"/>
          </a:p>
        </p:txBody>
      </p:sp>
      <p:grpSp>
        <p:nvGrpSpPr>
          <p:cNvPr id="5" name="Group 4"/>
          <p:cNvGrpSpPr/>
          <p:nvPr/>
        </p:nvGrpSpPr>
        <p:grpSpPr>
          <a:xfrm>
            <a:off x="282522" y="60070"/>
            <a:ext cx="8596846" cy="657333"/>
            <a:chOff x="282522" y="60070"/>
            <a:chExt cx="8596846" cy="657333"/>
          </a:xfrm>
        </p:grpSpPr>
        <p:pic>
          <p:nvPicPr>
            <p:cNvPr id="7" name="Picture 6" descr="greyicon_4.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8" name="Picture 7" descr="greyicon_5.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9" name="Picture 8" descr="greyicon_6.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0" name="Picture 9" descr="greyicon_7.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1" name="Picture 10">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2" name="Picture 11">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3" name="Picture 12">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4" name="Picture 13" descr="greyicon_1.png">
              <a:hlinkClick r:id="rId10" action="ppaction://hlinksldjump"/>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6646533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normAutofit lnSpcReduction="10000"/>
          </a:bodyPr>
          <a:lstStyle/>
          <a:p>
            <a:pPr lvl="0"/>
            <a:r>
              <a:rPr lang="en-US" dirty="0" smtClean="0"/>
              <a:t>Renewables generation increases more than 130% through the end of the projection period in the Reference case, reaching nearly 1,700 billion </a:t>
            </a:r>
            <a:r>
              <a:rPr lang="en-US" dirty="0" err="1" smtClean="0"/>
              <a:t>kilowatthours</a:t>
            </a:r>
            <a:r>
              <a:rPr lang="en-US" dirty="0" smtClean="0"/>
              <a:t> (</a:t>
            </a:r>
            <a:r>
              <a:rPr lang="en-US" dirty="0" err="1" smtClean="0"/>
              <a:t>BkWh</a:t>
            </a:r>
            <a:r>
              <a:rPr lang="en-US" dirty="0" smtClean="0"/>
              <a:t>) by 2050.</a:t>
            </a:r>
          </a:p>
          <a:p>
            <a:pPr lvl="0"/>
            <a:r>
              <a:rPr lang="en-US" dirty="0" smtClean="0"/>
              <a:t>Increases in wind and solar generation lead the growth in renewables generation throughout the projection period across all cases, accounting for nearly 900 </a:t>
            </a:r>
            <a:r>
              <a:rPr lang="en-US" dirty="0" err="1" smtClean="0"/>
              <a:t>BkWh</a:t>
            </a:r>
            <a:r>
              <a:rPr lang="en-US" dirty="0" smtClean="0"/>
              <a:t> (about 90%) of total renewables growth in the Reference case.</a:t>
            </a:r>
          </a:p>
          <a:p>
            <a:pPr lvl="0"/>
            <a:r>
              <a:rPr lang="en-US" dirty="0" smtClean="0"/>
              <a:t>The extended tax credits account for much of the accelerated growth in the near term. Solar photovoltaic (PV) growth continues through the projection period as a result of solar PV costs continuing to decrease.</a:t>
            </a:r>
          </a:p>
          <a:p>
            <a:pPr lvl="0"/>
            <a:r>
              <a:rPr lang="en-US" dirty="0" smtClean="0"/>
              <a:t>In the High Oil and Gas Resource and Technology case, low natural gas prices limit the growth of renewables in favor of natural gas-fired generation. Renewables generation is nearly 350 </a:t>
            </a:r>
            <a:r>
              <a:rPr lang="en-US" dirty="0" err="1" smtClean="0"/>
              <a:t>BkWh</a:t>
            </a:r>
            <a:r>
              <a:rPr lang="en-US" dirty="0" smtClean="0"/>
              <a:t> lower than in the Reference case in 2050, but this increase is still more than 60% higher than 2018 levels.</a:t>
            </a:r>
          </a:p>
          <a:p>
            <a:pPr lvl="0"/>
            <a:r>
              <a:rPr lang="en-US" dirty="0" smtClean="0"/>
              <a:t>In the Low Economic Growth case, electricity demand is lower than in the Reference case. Because renewables are a marginal source of new capacity additions, this lower level of demand results in nearly 200 </a:t>
            </a:r>
            <a:r>
              <a:rPr lang="en-US" dirty="0" err="1" smtClean="0"/>
              <a:t>BkWh</a:t>
            </a:r>
            <a:r>
              <a:rPr lang="en-US" dirty="0" smtClean="0"/>
              <a:t> less renewables generation by 2050 compared with the Reference case.</a:t>
            </a:r>
          </a:p>
          <a:p>
            <a:endParaRPr lang="en-US" dirty="0"/>
          </a:p>
        </p:txBody>
      </p:sp>
      <p:sp>
        <p:nvSpPr>
          <p:cNvPr id="4" name="Title 3"/>
          <p:cNvSpPr>
            <a:spLocks noGrp="1"/>
          </p:cNvSpPr>
          <p:nvPr>
            <p:ph type="title"/>
          </p:nvPr>
        </p:nvSpPr>
        <p:spPr/>
        <p:txBody>
          <a:bodyPr/>
          <a:lstStyle/>
          <a:p>
            <a:r>
              <a:rPr lang="en-US" smtClean="0"/>
              <a:t>—which grows most quickly in the High Economic Growth and Low Oil and Gas Resource and Technology cases</a:t>
            </a:r>
            <a:endParaRPr lang="en-US" dirty="0"/>
          </a:p>
        </p:txBody>
      </p:sp>
      <p:sp>
        <p:nvSpPr>
          <p:cNvPr id="2" name="Slide Number Placeholder 1"/>
          <p:cNvSpPr>
            <a:spLocks noGrp="1"/>
          </p:cNvSpPr>
          <p:nvPr>
            <p:ph type="sldNum" sz="quarter" idx="4"/>
          </p:nvPr>
        </p:nvSpPr>
        <p:spPr>
          <a:xfrm>
            <a:off x="8636000" y="6419850"/>
            <a:ext cx="508000" cy="365125"/>
          </a:xfrm>
        </p:spPr>
        <p:txBody>
          <a:bodyPr/>
          <a:lstStyle/>
          <a:p>
            <a:fld id="{2D80C5C9-96E0-47EC-B500-37C5FE284639}" type="slidenum">
              <a:rPr lang="en-US" smtClean="0"/>
              <a:pPr/>
              <a:t>92</a:t>
            </a:fld>
            <a:endParaRPr lang="en-US" dirty="0"/>
          </a:p>
        </p:txBody>
      </p:sp>
      <p:grpSp>
        <p:nvGrpSpPr>
          <p:cNvPr id="5" name="Group 4"/>
          <p:cNvGrpSpPr/>
          <p:nvPr/>
        </p:nvGrpSpPr>
        <p:grpSpPr>
          <a:xfrm>
            <a:off x="282522" y="60070"/>
            <a:ext cx="8596846" cy="657333"/>
            <a:chOff x="282522" y="60070"/>
            <a:chExt cx="8596846" cy="657333"/>
          </a:xfrm>
        </p:grpSpPr>
        <p:pic>
          <p:nvPicPr>
            <p:cNvPr id="6" name="Picture 5" descr="greyicon_4.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7" name="Picture 6" descr="greyicon_5.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8" name="Picture 7" descr="greyicon_6.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9" name="Picture 8" descr="greyicon_7.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0" name="Picture 9">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1" name="Picture 10">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2" name="Picture 11">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3" name="Picture 12" descr="greyicon_1.png">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33778173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extLst>
              <p:ext uri="{D42A27DB-BD31-4B8C-83A1-F6EECF244321}">
                <p14:modId xmlns:p14="http://schemas.microsoft.com/office/powerpoint/2010/main" val="3525852566"/>
              </p:ext>
            </p:extLst>
          </p:nvPr>
        </p:nvGraphicFramePr>
        <p:xfrm>
          <a:off x="238348" y="1689100"/>
          <a:ext cx="8695944" cy="4489704"/>
        </p:xfrm>
        <a:graphic>
          <a:graphicData uri="http://schemas.openxmlformats.org/drawingml/2006/chart">
            <c:chart xmlns:c="http://schemas.openxmlformats.org/drawingml/2006/chart" xmlns:r="http://schemas.openxmlformats.org/officeDocument/2006/relationships" r:id="rId2"/>
          </a:graphicData>
        </a:graphic>
      </p:graphicFrame>
      <p:sp>
        <p:nvSpPr>
          <p:cNvPr id="3" name="Slide Number Placeholder 2"/>
          <p:cNvSpPr>
            <a:spLocks noGrp="1"/>
          </p:cNvSpPr>
          <p:nvPr>
            <p:ph type="sldNum" sz="quarter" idx="4"/>
          </p:nvPr>
        </p:nvSpPr>
        <p:spPr/>
        <p:txBody>
          <a:bodyPr/>
          <a:lstStyle/>
          <a:p>
            <a:fld id="{2D80C5C9-96E0-47EC-B500-37C5FE284639}" type="slidenum">
              <a:rPr lang="en-US" smtClean="0"/>
              <a:pPr/>
              <a:t>93</a:t>
            </a:fld>
            <a:endParaRPr lang="en-US" dirty="0"/>
          </a:p>
        </p:txBody>
      </p:sp>
      <p:sp>
        <p:nvSpPr>
          <p:cNvPr id="4" name="Title 3"/>
          <p:cNvSpPr>
            <a:spLocks noGrp="1"/>
          </p:cNvSpPr>
          <p:nvPr>
            <p:ph type="title"/>
          </p:nvPr>
        </p:nvSpPr>
        <p:spPr/>
        <p:txBody>
          <a:bodyPr/>
          <a:lstStyle/>
          <a:p>
            <a:r>
              <a:rPr lang="en-US" dirty="0"/>
              <a:t>Solar generation grows for both utility- and small-scale sectors— </a:t>
            </a:r>
          </a:p>
        </p:txBody>
      </p:sp>
      <p:grpSp>
        <p:nvGrpSpPr>
          <p:cNvPr id="6" name="Group 5"/>
          <p:cNvGrpSpPr/>
          <p:nvPr/>
        </p:nvGrpSpPr>
        <p:grpSpPr>
          <a:xfrm>
            <a:off x="282522" y="60070"/>
            <a:ext cx="8596846" cy="657333"/>
            <a:chOff x="282522" y="60070"/>
            <a:chExt cx="8596846" cy="657333"/>
          </a:xfrm>
        </p:grpSpPr>
        <p:pic>
          <p:nvPicPr>
            <p:cNvPr id="7" name="Picture 6" descr="greyicon_4.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8" name="Picture 7" descr="greyicon_5.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9" name="Picture 8" descr="greyicon_6.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0" name="Picture 9" descr="greyicon_7.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1" name="Picture 10">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2" name="Picture 11">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3" name="Picture 12">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4" name="Picture 13" descr="greyicon_1.png">
              <a:hlinkClick r:id="rId10" action="ppaction://hlinksldjump"/>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11393568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pPr lvl="0"/>
            <a:r>
              <a:rPr lang="en-US" dirty="0" smtClean="0"/>
              <a:t>Electricity generation from solar photovoltaic (PV) in all sectors grows to 15% of total U.S. electricity generation from all technologies by 2050 in the Reference case, and it is composed of more utility-scale systems (66%) than small-scale systems (34%).</a:t>
            </a:r>
          </a:p>
          <a:p>
            <a:pPr lvl="0"/>
            <a:r>
              <a:rPr lang="en-US" dirty="0" smtClean="0"/>
              <a:t>In the Western Interconnection, the growth in solar PV generation comes mostly from small-scale systems, increasing from 34% of the share in 2018 to 57% in 2050.</a:t>
            </a:r>
          </a:p>
          <a:p>
            <a:pPr lvl="0"/>
            <a:r>
              <a:rPr lang="en-US" dirty="0" smtClean="0"/>
              <a:t>Solar PV generation in Texas and in the Eastern Interconnection is produced mostly from utility-scale systems throughout the projection period, averaging 80% for Texas and 76% for the Eastern Interconnection.</a:t>
            </a:r>
          </a:p>
          <a:p>
            <a:pPr lvl="0"/>
            <a:r>
              <a:rPr lang="en-US" dirty="0" smtClean="0"/>
              <a:t>During the projection period, Texas increases its share of U.S. PV generation from 4% in 2018 to 8% in 2050, while the Eastern Interconnection increases its share from 32% to 59%. The share of U.S. PV generation from the Western Interconnection decreases from 64% to 33% during the same period.</a:t>
            </a:r>
          </a:p>
          <a:p>
            <a:endParaRPr lang="en-US" dirty="0"/>
          </a:p>
        </p:txBody>
      </p:sp>
      <p:sp>
        <p:nvSpPr>
          <p:cNvPr id="4" name="Title 3"/>
          <p:cNvSpPr>
            <a:spLocks noGrp="1"/>
          </p:cNvSpPr>
          <p:nvPr>
            <p:ph type="title"/>
          </p:nvPr>
        </p:nvSpPr>
        <p:spPr/>
        <p:txBody>
          <a:bodyPr/>
          <a:lstStyle/>
          <a:p>
            <a:r>
              <a:rPr lang="en-US" smtClean="0"/>
              <a:t>—but at different relative rates across the interconnections </a:t>
            </a:r>
            <a:endParaRPr lang="en-US" dirty="0"/>
          </a:p>
        </p:txBody>
      </p:sp>
      <p:sp>
        <p:nvSpPr>
          <p:cNvPr id="2" name="Slide Number Placeholder 1"/>
          <p:cNvSpPr>
            <a:spLocks noGrp="1"/>
          </p:cNvSpPr>
          <p:nvPr>
            <p:ph type="sldNum" sz="quarter" idx="4"/>
          </p:nvPr>
        </p:nvSpPr>
        <p:spPr>
          <a:xfrm>
            <a:off x="8636000" y="6419850"/>
            <a:ext cx="508000" cy="365125"/>
          </a:xfrm>
        </p:spPr>
        <p:txBody>
          <a:bodyPr/>
          <a:lstStyle/>
          <a:p>
            <a:fld id="{2D80C5C9-96E0-47EC-B500-37C5FE284639}" type="slidenum">
              <a:rPr lang="en-US" smtClean="0"/>
              <a:pPr/>
              <a:t>94</a:t>
            </a:fld>
            <a:endParaRPr lang="en-US" dirty="0"/>
          </a:p>
        </p:txBody>
      </p:sp>
      <p:grpSp>
        <p:nvGrpSpPr>
          <p:cNvPr id="5" name="Group 4"/>
          <p:cNvGrpSpPr/>
          <p:nvPr/>
        </p:nvGrpSpPr>
        <p:grpSpPr>
          <a:xfrm>
            <a:off x="282522" y="60070"/>
            <a:ext cx="8596846" cy="657333"/>
            <a:chOff x="282522" y="60070"/>
            <a:chExt cx="8596846" cy="657333"/>
          </a:xfrm>
        </p:grpSpPr>
        <p:pic>
          <p:nvPicPr>
            <p:cNvPr id="6" name="Picture 5" descr="greyicon_4.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7" name="Picture 6" descr="greyicon_5.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8" name="Picture 7" descr="greyicon_6.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9" name="Picture 8" descr="greyicon_7.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0" name="Picture 9">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1" name="Picture 10">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2" name="Picture 11">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3" name="Picture 12" descr="greyicon_1.png">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39251203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p:cNvGraphicFramePr>
            <a:graphicFrameLocks/>
          </p:cNvGraphicFramePr>
          <p:nvPr>
            <p:extLst>
              <p:ext uri="{D42A27DB-BD31-4B8C-83A1-F6EECF244321}">
                <p14:modId xmlns:p14="http://schemas.microsoft.com/office/powerpoint/2010/main" val="3292359172"/>
              </p:ext>
            </p:extLst>
          </p:nvPr>
        </p:nvGraphicFramePr>
        <p:xfrm>
          <a:off x="4816094" y="1690434"/>
          <a:ext cx="4105656" cy="448970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a:graphicFrameLocks/>
          </p:cNvGraphicFramePr>
          <p:nvPr>
            <p:extLst>
              <p:ext uri="{D42A27DB-BD31-4B8C-83A1-F6EECF244321}">
                <p14:modId xmlns:p14="http://schemas.microsoft.com/office/powerpoint/2010/main" val="3303832043"/>
              </p:ext>
            </p:extLst>
          </p:nvPr>
        </p:nvGraphicFramePr>
        <p:xfrm>
          <a:off x="238125" y="1663002"/>
          <a:ext cx="4105656" cy="4517136"/>
        </p:xfrm>
        <a:graphic>
          <a:graphicData uri="http://schemas.openxmlformats.org/drawingml/2006/chart">
            <c:chart xmlns:c="http://schemas.openxmlformats.org/drawingml/2006/chart" xmlns:r="http://schemas.openxmlformats.org/officeDocument/2006/relationships" r:id="rId3"/>
          </a:graphicData>
        </a:graphic>
      </p:graphicFrame>
      <p:sp>
        <p:nvSpPr>
          <p:cNvPr id="3" name="Slide Number Placeholder 2"/>
          <p:cNvSpPr>
            <a:spLocks noGrp="1"/>
          </p:cNvSpPr>
          <p:nvPr>
            <p:ph type="sldNum" sz="quarter" idx="4"/>
          </p:nvPr>
        </p:nvSpPr>
        <p:spPr/>
        <p:txBody>
          <a:bodyPr/>
          <a:lstStyle/>
          <a:p>
            <a:fld id="{2D80C5C9-96E0-47EC-B500-37C5FE284639}" type="slidenum">
              <a:rPr lang="en-US" smtClean="0"/>
              <a:pPr/>
              <a:t>95</a:t>
            </a:fld>
            <a:endParaRPr lang="en-US" dirty="0"/>
          </a:p>
        </p:txBody>
      </p:sp>
      <p:sp>
        <p:nvSpPr>
          <p:cNvPr id="5" name="Title 4"/>
          <p:cNvSpPr>
            <a:spLocks noGrp="1"/>
          </p:cNvSpPr>
          <p:nvPr>
            <p:ph type="title"/>
          </p:nvPr>
        </p:nvSpPr>
        <p:spPr/>
        <p:txBody>
          <a:bodyPr/>
          <a:lstStyle/>
          <a:p>
            <a:r>
              <a:rPr lang="en-US" dirty="0"/>
              <a:t>Nuclear capacity retirements accelerate with lower natural gas </a:t>
            </a:r>
            <a:r>
              <a:rPr lang="en-US" dirty="0" smtClean="0"/>
              <a:t>prices—</a:t>
            </a:r>
            <a:endParaRPr lang="en-US" dirty="0"/>
          </a:p>
        </p:txBody>
      </p:sp>
      <p:grpSp>
        <p:nvGrpSpPr>
          <p:cNvPr id="7" name="Group 6"/>
          <p:cNvGrpSpPr/>
          <p:nvPr/>
        </p:nvGrpSpPr>
        <p:grpSpPr>
          <a:xfrm>
            <a:off x="282522" y="60070"/>
            <a:ext cx="8596846" cy="657333"/>
            <a:chOff x="282522" y="60070"/>
            <a:chExt cx="8596846" cy="657333"/>
          </a:xfrm>
        </p:grpSpPr>
        <p:pic>
          <p:nvPicPr>
            <p:cNvPr id="8" name="Picture 7" descr="greyicon_4.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9" name="Picture 8" descr="greyicon_5.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11" name="Picture 10" descr="greyicon_6.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2" name="Picture 11" descr="greyicon_7.png">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3" name="Picture 12">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4" name="Picture 13">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5" name="Picture 14">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6" name="Picture 15" descr="greyicon_1.png">
              <a:hlinkClick r:id="rId11" action="ppaction://hlinksldjump"/>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42496372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normAutofit lnSpcReduction="10000"/>
          </a:bodyPr>
          <a:lstStyle/>
          <a:p>
            <a:pPr lvl="0"/>
            <a:r>
              <a:rPr lang="en-US" dirty="0" smtClean="0"/>
              <a:t>The Reference case projects a steady decline of 17% in nuclear electric generating capacity from 99 gigawatts (GW) in 2018 to 83 GW in 2050. </a:t>
            </a:r>
            <a:r>
              <a:rPr lang="en-US" dirty="0"/>
              <a:t>N</a:t>
            </a:r>
            <a:r>
              <a:rPr lang="en-US" dirty="0" smtClean="0"/>
              <a:t>o new plant additions occur beyond 2021, and existing plants have 2 GW of uprates starting in 2030.</a:t>
            </a:r>
          </a:p>
          <a:p>
            <a:pPr lvl="0"/>
            <a:r>
              <a:rPr lang="en-US" dirty="0" smtClean="0"/>
              <a:t>Projected </a:t>
            </a:r>
            <a:r>
              <a:rPr lang="en-US" dirty="0"/>
              <a:t>nuclear </a:t>
            </a:r>
            <a:r>
              <a:rPr lang="en-US" dirty="0" smtClean="0"/>
              <a:t>retirements are driven by declining revenues resulting from low growth in electricity load and from increasing competition from low-cost natural gas and declining-cost renewables. Smaller, single-reactor nuclear plants with higher average operating costs are most affected, particularly those plants operating in regions with deregulated wholesale power markets and in states without a Zero Emission Credit policy.</a:t>
            </a:r>
          </a:p>
          <a:p>
            <a:pPr lvl="0"/>
            <a:r>
              <a:rPr lang="en-US" dirty="0" smtClean="0"/>
              <a:t>Lower natural gas prices in the High Oil and Gas Resource and Technology case lead to lower wholesale power market revenues for nuclear power plant operators, accelerating an additional 24 GW of nuclear capacity closing by 2050 compared with the Reference case.</a:t>
            </a:r>
          </a:p>
          <a:p>
            <a:pPr lvl="0"/>
            <a:r>
              <a:rPr lang="en-US" dirty="0" smtClean="0"/>
              <a:t>Higher natural gas prices in the Low Oil and Gas Resource and Technology case decrease the financial risks to nuclear power plant operators, resulting in 8 GW fewer retirements and an additional 1 GW of new, unplanned nuclear capacity through 2050 compared with the Reference case.</a:t>
            </a:r>
          </a:p>
          <a:p>
            <a:endParaRPr lang="en-US" dirty="0"/>
          </a:p>
        </p:txBody>
      </p:sp>
      <p:sp>
        <p:nvSpPr>
          <p:cNvPr id="4" name="Title 3"/>
          <p:cNvSpPr>
            <a:spLocks noGrp="1"/>
          </p:cNvSpPr>
          <p:nvPr>
            <p:ph type="title"/>
          </p:nvPr>
        </p:nvSpPr>
        <p:spPr/>
        <p:txBody>
          <a:bodyPr/>
          <a:lstStyle/>
          <a:p>
            <a:r>
              <a:rPr lang="en-US" smtClean="0"/>
              <a:t>—as a result of declining revenue in competitive wholesale power markets</a:t>
            </a:r>
            <a:endParaRPr lang="en-US" dirty="0"/>
          </a:p>
        </p:txBody>
      </p:sp>
      <p:sp>
        <p:nvSpPr>
          <p:cNvPr id="2" name="Slide Number Placeholder 1"/>
          <p:cNvSpPr>
            <a:spLocks noGrp="1"/>
          </p:cNvSpPr>
          <p:nvPr>
            <p:ph type="sldNum" sz="quarter" idx="4"/>
          </p:nvPr>
        </p:nvSpPr>
        <p:spPr>
          <a:xfrm>
            <a:off x="8636000" y="6419850"/>
            <a:ext cx="508000" cy="365125"/>
          </a:xfrm>
        </p:spPr>
        <p:txBody>
          <a:bodyPr/>
          <a:lstStyle/>
          <a:p>
            <a:fld id="{2D80C5C9-96E0-47EC-B500-37C5FE284639}" type="slidenum">
              <a:rPr lang="en-US" smtClean="0"/>
              <a:pPr/>
              <a:t>96</a:t>
            </a:fld>
            <a:endParaRPr lang="en-US" dirty="0"/>
          </a:p>
        </p:txBody>
      </p:sp>
      <p:grpSp>
        <p:nvGrpSpPr>
          <p:cNvPr id="5" name="Group 4"/>
          <p:cNvGrpSpPr/>
          <p:nvPr/>
        </p:nvGrpSpPr>
        <p:grpSpPr>
          <a:xfrm>
            <a:off x="282522" y="60070"/>
            <a:ext cx="8596846" cy="657333"/>
            <a:chOff x="282522" y="60070"/>
            <a:chExt cx="8596846" cy="657333"/>
          </a:xfrm>
        </p:grpSpPr>
        <p:pic>
          <p:nvPicPr>
            <p:cNvPr id="6" name="Picture 5" descr="greyicon_4.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7" name="Picture 6" descr="greyicon_5.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8" name="Picture 7" descr="greyicon_6.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9" name="Picture 8" descr="greyicon_7.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0" name="Picture 9">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1" name="Picture 10">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2" name="Picture 11">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3" name="Picture 12" descr="greyicon_1.png">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22429432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p:cNvGraphicFramePr>
            <a:graphicFrameLocks/>
          </p:cNvGraphicFramePr>
          <p:nvPr>
            <p:extLst>
              <p:ext uri="{D42A27DB-BD31-4B8C-83A1-F6EECF244321}">
                <p14:modId xmlns:p14="http://schemas.microsoft.com/office/powerpoint/2010/main" val="2502775964"/>
              </p:ext>
            </p:extLst>
          </p:nvPr>
        </p:nvGraphicFramePr>
        <p:xfrm>
          <a:off x="87085" y="1689100"/>
          <a:ext cx="5020623" cy="448970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a:graphicFrameLocks/>
          </p:cNvGraphicFramePr>
          <p:nvPr>
            <p:extLst>
              <p:ext uri="{D42A27DB-BD31-4B8C-83A1-F6EECF244321}">
                <p14:modId xmlns:p14="http://schemas.microsoft.com/office/powerpoint/2010/main" val="1394084563"/>
              </p:ext>
            </p:extLst>
          </p:nvPr>
        </p:nvGraphicFramePr>
        <p:xfrm>
          <a:off x="4922982" y="1689100"/>
          <a:ext cx="3998767" cy="4489704"/>
        </p:xfrm>
        <a:graphic>
          <a:graphicData uri="http://schemas.openxmlformats.org/drawingml/2006/chart">
            <c:chart xmlns:c="http://schemas.openxmlformats.org/drawingml/2006/chart" xmlns:r="http://schemas.openxmlformats.org/officeDocument/2006/relationships" r:id="rId3"/>
          </a:graphicData>
        </a:graphic>
      </p:graphicFrame>
      <p:sp>
        <p:nvSpPr>
          <p:cNvPr id="4" name="Slide Number Placeholder 3"/>
          <p:cNvSpPr>
            <a:spLocks noGrp="1"/>
          </p:cNvSpPr>
          <p:nvPr>
            <p:ph type="sldNum" sz="quarter" idx="4"/>
          </p:nvPr>
        </p:nvSpPr>
        <p:spPr/>
        <p:txBody>
          <a:bodyPr/>
          <a:lstStyle/>
          <a:p>
            <a:fld id="{2D80C5C9-96E0-47EC-B500-37C5FE284639}" type="slidenum">
              <a:rPr lang="en-US" smtClean="0"/>
              <a:pPr/>
              <a:t>97</a:t>
            </a:fld>
            <a:endParaRPr lang="en-US" dirty="0"/>
          </a:p>
        </p:txBody>
      </p:sp>
      <p:sp>
        <p:nvSpPr>
          <p:cNvPr id="5" name="Title 4"/>
          <p:cNvSpPr>
            <a:spLocks noGrp="1"/>
          </p:cNvSpPr>
          <p:nvPr>
            <p:ph type="title"/>
          </p:nvPr>
        </p:nvSpPr>
        <p:spPr>
          <a:xfrm>
            <a:off x="228600" y="758952"/>
            <a:ext cx="8699679" cy="755794"/>
          </a:xfrm>
        </p:spPr>
        <p:txBody>
          <a:bodyPr/>
          <a:lstStyle/>
          <a:p>
            <a:r>
              <a:rPr lang="en-US" dirty="0"/>
              <a:t>Coal-fired generating capacity retires at a faster pace than generation in the Reference </a:t>
            </a:r>
            <a:r>
              <a:rPr lang="en-US" dirty="0" smtClean="0"/>
              <a:t>case— </a:t>
            </a:r>
            <a:endParaRPr lang="en-US" dirty="0"/>
          </a:p>
        </p:txBody>
      </p:sp>
      <p:sp>
        <p:nvSpPr>
          <p:cNvPr id="8" name="TextBox 10"/>
          <p:cNvSpPr txBox="1"/>
          <p:nvPr/>
        </p:nvSpPr>
        <p:spPr>
          <a:xfrm>
            <a:off x="562581" y="3643626"/>
            <a:ext cx="1367682" cy="304602"/>
          </a:xfrm>
          <a:prstGeom prst="rect">
            <a:avLst/>
          </a:prstGeom>
          <a:noFill/>
        </p:spPr>
        <p:txBody>
          <a:bodyPr wrap="squar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b="0">
                <a:solidFill>
                  <a:schemeClr val="bg2"/>
                </a:solidFill>
              </a:rPr>
              <a:t>Coal capacity</a:t>
            </a:r>
          </a:p>
        </p:txBody>
      </p:sp>
      <p:sp>
        <p:nvSpPr>
          <p:cNvPr id="9" name="TextBox 6"/>
          <p:cNvSpPr txBox="1"/>
          <p:nvPr/>
        </p:nvSpPr>
        <p:spPr>
          <a:xfrm>
            <a:off x="559408" y="4837426"/>
            <a:ext cx="1616148" cy="304602"/>
          </a:xfrm>
          <a:prstGeom prst="rect">
            <a:avLst/>
          </a:prstGeom>
          <a:noFill/>
        </p:spPr>
        <p:txBody>
          <a:bodyPr wrap="squar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b="0">
                <a:solidFill>
                  <a:schemeClr val="bg2"/>
                </a:solidFill>
              </a:rPr>
              <a:t>Coal generation </a:t>
            </a:r>
          </a:p>
        </p:txBody>
      </p:sp>
      <p:grpSp>
        <p:nvGrpSpPr>
          <p:cNvPr id="12" name="Group 11"/>
          <p:cNvGrpSpPr/>
          <p:nvPr/>
        </p:nvGrpSpPr>
        <p:grpSpPr>
          <a:xfrm>
            <a:off x="282522" y="60070"/>
            <a:ext cx="8596846" cy="657333"/>
            <a:chOff x="282522" y="60070"/>
            <a:chExt cx="8596846" cy="657333"/>
          </a:xfrm>
        </p:grpSpPr>
        <p:pic>
          <p:nvPicPr>
            <p:cNvPr id="13" name="Picture 12" descr="greyicon_4.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14" name="Picture 13" descr="greyicon_5.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15" name="Picture 14" descr="greyicon_6.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6" name="Picture 15" descr="greyicon_7.png">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7" name="Picture 16">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8" name="Picture 17">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9" name="Picture 18">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20" name="Picture 19" descr="greyicon_1.png">
              <a:hlinkClick r:id="rId11" action="ppaction://hlinksldjump"/>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50611003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pPr lvl="0"/>
            <a:r>
              <a:rPr lang="en-US" dirty="0" smtClean="0"/>
              <a:t>Coal-fired generating capacity decreases by 86 gigawatts (GW) (or 36%) between 2018 and 2035 as a result of competitively priced natural gas and increasing renewables generation before leveling off near 155 GW in the Reference case by 2050.  </a:t>
            </a:r>
          </a:p>
          <a:p>
            <a:pPr lvl="0"/>
            <a:r>
              <a:rPr lang="en-US" dirty="0" smtClean="0"/>
              <a:t>Between 2018 and 2035, coal-fired generation decreases by 18% in the Reference case while natural gas prices increase, and the utilization rate of the remaining coal-fired capacity returns to 70%, which is a similar level to that in the early 2000s. In the High Oil and Gas Resource and Technology case, coal-fired generation decreases by 36% while lower natural gas prices limit the utilization rate of the coal fleet to about 64%.</a:t>
            </a:r>
          </a:p>
          <a:p>
            <a:pPr lvl="0"/>
            <a:r>
              <a:rPr lang="en-US" dirty="0" smtClean="0"/>
              <a:t>Higher natural gas prices in the Low Oil and Gas Resource and Technology case slow the pace of coal power plant retirements by approximately 30 GW in 2035 compared with the Reference case, which has 185 GW of coal capacity still in service in 2050. Conversely, lower natural gas prices in the High Oil and Gas Resource and Technology case increase coal-fired power plant retirements by 24 GW in 2035, with 125 GW of remaining coal-fired capacity by 2050.</a:t>
            </a:r>
          </a:p>
          <a:p>
            <a:endParaRPr lang="en-US" dirty="0"/>
          </a:p>
        </p:txBody>
      </p:sp>
      <p:sp>
        <p:nvSpPr>
          <p:cNvPr id="4" name="Title 3"/>
          <p:cNvSpPr>
            <a:spLocks noGrp="1"/>
          </p:cNvSpPr>
          <p:nvPr>
            <p:ph type="title"/>
          </p:nvPr>
        </p:nvSpPr>
        <p:spPr/>
        <p:txBody>
          <a:bodyPr/>
          <a:lstStyle/>
          <a:p>
            <a:r>
              <a:rPr lang="en-US" dirty="0" smtClean="0"/>
              <a:t>—as capacity factors for coal-fired units improve over time as a result of less efficient units retiring and natural gas prices increasing </a:t>
            </a:r>
            <a:endParaRPr lang="en-US" dirty="0"/>
          </a:p>
        </p:txBody>
      </p:sp>
      <p:sp>
        <p:nvSpPr>
          <p:cNvPr id="2" name="Slide Number Placeholder 1"/>
          <p:cNvSpPr>
            <a:spLocks noGrp="1"/>
          </p:cNvSpPr>
          <p:nvPr>
            <p:ph type="sldNum" sz="quarter" idx="4"/>
          </p:nvPr>
        </p:nvSpPr>
        <p:spPr>
          <a:xfrm>
            <a:off x="8636000" y="6419850"/>
            <a:ext cx="508000" cy="365125"/>
          </a:xfrm>
        </p:spPr>
        <p:txBody>
          <a:bodyPr/>
          <a:lstStyle/>
          <a:p>
            <a:fld id="{2D80C5C9-96E0-47EC-B500-37C5FE284639}" type="slidenum">
              <a:rPr lang="en-US" smtClean="0"/>
              <a:pPr/>
              <a:t>98</a:t>
            </a:fld>
            <a:endParaRPr lang="en-US" dirty="0"/>
          </a:p>
        </p:txBody>
      </p:sp>
      <p:grpSp>
        <p:nvGrpSpPr>
          <p:cNvPr id="5" name="Group 4"/>
          <p:cNvGrpSpPr/>
          <p:nvPr/>
        </p:nvGrpSpPr>
        <p:grpSpPr>
          <a:xfrm>
            <a:off x="282522" y="60070"/>
            <a:ext cx="8596846" cy="657333"/>
            <a:chOff x="282522" y="60070"/>
            <a:chExt cx="8596846" cy="657333"/>
          </a:xfrm>
        </p:grpSpPr>
        <p:pic>
          <p:nvPicPr>
            <p:cNvPr id="6" name="Picture 5" descr="greyicon_4.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7" name="Picture 6" descr="greyicon_5.png">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8" name="Picture 7" descr="greyicon_6.png">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9" name="Picture 8" descr="greyicon_7.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0" name="Picture 9">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1" name="Picture 10">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2" name="Picture 11">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3" name="Picture 12" descr="greyicon_1.png">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11788487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a:graphicFrameLocks/>
          </p:cNvGraphicFramePr>
          <p:nvPr>
            <p:extLst/>
          </p:nvPr>
        </p:nvGraphicFramePr>
        <p:xfrm>
          <a:off x="6864954" y="1690434"/>
          <a:ext cx="2066544" cy="448970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a:graphicFrameLocks/>
          </p:cNvGraphicFramePr>
          <p:nvPr>
            <p:extLst/>
          </p:nvPr>
        </p:nvGraphicFramePr>
        <p:xfrm>
          <a:off x="4801114" y="1690434"/>
          <a:ext cx="2066544" cy="448970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p:cNvGraphicFramePr>
            <a:graphicFrameLocks/>
          </p:cNvGraphicFramePr>
          <p:nvPr>
            <p:extLst>
              <p:ext uri="{D42A27DB-BD31-4B8C-83A1-F6EECF244321}">
                <p14:modId xmlns:p14="http://schemas.microsoft.com/office/powerpoint/2010/main" val="3689339318"/>
              </p:ext>
            </p:extLst>
          </p:nvPr>
        </p:nvGraphicFramePr>
        <p:xfrm>
          <a:off x="238123" y="1689100"/>
          <a:ext cx="4562856" cy="4489704"/>
        </p:xfrm>
        <a:graphic>
          <a:graphicData uri="http://schemas.openxmlformats.org/drawingml/2006/chart">
            <c:chart xmlns:c="http://schemas.openxmlformats.org/drawingml/2006/chart" xmlns:r="http://schemas.openxmlformats.org/officeDocument/2006/relationships" r:id="rId4"/>
          </a:graphicData>
        </a:graphic>
      </p:graphicFrame>
      <p:sp>
        <p:nvSpPr>
          <p:cNvPr id="4" name="Slide Number Placeholder 3"/>
          <p:cNvSpPr>
            <a:spLocks noGrp="1"/>
          </p:cNvSpPr>
          <p:nvPr>
            <p:ph type="sldNum" sz="quarter" idx="4"/>
          </p:nvPr>
        </p:nvSpPr>
        <p:spPr/>
        <p:txBody>
          <a:bodyPr/>
          <a:lstStyle/>
          <a:p>
            <a:fld id="{2D80C5C9-96E0-47EC-B500-37C5FE284639}" type="slidenum">
              <a:rPr lang="en-US" smtClean="0"/>
              <a:pPr/>
              <a:t>99</a:t>
            </a:fld>
            <a:endParaRPr lang="en-US" dirty="0"/>
          </a:p>
        </p:txBody>
      </p:sp>
      <p:sp>
        <p:nvSpPr>
          <p:cNvPr id="6" name="Title 5"/>
          <p:cNvSpPr>
            <a:spLocks noGrp="1"/>
          </p:cNvSpPr>
          <p:nvPr>
            <p:ph type="title"/>
          </p:nvPr>
        </p:nvSpPr>
        <p:spPr/>
        <p:txBody>
          <a:bodyPr/>
          <a:lstStyle/>
          <a:p>
            <a:r>
              <a:rPr lang="en-US" dirty="0"/>
              <a:t>Coal production decreases through 2035 because of </a:t>
            </a:r>
            <a:r>
              <a:rPr lang="en-US" dirty="0" smtClean="0"/>
              <a:t>retiring coal-fired </a:t>
            </a:r>
            <a:r>
              <a:rPr lang="en-US" dirty="0"/>
              <a:t>electric generating capacity</a:t>
            </a:r>
            <a:r>
              <a:rPr lang="en-US" dirty="0" smtClean="0"/>
              <a:t>—</a:t>
            </a:r>
            <a:endParaRPr lang="en-US" dirty="0"/>
          </a:p>
        </p:txBody>
      </p:sp>
      <p:grpSp>
        <p:nvGrpSpPr>
          <p:cNvPr id="8" name="Group 7"/>
          <p:cNvGrpSpPr/>
          <p:nvPr/>
        </p:nvGrpSpPr>
        <p:grpSpPr>
          <a:xfrm>
            <a:off x="282522" y="60070"/>
            <a:ext cx="8596846" cy="657333"/>
            <a:chOff x="282522" y="60070"/>
            <a:chExt cx="8596846" cy="657333"/>
          </a:xfrm>
        </p:grpSpPr>
        <p:pic>
          <p:nvPicPr>
            <p:cNvPr id="10" name="Picture 9" descr="greyicon_4.png">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6399" y="143947"/>
              <a:ext cx="508000" cy="508000"/>
            </a:xfrm>
            <a:prstGeom prst="rect">
              <a:avLst/>
            </a:prstGeom>
          </p:spPr>
        </p:pic>
        <p:pic>
          <p:nvPicPr>
            <p:cNvPr id="12" name="Picture 11" descr="greyicon_5.png">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8862" y="124471"/>
              <a:ext cx="508000" cy="508000"/>
            </a:xfrm>
            <a:prstGeom prst="rect">
              <a:avLst/>
            </a:prstGeom>
          </p:spPr>
        </p:pic>
        <p:pic>
          <p:nvPicPr>
            <p:cNvPr id="13" name="Picture 12" descr="greyicon_6.png">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49607" y="132125"/>
              <a:ext cx="529761" cy="529761"/>
            </a:xfrm>
            <a:prstGeom prst="rect">
              <a:avLst/>
            </a:prstGeom>
          </p:spPr>
        </p:pic>
        <p:pic>
          <p:nvPicPr>
            <p:cNvPr id="14" name="Picture 13" descr="greyicon_7.png">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95570" y="132125"/>
              <a:ext cx="508000" cy="508000"/>
            </a:xfrm>
            <a:prstGeom prst="rect">
              <a:avLst/>
            </a:prstGeom>
          </p:spPr>
        </p:pic>
        <p:pic>
          <p:nvPicPr>
            <p:cNvPr id="15" name="Picture 14">
              <a:hlinkClick r:id="" action="ppaction://noaction"/>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40539" y="60070"/>
              <a:ext cx="621633" cy="634859"/>
            </a:xfrm>
            <a:prstGeom prst="rect">
              <a:avLst/>
            </a:prstGeom>
          </p:spPr>
        </p:pic>
        <p:pic>
          <p:nvPicPr>
            <p:cNvPr id="16" name="Picture 15">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55210" y="84487"/>
              <a:ext cx="619730" cy="632916"/>
            </a:xfrm>
            <a:prstGeom prst="rect">
              <a:avLst/>
            </a:prstGeom>
          </p:spPr>
        </p:pic>
        <p:pic>
          <p:nvPicPr>
            <p:cNvPr id="17" name="Picture 16">
              <a:hlinkClick r:id="" action="ppaction://noaction"/>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41919" y="62013"/>
              <a:ext cx="619730" cy="632916"/>
            </a:xfrm>
            <a:prstGeom prst="rect">
              <a:avLst/>
            </a:prstGeom>
          </p:spPr>
        </p:pic>
        <p:pic>
          <p:nvPicPr>
            <p:cNvPr id="18" name="Picture 17" descr="greyicon_1.png">
              <a:hlinkClick r:id="rId12" action="ppaction://hlinksldjump"/>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2522" y="132436"/>
              <a:ext cx="508000" cy="508000"/>
            </a:xfrm>
            <a:prstGeom prst="rect">
              <a:avLst/>
            </a:prstGeom>
          </p:spPr>
        </p:pic>
      </p:grpSp>
    </p:spTree>
    <p:extLst>
      <p:ext uri="{BB962C8B-B14F-4D97-AF65-F5344CB8AC3E}">
        <p14:creationId xmlns:p14="http://schemas.microsoft.com/office/powerpoint/2010/main" val="1498671209"/>
      </p:ext>
    </p:extLst>
  </p:cSld>
  <p:clrMapOvr>
    <a:masterClrMapping/>
  </p:clrMapOvr>
</p:sld>
</file>

<file path=ppt/theme/theme1.xml><?xml version="1.0" encoding="utf-8"?>
<a:theme xmlns:a="http://schemas.openxmlformats.org/drawingml/2006/main" name="eia_template">
  <a:themeElements>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3.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4.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5.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6.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7.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8.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9.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0.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2.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3.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4.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7.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8.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1.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2.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3.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4.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5.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6.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7.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8.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9.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0.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1.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2.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3.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4.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5.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6.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7.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8.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9.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0.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1.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2.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3.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4.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5.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6.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7.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8.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9.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0.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1.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2.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3.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4.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5.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6.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7.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8109</TotalTime>
  <Words>19637</Words>
  <Application>Microsoft Office PowerPoint</Application>
  <PresentationFormat>On-screen Show (4:3)</PresentationFormat>
  <Paragraphs>2127</Paragraphs>
  <Slides>153</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153</vt:i4>
      </vt:variant>
    </vt:vector>
  </HeadingPairs>
  <TitlesOfParts>
    <vt:vector size="158" baseType="lpstr">
      <vt:lpstr>Arial</vt:lpstr>
      <vt:lpstr>Arial (body)</vt:lpstr>
      <vt:lpstr>Calibri</vt:lpstr>
      <vt:lpstr>Times New Roman</vt:lpstr>
      <vt:lpstr>eia_template</vt:lpstr>
      <vt:lpstr>PowerPoint Presentation</vt:lpstr>
      <vt:lpstr>Annual Energy Outlook 2019 with projections to 2050  January 2019</vt:lpstr>
      <vt:lpstr>The Annual Energy Outlook provides long-term energy projections for the United States</vt:lpstr>
      <vt:lpstr>What is the Reference case?</vt:lpstr>
      <vt:lpstr>What are the side cases?</vt:lpstr>
      <vt:lpstr>Table of contents</vt:lpstr>
      <vt:lpstr>Key takeaways</vt:lpstr>
      <vt:lpstr>Key takeaways from the Reference case</vt:lpstr>
      <vt:lpstr>The United States becomes a net energy exporter after 2020 in the Reference case—</vt:lpstr>
      <vt:lpstr>—but the United States continues to import and export throughout the projection period</vt:lpstr>
      <vt:lpstr>Production of U.S. crude oil and natural gas plant liquids continues to grow through 2025 in the Reference case—</vt:lpstr>
      <vt:lpstr>—and natural gas plant liquids comprise nearly one-third of cumulative 2019–2050 U.S. liquids production</vt:lpstr>
      <vt:lpstr>The United States continues to produce large volumes of natural gas from oil formations, even with relatively low oil prices—</vt:lpstr>
      <vt:lpstr>  —putting downward pressure on natural gas prices </vt:lpstr>
      <vt:lpstr>U.S. net exports of natural gas continue to grow in the Reference case— </vt:lpstr>
      <vt:lpstr>—as liquefied natural gas becomes an increasingly significant export</vt:lpstr>
      <vt:lpstr>Electricity generation from natural gas and renewables increases, and the shares of nuclear and coal generation decrease—</vt:lpstr>
      <vt:lpstr>      —as lower natural gas prices and declining costs of renewable capacity make these fuels increasingly competitive</vt:lpstr>
      <vt:lpstr>End-use activities grow, and energy intensities decrease in all sectors in the Reference case—</vt:lpstr>
      <vt:lpstr>      —offsetting each other to limit energy consumption growth</vt:lpstr>
      <vt:lpstr>Across end-use sectors, carbon dioxide intensity declines with changes in the fuel mix—</vt:lpstr>
      <vt:lpstr>—despite overall increases in energy consumption</vt:lpstr>
      <vt:lpstr>Policy, technology, and economics affect the mix of U.S. fuel consumption—</vt:lpstr>
      <vt:lpstr>—which affects energy consumption patterns throughout the projection period</vt:lpstr>
      <vt:lpstr>Critical drivers and model updates</vt:lpstr>
      <vt:lpstr>Critical drivers and uncertainty</vt:lpstr>
      <vt:lpstr>Oil and natural gas prices are affected by assumptions about international supply and demand and the development of U.S. shale resources— </vt:lpstr>
      <vt:lpstr>—with global conditions more important for oil prices and assumptions about resource and technology more important for natural gas</vt:lpstr>
      <vt:lpstr>Economic growth side cases explore the uncertainty in macroeconomic assumptions inherent in future economic growth trends—</vt:lpstr>
      <vt:lpstr>—which also affect important drivers of energy demand growth</vt:lpstr>
      <vt:lpstr>Significant data and model updates</vt:lpstr>
      <vt:lpstr>New laws and regulations reflected in the Reference case as of October 2018</vt:lpstr>
      <vt:lpstr>New laws and regulations reflected in the Reference case as of October 2018 (continued)</vt:lpstr>
      <vt:lpstr>New limit on global sulfur emissions affects refinery operations and maritime transport—</vt:lpstr>
      <vt:lpstr>—as refiners and marine transporters adapt to meet the new requirements</vt:lpstr>
      <vt:lpstr>Refinery utilization in the Reference case peaks in 2020—</vt:lpstr>
      <vt:lpstr>—as a result of sulfur emissions regulations that take effect in 2020</vt:lpstr>
      <vt:lpstr>Development of the Arctic National Wildlife Refuge increases Alaskan crude oil production in AEO2019—</vt:lpstr>
      <vt:lpstr>—but only after 2030 because of the time needed to acquire leases and develop infrastructure </vt:lpstr>
      <vt:lpstr>Recently issued IRS guidance effectively eliminates the Investment Tax Credit phasedown in AEO2019—</vt:lpstr>
      <vt:lpstr>—increasing projected photovoltaic capacity in the near term</vt:lpstr>
      <vt:lpstr>Renewable generation exceeds requirements for state renewable portfolio standards—</vt:lpstr>
      <vt:lpstr>—even with recent increases in several states’ standards</vt:lpstr>
      <vt:lpstr>Petroleum and other liquids</vt:lpstr>
      <vt:lpstr>U.S. crude oil and natural gas plant liquids production continues to increase through 2022 in all cases with crude oil exceeding its previous peak 1970 level in 2018—</vt:lpstr>
      <vt:lpstr>—while consumption declines to lower than its 2004 peak level through 2050 in most cases</vt:lpstr>
      <vt:lpstr>Tight oil development drives U.S. crude oil production from 2018  to 2050—</vt:lpstr>
      <vt:lpstr>—a result consistent across all side cases</vt:lpstr>
      <vt:lpstr>The Southwest region leads tight oil production growth in the United States in the Reference case—</vt:lpstr>
      <vt:lpstr>—but the Gulf Coast and Northern Great Plains regions also contribute </vt:lpstr>
      <vt:lpstr>Natural gas plant liquids production increases in most AEO cases—</vt:lpstr>
      <vt:lpstr>—because of higher levels of drilling in liquid-rich natural gas formations and increased demand</vt:lpstr>
      <vt:lpstr>The East and Southwest regions lead production of natural gas plant liquids in the Reference case— </vt:lpstr>
      <vt:lpstr>—as development focuses on tight plays with low production costs and easy access to markets</vt:lpstr>
      <vt:lpstr>Most natural gas liquids in the Reference case serve as feedstocks to the bulk chemical industry—</vt:lpstr>
      <vt:lpstr>—although a small proportion is also used as fuel</vt:lpstr>
      <vt:lpstr>In the Reference case, the United States becomes a net exporter of petroleum on a volume basis from 2020 to 2049—</vt:lpstr>
      <vt:lpstr>—but side case results vary significantly using different assumptions </vt:lpstr>
      <vt:lpstr>In the Reference case, motor gasoline and diesel fuel prices rise after 2018 throughout the projections—</vt:lpstr>
      <vt:lpstr>—but neither price returns to previous peaks</vt:lpstr>
      <vt:lpstr>Natural gas</vt:lpstr>
      <vt:lpstr>U.S. dry natural gas consumption and production increase in  most cases—</vt:lpstr>
      <vt:lpstr>—with production growth outpacing natural gas consumption in  all cases</vt:lpstr>
      <vt:lpstr>Natural gas prices depend on resource and technology assumptions—</vt:lpstr>
      <vt:lpstr>—and Henry Hub prices in the AEO2019 Reference case remain lower than $5 per million Btu throughout the projection period</vt:lpstr>
      <vt:lpstr>U.S. dry natural gas production increases as a result of continued development of tight and shale resources—</vt:lpstr>
      <vt:lpstr>—which account for nearly 90% of dry natural gas production  in 2050</vt:lpstr>
      <vt:lpstr>Eastern U.S. production of natural gas from shale resources leads growth in the Reference case—</vt:lpstr>
      <vt:lpstr>—followed by growth in Gulf Coast onshore production</vt:lpstr>
      <vt:lpstr>Natural gas production flows increase from the Mid-Atlantic and Ohio to the South Central through the Eastern Midwest—</vt:lpstr>
      <vt:lpstr>—as growth in domestic consumption and exports is concentrated in the Gulf Coast</vt:lpstr>
      <vt:lpstr>Industrial and electric power demand drives natural gas consumption growth—</vt:lpstr>
      <vt:lpstr>—while consumption in the residential and commercial sectors remains relatively flat across the projection period in the Reference case</vt:lpstr>
      <vt:lpstr>Net exports of natural gas from the United States continue to grow in the Reference case— </vt:lpstr>
      <vt:lpstr>—because of near-term export growth and LNG export facilities delivering domestic production to global markets</vt:lpstr>
      <vt:lpstr>U.S. LNG exports are sensitive to both oil and natural gas prices—</vt:lpstr>
      <vt:lpstr>—resulting in a wide range of U.S. LNG export levels across cases   </vt:lpstr>
      <vt:lpstr>Electricity</vt:lpstr>
      <vt:lpstr>Electricity demand grows slowly through 2050 in the Reference case—  </vt:lpstr>
      <vt:lpstr>—with increases occurring across all demand sectors</vt:lpstr>
      <vt:lpstr>The abundance of natural gas supports its growth in the electric generation fuel mix—</vt:lpstr>
      <vt:lpstr>—but the results are sensitive to resource and price assumptions</vt:lpstr>
      <vt:lpstr>Expected requirements for new generating capacity will be met by renewables and natural gas—</vt:lpstr>
      <vt:lpstr>—as a result of declining costs and competiveness of natural gas </vt:lpstr>
      <vt:lpstr>Long-term trends in electricity generation are dominated by solar and natural gas-fired capacity additions— </vt:lpstr>
      <vt:lpstr>—with coal, nuclear, and less efficient natural gas generators contributing to capacity retirements</vt:lpstr>
      <vt:lpstr>Reference case electricity prices fall slightly, with dropping generation costs offset by rising transmission and distribution costs—</vt:lpstr>
      <vt:lpstr>—while generation costs vary across the resource cases that influence the generation mix</vt:lpstr>
      <vt:lpstr>Combined-cycle and solar photovoltaic are the most economically attractive generating technologies—</vt:lpstr>
      <vt:lpstr>—when considering the overall cost to build and operate a plant and the value of the plant to the power system </vt:lpstr>
      <vt:lpstr>Increases in renewables generation is led by solar and wind— </vt:lpstr>
      <vt:lpstr>—which grows most quickly in the High Economic Growth and Low Oil and Gas Resource and Technology cases</vt:lpstr>
      <vt:lpstr>Solar generation grows for both utility- and small-scale sectors— </vt:lpstr>
      <vt:lpstr>—but at different relative rates across the interconnections </vt:lpstr>
      <vt:lpstr>Nuclear capacity retirements accelerate with lower natural gas prices—</vt:lpstr>
      <vt:lpstr>—as a result of declining revenue in competitive wholesale power markets</vt:lpstr>
      <vt:lpstr>Coal-fired generating capacity retires at a faster pace than generation in the Reference case— </vt:lpstr>
      <vt:lpstr>—as capacity factors for coal-fired units improve over time as a result of less efficient units retiring and natural gas prices increasing </vt:lpstr>
      <vt:lpstr>Coal production decreases through 2035 because of retiring coal-fired electric generating capacity—</vt:lpstr>
      <vt:lpstr>—before stabilizing as a result of higher natural gas prices increasing the utilization of coal-fired electric generating capacity </vt:lpstr>
      <vt:lpstr>Lower operating costs and higher efficiencies result in advanced natural gas-fired combined-cycle capacity factors of 80% by 2030—</vt:lpstr>
      <vt:lpstr>—but then decline over time as natural gas prices increase relative to coal prices</vt:lpstr>
      <vt:lpstr>Electric sector emissions in the United States closely track decreasing dependence on coal— </vt:lpstr>
      <vt:lpstr>—with carbon dioxide, sulfur dioxide, and nitrogen oxide emissions generally flat going forward </vt:lpstr>
      <vt:lpstr>Transportation</vt:lpstr>
      <vt:lpstr>Transportation energy consumption declines between 2019 and 2037 in the Reference case—</vt:lpstr>
      <vt:lpstr>—because increases in fuel economy more than offset growth in vehicle miles traveled</vt:lpstr>
      <vt:lpstr>Passenger travel increases across all transportation modes in the Reference case through 2050—</vt:lpstr>
      <vt:lpstr>—and freight movement increases across all categories except domestic marine</vt:lpstr>
      <vt:lpstr>Energy intensity decreases across most transportation modes in the Reference case—</vt:lpstr>
      <vt:lpstr>—because of policy, economic factors, and technology</vt:lpstr>
      <vt:lpstr>Fuel economy of all on-road vehicles increases in the Reference case—</vt:lpstr>
      <vt:lpstr>—across all vehicle types throughout the projection period</vt:lpstr>
      <vt:lpstr>Sales of more fuel-efficient cars and light-truck crossover utility vehicles increase—</vt:lpstr>
      <vt:lpstr>—but traditional vehicle types maintain significant market share through 2050</vt:lpstr>
      <vt:lpstr>Alternative and electric vehicles gain market share in the Reference case—</vt:lpstr>
      <vt:lpstr>—but gasoline vehicles remain the dominant vehicle type through 2050</vt:lpstr>
      <vt:lpstr>Consumption of transportation fuels grows considerably in the Reference case between 2018 and 2050—</vt:lpstr>
      <vt:lpstr>—because of increased use of electricity and natural gas</vt:lpstr>
      <vt:lpstr>Buildings</vt:lpstr>
      <vt:lpstr>Residential and commercial energy consumption grows slowly in the Reference case—</vt:lpstr>
      <vt:lpstr>—accounting for changes to energy efficiency standards and technological advances</vt:lpstr>
      <vt:lpstr>Residential housing stocks continue to grow—</vt:lpstr>
      <vt:lpstr>—especially in warmer regions with higher space cooling demand</vt:lpstr>
      <vt:lpstr>Residential energy intensity decreases in the Reference case—</vt:lpstr>
      <vt:lpstr>—although changes in electricity consumption vary by end use</vt:lpstr>
      <vt:lpstr>Commercial energy consumption growth is limited because of increased appliance and lighting efficiencies—</vt:lpstr>
      <vt:lpstr>—but growing floorspace and expanding information technology needs drive an overall increase in electricity consumption</vt:lpstr>
      <vt:lpstr>Rooftop solar PV adoption grows between 2018 and 2050—</vt:lpstr>
      <vt:lpstr>—with residential growth outpacing commercial growth in later years</vt:lpstr>
      <vt:lpstr>Combined heat and power and other non-solar sources account for less than one-quarter of commercial on-site capacity in 2018—</vt:lpstr>
      <vt:lpstr>—but they grow by more than 4% per year, driven by equipment cost declines and near-term tax credits</vt:lpstr>
      <vt:lpstr>Residential and commercial electricity prices remain flat during the projection period—</vt:lpstr>
      <vt:lpstr>—while natural gas prices rise, moderating natural gas consumption</vt:lpstr>
      <vt:lpstr>Industrial</vt:lpstr>
      <vt:lpstr>Consumption of delivered industrial energy grows in all cases—</vt:lpstr>
      <vt:lpstr>—driven by economic growth and affected by low prices and resource availability</vt:lpstr>
      <vt:lpstr>Industrial sector energy consumption increases at a similar rate for most fuels in the Reference case—</vt:lpstr>
      <vt:lpstr>—and bulk chemicals and nonmanufacturing are the fastest-growing industries</vt:lpstr>
      <vt:lpstr>In the Reference case, energy intensities decline in almost all energy-intensive industries—</vt:lpstr>
      <vt:lpstr>—reflecting efficiency gains in existing capacity and implementation of new, more energy-efficient technologies</vt:lpstr>
      <vt:lpstr>In the Reference case, industrial natural gas use exceeds electricity sector natural gas use—</vt:lpstr>
      <vt:lpstr>—while industrial renewables consumption declines relative to renewables consumption in the electricity sector</vt:lpstr>
      <vt:lpstr>Several industries continue to use natural gas for a large share of their energy needs in the Reference case—</vt:lpstr>
      <vt:lpstr>—while fewer industries rely more on petroleum</vt:lpstr>
      <vt:lpstr>Self-generation from combined heat and power (CHP), especially for bulk chemicals, grows—</vt:lpstr>
      <vt:lpstr>—even though electricity purchases for major CHP users remain flat during the projection period in the Reference case</vt:lpstr>
      <vt:lpstr>References</vt:lpstr>
      <vt:lpstr>Commonly used acronyms and abbreviations in this report</vt:lpstr>
      <vt:lpstr>Graph sources</vt:lpstr>
      <vt:lpstr>Contacts</vt:lpstr>
      <vt:lpstr>AEO2019 Contact Information</vt:lpstr>
      <vt:lpstr>For more information</vt:lpstr>
    </vt:vector>
  </TitlesOfParts>
  <Company>EIA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This can be up to 2 lines</dc:title>
  <dc:creator>Coyle, Allison</dc:creator>
  <cp:lastModifiedBy>Yen, Terry</cp:lastModifiedBy>
  <cp:revision>846</cp:revision>
  <cp:lastPrinted>2019-01-22T19:50:43Z</cp:lastPrinted>
  <dcterms:created xsi:type="dcterms:W3CDTF">2016-08-19T18:10:57Z</dcterms:created>
  <dcterms:modified xsi:type="dcterms:W3CDTF">2019-03-05T15:08:03Z</dcterms:modified>
  <cp:contentStatus/>
</cp:coreProperties>
</file>